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4" r:id="rId3"/>
    <p:sldId id="345" r:id="rId5"/>
    <p:sldId id="349" r:id="rId6"/>
    <p:sldId id="350" r:id="rId7"/>
    <p:sldId id="351" r:id="rId8"/>
    <p:sldId id="353" r:id="rId9"/>
    <p:sldId id="354" r:id="rId10"/>
    <p:sldId id="355" r:id="rId11"/>
    <p:sldId id="356" r:id="rId12"/>
    <p:sldId id="357" r:id="rId13"/>
    <p:sldId id="277" r:id="rId14"/>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3F608A"/>
    <a:srgbClr val="23B9D6"/>
    <a:srgbClr val="1E1D1B"/>
    <a:srgbClr val="C512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55" autoAdjust="0"/>
    <p:restoredTop sz="94660"/>
  </p:normalViewPr>
  <p:slideViewPr>
    <p:cSldViewPr snapToGrid="0" showGuides="1">
      <p:cViewPr varScale="1">
        <p:scale>
          <a:sx n="111" d="100"/>
          <a:sy n="111" d="100"/>
        </p:scale>
        <p:origin x="264" y="192"/>
      </p:cViewPr>
      <p:guideLst>
        <p:guide orient="horz" pos="2221"/>
        <p:guide pos="391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74CE3F-3AEE-4E7C-B996-290099926A4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2D5943-2D03-4ED7-9BC0-53E2C0DD5F8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2D5943-2D03-4ED7-9BC0-53E2C0DD5F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pic>
        <p:nvPicPr>
          <p:cNvPr id="8" name="图片 7"/>
          <p:cNvPicPr>
            <a:picLocks noChangeAspect="1"/>
          </p:cNvPicPr>
          <p:nvPr userDrawn="1"/>
        </p:nvPicPr>
        <p:blipFill>
          <a:blip r:embed="rId2"/>
          <a:stretch>
            <a:fillRect/>
          </a:stretch>
        </p:blipFill>
        <p:spPr>
          <a:xfrm>
            <a:off x="0" y="-52705"/>
            <a:ext cx="12226925" cy="6911340"/>
          </a:xfrm>
          <a:prstGeom prst="rect">
            <a:avLst/>
          </a:prstGeom>
        </p:spPr>
      </p:pic>
      <p:pic>
        <p:nvPicPr>
          <p:cNvPr id="9" name="图片 8" descr="乘联会组合LOGO"/>
          <p:cNvPicPr>
            <a:picLocks noChangeAspect="1"/>
          </p:cNvPicPr>
          <p:nvPr userDrawn="1"/>
        </p:nvPicPr>
        <p:blipFill>
          <a:blip r:embed="rId3"/>
          <a:stretch>
            <a:fillRect/>
          </a:stretch>
        </p:blipFill>
        <p:spPr>
          <a:xfrm>
            <a:off x="-1905" y="56515"/>
            <a:ext cx="1656715" cy="541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
        <p:nvSpPr>
          <p:cNvPr id="4103" name="Text Box 12"/>
          <p:cNvSpPr txBox="1">
            <a:spLocks noChangeArrowheads="1"/>
          </p:cNvSpPr>
          <p:nvPr userDrawn="1"/>
        </p:nvSpPr>
        <p:spPr bwMode="auto">
          <a:xfrm>
            <a:off x="-50800" y="6579870"/>
            <a:ext cx="887222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a:defRPr>
                <a:solidFill>
                  <a:schemeClr val="tx1"/>
                </a:solidFill>
                <a:latin typeface="Calibri" panose="020F0502020204030204" charset="0"/>
                <a:ea typeface="宋体" panose="02010600030101010101" pitchFamily="2" charset="-122"/>
              </a:defRPr>
            </a:lvl2pPr>
            <a:lvl3pPr>
              <a:defRPr>
                <a:solidFill>
                  <a:schemeClr val="tx1"/>
                </a:solidFill>
                <a:latin typeface="Calibri" panose="020F0502020204030204" charset="0"/>
                <a:ea typeface="宋体" panose="02010600030101010101" pitchFamily="2" charset="-122"/>
              </a:defRPr>
            </a:lvl3pPr>
            <a:lvl4pPr>
              <a:defRPr>
                <a:solidFill>
                  <a:schemeClr val="tx1"/>
                </a:solidFill>
                <a:latin typeface="Calibri" panose="020F0502020204030204" charset="0"/>
                <a:ea typeface="宋体" panose="02010600030101010101" pitchFamily="2" charset="-122"/>
              </a:defRPr>
            </a:lvl4pPr>
            <a:lvl5pPr>
              <a:defRPr>
                <a:solidFill>
                  <a:schemeClr val="tx1"/>
                </a:solidFill>
                <a:latin typeface="Calibri" panose="020F050202020403020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                   </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乘联会秘书处地址：上海市武宁路423号18号楼1103室  电话：021-52680968   邮箱：</a:t>
            </a:r>
            <a:r>
              <a:rPr kumimoji="0" lang="en-US" altLang="zh-CN" sz="1200" i="0" u="none" strike="noStrike" kern="1200" cap="none" spc="0" normalizeH="0" baseline="0" dirty="0">
                <a:solidFill>
                  <a:srgbClr val="00B0F0"/>
                </a:solidFill>
                <a:latin typeface="Arial" panose="020B0604020202020204"/>
                <a:ea typeface="微软雅黑" panose="020B0503020204020204" charset="-122"/>
                <a:cs typeface="+mn-cs"/>
                <a:sym typeface="+mn-ea"/>
              </a:rPr>
              <a:t>cpcanews</a:t>
            </a:r>
            <a:r>
              <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rPr>
              <a:t>@sxtauto.com.cn </a:t>
            </a:r>
            <a:endParaRPr kumimoji="0" lang="zh-CN" altLang="en-US" sz="1200" i="0" u="none" strike="noStrike" kern="1200" cap="none" spc="0" normalizeH="0" baseline="0" dirty="0">
              <a:solidFill>
                <a:srgbClr val="00B0F0"/>
              </a:solidFill>
              <a:latin typeface="Arial" panose="020B0604020202020204"/>
              <a:ea typeface="微软雅黑" panose="020B0503020204020204" charset="-122"/>
              <a:cs typeface="+mn-cs"/>
              <a:sym typeface="+mn-ea"/>
            </a:endParaRPr>
          </a:p>
        </p:txBody>
      </p:sp>
      <p:cxnSp>
        <p:nvCxnSpPr>
          <p:cNvPr id="7" name="直接连接符 6"/>
          <p:cNvCxnSpPr/>
          <p:nvPr userDrawn="1"/>
        </p:nvCxnSpPr>
        <p:spPr>
          <a:xfrm>
            <a:off x="857250" y="6600508"/>
            <a:ext cx="113328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9" name="图片 8" descr="乘联会组合LOGO"/>
          <p:cNvPicPr>
            <a:picLocks noChangeAspect="1"/>
          </p:cNvPicPr>
          <p:nvPr userDrawn="1"/>
        </p:nvPicPr>
        <p:blipFill>
          <a:blip r:embed="rId2"/>
          <a:stretch>
            <a:fillRect/>
          </a:stretch>
        </p:blipFill>
        <p:spPr>
          <a:xfrm>
            <a:off x="-1905" y="56515"/>
            <a:ext cx="1656715" cy="541020"/>
          </a:xfrm>
          <a:prstGeom prst="rect">
            <a:avLst/>
          </a:prstGeom>
        </p:spPr>
      </p:pic>
      <p:cxnSp>
        <p:nvCxnSpPr>
          <p:cNvPr id="53337" name="直接连接符 62"/>
          <p:cNvCxnSpPr/>
          <p:nvPr userDrawn="1"/>
        </p:nvCxnSpPr>
        <p:spPr>
          <a:xfrm>
            <a:off x="-17462" y="719455"/>
            <a:ext cx="12207600" cy="0"/>
          </a:xfrm>
          <a:prstGeom prst="line">
            <a:avLst/>
          </a:prstGeom>
          <a:ln w="25400" cap="flat" cmpd="sng">
            <a:solidFill>
              <a:srgbClr val="00B0F0"/>
            </a:solidFill>
            <a:prstDash val="solid"/>
            <a:miter/>
            <a:headEnd type="none" w="med" len="med"/>
            <a:tailEnd type="none" w="med" len="med"/>
          </a:ln>
        </p:spPr>
      </p:cxn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F03D4B8-EBE1-49D8-B288-09D3BAB834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F8A455D-95D5-41E4-A9F6-867A8246F0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03D4B8-EBE1-49D8-B288-09D3BAB834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8A455D-95D5-41E4-A9F6-867A8246F069}" type="slidenum">
              <a:rPr lang="zh-CN" altLang="en-US" smtClean="0"/>
            </a:fld>
            <a:endParaRPr lang="zh-CN" altLang="en-US"/>
          </a:p>
        </p:txBody>
      </p:sp>
      <p:sp>
        <p:nvSpPr>
          <p:cNvPr id="8" name="稻壳儿春秋广告/盗版必究        原创来源：http://chn.docer.com/works?userid=199329941#!/work_time"/>
          <p:cNvSpPr/>
          <p:nvPr userDrawn="1"/>
        </p:nvSpPr>
        <p:spPr>
          <a:xfrm flipH="1" flipV="1">
            <a:off x="11497945" y="-8255"/>
            <a:ext cx="698500" cy="716915"/>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1" name="稻壳儿春秋广告/盗版必究        原创来源：http://chn.docer.com/works?userid=199329941#!/work_time"/>
          <p:cNvSpPr/>
          <p:nvPr userDrawn="1"/>
        </p:nvSpPr>
        <p:spPr>
          <a:xfrm>
            <a:off x="1" y="5951644"/>
            <a:ext cx="853409" cy="906357"/>
          </a:xfrm>
          <a:custGeom>
            <a:avLst/>
            <a:gdLst>
              <a:gd name="connsiteX0" fmla="*/ 0 w 853409"/>
              <a:gd name="connsiteY0" fmla="*/ 0 h 906357"/>
              <a:gd name="connsiteX1" fmla="*/ 853409 w 853409"/>
              <a:gd name="connsiteY1" fmla="*/ 906357 h 906357"/>
              <a:gd name="connsiteX2" fmla="*/ 739345 w 853409"/>
              <a:gd name="connsiteY2" fmla="*/ 906357 h 906357"/>
              <a:gd name="connsiteX3" fmla="*/ 681275 w 853409"/>
              <a:gd name="connsiteY3" fmla="*/ 906357 h 906357"/>
              <a:gd name="connsiteX4" fmla="*/ 567211 w 853409"/>
              <a:gd name="connsiteY4" fmla="*/ 906357 h 906357"/>
              <a:gd name="connsiteX5" fmla="*/ 0 w 853409"/>
              <a:gd name="connsiteY5" fmla="*/ 303955 h 906357"/>
              <a:gd name="connsiteX6" fmla="*/ 0 w 853409"/>
              <a:gd name="connsiteY6" fmla="*/ 0 h 90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409" h="906357">
                <a:moveTo>
                  <a:pt x="0" y="0"/>
                </a:moveTo>
                <a:lnTo>
                  <a:pt x="853409" y="906357"/>
                </a:lnTo>
                <a:lnTo>
                  <a:pt x="739345" y="906357"/>
                </a:lnTo>
                <a:lnTo>
                  <a:pt x="681275" y="906357"/>
                </a:lnTo>
                <a:lnTo>
                  <a:pt x="567211" y="906357"/>
                </a:lnTo>
                <a:lnTo>
                  <a:pt x="0" y="303955"/>
                </a:lnTo>
                <a:lnTo>
                  <a:pt x="0" y="0"/>
                </a:lnTo>
                <a:close/>
              </a:path>
            </a:pathLst>
          </a:cu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
        <p:nvSpPr>
          <p:cNvPr id="19" name="稻壳儿春秋广告/盗版必究        原创来源：http://chn.docer.com/works?userid=199329941#!/work_time"/>
          <p:cNvSpPr/>
          <p:nvPr userDrawn="1"/>
        </p:nvSpPr>
        <p:spPr>
          <a:xfrm>
            <a:off x="0" y="6452408"/>
            <a:ext cx="381898" cy="405592"/>
          </a:xfrm>
          <a:custGeom>
            <a:avLst/>
            <a:gdLst>
              <a:gd name="connsiteX0" fmla="*/ 0 w 4081986"/>
              <a:gd name="connsiteY0" fmla="*/ 0 h 4335248"/>
              <a:gd name="connsiteX1" fmla="*/ 4081986 w 4081986"/>
              <a:gd name="connsiteY1" fmla="*/ 4335248 h 4335248"/>
              <a:gd name="connsiteX2" fmla="*/ 3101419 w 4081986"/>
              <a:gd name="connsiteY2" fmla="*/ 4335248 h 4335248"/>
              <a:gd name="connsiteX3" fmla="*/ 3101419 w 4081986"/>
              <a:gd name="connsiteY3" fmla="*/ 4335247 h 4335248"/>
              <a:gd name="connsiteX4" fmla="*/ 0 w 4081986"/>
              <a:gd name="connsiteY4" fmla="*/ 4335247 h 4335248"/>
              <a:gd name="connsiteX5" fmla="*/ 0 w 4081986"/>
              <a:gd name="connsiteY5" fmla="*/ 0 h 433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1986" h="4335248">
                <a:moveTo>
                  <a:pt x="0" y="0"/>
                </a:moveTo>
                <a:lnTo>
                  <a:pt x="4081986" y="4335248"/>
                </a:lnTo>
                <a:lnTo>
                  <a:pt x="3101419" y="4335248"/>
                </a:lnTo>
                <a:lnTo>
                  <a:pt x="3101419" y="4335247"/>
                </a:lnTo>
                <a:lnTo>
                  <a:pt x="0" y="4335247"/>
                </a:lnTo>
                <a:lnTo>
                  <a:pt x="0" y="0"/>
                </a:lnTo>
                <a:close/>
              </a:path>
            </a:pathLst>
          </a:cu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charset="-122"/>
              <a:sym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春秋广告/盗版必究        原创来源：http://chn.docer.com/works?userid=199329941#!/work_time"/>
          <p:cNvSpPr txBox="1"/>
          <p:nvPr/>
        </p:nvSpPr>
        <p:spPr>
          <a:xfrm>
            <a:off x="1677035" y="1445895"/>
            <a:ext cx="9203690" cy="1445260"/>
          </a:xfrm>
          <a:prstGeom prst="rect">
            <a:avLst/>
          </a:prstGeom>
          <a:noFill/>
        </p:spPr>
        <p:txBody>
          <a:bodyPr wrap="square" rtlCol="0">
            <a:spAutoFit/>
          </a:bodyPr>
          <a:p>
            <a:pPr algn="ctr"/>
            <a:r>
              <a:rPr lang="zh-CN" altLang="en-US" sz="44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关于《国家车联网产业标准体系</a:t>
            </a:r>
            <a:endParaRPr lang="zh-CN" altLang="en-US" sz="44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4400" b="1" dirty="0" smtClean="0">
                <a:solidFill>
                  <a:srgbClr val="1F497D"/>
                </a:solidFill>
                <a:latin typeface="微软雅黑" panose="020B0503020204020204" charset="-122"/>
                <a:ea typeface="微软雅黑" panose="020B0503020204020204" charset="-122"/>
                <a:cs typeface="微软雅黑" panose="020B0503020204020204" charset="-122"/>
                <a:sym typeface="+mn-ea"/>
              </a:rPr>
              <a:t>建设指南（车辆智能管理）》的分析</a:t>
            </a:r>
            <a:endParaRPr lang="zh-CN" altLang="en-US" sz="4400" b="1" dirty="0" smtClean="0">
              <a:solidFill>
                <a:srgbClr val="1F497D"/>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userDrawn="1"/>
        </p:nvSpPr>
        <p:spPr>
          <a:xfrm>
            <a:off x="4509337" y="5977262"/>
            <a:ext cx="3027680" cy="737235"/>
          </a:xfrm>
          <a:prstGeom prst="rect">
            <a:avLst/>
          </a:prstGeom>
        </p:spPr>
        <p:txBody>
          <a:bodyPr wrap="none">
            <a:spAutoFit/>
          </a:bodyPr>
          <a:p>
            <a:pPr algn="ctr"/>
            <a:r>
              <a:rPr lang="en-US" altLang="zh-CN" sz="1400" dirty="0">
                <a:solidFill>
                  <a:srgbClr val="1F497D"/>
                </a:solidFill>
                <a:latin typeface="微软雅黑" panose="020B0503020204020204" charset="-122"/>
                <a:ea typeface="微软雅黑" panose="020B0503020204020204" charset="-122"/>
                <a:sym typeface="+mn-ea"/>
              </a:rPr>
              <a:t>中国汽车流通协会汽车市场研究分会</a:t>
            </a:r>
            <a:endParaRPr lang="en-US" altLang="zh-CN" sz="1400" dirty="0">
              <a:solidFill>
                <a:srgbClr val="1F497D"/>
              </a:solidFill>
              <a:latin typeface="微软雅黑" panose="020B0503020204020204" charset="-122"/>
              <a:ea typeface="微软雅黑" panose="020B0503020204020204" charset="-122"/>
              <a:sym typeface="+mn-ea"/>
            </a:endParaRPr>
          </a:p>
          <a:p>
            <a:pPr algn="ctr"/>
            <a:r>
              <a:rPr lang="zh-CN" altLang="en-US" sz="1400" dirty="0">
                <a:solidFill>
                  <a:srgbClr val="1F497D"/>
                </a:solidFill>
                <a:latin typeface="微软雅黑" panose="020B0503020204020204" charset="-122"/>
                <a:ea typeface="微软雅黑" panose="020B0503020204020204" charset="-122"/>
                <a:sym typeface="Arial" panose="020B0604020202020204"/>
              </a:rPr>
              <a:t>乘用车市场信息联席会</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a:p>
            <a:pPr algn="ctr"/>
            <a:r>
              <a:rPr lang="en-US" altLang="zh-CN" sz="1400" dirty="0">
                <a:solidFill>
                  <a:srgbClr val="1F497D"/>
                </a:solidFill>
                <a:latin typeface="微软雅黑" panose="020B0503020204020204" charset="-122"/>
                <a:ea typeface="微软雅黑" panose="020B0503020204020204" charset="-122"/>
                <a:sym typeface="Arial" panose="020B0604020202020204"/>
              </a:rPr>
              <a:t>2019</a:t>
            </a:r>
            <a:r>
              <a:rPr lang="zh-CN" altLang="en-US" sz="1400" dirty="0">
                <a:solidFill>
                  <a:srgbClr val="1F497D"/>
                </a:solidFill>
                <a:latin typeface="微软雅黑" panose="020B0503020204020204" charset="-122"/>
                <a:ea typeface="微软雅黑" panose="020B0503020204020204" charset="-122"/>
                <a:sym typeface="Arial" panose="020B0604020202020204"/>
              </a:rPr>
              <a:t>年</a:t>
            </a:r>
            <a:r>
              <a:rPr lang="en-US" altLang="zh-CN" sz="1400" dirty="0">
                <a:solidFill>
                  <a:srgbClr val="1F497D"/>
                </a:solidFill>
                <a:latin typeface="微软雅黑" panose="020B0503020204020204" charset="-122"/>
                <a:ea typeface="微软雅黑" panose="020B0503020204020204" charset="-122"/>
                <a:sym typeface="Arial" panose="020B0604020202020204"/>
              </a:rPr>
              <a:t>12</a:t>
            </a:r>
            <a:r>
              <a:rPr lang="zh-CN" altLang="en-US" sz="1400" dirty="0">
                <a:solidFill>
                  <a:srgbClr val="1F497D"/>
                </a:solidFill>
                <a:latin typeface="微软雅黑" panose="020B0503020204020204" charset="-122"/>
                <a:ea typeface="微软雅黑" panose="020B0503020204020204" charset="-122"/>
                <a:sym typeface="Arial" panose="020B0604020202020204"/>
              </a:rPr>
              <a:t>月</a:t>
            </a:r>
            <a:r>
              <a:rPr lang="en-US" altLang="zh-CN" sz="1400" dirty="0">
                <a:solidFill>
                  <a:srgbClr val="1F497D"/>
                </a:solidFill>
                <a:latin typeface="微软雅黑" panose="020B0503020204020204" charset="-122"/>
                <a:ea typeface="微软雅黑" panose="020B0503020204020204" charset="-122"/>
                <a:sym typeface="Arial" panose="020B0604020202020204"/>
              </a:rPr>
              <a:t>27</a:t>
            </a:r>
            <a:r>
              <a:rPr lang="zh-CN" altLang="en-US" sz="1400" dirty="0">
                <a:solidFill>
                  <a:srgbClr val="1F497D"/>
                </a:solidFill>
                <a:latin typeface="微软雅黑" panose="020B0503020204020204" charset="-122"/>
                <a:ea typeface="微软雅黑" panose="020B0503020204020204" charset="-122"/>
                <a:sym typeface="Arial" panose="020B0604020202020204"/>
              </a:rPr>
              <a:t>日</a:t>
            </a:r>
            <a:endParaRPr lang="zh-CN" altLang="en-US" sz="1400" dirty="0">
              <a:solidFill>
                <a:srgbClr val="1F497D"/>
              </a:solidFill>
              <a:latin typeface="微软雅黑" panose="020B0503020204020204" charset="-122"/>
              <a:ea typeface="微软雅黑" panose="020B050302020402020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春秋广告/盗版必究        原创来源：http://chn.docer.com/works?userid=199329941#!/work_time"/>
          <p:cNvSpPr txBox="1"/>
          <p:nvPr/>
        </p:nvSpPr>
        <p:spPr>
          <a:xfrm>
            <a:off x="1981200" y="46990"/>
            <a:ext cx="916051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Wingdings 2" panose="05020102010507070707" pitchFamily="18" charset="2"/>
              </a:rPr>
              <a:t>《建设指南（车辆智能管理）》的主要内容分析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2534" name="Text Box 2"/>
          <p:cNvSpPr txBox="1"/>
          <p:nvPr/>
        </p:nvSpPr>
        <p:spPr>
          <a:xfrm>
            <a:off x="278089" y="1020113"/>
            <a:ext cx="11715832" cy="4832092"/>
          </a:xfrm>
          <a:prstGeom prst="rect">
            <a:avLst/>
          </a:prstGeom>
          <a:noFill/>
          <a:ln w="9525">
            <a:noFill/>
          </a:ln>
        </p:spPr>
        <p:txBody>
          <a:bodyPr wrap="square" anchor="t">
            <a:spAutoFit/>
          </a:bodyPr>
          <a:p>
            <a:pPr>
              <a:lnSpc>
                <a:spcPct val="140000"/>
              </a:lnSpc>
              <a:spcBef>
                <a:spcPts val="0"/>
              </a:spcBef>
              <a:buClr>
                <a:schemeClr val="accent1"/>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全面实施和完善</a:t>
            </a:r>
            <a:r>
              <a:rPr lang="en-US" altLang="zh-CN" sz="2000" b="1" dirty="0" smtClean="0">
                <a:solidFill>
                  <a:schemeClr val="tx1"/>
                </a:solidFill>
                <a:latin typeface="微软雅黑" panose="020B0503020204020204" charset="-122"/>
                <a:ea typeface="微软雅黑" panose="020B0503020204020204" charset="-122"/>
                <a:sym typeface="Wingdings 2" panose="05020102010507070707" pitchFamily="18" charset="2"/>
              </a:rPr>
              <a:t>《</a:t>
            </a: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建设指南（车辆智能管理）</a:t>
            </a:r>
            <a:r>
              <a:rPr lang="en-US" altLang="zh-CN" sz="2000" b="1" dirty="0" smtClean="0">
                <a:solidFill>
                  <a:schemeClr val="tx1"/>
                </a:solidFill>
                <a:latin typeface="微软雅黑" panose="020B0503020204020204" charset="-122"/>
                <a:ea typeface="微软雅黑" panose="020B0503020204020204" charset="-122"/>
                <a:sym typeface="Wingdings 2" panose="05020102010507070707" pitchFamily="18" charset="2"/>
              </a:rPr>
              <a:t>》</a:t>
            </a: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标准体系的工作任务相当繁重</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charset="-122"/>
                <a:ea typeface="微软雅黑" panose="020B0503020204020204" charset="-122"/>
                <a:sym typeface="Wingdings 2" panose="05020102010507070707" pitchFamily="18" charset="2"/>
              </a:rPr>
              <a:t>       第一、实现</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建设指南（车辆智能管理）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与</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其它部分共同形成统一、协调的国家车联网产业标准体系架构需要做大量工作。</a:t>
            </a:r>
            <a:r>
              <a:rPr lang="en-US" altLang="zh-CN" sz="2000" dirty="0" smtClean="0">
                <a:latin typeface="微软雅黑" panose="020B0503020204020204" charset="-122"/>
                <a:ea typeface="微软雅黑" panose="020B0503020204020204" charset="-122"/>
                <a:sym typeface="Wingdings 2" panose="05020102010507070707" pitchFamily="18" charset="2"/>
              </a:rPr>
              <a:t>2018</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12</a:t>
            </a:r>
            <a:r>
              <a:rPr lang="zh-CN" altLang="en-US" sz="2000" dirty="0" smtClean="0">
                <a:latin typeface="微软雅黑" panose="020B0503020204020204" charset="-122"/>
                <a:ea typeface="微软雅黑" panose="020B0503020204020204" charset="-122"/>
                <a:sym typeface="Wingdings 2" panose="05020102010507070707" pitchFamily="18" charset="2"/>
              </a:rPr>
              <a:t>月</a:t>
            </a:r>
            <a:r>
              <a:rPr lang="en-US" altLang="zh-CN" sz="2000" dirty="0" smtClean="0">
                <a:latin typeface="微软雅黑" panose="020B0503020204020204" charset="-122"/>
                <a:ea typeface="微软雅黑" panose="020B0503020204020204" charset="-122"/>
                <a:sym typeface="Wingdings 2" panose="05020102010507070707" pitchFamily="18" charset="2"/>
              </a:rPr>
              <a:t>25</a:t>
            </a:r>
            <a:r>
              <a:rPr lang="zh-CN" altLang="en-US" sz="2000" dirty="0" smtClean="0">
                <a:latin typeface="微软雅黑" panose="020B0503020204020204" charset="-122"/>
                <a:ea typeface="微软雅黑" panose="020B0503020204020204" charset="-122"/>
                <a:sym typeface="Wingdings 2" panose="05020102010507070707" pitchFamily="18" charset="2"/>
              </a:rPr>
              <a:t>日，工业和信息化部印发的</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车联网（智能网联汽车）产业发展行动计划</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提出五方面重点任务。一是突破关键技术，推动产业化发展；二是完善标准体系，推动测试验证与示范应用；三是合作共建，推动完善车联网产业基础设施；四是发展综合应用，推动提升市场渗透率；五是技管结合，推动完善安全保障体系。上述五方面重点任务，都与实施</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建设指南（车辆智能管理）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密切相关，且相互促进，需要</a:t>
            </a:r>
            <a:r>
              <a:rPr lang="zh-CN" altLang="en-US" sz="2000" dirty="0" smtClean="0">
                <a:latin typeface="微软雅黑" panose="020B0503020204020204" charset="-122"/>
                <a:ea typeface="微软雅黑" panose="020B0503020204020204" charset="-122"/>
                <a:sym typeface="Wingdings 2" panose="05020102010507070707" pitchFamily="18" charset="2"/>
              </a:rPr>
              <a:t>在实施过程</a:t>
            </a:r>
            <a:r>
              <a:rPr lang="zh-CN" altLang="en-US" sz="2000" dirty="0" smtClean="0">
                <a:latin typeface="微软雅黑" panose="020B0503020204020204" charset="-122"/>
                <a:ea typeface="微软雅黑" panose="020B0503020204020204" charset="-122"/>
                <a:sym typeface="Wingdings 2" panose="05020102010507070707" pitchFamily="18" charset="2"/>
              </a:rPr>
              <a:t>中逐步完善。</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第二、完善</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建设指南（车辆智能管理）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标准体系需要做大量工作。车辆智能管理标准体系主要包括基础标准、智能网联汽车登记管理、身份认证与安全、智能网联汽车运行管理、车路协同管控与服务标准等五部分。按照标准体系表</a:t>
            </a:r>
            <a:r>
              <a:rPr lang="zh-CN" altLang="en-US" sz="2000" dirty="0" smtClean="0">
                <a:latin typeface="微软雅黑" panose="020B0503020204020204" charset="-122"/>
                <a:ea typeface="微软雅黑" panose="020B0503020204020204" charset="-122"/>
                <a:sym typeface="Wingdings 2" panose="05020102010507070707" pitchFamily="18" charset="2"/>
              </a:rPr>
              <a:t>，共</a:t>
            </a:r>
            <a:r>
              <a:rPr lang="zh-CN" altLang="en-US" sz="2000" dirty="0" smtClean="0">
                <a:latin typeface="微软雅黑" panose="020B0503020204020204" charset="-122"/>
                <a:ea typeface="微软雅黑" panose="020B0503020204020204" charset="-122"/>
                <a:sym typeface="Wingdings 2" panose="05020102010507070707" pitchFamily="18" charset="2"/>
              </a:rPr>
              <a:t>涉及</a:t>
            </a:r>
            <a:r>
              <a:rPr lang="en-US" altLang="zh-CN" sz="2000" dirty="0" smtClean="0">
                <a:latin typeface="微软雅黑" panose="020B0503020204020204" charset="-122"/>
                <a:ea typeface="微软雅黑" panose="020B0503020204020204" charset="-122"/>
                <a:sym typeface="Wingdings 2" panose="05020102010507070707" pitchFamily="18" charset="2"/>
              </a:rPr>
              <a:t>13</a:t>
            </a:r>
            <a:r>
              <a:rPr lang="zh-CN" altLang="en-US" sz="2000" dirty="0" smtClean="0">
                <a:latin typeface="微软雅黑" panose="020B0503020204020204" charset="-122"/>
                <a:ea typeface="微软雅黑" panose="020B0503020204020204" charset="-122"/>
                <a:sym typeface="Wingdings 2" panose="05020102010507070707" pitchFamily="18" charset="2"/>
              </a:rPr>
              <a:t>类</a:t>
            </a:r>
            <a:r>
              <a:rPr lang="en-US" altLang="zh-CN" sz="2000" dirty="0" smtClean="0">
                <a:latin typeface="微软雅黑" panose="020B0503020204020204" charset="-122"/>
                <a:ea typeface="微软雅黑" panose="020B0503020204020204" charset="-122"/>
                <a:sym typeface="Wingdings 2" panose="05020102010507070707" pitchFamily="18" charset="2"/>
              </a:rPr>
              <a:t>64</a:t>
            </a:r>
            <a:r>
              <a:rPr lang="zh-CN" altLang="en-US" sz="2000" dirty="0" smtClean="0">
                <a:latin typeface="微软雅黑" panose="020B0503020204020204" charset="-122"/>
                <a:ea typeface="微软雅黑" panose="020B0503020204020204" charset="-122"/>
                <a:sym typeface="Wingdings 2" panose="05020102010507070707" pitchFamily="18" charset="2"/>
              </a:rPr>
              <a:t>项国家和行业标准制定</a:t>
            </a:r>
            <a:r>
              <a:rPr lang="zh-CN" altLang="en-US" sz="2000" dirty="0" smtClean="0">
                <a:latin typeface="微软雅黑" panose="020B0503020204020204" charset="-122"/>
                <a:ea typeface="微软雅黑" panose="020B0503020204020204" charset="-122"/>
                <a:sym typeface="Wingdings 2" panose="05020102010507070707" pitchFamily="18" charset="2"/>
              </a:rPr>
              <a:t>。目前</a:t>
            </a:r>
            <a:r>
              <a:rPr lang="zh-CN" altLang="en-US" sz="2000" dirty="0" smtClean="0">
                <a:latin typeface="微软雅黑" panose="020B0503020204020204" charset="-122"/>
                <a:ea typeface="微软雅黑" panose="020B0503020204020204" charset="-122"/>
                <a:sym typeface="Wingdings 2" panose="05020102010507070707" pitchFamily="18" charset="2"/>
              </a:rPr>
              <a:t>，标准</a:t>
            </a:r>
            <a:r>
              <a:rPr lang="zh-CN" altLang="en-US" sz="2000" dirty="0" smtClean="0">
                <a:latin typeface="微软雅黑" panose="020B0503020204020204" charset="-122"/>
                <a:ea typeface="微软雅黑" panose="020B0503020204020204" charset="-122"/>
                <a:sym typeface="Wingdings 2" panose="05020102010507070707" pitchFamily="18" charset="2"/>
              </a:rPr>
              <a:t>的编制状态除“分类和编码”类的</a:t>
            </a:r>
            <a:r>
              <a:rPr lang="en-US" altLang="zh-CN" sz="2000" dirty="0" smtClean="0">
                <a:latin typeface="微软雅黑" panose="020B0503020204020204" charset="-122"/>
                <a:ea typeface="微软雅黑" panose="020B0503020204020204" charset="-122"/>
                <a:sym typeface="Wingdings 2" panose="05020102010507070707" pitchFamily="18" charset="2"/>
              </a:rPr>
              <a:t>3</a:t>
            </a:r>
            <a:r>
              <a:rPr lang="zh-CN" altLang="en-US" sz="2000" dirty="0" smtClean="0">
                <a:latin typeface="微软雅黑" panose="020B0503020204020204" charset="-122"/>
                <a:ea typeface="微软雅黑" panose="020B0503020204020204" charset="-122"/>
                <a:sym typeface="Wingdings 2" panose="05020102010507070707" pitchFamily="18" charset="2"/>
              </a:rPr>
              <a:t>项标准“在编”外，其余标准均处于</a:t>
            </a:r>
            <a:r>
              <a:rPr lang="zh-CN" altLang="en-US" sz="2000" dirty="0" smtClean="0">
                <a:latin typeface="微软雅黑" panose="020B0503020204020204" charset="-122"/>
                <a:ea typeface="微软雅黑" panose="020B0503020204020204" charset="-122"/>
                <a:sym typeface="Wingdings 2" panose="05020102010507070707" pitchFamily="18" charset="2"/>
              </a:rPr>
              <a:t>“拟编”状态，编制</a:t>
            </a:r>
            <a:r>
              <a:rPr lang="zh-CN" altLang="en-US" sz="2000" dirty="0" smtClean="0">
                <a:latin typeface="微软雅黑" panose="020B0503020204020204" charset="-122"/>
                <a:ea typeface="微软雅黑" panose="020B0503020204020204" charset="-122"/>
                <a:sym typeface="Wingdings 2" panose="05020102010507070707" pitchFamily="18" charset="2"/>
              </a:rPr>
              <a:t>工作量较大。</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稻壳儿春秋广告/盗版必究        原创来源：http://chn.docer.com/works?userid=199329941#!/work_time"/>
          <p:cNvSpPr txBox="1"/>
          <p:nvPr/>
        </p:nvSpPr>
        <p:spPr>
          <a:xfrm>
            <a:off x="4569460" y="810895"/>
            <a:ext cx="2897505" cy="768350"/>
          </a:xfrm>
          <a:prstGeom prst="rect">
            <a:avLst/>
          </a:prstGeom>
          <a:noFill/>
        </p:spPr>
        <p:txBody>
          <a:bodyPr wrap="square" rtlCol="0">
            <a:spAutoFit/>
          </a:bodyPr>
          <a:lstStyle/>
          <a:p>
            <a:r>
              <a:rPr lang="zh-CN" altLang="en-US" sz="4400" dirty="0" smtClean="0">
                <a:solidFill>
                  <a:srgbClr val="00B0F0"/>
                </a:solidFill>
                <a:latin typeface="Arial" panose="020B0604020202020204"/>
                <a:ea typeface="微软雅黑" panose="020B0503020204020204" charset="-122"/>
                <a:sym typeface="Arial" panose="020B0604020202020204"/>
              </a:rPr>
              <a:t>感谢关注！</a:t>
            </a:r>
            <a:endParaRPr lang="zh-CN" altLang="en-US" sz="4400" dirty="0" smtClean="0">
              <a:solidFill>
                <a:srgbClr val="00B0F0"/>
              </a:solidFill>
              <a:latin typeface="Arial" panose="020B0604020202020204"/>
              <a:ea typeface="微软雅黑" panose="020B0503020204020204" charset="-122"/>
              <a:sym typeface="Arial" panose="020B0604020202020204"/>
            </a:endParaRPr>
          </a:p>
        </p:txBody>
      </p:sp>
      <p:pic>
        <p:nvPicPr>
          <p:cNvPr id="88072" name="图片 43027" descr="微信二维码"/>
          <p:cNvPicPr>
            <a:picLocks noChangeAspect="1"/>
          </p:cNvPicPr>
          <p:nvPr/>
        </p:nvPicPr>
        <p:blipFill>
          <a:blip r:embed="rId1"/>
          <a:stretch>
            <a:fillRect/>
          </a:stretch>
        </p:blipFill>
        <p:spPr>
          <a:xfrm>
            <a:off x="4843780" y="1691640"/>
            <a:ext cx="2163445" cy="2163445"/>
          </a:xfrm>
          <a:prstGeom prst="rect">
            <a:avLst/>
          </a:prstGeom>
          <a:noFill/>
          <a:ln w="9525">
            <a:noFill/>
          </a:ln>
        </p:spPr>
      </p:pic>
      <p:sp>
        <p:nvSpPr>
          <p:cNvPr id="88071" name="Text Box 3"/>
          <p:cNvSpPr txBox="1"/>
          <p:nvPr/>
        </p:nvSpPr>
        <p:spPr>
          <a:xfrm>
            <a:off x="5043488" y="4002723"/>
            <a:ext cx="1692275" cy="245110"/>
          </a:xfrm>
          <a:prstGeom prst="rect">
            <a:avLst/>
          </a:prstGeom>
          <a:noFill/>
          <a:ln w="9525">
            <a:noFill/>
          </a:ln>
        </p:spPr>
        <p:txBody>
          <a:bodyPr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扫一扫  关注我们</a:t>
            </a:r>
            <a:endParaRPr lang="zh-CN" altLang="en-US" sz="1000" b="1" dirty="0">
              <a:solidFill>
                <a:schemeClr val="bg1"/>
              </a:solidFill>
              <a:latin typeface="微软雅黑" panose="020B0503020204020204" charset="-122"/>
              <a:ea typeface="微软雅黑" panose="020B0503020204020204" charset="-122"/>
            </a:endParaRPr>
          </a:p>
        </p:txBody>
      </p:sp>
      <p:sp>
        <p:nvSpPr>
          <p:cNvPr id="88070" name="Text Box 3"/>
          <p:cNvSpPr txBox="1"/>
          <p:nvPr/>
        </p:nvSpPr>
        <p:spPr>
          <a:xfrm>
            <a:off x="5043488" y="4299585"/>
            <a:ext cx="1692275" cy="398780"/>
          </a:xfrm>
          <a:prstGeom prst="rect">
            <a:avLst/>
          </a:prstGeom>
          <a:noFill/>
          <a:ln w="9525">
            <a:noFill/>
          </a:ln>
        </p:spPr>
        <p:txBody>
          <a:bodyPr wrap="square" anchor="t">
            <a:spAutoFit/>
          </a:bodyPr>
          <a:p>
            <a:pPr algn="ctr">
              <a:spcBef>
                <a:spcPct val="50000"/>
              </a:spcBef>
            </a:pPr>
            <a:r>
              <a:rPr lang="zh-CN" altLang="en-US" sz="1000" b="1" dirty="0">
                <a:solidFill>
                  <a:schemeClr val="bg1"/>
                </a:solidFill>
                <a:latin typeface="微软雅黑" panose="020B0503020204020204" charset="-122"/>
                <a:ea typeface="微软雅黑" panose="020B0503020204020204" charset="-122"/>
              </a:rPr>
              <a:t>乘联会官方网站</a:t>
            </a:r>
            <a:r>
              <a:rPr lang="en-US" altLang="zh-CN" sz="1000" b="1" dirty="0">
                <a:solidFill>
                  <a:schemeClr val="bg1"/>
                </a:solidFill>
                <a:latin typeface="微软雅黑" panose="020B0503020204020204" charset="-122"/>
                <a:ea typeface="微软雅黑" panose="020B0503020204020204" charset="-122"/>
              </a:rPr>
              <a:t>www.cpcaauto.com</a:t>
            </a:r>
            <a:endParaRPr lang="en-US" altLang="zh-CN" sz="1000" b="1" dirty="0">
              <a:solidFill>
                <a:schemeClr val="bg1"/>
              </a:solidFill>
              <a:latin typeface="微软雅黑" panose="020B0503020204020204" charset="-122"/>
              <a:ea typeface="微软雅黑" panose="020B0503020204020204" charset="-122"/>
            </a:endParaRPr>
          </a:p>
        </p:txBody>
      </p:sp>
      <p:sp>
        <p:nvSpPr>
          <p:cNvPr id="12" name="矩形 11"/>
          <p:cNvSpPr/>
          <p:nvPr userDrawn="1"/>
        </p:nvSpPr>
        <p:spPr>
          <a:xfrm>
            <a:off x="3525087" y="5577212"/>
            <a:ext cx="6024880" cy="1291590"/>
          </a:xfrm>
          <a:prstGeom prst="rect">
            <a:avLst/>
          </a:prstGeom>
        </p:spPr>
        <p:txBody>
          <a:bodyPr wrap="none">
            <a:spAutoFit/>
          </a:bodyPr>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愿景：最具价值的汽车信息交流平台和行业研究机构</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宗旨：为汽车企业服务 为中国汽车产业发展做贡献</a:t>
            </a:r>
            <a:endParaRPr lang="en-US" altLang="zh-CN" sz="2000" dirty="0">
              <a:solidFill>
                <a:srgbClr val="00B0F0"/>
              </a:solidFill>
              <a:latin typeface="微软雅黑" panose="020B0503020204020204" charset="-122"/>
              <a:ea typeface="微软雅黑" panose="020B0503020204020204" charset="-122"/>
              <a:sym typeface="+mn-ea"/>
            </a:endParaRPr>
          </a:p>
          <a:p>
            <a:pPr algn="l">
              <a:lnSpc>
                <a:spcPct val="130000"/>
              </a:lnSpc>
            </a:pPr>
            <a:r>
              <a:rPr lang="en-US" altLang="zh-CN" sz="2000" dirty="0">
                <a:solidFill>
                  <a:srgbClr val="00B0F0"/>
                </a:solidFill>
                <a:latin typeface="微软雅黑" panose="020B0503020204020204" charset="-122"/>
                <a:ea typeface="微软雅黑" panose="020B0503020204020204" charset="-122"/>
                <a:sym typeface="+mn-ea"/>
              </a:rPr>
              <a:t>价值观：专业 共享 高效 创新</a:t>
            </a:r>
            <a:endParaRPr lang="en-US" altLang="zh-CN" sz="2000" dirty="0">
              <a:solidFill>
                <a:srgbClr val="00B0F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4907915" y="46990"/>
            <a:ext cx="245618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Wingdings 2" panose="05020102010507070707" pitchFamily="18" charset="2"/>
              </a:rPr>
              <a:t>问题的提出</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2534" name="Text Box 2"/>
          <p:cNvSpPr txBox="1"/>
          <p:nvPr/>
        </p:nvSpPr>
        <p:spPr>
          <a:xfrm>
            <a:off x="295869" y="1082343"/>
            <a:ext cx="11715832" cy="4832092"/>
          </a:xfrm>
          <a:prstGeom prst="rect">
            <a:avLst/>
          </a:prstGeom>
          <a:noFill/>
          <a:ln w="9525">
            <a:noFill/>
          </a:ln>
        </p:spPr>
        <p:txBody>
          <a:bodyPr wrap="square" anchor="t">
            <a:spAutoFit/>
          </a:bodyPr>
          <a:p>
            <a:pPr>
              <a:lnSpc>
                <a:spcPct val="140000"/>
              </a:lnSpc>
              <a:spcBef>
                <a:spcPts val="0"/>
              </a:spcBef>
              <a:buClr>
                <a:srgbClr val="8F0000"/>
              </a:buClr>
            </a:pPr>
            <a:r>
              <a:rPr lang="en-US" altLang="zh-CN" sz="2000" dirty="0" smtClean="0">
                <a:latin typeface="微软雅黑" panose="020B0503020204020204" charset="-122"/>
                <a:ea typeface="微软雅黑" panose="020B0503020204020204" charset="-122"/>
                <a:sym typeface="Wingdings 2" panose="05020102010507070707" pitchFamily="18" charset="2"/>
              </a:rPr>
              <a:t>       2019</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11</a:t>
            </a:r>
            <a:r>
              <a:rPr lang="zh-CN" altLang="en-US" sz="2000" dirty="0" smtClean="0">
                <a:latin typeface="微软雅黑" panose="020B0503020204020204" charset="-122"/>
                <a:ea typeface="微软雅黑" panose="020B0503020204020204" charset="-122"/>
                <a:sym typeface="Wingdings 2" panose="05020102010507070707" pitchFamily="18" charset="2"/>
              </a:rPr>
              <a:t>月</a:t>
            </a:r>
            <a:r>
              <a:rPr lang="en-US" altLang="zh-CN" sz="2000" dirty="0" smtClean="0">
                <a:latin typeface="微软雅黑" panose="020B0503020204020204" charset="-122"/>
                <a:ea typeface="微软雅黑" panose="020B0503020204020204" charset="-122"/>
                <a:sym typeface="Wingdings 2" panose="05020102010507070707" pitchFamily="18" charset="2"/>
              </a:rPr>
              <a:t>21</a:t>
            </a:r>
            <a:r>
              <a:rPr lang="zh-CN" altLang="en-US" sz="2000" dirty="0" smtClean="0">
                <a:latin typeface="微软雅黑" panose="020B0503020204020204" charset="-122"/>
                <a:ea typeface="微软雅黑" panose="020B0503020204020204" charset="-122"/>
                <a:sym typeface="Wingdings 2" panose="05020102010507070707" pitchFamily="18" charset="2"/>
              </a:rPr>
              <a:t>日，工业和信息化部科技司公开征求对</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国家车联网产业标准体系建设指南（车辆智能管理）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（以下简称</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建设指南（车辆智能管理）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的意见。</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rgbClr val="8F0000"/>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国家车联网产业标准体系建设指南</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系列文件，根据标准化主体对象和行业属性分为总体要求、智能网联汽车、信息通信、电子产品与服务、智能交通和车辆智能管理等</a:t>
            </a:r>
            <a:r>
              <a:rPr lang="en-US" altLang="zh-CN" sz="2000" dirty="0" smtClean="0">
                <a:latin typeface="微软雅黑" panose="020B0503020204020204" charset="-122"/>
                <a:ea typeface="微软雅黑" panose="020B0503020204020204" charset="-122"/>
                <a:sym typeface="Wingdings 2" panose="05020102010507070707" pitchFamily="18" charset="2"/>
              </a:rPr>
              <a:t>6</a:t>
            </a:r>
            <a:r>
              <a:rPr lang="zh-CN" altLang="en-US" sz="2000" dirty="0" smtClean="0">
                <a:latin typeface="微软雅黑" panose="020B0503020204020204" charset="-122"/>
                <a:ea typeface="微软雅黑" panose="020B0503020204020204" charset="-122"/>
                <a:sym typeface="Wingdings 2" panose="05020102010507070707" pitchFamily="18" charset="2"/>
              </a:rPr>
              <a:t>部分。</a:t>
            </a:r>
            <a:r>
              <a:rPr lang="en-US" altLang="zh-CN" sz="2000" dirty="0" smtClean="0">
                <a:latin typeface="微软雅黑" panose="020B0503020204020204" charset="-122"/>
                <a:ea typeface="微软雅黑" panose="020B0503020204020204" charset="-122"/>
                <a:sym typeface="Wingdings 2" panose="05020102010507070707" pitchFamily="18" charset="2"/>
              </a:rPr>
              <a:t>2017</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12</a:t>
            </a:r>
            <a:r>
              <a:rPr lang="zh-CN" altLang="en-US" sz="2000" dirty="0" smtClean="0">
                <a:latin typeface="微软雅黑" panose="020B0503020204020204" charset="-122"/>
                <a:ea typeface="微软雅黑" panose="020B0503020204020204" charset="-122"/>
                <a:sym typeface="Wingdings 2" panose="05020102010507070707" pitchFamily="18" charset="2"/>
              </a:rPr>
              <a:t>月</a:t>
            </a:r>
            <a:r>
              <a:rPr lang="en-US" altLang="zh-CN" sz="2000" dirty="0" smtClean="0">
                <a:latin typeface="微软雅黑" panose="020B0503020204020204" charset="-122"/>
                <a:ea typeface="微软雅黑" panose="020B0503020204020204" charset="-122"/>
                <a:sym typeface="Wingdings 2" panose="05020102010507070707" pitchFamily="18" charset="2"/>
              </a:rPr>
              <a:t>27</a:t>
            </a:r>
            <a:r>
              <a:rPr lang="zh-CN" altLang="en-US" sz="2000" dirty="0" smtClean="0">
                <a:latin typeface="微软雅黑" panose="020B0503020204020204" charset="-122"/>
                <a:ea typeface="微软雅黑" panose="020B0503020204020204" charset="-122"/>
                <a:sym typeface="Wingdings 2" panose="05020102010507070707" pitchFamily="18" charset="2"/>
              </a:rPr>
              <a:t>日，工业和信息化部 、国家标准化管理委员会印发</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国家车联网产业标准体系建设指南（智能网联汽车）</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a:t>
            </a:r>
            <a:r>
              <a:rPr lang="en-US" altLang="zh-CN" sz="2000" dirty="0" smtClean="0">
                <a:latin typeface="微软雅黑" panose="020B0503020204020204" charset="-122"/>
                <a:ea typeface="微软雅黑" panose="020B0503020204020204" charset="-122"/>
                <a:sym typeface="Wingdings 2" panose="05020102010507070707" pitchFamily="18" charset="2"/>
              </a:rPr>
              <a:t>2018</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6</a:t>
            </a:r>
            <a:r>
              <a:rPr lang="zh-CN" altLang="en-US" sz="2000" dirty="0" smtClean="0">
                <a:latin typeface="微软雅黑" panose="020B0503020204020204" charset="-122"/>
                <a:ea typeface="微软雅黑" panose="020B0503020204020204" charset="-122"/>
                <a:sym typeface="Wingdings 2" panose="05020102010507070707" pitchFamily="18" charset="2"/>
              </a:rPr>
              <a:t>月</a:t>
            </a:r>
            <a:r>
              <a:rPr lang="en-US" altLang="zh-CN" sz="2000" dirty="0" smtClean="0">
                <a:latin typeface="微软雅黑" panose="020B0503020204020204" charset="-122"/>
                <a:ea typeface="微软雅黑" panose="020B0503020204020204" charset="-122"/>
                <a:sym typeface="Wingdings 2" panose="05020102010507070707" pitchFamily="18" charset="2"/>
              </a:rPr>
              <a:t>28</a:t>
            </a:r>
            <a:r>
              <a:rPr lang="zh-CN" altLang="en-US" sz="2000" dirty="0" smtClean="0">
                <a:latin typeface="微软雅黑" panose="020B0503020204020204" charset="-122"/>
                <a:ea typeface="微软雅黑" panose="020B0503020204020204" charset="-122"/>
                <a:sym typeface="Wingdings 2" panose="05020102010507070707" pitchFamily="18" charset="2"/>
              </a:rPr>
              <a:t>日，工业和信息化部 、国家标准化管理委员会又印发了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国家车联网产业标准体系建设指南（总体要求）</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国家车联网产业标准体系建设指南（信息通信）</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国家车联网产业标准体系建设指南（电子产品与服务）</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三个系列文件。按照总体进度安排，</a:t>
            </a:r>
            <a:r>
              <a:rPr lang="en-US" altLang="zh-CN" sz="2000" dirty="0" smtClean="0">
                <a:latin typeface="微软雅黑" panose="020B0503020204020204" charset="-122"/>
                <a:ea typeface="微软雅黑" panose="020B0503020204020204" charset="-122"/>
                <a:sym typeface="Wingdings 2" panose="05020102010507070707" pitchFamily="18" charset="2"/>
              </a:rPr>
              <a:t>2019</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4</a:t>
            </a:r>
            <a:r>
              <a:rPr lang="zh-CN" altLang="en-US" sz="2000" dirty="0" smtClean="0">
                <a:latin typeface="微软雅黑" panose="020B0503020204020204" charset="-122"/>
                <a:ea typeface="微软雅黑" panose="020B0503020204020204" charset="-122"/>
                <a:sym typeface="Wingdings 2" panose="05020102010507070707" pitchFamily="18" charset="2"/>
              </a:rPr>
              <a:t>月份，公安部正式组织相关单位开展车辆智能管理部分编写工作，现公开征求意见。</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rgbClr val="8F0000"/>
              </a:buClr>
            </a:pPr>
            <a:r>
              <a:rPr lang="zh-CN" altLang="en-US" sz="2000" dirty="0" smtClean="0">
                <a:latin typeface="微软雅黑" panose="020B0503020204020204" charset="-122"/>
                <a:ea typeface="微软雅黑" panose="020B0503020204020204" charset="-122"/>
                <a:sym typeface="Wingdings 2" panose="05020102010507070707" pitchFamily="18" charset="2"/>
              </a:rPr>
              <a:t>       制定</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建设指南（车辆智能管理）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，旨在建立适应我国技术和产业发展需要的车辆智能管理标准体系。因此，有必要对编制背景和目的意义，以及该标准的主要内容等情况进行认真分析。</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3236595" y="46990"/>
            <a:ext cx="475107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lt"/>
              </a:rPr>
              <a:t>标准编制背景和目的意义</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58417" y="1078548"/>
            <a:ext cx="11501518" cy="4832092"/>
          </a:xfrm>
          <a:prstGeom prst="rect">
            <a:avLst/>
          </a:prstGeom>
          <a:noFill/>
          <a:ln w="9525">
            <a:noFill/>
          </a:ln>
        </p:spPr>
        <p:txBody>
          <a:bodyPr wrap="square" anchor="t">
            <a:spAutoFit/>
          </a:bodyPr>
          <a:p>
            <a:pPr>
              <a:lnSpc>
                <a:spcPct val="140000"/>
              </a:lnSpc>
              <a:spcBef>
                <a:spcPts val="0"/>
              </a:spcBef>
              <a:buClr>
                <a:srgbClr val="8F0000"/>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国务院及有关部委关于开展智能网联汽车标准化工作要求</a:t>
            </a:r>
            <a:endParaRPr lang="en-US" altLang="zh-CN" sz="2000" b="1" dirty="0" smtClean="0">
              <a:solidFill>
                <a:srgbClr val="8F0000"/>
              </a:solidFill>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rgbClr val="8F0000"/>
              </a:buClr>
            </a:pPr>
            <a:r>
              <a:rPr lang="zh-CN" altLang="en-US" sz="2000" dirty="0" smtClean="0">
                <a:latin typeface="微软雅黑" panose="020B0503020204020204" charset="-122"/>
                <a:ea typeface="微软雅黑" panose="020B0503020204020204" charset="-122"/>
                <a:sym typeface="Wingdings 2" panose="05020102010507070707" pitchFamily="18" charset="2"/>
              </a:rPr>
              <a:t>       </a:t>
            </a:r>
            <a:r>
              <a:rPr lang="en-US" altLang="zh-CN" sz="2000" dirty="0" smtClean="0">
                <a:latin typeface="微软雅黑" panose="020B0503020204020204" charset="-122"/>
                <a:ea typeface="微软雅黑" panose="020B0503020204020204" charset="-122"/>
                <a:sym typeface="Wingdings 2" panose="05020102010507070707" pitchFamily="18" charset="2"/>
              </a:rPr>
              <a:t>2016</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8</a:t>
            </a:r>
            <a:r>
              <a:rPr lang="zh-CN" altLang="en-US" sz="2000" dirty="0" smtClean="0">
                <a:latin typeface="微软雅黑" panose="020B0503020204020204" charset="-122"/>
                <a:ea typeface="微软雅黑" panose="020B0503020204020204" charset="-122"/>
                <a:sym typeface="Wingdings 2" panose="05020102010507070707" pitchFamily="18" charset="2"/>
              </a:rPr>
              <a:t>月，原国家质检总局、国家标准委、工业和信息化部联合印发的</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装备制造业标准化和质量提升规划</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明确提出：开展智能网联汽车标准化工作；加快构建包括整车及关键系统部件功能安全和信息安全在内的智能网联汽车标准体系。</a:t>
            </a:r>
            <a:r>
              <a:rPr lang="en-US" altLang="zh-CN" sz="2000" dirty="0" smtClean="0">
                <a:latin typeface="微软雅黑" panose="020B0503020204020204" charset="-122"/>
                <a:ea typeface="微软雅黑" panose="020B0503020204020204" charset="-122"/>
                <a:sym typeface="Wingdings 2" panose="05020102010507070707" pitchFamily="18" charset="2"/>
              </a:rPr>
              <a:t>2017</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4</a:t>
            </a:r>
            <a:r>
              <a:rPr lang="zh-CN" altLang="en-US" sz="2000" dirty="0" smtClean="0">
                <a:latin typeface="微软雅黑" panose="020B0503020204020204" charset="-122"/>
                <a:ea typeface="微软雅黑" panose="020B0503020204020204" charset="-122"/>
                <a:sym typeface="Wingdings 2" panose="05020102010507070707" pitchFamily="18" charset="2"/>
              </a:rPr>
              <a:t>月发布的</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汽车产业中长期发展规划</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进一步将智能网联汽车提升至国家战略高度，要求加强智能网联汽车标准体系建设，加快推进智能网联汽车法律法规体系建设。</a:t>
            </a:r>
            <a:r>
              <a:rPr lang="en-US" altLang="zh-CN" sz="2000" dirty="0" smtClean="0">
                <a:latin typeface="微软雅黑" panose="020B0503020204020204" charset="-122"/>
                <a:ea typeface="微软雅黑" panose="020B0503020204020204" charset="-122"/>
                <a:sym typeface="Wingdings 2" panose="05020102010507070707" pitchFamily="18" charset="2"/>
              </a:rPr>
              <a:t>2017</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9</a:t>
            </a:r>
            <a:r>
              <a:rPr lang="zh-CN" altLang="en-US" sz="2000" dirty="0" smtClean="0">
                <a:latin typeface="微软雅黑" panose="020B0503020204020204" charset="-122"/>
                <a:ea typeface="微软雅黑" panose="020B0503020204020204" charset="-122"/>
                <a:sym typeface="Wingdings 2" panose="05020102010507070707" pitchFamily="18" charset="2"/>
              </a:rPr>
              <a:t>月，为进一步加强部门协同，国家制造强国建设领导小组成立了“车联网产业发展专项委员会”，提出做好国家层面的顶层设计和统筹规划，务实推动产业发展。</a:t>
            </a:r>
            <a:r>
              <a:rPr lang="en-US" altLang="zh-CN" sz="2000" dirty="0" smtClean="0">
                <a:latin typeface="微软雅黑" panose="020B0503020204020204" charset="-122"/>
                <a:ea typeface="微软雅黑" panose="020B0503020204020204" charset="-122"/>
                <a:sym typeface="Wingdings 2" panose="05020102010507070707" pitchFamily="18" charset="2"/>
              </a:rPr>
              <a:t>2018</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7</a:t>
            </a:r>
            <a:r>
              <a:rPr lang="zh-CN" altLang="en-US" sz="2000" dirty="0" smtClean="0">
                <a:latin typeface="微软雅黑" panose="020B0503020204020204" charset="-122"/>
                <a:ea typeface="微软雅黑" panose="020B0503020204020204" charset="-122"/>
                <a:sym typeface="Wingdings 2" panose="05020102010507070707" pitchFamily="18" charset="2"/>
              </a:rPr>
              <a:t>月，住房和城乡建设部在宁波、泉州、莆田市部署开展城市智慧汽车基础设施和机制建设试点工作。</a:t>
            </a:r>
            <a:r>
              <a:rPr lang="en-US" altLang="zh-CN" sz="2000" dirty="0" smtClean="0">
                <a:latin typeface="微软雅黑" panose="020B0503020204020204" charset="-122"/>
                <a:ea typeface="微软雅黑" panose="020B0503020204020204" charset="-122"/>
                <a:sym typeface="Wingdings 2" panose="05020102010507070707" pitchFamily="18" charset="2"/>
              </a:rPr>
              <a:t>2018</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4</a:t>
            </a:r>
            <a:r>
              <a:rPr lang="zh-CN" altLang="en-US" sz="2000" dirty="0" smtClean="0">
                <a:latin typeface="微软雅黑" panose="020B0503020204020204" charset="-122"/>
                <a:ea typeface="微软雅黑" panose="020B0503020204020204" charset="-122"/>
                <a:sym typeface="Wingdings 2" panose="05020102010507070707" pitchFamily="18" charset="2"/>
              </a:rPr>
              <a:t>月，工业和信息化部等三部委发布了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智能网联汽车道路测试管理规范</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试行</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，对测试主体、测试驾驶人及测试车辆，测试申请及审核、测试管理，交通违法和事故处理等方面作出规定。在地方层面，北京、上海、保定、重庆、深圳等城市先后出台了自动驾驶道路测试管理规定。</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3287395" y="46990"/>
            <a:ext cx="473265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lt"/>
              </a:rPr>
              <a:t>标准编制背景和目的意义</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31747" y="1069658"/>
            <a:ext cx="11501518" cy="4832092"/>
          </a:xfrm>
          <a:prstGeom prst="rect">
            <a:avLst/>
          </a:prstGeom>
          <a:noFill/>
          <a:ln w="9525">
            <a:noFill/>
          </a:ln>
        </p:spPr>
        <p:txBody>
          <a:bodyPr wrap="square" anchor="t">
            <a:spAutoFit/>
          </a:bodyPr>
          <a:p>
            <a:pPr>
              <a:lnSpc>
                <a:spcPct val="140000"/>
              </a:lnSpc>
              <a:spcBef>
                <a:spcPts val="0"/>
              </a:spcBef>
              <a:buClr>
                <a:schemeClr val="accent1"/>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我国车联网及智能网联汽车产业发展情况</a:t>
            </a:r>
            <a:endParaRPr lang="en-US" altLang="zh-CN" sz="2000" b="1" dirty="0" smtClean="0">
              <a:solidFill>
                <a:schemeClr val="tx1"/>
              </a:solidFill>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charset="-122"/>
                <a:ea typeface="微软雅黑" panose="020B0503020204020204" charset="-122"/>
                <a:sym typeface="Wingdings 2" panose="05020102010507070707" pitchFamily="18" charset="2"/>
              </a:rPr>
              <a:t>       我国政府高度重视车联网及智能网联汽车技术相关产业集群的发展。</a:t>
            </a:r>
            <a:r>
              <a:rPr lang="en-US" altLang="zh-CN" sz="2000" dirty="0" smtClean="0">
                <a:latin typeface="微软雅黑" panose="020B0503020204020204" charset="-122"/>
                <a:ea typeface="微软雅黑" panose="020B0503020204020204" charset="-122"/>
                <a:sym typeface="Wingdings 2" panose="05020102010507070707" pitchFamily="18" charset="2"/>
              </a:rPr>
              <a:t>2015</a:t>
            </a:r>
            <a:r>
              <a:rPr lang="zh-CN" altLang="en-US" sz="2000" dirty="0" smtClean="0">
                <a:latin typeface="微软雅黑" panose="020B0503020204020204" charset="-122"/>
                <a:ea typeface="微软雅黑" panose="020B0503020204020204" charset="-122"/>
                <a:sym typeface="Wingdings 2" panose="05020102010507070707" pitchFamily="18" charset="2"/>
              </a:rPr>
              <a:t>年</a:t>
            </a:r>
            <a:r>
              <a:rPr lang="en-US" altLang="zh-CN" sz="2000" dirty="0" smtClean="0">
                <a:latin typeface="微软雅黑" panose="020B0503020204020204" charset="-122"/>
                <a:ea typeface="微软雅黑" panose="020B0503020204020204" charset="-122"/>
                <a:sym typeface="Wingdings 2" panose="05020102010507070707" pitchFamily="18" charset="2"/>
              </a:rPr>
              <a:t>5</a:t>
            </a:r>
            <a:r>
              <a:rPr lang="zh-CN" altLang="en-US" sz="2000" dirty="0" smtClean="0">
                <a:latin typeface="微软雅黑" panose="020B0503020204020204" charset="-122"/>
                <a:ea typeface="微软雅黑" panose="020B0503020204020204" charset="-122"/>
                <a:sym typeface="Wingdings 2" panose="05020102010507070707" pitchFamily="18" charset="2"/>
              </a:rPr>
              <a:t>月，国务院发布的</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中国制造</a:t>
            </a:r>
            <a:r>
              <a:rPr lang="en-US" altLang="zh-CN" sz="2000" dirty="0" smtClean="0">
                <a:latin typeface="微软雅黑" panose="020B0503020204020204" charset="-122"/>
                <a:ea typeface="微软雅黑" panose="020B0503020204020204" charset="-122"/>
                <a:sym typeface="Wingdings 2" panose="05020102010507070707" pitchFamily="18" charset="2"/>
              </a:rPr>
              <a:t>2025》</a:t>
            </a:r>
            <a:r>
              <a:rPr lang="zh-CN" altLang="en-US" sz="2000" dirty="0" smtClean="0">
                <a:latin typeface="微软雅黑" panose="020B0503020204020204" charset="-122"/>
                <a:ea typeface="微软雅黑" panose="020B0503020204020204" charset="-122"/>
                <a:sym typeface="Wingdings 2" panose="05020102010507070707" pitchFamily="18" charset="2"/>
              </a:rPr>
              <a:t>，将智能网联汽车与节能汽车、新能源汽车并列作为我国汽车产业未来发展的三大战略方向。</a:t>
            </a:r>
            <a:r>
              <a:rPr lang="en-US" altLang="zh-CN" sz="2000" dirty="0" smtClean="0">
                <a:latin typeface="微软雅黑" panose="020B0503020204020204" charset="-122"/>
                <a:ea typeface="微软雅黑" panose="020B0503020204020204" charset="-122"/>
                <a:sym typeface="Wingdings 2" panose="05020102010507070707" pitchFamily="18" charset="2"/>
              </a:rPr>
              <a:t>2016</a:t>
            </a:r>
            <a:r>
              <a:rPr lang="zh-CN" altLang="en-US" sz="2000" dirty="0" smtClean="0">
                <a:latin typeface="微软雅黑" panose="020B0503020204020204" charset="-122"/>
                <a:ea typeface="微软雅黑" panose="020B0503020204020204" charset="-122"/>
                <a:sym typeface="Wingdings 2" panose="05020102010507070707" pitchFamily="18" charset="2"/>
              </a:rPr>
              <a:t>年以来，工业和信息化部、交通运输部、科学技术部、国家发展改革委、公安部等部委出台一系列规划及政策，推动我国智能网联汽车产业发展，除</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国家车联网产业标准体系建设指南</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系列文件外，先后出台了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关于加快推进新一代国家交通控制网和智慧公路试点的通知</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车联网（智能网联汽车）产业发展行动计划</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等政策文件，以政策推动车联网及智能网联汽车产业发展。</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charset="-122"/>
                <a:ea typeface="微软雅黑" panose="020B0503020204020204" charset="-122"/>
                <a:sym typeface="Wingdings 2" panose="05020102010507070707" pitchFamily="18" charset="2"/>
              </a:rPr>
              <a:t>       近年来，我国车联网产业发展迅速，关键技术创新不断加快，测试示范区建设初具成效，融合创新生态体系初步形成，涉及汽车、信息通信及交通运输、车辆管理等领域的数字化改造。截至</a:t>
            </a:r>
            <a:r>
              <a:rPr lang="en-US" altLang="zh-CN" sz="2000" dirty="0" smtClean="0">
                <a:latin typeface="微软雅黑" panose="020B0503020204020204" charset="-122"/>
                <a:ea typeface="微软雅黑" panose="020B0503020204020204" charset="-122"/>
                <a:sym typeface="Wingdings 2" panose="05020102010507070707" pitchFamily="18" charset="2"/>
              </a:rPr>
              <a:t>2018</a:t>
            </a:r>
            <a:r>
              <a:rPr lang="zh-CN" altLang="en-US" sz="2000" dirty="0" smtClean="0">
                <a:latin typeface="微软雅黑" panose="020B0503020204020204" charset="-122"/>
                <a:ea typeface="微软雅黑" panose="020B0503020204020204" charset="-122"/>
                <a:sym typeface="Wingdings 2" panose="05020102010507070707" pitchFamily="18" charset="2"/>
              </a:rPr>
              <a:t>年底，全国各地共建立了</a:t>
            </a:r>
            <a:r>
              <a:rPr lang="en-US" altLang="zh-CN" sz="2000" dirty="0" smtClean="0">
                <a:latin typeface="微软雅黑" panose="020B0503020204020204" charset="-122"/>
                <a:ea typeface="微软雅黑" panose="020B0503020204020204" charset="-122"/>
                <a:sym typeface="Wingdings 2" panose="05020102010507070707" pitchFamily="18" charset="2"/>
              </a:rPr>
              <a:t>22</a:t>
            </a:r>
            <a:r>
              <a:rPr lang="zh-CN" altLang="en-US" sz="2000" dirty="0" smtClean="0">
                <a:latin typeface="微软雅黑" panose="020B0503020204020204" charset="-122"/>
                <a:ea typeface="微软雅黑" panose="020B0503020204020204" charset="-122"/>
                <a:sym typeface="Wingdings 2" panose="05020102010507070707" pitchFamily="18" charset="2"/>
              </a:rPr>
              <a:t>个智能网联汽车测试示范区，并相继出台相关政策与法律法规，推动本地区智能网联汽车快速发展。随着</a:t>
            </a:r>
            <a:r>
              <a:rPr lang="en-US" altLang="zh-CN" sz="2000" dirty="0" smtClean="0">
                <a:latin typeface="微软雅黑" panose="020B0503020204020204" charset="-122"/>
                <a:ea typeface="微软雅黑" panose="020B0503020204020204" charset="-122"/>
                <a:sym typeface="Wingdings 2" panose="05020102010507070707" pitchFamily="18" charset="2"/>
              </a:rPr>
              <a:t>5G</a:t>
            </a:r>
            <a:r>
              <a:rPr lang="zh-CN" altLang="en-US" sz="2000" dirty="0" smtClean="0">
                <a:latin typeface="微软雅黑" panose="020B0503020204020204" charset="-122"/>
                <a:ea typeface="微软雅黑" panose="020B0503020204020204" charset="-122"/>
                <a:sym typeface="Wingdings 2" panose="05020102010507070707" pitchFamily="18" charset="2"/>
              </a:rPr>
              <a:t>技术日趋成熟，车联网及智能网联汽车产业将迎来更大发展。</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3228975" y="46990"/>
            <a:ext cx="5216525"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mn-lt"/>
              </a:rPr>
              <a:t>标准编制背景和目的意义</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0486" name="Text Box 2"/>
          <p:cNvSpPr txBox="1"/>
          <p:nvPr/>
        </p:nvSpPr>
        <p:spPr>
          <a:xfrm>
            <a:off x="367307" y="1016318"/>
            <a:ext cx="11501518" cy="4832092"/>
          </a:xfrm>
          <a:prstGeom prst="rect">
            <a:avLst/>
          </a:prstGeom>
          <a:noFill/>
          <a:ln w="9525">
            <a:noFill/>
          </a:ln>
        </p:spPr>
        <p:txBody>
          <a:bodyPr wrap="square" anchor="t">
            <a:spAutoFit/>
          </a:bodyPr>
          <a:p>
            <a:pPr>
              <a:lnSpc>
                <a:spcPct val="140000"/>
              </a:lnSpc>
              <a:spcBef>
                <a:spcPts val="0"/>
              </a:spcBef>
              <a:buClr>
                <a:schemeClr val="accent1"/>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制定实施</a:t>
            </a:r>
            <a:r>
              <a:rPr lang="en-US" altLang="zh-CN" sz="2000" b="1" dirty="0" smtClean="0">
                <a:solidFill>
                  <a:schemeClr val="tx1"/>
                </a:solidFill>
                <a:latin typeface="微软雅黑" panose="020B0503020204020204" charset="-122"/>
                <a:ea typeface="微软雅黑" panose="020B0503020204020204" charset="-122"/>
                <a:sym typeface="Wingdings 2" panose="05020102010507070707" pitchFamily="18" charset="2"/>
              </a:rPr>
              <a:t>《</a:t>
            </a: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建设指南（车辆智能管理）</a:t>
            </a:r>
            <a:r>
              <a:rPr lang="en-US" altLang="zh-CN" sz="2000" b="1" dirty="0" smtClean="0">
                <a:solidFill>
                  <a:schemeClr val="tx1"/>
                </a:solidFill>
                <a:latin typeface="微软雅黑" panose="020B0503020204020204" charset="-122"/>
                <a:ea typeface="微软雅黑" panose="020B0503020204020204" charset="-122"/>
                <a:sym typeface="Wingdings 2" panose="05020102010507070707" pitchFamily="18" charset="2"/>
              </a:rPr>
              <a:t>》</a:t>
            </a: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的目的意义</a:t>
            </a:r>
            <a:endParaRPr lang="en-US" altLang="zh-CN" sz="2000" b="1" dirty="0" smtClean="0">
              <a:solidFill>
                <a:schemeClr val="tx1"/>
              </a:solidFill>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charset="-122"/>
                <a:ea typeface="微软雅黑" panose="020B0503020204020204" charset="-122"/>
                <a:sym typeface="Wingdings 2" panose="05020102010507070707" pitchFamily="18" charset="2"/>
              </a:rPr>
              <a:t>       车联网及智能网联汽车产业是汽车、电子、信息通信、道路交通运输等行业深度融合的新型产业形态，促进其发展有利于提升汽车网联化、智能化水平，实现自动驾驶，发展智能交通，促进信息消费，对我国推进供给侧结构性改革、推动制造强国和网络强国建设、实现高质量发展具有重要意义。 </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车辆智能管理</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是</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的第六部分，主要聚焦车联网产业发展国家战略，围绕公安交通管理工作，以保障道路交通安全畅通为目标，通过标准弥补法律空白，细化法律，推动制度落地，促进法律实施；主要针对智能网联汽车道路测试、车联网城市级验证示范、车联网环境下精准出行服务、辅助安全驾驶等工作需求，引导智能网联汽车登记管理、身份认证与安全、道路运行管理及车路协同管控与服务等领域标准化工作，推动公安交通管理领域车联网技术应用与发展，提升我国智能网联汽车与智慧交通水平；逐步与</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建设指南</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其它部分共同形成统一、协调的国家车联网产业标准体系架构。</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稻壳儿春秋广告/盗版必究        原创来源：http://chn.docer.com/works?userid=199329941#!/work_time"/>
          <p:cNvSpPr txBox="1"/>
          <p:nvPr/>
        </p:nvSpPr>
        <p:spPr>
          <a:xfrm>
            <a:off x="1981200" y="46990"/>
            <a:ext cx="916051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Wingdings 2" panose="05020102010507070707" pitchFamily="18" charset="2"/>
              </a:rPr>
              <a:t>《建设指南（车辆智能管理）》的主要内容分析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2534" name="Text Box 2"/>
          <p:cNvSpPr txBox="1"/>
          <p:nvPr/>
        </p:nvSpPr>
        <p:spPr>
          <a:xfrm>
            <a:off x="233639" y="993443"/>
            <a:ext cx="11715832" cy="4832092"/>
          </a:xfrm>
          <a:prstGeom prst="rect">
            <a:avLst/>
          </a:prstGeom>
          <a:noFill/>
          <a:ln w="9525">
            <a:noFill/>
          </a:ln>
        </p:spPr>
        <p:txBody>
          <a:bodyPr wrap="square" anchor="t">
            <a:spAutoFit/>
          </a:bodyPr>
          <a:p>
            <a:pPr>
              <a:lnSpc>
                <a:spcPct val="140000"/>
              </a:lnSpc>
              <a:spcBef>
                <a:spcPts val="0"/>
              </a:spcBef>
              <a:buClr>
                <a:schemeClr val="accent1"/>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总体要求</a:t>
            </a:r>
            <a:endParaRPr lang="en-US" altLang="zh-CN" sz="2000" dirty="0" smtClean="0">
              <a:solidFill>
                <a:schemeClr val="tx1"/>
              </a:solidFill>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一</a:t>
            </a:r>
            <a:r>
              <a:rPr lang="zh-CN" altLang="en-US" sz="2000" dirty="0" smtClean="0">
                <a:latin typeface="微软雅黑" panose="020B0503020204020204" charset="-122"/>
                <a:ea typeface="微软雅黑" panose="020B0503020204020204" charset="-122"/>
                <a:sym typeface="Wingdings 2" panose="05020102010507070707" pitchFamily="18" charset="2"/>
              </a:rPr>
              <a:t>、指导思想。深入贯彻落实习近平新时代中国特色社会主义思想和党的十九大精神，聚焦国家交通强国、科技强国、数字中国、智慧社会战略，发挥标准的基础性和引导性作用，满足车联网环境下的车辆智能管理工作需求，加快推进现代科技与交通管理的深度融合，促进车联网技术和产业发展，建立适应我国技术和产业发展需要的车辆智能管理标准体系。</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二、基本原则。坚持统筹规划，坚持创新驱动，坚持实战引领。</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三、建设目标。针对车联网产业发展技术现状、未来发展趋势及道路交通管理行业应用需求，分阶段建立车辆智能管理标准体系：到</a:t>
            </a:r>
            <a:r>
              <a:rPr lang="en-US" altLang="zh-CN" sz="2000" dirty="0" smtClean="0">
                <a:latin typeface="微软雅黑" panose="020B0503020204020204" charset="-122"/>
                <a:ea typeface="微软雅黑" panose="020B0503020204020204" charset="-122"/>
                <a:sym typeface="Wingdings 2" panose="05020102010507070707" pitchFamily="18" charset="2"/>
              </a:rPr>
              <a:t>2022</a:t>
            </a:r>
            <a:r>
              <a:rPr lang="zh-CN" altLang="en-US" sz="2000" dirty="0" smtClean="0">
                <a:latin typeface="微软雅黑" panose="020B0503020204020204" charset="-122"/>
                <a:ea typeface="微软雅黑" panose="020B0503020204020204" charset="-122"/>
                <a:sym typeface="Wingdings 2" panose="05020102010507070707" pitchFamily="18" charset="2"/>
              </a:rPr>
              <a:t>年底，完成基础性技术研究，制修订智能网联汽车登记管理、身份认证与安全等领域重点标准</a:t>
            </a:r>
            <a:r>
              <a:rPr lang="en-US" altLang="zh-CN" sz="2000" dirty="0" smtClean="0">
                <a:latin typeface="微软雅黑" panose="020B0503020204020204" charset="-122"/>
                <a:ea typeface="微软雅黑" panose="020B0503020204020204" charset="-122"/>
                <a:sym typeface="Wingdings 2" panose="05020102010507070707" pitchFamily="18" charset="2"/>
              </a:rPr>
              <a:t>20</a:t>
            </a:r>
            <a:r>
              <a:rPr lang="zh-CN" altLang="en-US" sz="2000" dirty="0" smtClean="0">
                <a:latin typeface="微软雅黑" panose="020B0503020204020204" charset="-122"/>
                <a:ea typeface="微软雅黑" panose="020B0503020204020204" charset="-122"/>
                <a:sym typeface="Wingdings 2" panose="05020102010507070707" pitchFamily="18" charset="2"/>
              </a:rPr>
              <a:t>项以上，为开展车联网环境下的智能网联汽车道路测试、车联网城市级验证示范等工作提供支撑；到</a:t>
            </a:r>
            <a:r>
              <a:rPr lang="en-US" altLang="zh-CN" sz="2000" dirty="0" smtClean="0">
                <a:latin typeface="微软雅黑" panose="020B0503020204020204" charset="-122"/>
                <a:ea typeface="微软雅黑" panose="020B0503020204020204" charset="-122"/>
                <a:sym typeface="Wingdings 2" panose="05020102010507070707" pitchFamily="18" charset="2"/>
              </a:rPr>
              <a:t>2025</a:t>
            </a:r>
            <a:r>
              <a:rPr lang="zh-CN" altLang="en-US" sz="2000" dirty="0" smtClean="0">
                <a:latin typeface="微软雅黑" panose="020B0503020204020204" charset="-122"/>
                <a:ea typeface="微软雅黑" panose="020B0503020204020204" charset="-122"/>
                <a:sym typeface="Wingdings 2" panose="05020102010507070707" pitchFamily="18" charset="2"/>
              </a:rPr>
              <a:t>年，系统形成能够支撑车联网环境下车辆智能管理的标准体系，制修订道路交通运行管理、车路协同管控与服务等业务领域重点标准</a:t>
            </a:r>
            <a:r>
              <a:rPr lang="en-US" altLang="zh-CN" sz="2000" dirty="0" smtClean="0">
                <a:latin typeface="微软雅黑" panose="020B0503020204020204" charset="-122"/>
                <a:ea typeface="微软雅黑" panose="020B0503020204020204" charset="-122"/>
                <a:sym typeface="Wingdings 2" panose="05020102010507070707" pitchFamily="18" charset="2"/>
              </a:rPr>
              <a:t>60</a:t>
            </a:r>
            <a:r>
              <a:rPr lang="zh-CN" altLang="en-US" sz="2000" dirty="0" smtClean="0">
                <a:latin typeface="微软雅黑" panose="020B0503020204020204" charset="-122"/>
                <a:ea typeface="微软雅黑" panose="020B0503020204020204" charset="-122"/>
                <a:sym typeface="Wingdings 2" panose="05020102010507070707" pitchFamily="18" charset="2"/>
              </a:rPr>
              <a:t>项以上。</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春秋广告/盗版必究        原创来源：http://chn.docer.com/works?userid=199329941#!/work_time"/>
          <p:cNvSpPr txBox="1"/>
          <p:nvPr/>
        </p:nvSpPr>
        <p:spPr>
          <a:xfrm>
            <a:off x="1981200" y="46990"/>
            <a:ext cx="916051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Wingdings 2" panose="05020102010507070707" pitchFamily="18" charset="2"/>
              </a:rPr>
              <a:t>《建设指南（车辆智能管理）》的主要内容分析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2534" name="Text Box 2"/>
          <p:cNvSpPr txBox="1"/>
          <p:nvPr/>
        </p:nvSpPr>
        <p:spPr>
          <a:xfrm>
            <a:off x="251419" y="975663"/>
            <a:ext cx="11715832" cy="4832092"/>
          </a:xfrm>
          <a:prstGeom prst="rect">
            <a:avLst/>
          </a:prstGeom>
          <a:noFill/>
          <a:ln w="9525">
            <a:noFill/>
          </a:ln>
        </p:spPr>
        <p:txBody>
          <a:bodyPr wrap="square" anchor="t">
            <a:spAutoFit/>
          </a:bodyPr>
          <a:p>
            <a:pPr>
              <a:lnSpc>
                <a:spcPct val="140000"/>
              </a:lnSpc>
              <a:spcBef>
                <a:spcPts val="0"/>
              </a:spcBef>
              <a:buClr>
                <a:schemeClr val="accent1"/>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构建方法</a:t>
            </a:r>
            <a:endParaRPr lang="en-US" altLang="zh-CN" sz="2000" dirty="0" smtClean="0">
              <a:solidFill>
                <a:schemeClr val="tx1"/>
              </a:solidFill>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构建科学、合理的车辆智能管理标准体系应在国家车联网产业标准体系整体框架下，充分考虑当前车联网产业发展水平和趋势、公安交通管理领域车联网技术应用需求、道路交通管理法律法规政策、道路交通管理设施现状、交通参与者行为等方面影响，满足公安交通管理工作实际需求。</a:t>
            </a:r>
            <a:endParaRPr lang="en-US" altLang="zh-CN" sz="2000" dirty="0" smtClean="0">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zh-CN" altLang="en-US" sz="2000" dirty="0" smtClean="0">
                <a:latin typeface="微软雅黑" panose="020B0503020204020204" charset="-122"/>
                <a:ea typeface="微软雅黑" panose="020B0503020204020204" charset="-122"/>
                <a:sym typeface="Wingdings 2" panose="05020102010507070707" pitchFamily="18" charset="2"/>
              </a:rPr>
              <a:t>       构建车辆智能管理标准体系的思路是：围绕道路交通管理中心工作，以推动车联网技术在公安交通管理领域应用、保障车联网智能网联汽车运行安全为核心，提出智能网联汽车登记管理、身份认证与安全、道路运行管理及车辆协同管控与服务等领域国家、行业标准。其中，开展登记管理是智能网联汽车运行安全测试和上道路行驶的基本前提；在车联网环境中，车辆及其驾驶人、道路交通管理设施具有数字身份并对其进行验证是确保信息交互及安全的关键环节；针对智能网联汽车开展道路通行秩序管理、道路交通事故处理等道路运行管理工作是车辆智能管理的核心所在；车路协同管控与服务工作是支撑车联网技术在道路交通管理领域应用的根本保障。</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春秋广告/盗版必究        原创来源：http://chn.docer.com/works?userid=199329941#!/work_time"/>
          <p:cNvSpPr txBox="1"/>
          <p:nvPr/>
        </p:nvSpPr>
        <p:spPr>
          <a:xfrm>
            <a:off x="1981200" y="46990"/>
            <a:ext cx="916051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Wingdings 2" panose="05020102010507070707" pitchFamily="18" charset="2"/>
              </a:rPr>
              <a:t>《建设指南（车辆智能管理）》的主要内容分析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2534" name="Text Box 2"/>
          <p:cNvSpPr txBox="1"/>
          <p:nvPr/>
        </p:nvSpPr>
        <p:spPr>
          <a:xfrm>
            <a:off x="349209" y="940103"/>
            <a:ext cx="11715832" cy="4832092"/>
          </a:xfrm>
          <a:prstGeom prst="rect">
            <a:avLst/>
          </a:prstGeom>
          <a:noFill/>
          <a:ln w="9525">
            <a:noFill/>
          </a:ln>
        </p:spPr>
        <p:txBody>
          <a:bodyPr wrap="square" anchor="t">
            <a:spAutoFit/>
          </a:bodyPr>
          <a:p>
            <a:pPr>
              <a:lnSpc>
                <a:spcPct val="140000"/>
              </a:lnSpc>
              <a:spcBef>
                <a:spcPts val="0"/>
              </a:spcBef>
              <a:buClr>
                <a:schemeClr val="accent1"/>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标准体系</a:t>
            </a:r>
            <a:endParaRPr lang="en-US" altLang="zh-CN" sz="2000" dirty="0" smtClean="0">
              <a:solidFill>
                <a:schemeClr val="tx1"/>
              </a:solidFill>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标准体系主要包括以下五部分。一、基础标准。基础类标准为其它各部分标准的制修订提供支撑，主要包括术语和定义、分类和编码、符号等</a:t>
            </a:r>
            <a:r>
              <a:rPr lang="en-US" altLang="zh-CN" sz="2000" dirty="0" smtClean="0">
                <a:latin typeface="微软雅黑" panose="020B0503020204020204" charset="-122"/>
                <a:ea typeface="微软雅黑" panose="020B0503020204020204" charset="-122"/>
                <a:sym typeface="Wingdings 2" panose="05020102010507070707" pitchFamily="18" charset="2"/>
              </a:rPr>
              <a:t>3</a:t>
            </a:r>
            <a:r>
              <a:rPr lang="zh-CN" altLang="en-US" sz="2000" dirty="0" smtClean="0">
                <a:latin typeface="微软雅黑" panose="020B0503020204020204" charset="-122"/>
                <a:ea typeface="微软雅黑" panose="020B0503020204020204" charset="-122"/>
                <a:sym typeface="Wingdings 2" panose="05020102010507070707" pitchFamily="18" charset="2"/>
              </a:rPr>
              <a:t>类标准。二、智能网联汽车登记管理。支撑智能网联汽车运行安全测试、公安交通管理部门开展智能网联汽车注册登记、在用车定期检验、机动车查验等安全管理工作，包括运行安全要求、运行安全测试要求</a:t>
            </a:r>
            <a:r>
              <a:rPr lang="en-US" altLang="zh-CN" sz="2000" dirty="0" smtClean="0">
                <a:latin typeface="微软雅黑" panose="020B0503020204020204" charset="-122"/>
                <a:ea typeface="微软雅黑" panose="020B0503020204020204" charset="-122"/>
                <a:sym typeface="Wingdings 2" panose="05020102010507070707" pitchFamily="18" charset="2"/>
              </a:rPr>
              <a:t>2</a:t>
            </a:r>
            <a:r>
              <a:rPr lang="zh-CN" altLang="en-US" sz="2000" dirty="0" smtClean="0">
                <a:latin typeface="微软雅黑" panose="020B0503020204020204" charset="-122"/>
                <a:ea typeface="微软雅黑" panose="020B0503020204020204" charset="-122"/>
                <a:sym typeface="Wingdings 2" panose="05020102010507070707" pitchFamily="18" charset="2"/>
              </a:rPr>
              <a:t>类标准。三、身份认证与安全。在车联网环境下，智能网联汽车身份认证主要支撑智能网联汽车和道路交通管理系统、设施之间身份互认，主要包括智能网联汽车身份与安全、道路交通管理设施身份与安全、身份认证平台及电子证件等</a:t>
            </a:r>
            <a:r>
              <a:rPr lang="en-US" altLang="zh-CN" sz="2000" dirty="0" smtClean="0">
                <a:latin typeface="微软雅黑" panose="020B0503020204020204" charset="-122"/>
                <a:ea typeface="微软雅黑" panose="020B0503020204020204" charset="-122"/>
                <a:sym typeface="Wingdings 2" panose="05020102010507070707" pitchFamily="18" charset="2"/>
              </a:rPr>
              <a:t>3</a:t>
            </a:r>
            <a:r>
              <a:rPr lang="zh-CN" altLang="en-US" sz="2000" dirty="0" smtClean="0">
                <a:latin typeface="微软雅黑" panose="020B0503020204020204" charset="-122"/>
                <a:ea typeface="微软雅黑" panose="020B0503020204020204" charset="-122"/>
                <a:sym typeface="Wingdings 2" panose="05020102010507070707" pitchFamily="18" charset="2"/>
              </a:rPr>
              <a:t>类标准。四、智能网联汽车运行管理。智能网联汽车运行管理标准主要支撑公安交通管理部门依法对上道路行驶智能网联汽车进行管理，主要包括交通秩序管理、交通事故处理和实时运行管理等</a:t>
            </a:r>
            <a:r>
              <a:rPr lang="en-US" altLang="zh-CN" sz="2000" dirty="0" smtClean="0">
                <a:latin typeface="微软雅黑" panose="020B0503020204020204" charset="-122"/>
                <a:ea typeface="微软雅黑" panose="020B0503020204020204" charset="-122"/>
                <a:sym typeface="Wingdings 2" panose="05020102010507070707" pitchFamily="18" charset="2"/>
              </a:rPr>
              <a:t>3</a:t>
            </a:r>
            <a:r>
              <a:rPr lang="zh-CN" altLang="en-US" sz="2000" dirty="0" smtClean="0">
                <a:latin typeface="微软雅黑" panose="020B0503020204020204" charset="-122"/>
                <a:ea typeface="微软雅黑" panose="020B0503020204020204" charset="-122"/>
                <a:sym typeface="Wingdings 2" panose="05020102010507070707" pitchFamily="18" charset="2"/>
              </a:rPr>
              <a:t>类标准。五、车路协同管控与服务。车路协同管控与服务标准主要支撑车联网环境下道路交通管理设施信息交互及基于道路交通管理相关信息系统提供信息服务。主要包括道路交通管理设施信息交互、道路交通管理信息服务</a:t>
            </a:r>
            <a:r>
              <a:rPr lang="en-US" altLang="zh-CN" sz="2000" dirty="0" smtClean="0">
                <a:latin typeface="微软雅黑" panose="020B0503020204020204" charset="-122"/>
                <a:ea typeface="微软雅黑" panose="020B0503020204020204" charset="-122"/>
                <a:sym typeface="Wingdings 2" panose="05020102010507070707" pitchFamily="18" charset="2"/>
              </a:rPr>
              <a:t>2</a:t>
            </a:r>
            <a:r>
              <a:rPr lang="zh-CN" altLang="en-US" sz="2000" dirty="0" smtClean="0">
                <a:latin typeface="微软雅黑" panose="020B0503020204020204" charset="-122"/>
                <a:ea typeface="微软雅黑" panose="020B0503020204020204" charset="-122"/>
                <a:sym typeface="Wingdings 2" panose="05020102010507070707" pitchFamily="18" charset="2"/>
              </a:rPr>
              <a:t>类标准。</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稻壳儿春秋广告/盗版必究        原创来源：http://chn.docer.com/works?userid=199329941#!/work_time"/>
          <p:cNvSpPr txBox="1"/>
          <p:nvPr/>
        </p:nvSpPr>
        <p:spPr>
          <a:xfrm>
            <a:off x="1981200" y="46990"/>
            <a:ext cx="9160510" cy="583565"/>
          </a:xfrm>
          <a:prstGeom prst="rect">
            <a:avLst/>
          </a:prstGeom>
          <a:noFill/>
        </p:spPr>
        <p:txBody>
          <a:bodyPr wrap="square" rtlCol="0">
            <a:spAutoFit/>
          </a:bodyPr>
          <a:p>
            <a:pPr algn="l"/>
            <a:r>
              <a:rPr lang="zh-CN" altLang="en-US" sz="3200" dirty="0">
                <a:solidFill>
                  <a:srgbClr val="00B0F0"/>
                </a:solidFill>
                <a:latin typeface="Arial" panose="020B0604020202020204"/>
                <a:ea typeface="微软雅黑" panose="020B0503020204020204" charset="-122"/>
                <a:sym typeface="Wingdings 2" panose="05020102010507070707" pitchFamily="18" charset="2"/>
              </a:rPr>
              <a:t>《建设指南（车辆智能管理）》的主要内容分析</a:t>
            </a:r>
            <a:endParaRPr lang="zh-CN" altLang="en-US" sz="3200" dirty="0">
              <a:solidFill>
                <a:srgbClr val="00B0F0"/>
              </a:solidFill>
              <a:latin typeface="Arial" panose="020B0604020202020204"/>
              <a:ea typeface="微软雅黑" panose="020B0503020204020204" charset="-122"/>
              <a:sym typeface="等线" panose="02010600030101010101" charset="-122"/>
            </a:endParaRPr>
          </a:p>
        </p:txBody>
      </p:sp>
      <p:sp>
        <p:nvSpPr>
          <p:cNvPr id="22534" name="Text Box 2"/>
          <p:cNvSpPr txBox="1"/>
          <p:nvPr/>
        </p:nvSpPr>
        <p:spPr>
          <a:xfrm>
            <a:off x="278089" y="966773"/>
            <a:ext cx="11715832" cy="4832092"/>
          </a:xfrm>
          <a:prstGeom prst="rect">
            <a:avLst/>
          </a:prstGeom>
          <a:noFill/>
          <a:ln w="9525">
            <a:noFill/>
          </a:ln>
        </p:spPr>
        <p:txBody>
          <a:bodyPr wrap="square" anchor="t">
            <a:spAutoFit/>
          </a:bodyPr>
          <a:p>
            <a:pPr>
              <a:lnSpc>
                <a:spcPct val="140000"/>
              </a:lnSpc>
              <a:spcBef>
                <a:spcPts val="0"/>
              </a:spcBef>
              <a:buClr>
                <a:srgbClr val="8F0000"/>
              </a:buClr>
            </a:pPr>
            <a:r>
              <a:rPr lang="zh-CN" altLang="en-US" sz="2000" b="1" dirty="0" smtClean="0">
                <a:solidFill>
                  <a:schemeClr val="tx1"/>
                </a:solidFill>
                <a:latin typeface="微软雅黑" panose="020B0503020204020204" charset="-122"/>
                <a:ea typeface="微软雅黑" panose="020B0503020204020204" charset="-122"/>
                <a:sym typeface="Wingdings 2" panose="05020102010507070707" pitchFamily="18" charset="2"/>
              </a:rPr>
              <a:t>组织实施</a:t>
            </a:r>
            <a:endParaRPr lang="en-US" altLang="zh-CN" sz="2000" dirty="0" smtClean="0">
              <a:solidFill>
                <a:schemeClr val="tx1"/>
              </a:solidFill>
              <a:latin typeface="微软雅黑" panose="020B0503020204020204" charset="-122"/>
              <a:ea typeface="微软雅黑" panose="020B0503020204020204" charset="-122"/>
              <a:sym typeface="Wingdings 2" panose="05020102010507070707" pitchFamily="18" charset="2"/>
            </a:endParaRPr>
          </a:p>
          <a:p>
            <a:pPr>
              <a:lnSpc>
                <a:spcPct val="140000"/>
              </a:lnSpc>
              <a:spcBef>
                <a:spcPts val="0"/>
              </a:spcBef>
              <a:buClr>
                <a:srgbClr val="8F0000"/>
              </a:buClr>
            </a:pPr>
            <a:r>
              <a:rPr lang="en-US" altLang="zh-CN" sz="2000" dirty="0" smtClean="0">
                <a:latin typeface="微软雅黑" panose="020B0503020204020204" charset="-122"/>
                <a:ea typeface="微软雅黑" panose="020B0503020204020204" charset="-122"/>
                <a:sym typeface="Wingdings 2" panose="05020102010507070707" pitchFamily="18" charset="2"/>
              </a:rPr>
              <a:t>       </a:t>
            </a:r>
            <a:r>
              <a:rPr lang="zh-CN" altLang="en-US" sz="2000" dirty="0" smtClean="0">
                <a:latin typeface="微软雅黑" panose="020B0503020204020204" charset="-122"/>
                <a:ea typeface="微软雅黑" panose="020B0503020204020204" charset="-122"/>
                <a:sym typeface="Wingdings 2" panose="05020102010507070707" pitchFamily="18" charset="2"/>
              </a:rPr>
              <a:t>主要有四方面：一</a:t>
            </a:r>
            <a:r>
              <a:rPr lang="zh-CN" altLang="en-US" sz="2000" dirty="0" smtClean="0">
                <a:latin typeface="微软雅黑" panose="020B0503020204020204" charset="-122"/>
                <a:ea typeface="微软雅黑" panose="020B0503020204020204" charset="-122"/>
                <a:sym typeface="Wingdings 2" panose="05020102010507070707" pitchFamily="18" charset="2"/>
              </a:rPr>
              <a:t>是成立“全国道路交通管理标准化技术委员会车辆智能管理工作组”，构建以道路交通管理行业为主、相关产业协同的标准协调工作机制，确保车辆智能管理标准体系建设工作“顶层设计科学、层次结构清晰、职责范围明确、合作协调顺畅”。二是分析现行标准法规中与车联网车辆智能管理相关的条款，逐步消除制约汽车新技术发展的标准法规障碍；推动自动驾驶技术产品示范应用，营造智能网联汽车发展良好政策环境。三是加强交流与合作，落实好全国道路交通管理标准化技术委员会、全国汽车标准化技术委员会、全国智能运输系统标准化技术委员会和全国通信标准化技术委员会联合签署的</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关于加强汽车、智能交通、通信及交通管理</a:t>
            </a:r>
            <a:r>
              <a:rPr lang="en-US" altLang="zh-CN" sz="2000" dirty="0" smtClean="0">
                <a:latin typeface="微软雅黑" panose="020B0503020204020204" charset="-122"/>
                <a:ea typeface="微软雅黑" panose="020B0503020204020204" charset="-122"/>
                <a:sym typeface="Wingdings 2" panose="05020102010507070707" pitchFamily="18" charset="2"/>
              </a:rPr>
              <a:t>C-V2X</a:t>
            </a:r>
            <a:r>
              <a:rPr lang="zh-CN" altLang="en-US" sz="2000" dirty="0" smtClean="0">
                <a:latin typeface="微软雅黑" panose="020B0503020204020204" charset="-122"/>
                <a:ea typeface="微软雅黑" panose="020B0503020204020204" charset="-122"/>
                <a:sym typeface="Wingdings 2" panose="05020102010507070707" pitchFamily="18" charset="2"/>
              </a:rPr>
              <a:t>标准合作的框架协议</a:t>
            </a:r>
            <a:r>
              <a:rPr lang="en-US" altLang="zh-CN" sz="2000" dirty="0" smtClean="0">
                <a:latin typeface="微软雅黑" panose="020B0503020204020204" charset="-122"/>
                <a:ea typeface="微软雅黑" panose="020B0503020204020204" charset="-122"/>
                <a:sym typeface="Wingdings 2" panose="05020102010507070707" pitchFamily="18" charset="2"/>
              </a:rPr>
              <a:t>》</a:t>
            </a:r>
            <a:r>
              <a:rPr lang="zh-CN" altLang="en-US" sz="2000" dirty="0" smtClean="0">
                <a:latin typeface="微软雅黑" panose="020B0503020204020204" charset="-122"/>
                <a:ea typeface="微软雅黑" panose="020B0503020204020204" charset="-122"/>
                <a:sym typeface="Wingdings 2" panose="05020102010507070707" pitchFamily="18" charset="2"/>
              </a:rPr>
              <a:t>，建立高效顺畅的沟通交流机制，相互支持和参与标准研究制定，共同推动</a:t>
            </a:r>
            <a:r>
              <a:rPr lang="en-US" altLang="zh-CN" sz="2000" dirty="0" smtClean="0">
                <a:latin typeface="微软雅黑" panose="020B0503020204020204" charset="-122"/>
                <a:ea typeface="微软雅黑" panose="020B0503020204020204" charset="-122"/>
                <a:sym typeface="Wingdings 2" panose="05020102010507070707" pitchFamily="18" charset="2"/>
              </a:rPr>
              <a:t>C-V2X</a:t>
            </a:r>
            <a:r>
              <a:rPr lang="zh-CN" altLang="en-US" sz="2000" dirty="0" smtClean="0">
                <a:latin typeface="微软雅黑" panose="020B0503020204020204" charset="-122"/>
                <a:ea typeface="微软雅黑" panose="020B0503020204020204" charset="-122"/>
                <a:sym typeface="Wingdings 2" panose="05020102010507070707" pitchFamily="18" charset="2"/>
              </a:rPr>
              <a:t>等新一代信息通信技术在汽车、智能交通以及交通管理中的应用。四是根据车联网未来技术和应用的多样性及发展需求，实施动态更新完善机制，通过持续强化部门和行业间的协调、协作，不定期地更新与完善车辆智能管理标准体系。</a:t>
            </a:r>
            <a:endParaRPr lang="zh-CN" altLang="en-US" sz="2000" dirty="0" smtClean="0">
              <a:latin typeface="微软雅黑" panose="020B0503020204020204" charset="-122"/>
              <a:ea typeface="微软雅黑" panose="020B0503020204020204" charset="-122"/>
              <a:sym typeface="Wingdings 2" panose="05020102010507070707" pitchFamily="18" charset="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ags/tag1.xml><?xml version="1.0" encoding="utf-8"?>
<p:tagLst xmlns:p="http://schemas.openxmlformats.org/presentationml/2006/main">
  <p:tag name="ISPRING_PRESENTATION_TITLE" val="欧美风商务总结计划PPT"/>
</p:tagLst>
</file>

<file path=ppt/theme/theme1.xml><?xml version="1.0" encoding="utf-8"?>
<a:theme xmlns:a="http://schemas.openxmlformats.org/drawingml/2006/main" name="Office 主题​​">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4449</Words>
  <Application>WPS 演示</Application>
  <PresentationFormat>宽屏</PresentationFormat>
  <Paragraphs>69</Paragraphs>
  <Slides>11</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vt:lpstr>
      <vt:lpstr>宋体</vt:lpstr>
      <vt:lpstr>Wingdings</vt:lpstr>
      <vt:lpstr>Arial</vt:lpstr>
      <vt:lpstr>微软雅黑</vt:lpstr>
      <vt:lpstr>Calibri</vt:lpstr>
      <vt:lpstr>Wingdings 2</vt:lpstr>
      <vt:lpstr>等线</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欧美风商务总结计划PPT</dc:title>
  <dc:creator>赵春波</dc:creator>
  <cp:lastModifiedBy>猴子</cp:lastModifiedBy>
  <cp:revision>67</cp:revision>
  <dcterms:created xsi:type="dcterms:W3CDTF">2018-01-02T10:09:00Z</dcterms:created>
  <dcterms:modified xsi:type="dcterms:W3CDTF">2020-01-08T07:30:30Z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