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34" r:id="rId3"/>
    <p:sldId id="345" r:id="rId5"/>
    <p:sldId id="349" r:id="rId6"/>
    <p:sldId id="359" r:id="rId7"/>
    <p:sldId id="360" r:id="rId8"/>
    <p:sldId id="361" r:id="rId9"/>
    <p:sldId id="362" r:id="rId10"/>
    <p:sldId id="363" r:id="rId11"/>
    <p:sldId id="364" r:id="rId12"/>
    <p:sldId id="365" r:id="rId13"/>
    <p:sldId id="366" r:id="rId14"/>
    <p:sldId id="367" r:id="rId15"/>
    <p:sldId id="368" r:id="rId16"/>
    <p:sldId id="369" r:id="rId17"/>
    <p:sldId id="277" r:id="rId18"/>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3F608A"/>
    <a:srgbClr val="23B9D6"/>
    <a:srgbClr val="1E1D1B"/>
    <a:srgbClr val="C512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55" autoAdjust="0"/>
    <p:restoredTop sz="94660"/>
  </p:normalViewPr>
  <p:slideViewPr>
    <p:cSldViewPr snapToGrid="0" showGuides="1">
      <p:cViewPr varScale="1">
        <p:scale>
          <a:sx n="111" d="100"/>
          <a:sy n="111" d="100"/>
        </p:scale>
        <p:origin x="264" y="192"/>
      </p:cViewPr>
      <p:guideLst>
        <p:guide orient="horz" pos="2201"/>
        <p:guide pos="395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gs" Target="tags/tag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74CE3F-3AEE-4E7C-B996-290099926A4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2D5943-2D03-4ED7-9BC0-53E2C0DD5F8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pic>
        <p:nvPicPr>
          <p:cNvPr id="8" name="图片 7"/>
          <p:cNvPicPr>
            <a:picLocks noChangeAspect="1"/>
          </p:cNvPicPr>
          <p:nvPr userDrawn="1"/>
        </p:nvPicPr>
        <p:blipFill>
          <a:blip r:embed="rId2"/>
          <a:stretch>
            <a:fillRect/>
          </a:stretch>
        </p:blipFill>
        <p:spPr>
          <a:xfrm>
            <a:off x="0" y="-52705"/>
            <a:ext cx="12226925" cy="6911340"/>
          </a:xfrm>
          <a:prstGeom prst="rect">
            <a:avLst/>
          </a:prstGeom>
        </p:spPr>
      </p:pic>
      <p:pic>
        <p:nvPicPr>
          <p:cNvPr id="9" name="图片 8" descr="乘联会组合LOGO"/>
          <p:cNvPicPr>
            <a:picLocks noChangeAspect="1"/>
          </p:cNvPicPr>
          <p:nvPr userDrawn="1"/>
        </p:nvPicPr>
        <p:blipFill>
          <a:blip r:embed="rId3"/>
          <a:stretch>
            <a:fillRect/>
          </a:stretch>
        </p:blipFill>
        <p:spPr>
          <a:xfrm>
            <a:off x="-1905" y="56515"/>
            <a:ext cx="1656715" cy="541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sp>
        <p:nvSpPr>
          <p:cNvPr id="4103" name="Text Box 12"/>
          <p:cNvSpPr txBox="1">
            <a:spLocks noChangeArrowheads="1"/>
          </p:cNvSpPr>
          <p:nvPr userDrawn="1"/>
        </p:nvSpPr>
        <p:spPr bwMode="auto">
          <a:xfrm>
            <a:off x="-50800" y="6579870"/>
            <a:ext cx="887222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a:defRPr>
                <a:solidFill>
                  <a:schemeClr val="tx1"/>
                </a:solidFill>
                <a:latin typeface="Calibri" panose="020F0502020204030204" charset="0"/>
                <a:ea typeface="宋体" panose="02010600030101010101" pitchFamily="2" charset="-122"/>
              </a:defRPr>
            </a:lvl2pPr>
            <a:lvl3pPr>
              <a:defRPr>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1200" i="0" u="none" strike="noStrike" kern="1200" cap="none" spc="0" normalizeH="0" baseline="0" dirty="0">
                <a:solidFill>
                  <a:srgbClr val="00B0F0"/>
                </a:solidFill>
                <a:latin typeface="Arial" panose="020B0604020202020204"/>
                <a:ea typeface="微软雅黑" panose="020B0503020204020204" charset="-122"/>
                <a:cs typeface="+mn-cs"/>
                <a:sym typeface="+mn-ea"/>
              </a:rPr>
              <a:t>                   </a:t>
            </a:r>
            <a:r>
              <a:rPr kumimoji="0" lang="zh-CN" altLang="en-US" sz="1200" i="0" u="none" strike="noStrike" kern="1200" cap="none" spc="0" normalizeH="0" baseline="0" dirty="0">
                <a:solidFill>
                  <a:srgbClr val="00B0F0"/>
                </a:solidFill>
                <a:latin typeface="Arial" panose="020B0604020202020204"/>
                <a:ea typeface="微软雅黑" panose="020B0503020204020204" charset="-122"/>
                <a:cs typeface="+mn-cs"/>
                <a:sym typeface="+mn-ea"/>
              </a:rPr>
              <a:t>乘联会秘书处地址：上海市武宁路423号18号楼1103室  电话：021-52680968   邮箱：</a:t>
            </a:r>
            <a:r>
              <a:rPr kumimoji="0" lang="en-US" altLang="zh-CN" sz="1200" i="0" u="none" strike="noStrike" kern="1200" cap="none" spc="0" normalizeH="0" baseline="0" dirty="0">
                <a:solidFill>
                  <a:srgbClr val="00B0F0"/>
                </a:solidFill>
                <a:latin typeface="Arial" panose="020B0604020202020204"/>
                <a:ea typeface="微软雅黑" panose="020B0503020204020204" charset="-122"/>
                <a:cs typeface="+mn-cs"/>
                <a:sym typeface="+mn-ea"/>
              </a:rPr>
              <a:t>cpcanews</a:t>
            </a:r>
            <a:r>
              <a:rPr kumimoji="0" lang="zh-CN" altLang="en-US" sz="1200" i="0" u="none" strike="noStrike" kern="1200" cap="none" spc="0" normalizeH="0" baseline="0" dirty="0">
                <a:solidFill>
                  <a:srgbClr val="00B0F0"/>
                </a:solidFill>
                <a:latin typeface="Arial" panose="020B0604020202020204"/>
                <a:ea typeface="微软雅黑" panose="020B0503020204020204" charset="-122"/>
                <a:cs typeface="+mn-cs"/>
                <a:sym typeface="+mn-ea"/>
              </a:rPr>
              <a:t>@sxtauto.com.cn </a:t>
            </a:r>
            <a:endParaRPr kumimoji="0" lang="zh-CN" altLang="en-US" sz="1200" i="0" u="none" strike="noStrike" kern="1200" cap="none" spc="0" normalizeH="0" baseline="0" dirty="0">
              <a:solidFill>
                <a:srgbClr val="00B0F0"/>
              </a:solidFill>
              <a:latin typeface="Arial" panose="020B0604020202020204"/>
              <a:ea typeface="微软雅黑" panose="020B0503020204020204" charset="-122"/>
              <a:cs typeface="+mn-cs"/>
              <a:sym typeface="+mn-ea"/>
            </a:endParaRPr>
          </a:p>
        </p:txBody>
      </p:sp>
      <p:cxnSp>
        <p:nvCxnSpPr>
          <p:cNvPr id="7" name="直接连接符 6"/>
          <p:cNvCxnSpPr/>
          <p:nvPr userDrawn="1"/>
        </p:nvCxnSpPr>
        <p:spPr>
          <a:xfrm>
            <a:off x="857250" y="6600508"/>
            <a:ext cx="113328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9" name="图片 8" descr="乘联会组合LOGO"/>
          <p:cNvPicPr>
            <a:picLocks noChangeAspect="1"/>
          </p:cNvPicPr>
          <p:nvPr userDrawn="1"/>
        </p:nvPicPr>
        <p:blipFill>
          <a:blip r:embed="rId2"/>
          <a:stretch>
            <a:fillRect/>
          </a:stretch>
        </p:blipFill>
        <p:spPr>
          <a:xfrm>
            <a:off x="-1905" y="56515"/>
            <a:ext cx="1656715" cy="541020"/>
          </a:xfrm>
          <a:prstGeom prst="rect">
            <a:avLst/>
          </a:prstGeom>
        </p:spPr>
      </p:pic>
      <p:cxnSp>
        <p:nvCxnSpPr>
          <p:cNvPr id="53337" name="直接连接符 62"/>
          <p:cNvCxnSpPr/>
          <p:nvPr userDrawn="1"/>
        </p:nvCxnSpPr>
        <p:spPr>
          <a:xfrm>
            <a:off x="-17462" y="719455"/>
            <a:ext cx="12207600" cy="0"/>
          </a:xfrm>
          <a:prstGeom prst="line">
            <a:avLst/>
          </a:prstGeom>
          <a:ln w="25400" cap="flat" cmpd="sng">
            <a:solidFill>
              <a:srgbClr val="00B0F0"/>
            </a:solidFill>
            <a:prstDash val="solid"/>
            <a:miter/>
            <a:headEnd type="none" w="med" len="med"/>
            <a:tailEnd type="none" w="med" len="med"/>
          </a:ln>
        </p:spPr>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03D4B8-EBE1-49D8-B288-09D3BAB8341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8A455D-95D5-41E4-A9F6-867A8246F069}" type="slidenum">
              <a:rPr lang="zh-CN" altLang="en-US" smtClean="0"/>
            </a:fld>
            <a:endParaRPr lang="zh-CN" altLang="en-US"/>
          </a:p>
        </p:txBody>
      </p:sp>
      <p:sp>
        <p:nvSpPr>
          <p:cNvPr id="8" name="稻壳儿春秋广告/盗版必究        原创来源：http://chn.docer.com/works?userid=199329941#!/work_time"/>
          <p:cNvSpPr/>
          <p:nvPr userDrawn="1"/>
        </p:nvSpPr>
        <p:spPr>
          <a:xfrm flipH="1" flipV="1">
            <a:off x="11497945" y="-8255"/>
            <a:ext cx="698500" cy="716915"/>
          </a:xfrm>
          <a:custGeom>
            <a:avLst/>
            <a:gdLst>
              <a:gd name="connsiteX0" fmla="*/ 0 w 4081986"/>
              <a:gd name="connsiteY0" fmla="*/ 0 h 4335248"/>
              <a:gd name="connsiteX1" fmla="*/ 4081986 w 4081986"/>
              <a:gd name="connsiteY1" fmla="*/ 4335248 h 4335248"/>
              <a:gd name="connsiteX2" fmla="*/ 3101419 w 4081986"/>
              <a:gd name="connsiteY2" fmla="*/ 4335248 h 4335248"/>
              <a:gd name="connsiteX3" fmla="*/ 3101419 w 4081986"/>
              <a:gd name="connsiteY3" fmla="*/ 4335247 h 4335248"/>
              <a:gd name="connsiteX4" fmla="*/ 0 w 4081986"/>
              <a:gd name="connsiteY4" fmla="*/ 4335247 h 4335248"/>
              <a:gd name="connsiteX5" fmla="*/ 0 w 4081986"/>
              <a:gd name="connsiteY5" fmla="*/ 0 h 4335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81986" h="4335248">
                <a:moveTo>
                  <a:pt x="0" y="0"/>
                </a:moveTo>
                <a:lnTo>
                  <a:pt x="4081986" y="4335248"/>
                </a:lnTo>
                <a:lnTo>
                  <a:pt x="3101419" y="4335248"/>
                </a:lnTo>
                <a:lnTo>
                  <a:pt x="3101419" y="4335247"/>
                </a:lnTo>
                <a:lnTo>
                  <a:pt x="0" y="4335247"/>
                </a:lnTo>
                <a:lnTo>
                  <a:pt x="0" y="0"/>
                </a:lnTo>
                <a:close/>
              </a:path>
            </a:pathLst>
          </a:cu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charset="-122"/>
              <a:sym typeface="Arial" panose="020B0604020202020204"/>
            </a:endParaRPr>
          </a:p>
        </p:txBody>
      </p:sp>
      <p:sp>
        <p:nvSpPr>
          <p:cNvPr id="11" name="稻壳儿春秋广告/盗版必究        原创来源：http://chn.docer.com/works?userid=199329941#!/work_time"/>
          <p:cNvSpPr/>
          <p:nvPr userDrawn="1"/>
        </p:nvSpPr>
        <p:spPr>
          <a:xfrm>
            <a:off x="1" y="5951644"/>
            <a:ext cx="853409" cy="906357"/>
          </a:xfrm>
          <a:custGeom>
            <a:avLst/>
            <a:gdLst>
              <a:gd name="connsiteX0" fmla="*/ 0 w 853409"/>
              <a:gd name="connsiteY0" fmla="*/ 0 h 906357"/>
              <a:gd name="connsiteX1" fmla="*/ 853409 w 853409"/>
              <a:gd name="connsiteY1" fmla="*/ 906357 h 906357"/>
              <a:gd name="connsiteX2" fmla="*/ 739345 w 853409"/>
              <a:gd name="connsiteY2" fmla="*/ 906357 h 906357"/>
              <a:gd name="connsiteX3" fmla="*/ 681275 w 853409"/>
              <a:gd name="connsiteY3" fmla="*/ 906357 h 906357"/>
              <a:gd name="connsiteX4" fmla="*/ 567211 w 853409"/>
              <a:gd name="connsiteY4" fmla="*/ 906357 h 906357"/>
              <a:gd name="connsiteX5" fmla="*/ 0 w 853409"/>
              <a:gd name="connsiteY5" fmla="*/ 303955 h 906357"/>
              <a:gd name="connsiteX6" fmla="*/ 0 w 853409"/>
              <a:gd name="connsiteY6" fmla="*/ 0 h 906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3409" h="906357">
                <a:moveTo>
                  <a:pt x="0" y="0"/>
                </a:moveTo>
                <a:lnTo>
                  <a:pt x="853409" y="906357"/>
                </a:lnTo>
                <a:lnTo>
                  <a:pt x="739345" y="906357"/>
                </a:lnTo>
                <a:lnTo>
                  <a:pt x="681275" y="906357"/>
                </a:lnTo>
                <a:lnTo>
                  <a:pt x="567211" y="906357"/>
                </a:lnTo>
                <a:lnTo>
                  <a:pt x="0" y="303955"/>
                </a:lnTo>
                <a:lnTo>
                  <a:pt x="0" y="0"/>
                </a:lnTo>
                <a:close/>
              </a:path>
            </a:pathLst>
          </a:cu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charset="-122"/>
              <a:sym typeface="Arial" panose="020B0604020202020204"/>
            </a:endParaRPr>
          </a:p>
        </p:txBody>
      </p:sp>
      <p:sp>
        <p:nvSpPr>
          <p:cNvPr id="19" name="稻壳儿春秋广告/盗版必究        原创来源：http://chn.docer.com/works?userid=199329941#!/work_time"/>
          <p:cNvSpPr/>
          <p:nvPr userDrawn="1"/>
        </p:nvSpPr>
        <p:spPr>
          <a:xfrm>
            <a:off x="0" y="6452408"/>
            <a:ext cx="381898" cy="405592"/>
          </a:xfrm>
          <a:custGeom>
            <a:avLst/>
            <a:gdLst>
              <a:gd name="connsiteX0" fmla="*/ 0 w 4081986"/>
              <a:gd name="connsiteY0" fmla="*/ 0 h 4335248"/>
              <a:gd name="connsiteX1" fmla="*/ 4081986 w 4081986"/>
              <a:gd name="connsiteY1" fmla="*/ 4335248 h 4335248"/>
              <a:gd name="connsiteX2" fmla="*/ 3101419 w 4081986"/>
              <a:gd name="connsiteY2" fmla="*/ 4335248 h 4335248"/>
              <a:gd name="connsiteX3" fmla="*/ 3101419 w 4081986"/>
              <a:gd name="connsiteY3" fmla="*/ 4335247 h 4335248"/>
              <a:gd name="connsiteX4" fmla="*/ 0 w 4081986"/>
              <a:gd name="connsiteY4" fmla="*/ 4335247 h 4335248"/>
              <a:gd name="connsiteX5" fmla="*/ 0 w 4081986"/>
              <a:gd name="connsiteY5" fmla="*/ 0 h 4335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81986" h="4335248">
                <a:moveTo>
                  <a:pt x="0" y="0"/>
                </a:moveTo>
                <a:lnTo>
                  <a:pt x="4081986" y="4335248"/>
                </a:lnTo>
                <a:lnTo>
                  <a:pt x="3101419" y="4335248"/>
                </a:lnTo>
                <a:lnTo>
                  <a:pt x="3101419" y="4335247"/>
                </a:lnTo>
                <a:lnTo>
                  <a:pt x="0" y="4335247"/>
                </a:lnTo>
                <a:lnTo>
                  <a:pt x="0" y="0"/>
                </a:lnTo>
                <a:close/>
              </a:path>
            </a:pathLst>
          </a:cu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charset="-122"/>
              <a:sym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春秋广告/盗版必究        原创来源：http://chn.docer.com/works?userid=199329941#!/work_time"/>
          <p:cNvSpPr txBox="1"/>
          <p:nvPr/>
        </p:nvSpPr>
        <p:spPr>
          <a:xfrm>
            <a:off x="1677035" y="1445895"/>
            <a:ext cx="9203690" cy="1630045"/>
          </a:xfrm>
          <a:prstGeom prst="rect">
            <a:avLst/>
          </a:prstGeom>
          <a:noFill/>
        </p:spPr>
        <p:txBody>
          <a:bodyPr wrap="square" rtlCol="0">
            <a:spAutoFit/>
          </a:bodyPr>
          <a:p>
            <a:pPr algn="ctr" eaLnBrk="1" hangingPunct="1">
              <a:lnSpc>
                <a:spcPct val="100000"/>
              </a:lnSpc>
              <a:spcBef>
                <a:spcPct val="0"/>
              </a:spcBef>
              <a:buNone/>
            </a:pPr>
            <a:r>
              <a:rPr lang="zh-CN" altLang="en-US" sz="5000" b="1" dirty="0" smtClean="0">
                <a:solidFill>
                  <a:srgbClr val="1F497D"/>
                </a:solidFill>
                <a:latin typeface="微软雅黑" panose="020B0503020204020204" charset="-122"/>
                <a:ea typeface="微软雅黑" panose="020B0503020204020204" charset="-122"/>
                <a:cs typeface="微软雅黑" panose="020B0503020204020204" charset="-122"/>
                <a:sym typeface="+mn-ea"/>
              </a:rPr>
              <a:t>2020年</a:t>
            </a:r>
            <a:endParaRPr lang="zh-CN" altLang="en-US" sz="5000" b="1" dirty="0" smtClean="0">
              <a:solidFill>
                <a:srgbClr val="1F497D"/>
              </a:solidFill>
              <a:latin typeface="微软雅黑" panose="020B0503020204020204" charset="-122"/>
              <a:ea typeface="微软雅黑" panose="020B0503020204020204" charset="-122"/>
              <a:cs typeface="微软雅黑" panose="020B0503020204020204" charset="-122"/>
              <a:sym typeface="+mn-ea"/>
            </a:endParaRPr>
          </a:p>
          <a:p>
            <a:pPr algn="ctr" eaLnBrk="1" hangingPunct="1">
              <a:lnSpc>
                <a:spcPct val="100000"/>
              </a:lnSpc>
              <a:spcBef>
                <a:spcPct val="0"/>
              </a:spcBef>
              <a:buNone/>
            </a:pPr>
            <a:r>
              <a:rPr lang="zh-CN" altLang="en-US" sz="5000" b="1" dirty="0" smtClean="0">
                <a:solidFill>
                  <a:srgbClr val="1F497D"/>
                </a:solidFill>
                <a:latin typeface="微软雅黑" panose="020B0503020204020204" charset="-122"/>
                <a:ea typeface="微软雅黑" panose="020B0503020204020204" charset="-122"/>
                <a:cs typeface="微软雅黑" panose="020B0503020204020204" charset="-122"/>
                <a:sym typeface="+mn-ea"/>
              </a:rPr>
              <a:t>国家汽车相关政策取向分析</a:t>
            </a:r>
            <a:endParaRPr lang="zh-CN" altLang="en-US" sz="5000" b="1" dirty="0" smtClean="0">
              <a:solidFill>
                <a:srgbClr val="1F497D"/>
              </a:solidFill>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userDrawn="1"/>
        </p:nvSpPr>
        <p:spPr>
          <a:xfrm>
            <a:off x="4509337" y="5977262"/>
            <a:ext cx="3027680" cy="737235"/>
          </a:xfrm>
          <a:prstGeom prst="rect">
            <a:avLst/>
          </a:prstGeom>
        </p:spPr>
        <p:txBody>
          <a:bodyPr wrap="none">
            <a:spAutoFit/>
          </a:bodyPr>
          <a:p>
            <a:pPr algn="ctr"/>
            <a:r>
              <a:rPr lang="en-US" altLang="zh-CN" sz="1400" dirty="0">
                <a:solidFill>
                  <a:srgbClr val="1F497D"/>
                </a:solidFill>
                <a:latin typeface="微软雅黑" panose="020B0503020204020204" charset="-122"/>
                <a:ea typeface="微软雅黑" panose="020B0503020204020204" charset="-122"/>
                <a:sym typeface="+mn-ea"/>
              </a:rPr>
              <a:t>中国汽车流通协会汽车市场研究分会</a:t>
            </a:r>
            <a:endParaRPr lang="en-US" altLang="zh-CN" sz="1400" dirty="0">
              <a:solidFill>
                <a:srgbClr val="1F497D"/>
              </a:solidFill>
              <a:latin typeface="微软雅黑" panose="020B0503020204020204" charset="-122"/>
              <a:ea typeface="微软雅黑" panose="020B0503020204020204" charset="-122"/>
              <a:sym typeface="+mn-ea"/>
            </a:endParaRPr>
          </a:p>
          <a:p>
            <a:pPr algn="ctr"/>
            <a:r>
              <a:rPr lang="zh-CN" altLang="en-US" sz="1400" dirty="0">
                <a:solidFill>
                  <a:srgbClr val="1F497D"/>
                </a:solidFill>
                <a:latin typeface="微软雅黑" panose="020B0503020204020204" charset="-122"/>
                <a:ea typeface="微软雅黑" panose="020B0503020204020204" charset="-122"/>
                <a:sym typeface="Arial" panose="020B0604020202020204"/>
              </a:rPr>
              <a:t>乘用车市场信息联席会</a:t>
            </a:r>
            <a:endParaRPr lang="zh-CN" altLang="en-US" sz="1400" dirty="0">
              <a:solidFill>
                <a:srgbClr val="1F497D"/>
              </a:solidFill>
              <a:latin typeface="微软雅黑" panose="020B0503020204020204" charset="-122"/>
              <a:ea typeface="微软雅黑" panose="020B0503020204020204" charset="-122"/>
              <a:sym typeface="Arial" panose="020B0604020202020204"/>
            </a:endParaRPr>
          </a:p>
          <a:p>
            <a:pPr algn="ctr"/>
            <a:r>
              <a:rPr lang="en-US" altLang="zh-CN" sz="1400" dirty="0">
                <a:solidFill>
                  <a:srgbClr val="1F497D"/>
                </a:solidFill>
                <a:latin typeface="微软雅黑" panose="020B0503020204020204" charset="-122"/>
                <a:ea typeface="微软雅黑" panose="020B0503020204020204" charset="-122"/>
                <a:sym typeface="Arial" panose="020B0604020202020204"/>
              </a:rPr>
              <a:t>2020</a:t>
            </a:r>
            <a:r>
              <a:rPr lang="zh-CN" altLang="en-US" sz="1400" dirty="0">
                <a:solidFill>
                  <a:srgbClr val="1F497D"/>
                </a:solidFill>
                <a:latin typeface="微软雅黑" panose="020B0503020204020204" charset="-122"/>
                <a:ea typeface="微软雅黑" panose="020B0503020204020204" charset="-122"/>
                <a:sym typeface="Arial" panose="020B0604020202020204"/>
              </a:rPr>
              <a:t>年</a:t>
            </a:r>
            <a:r>
              <a:rPr lang="en-US" altLang="zh-CN" sz="1400" dirty="0">
                <a:solidFill>
                  <a:srgbClr val="1F497D"/>
                </a:solidFill>
                <a:latin typeface="微软雅黑" panose="020B0503020204020204" charset="-122"/>
                <a:ea typeface="微软雅黑" panose="020B0503020204020204" charset="-122"/>
                <a:sym typeface="Arial" panose="020B0604020202020204"/>
              </a:rPr>
              <a:t>1</a:t>
            </a:r>
            <a:r>
              <a:rPr lang="zh-CN" altLang="en-US" sz="1400" dirty="0">
                <a:solidFill>
                  <a:srgbClr val="1F497D"/>
                </a:solidFill>
                <a:latin typeface="微软雅黑" panose="020B0503020204020204" charset="-122"/>
                <a:ea typeface="微软雅黑" panose="020B0503020204020204" charset="-122"/>
                <a:sym typeface="Arial" panose="020B0604020202020204"/>
              </a:rPr>
              <a:t>月</a:t>
            </a:r>
            <a:r>
              <a:rPr lang="en-US" altLang="zh-CN" sz="1400" dirty="0">
                <a:solidFill>
                  <a:srgbClr val="1F497D"/>
                </a:solidFill>
                <a:latin typeface="微软雅黑" panose="020B0503020204020204" charset="-122"/>
                <a:ea typeface="微软雅黑" panose="020B0503020204020204" charset="-122"/>
                <a:sym typeface="Arial" panose="020B0604020202020204"/>
              </a:rPr>
              <a:t>27</a:t>
            </a:r>
            <a:r>
              <a:rPr lang="zh-CN" altLang="en-US" sz="1400" dirty="0">
                <a:solidFill>
                  <a:srgbClr val="1F497D"/>
                </a:solidFill>
                <a:latin typeface="微软雅黑" panose="020B0503020204020204" charset="-122"/>
                <a:ea typeface="微软雅黑" panose="020B0503020204020204" charset="-122"/>
                <a:sym typeface="Arial" panose="020B0604020202020204"/>
              </a:rPr>
              <a:t>日</a:t>
            </a:r>
            <a:endParaRPr lang="zh-CN" altLang="en-US" sz="1400" dirty="0">
              <a:solidFill>
                <a:srgbClr val="1F497D"/>
              </a:solidFill>
              <a:latin typeface="微软雅黑" panose="020B0503020204020204" charset="-122"/>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06575" y="46990"/>
            <a:ext cx="9841230" cy="583565"/>
          </a:xfrm>
          <a:prstGeom prst="rect">
            <a:avLst/>
          </a:prstGeom>
          <a:noFill/>
        </p:spPr>
        <p:txBody>
          <a:bodyPr wrap="square" rtlCol="0">
            <a:spAutoFit/>
          </a:bodyPr>
          <a:p>
            <a:pPr algn="ctr"/>
            <a:r>
              <a:rPr lang="zh-CN" altLang="en-US" sz="3200" dirty="0">
                <a:solidFill>
                  <a:srgbClr val="00B0F0"/>
                </a:solidFill>
                <a:latin typeface="Arial" panose="020B0604020202020204"/>
                <a:ea typeface="微软雅黑" panose="020B0503020204020204" charset="-122"/>
                <a:sym typeface="+mn-ea"/>
              </a:rPr>
              <a:t>已征求意见2020年有望发布实施或2021年实施的政策</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1078548"/>
            <a:ext cx="11501518" cy="5262245"/>
          </a:xfrm>
          <a:prstGeom prst="rect">
            <a:avLst/>
          </a:prstGeom>
          <a:noFill/>
          <a:ln w="9525">
            <a:noFill/>
          </a:ln>
        </p:spPr>
        <p:txBody>
          <a:bodyPr wrap="square" anchor="t">
            <a:spAutoFit/>
          </a:bodyPr>
          <a:p>
            <a:pPr eaLnBrk="1">
              <a:lnSpc>
                <a:spcPct val="140000"/>
              </a:lnSpc>
            </a:pP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中华人民共和国消费税法</a:t>
            </a:r>
            <a:endPar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57200" algn="just">
              <a:lnSpc>
                <a:spcPct val="140000"/>
              </a:lnSpc>
              <a:buClr>
                <a:srgbClr val="00B0F0"/>
              </a:buClr>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12</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3</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日，财政部、税务总局印发“关于</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中华人民共和国消费税法（征求意见稿）</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向社会公开征求意见的通知”。 征求意见稿共二十三条，并附消费税税目税率表。主要内容包括以下九个方面：一、关于纳税人，二、关于征税对象和税率，三、关于应纳税额计算，四、关于计税价格，五、关于抵扣政策，六、关于税收减免，七、关于纳税义务发生时间，八、关于税收征管，九、关于消费税改革试点。本法自施行之日起，</a:t>
            </a:r>
            <a:r>
              <a:rPr lang="en-US" altLang="zh-CN" sz="2000" dirty="0" smtClean="0">
                <a:latin typeface="微软雅黑" panose="020B0503020204020204" charset="-122"/>
                <a:ea typeface="微软雅黑" panose="020B0503020204020204" charset="-122"/>
                <a:cs typeface="微软雅黑" panose="020B0503020204020204" charset="-122"/>
                <a:sym typeface="+mn-ea"/>
              </a:rPr>
              <a:t>1993</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12</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13</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日国务院发布的</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中华人民共和国消费税暂行条例</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同时废止。</a:t>
            </a:r>
            <a:endParaRPr lang="zh-CN" altLang="en-US" sz="2000" dirty="0" smtClean="0">
              <a:latin typeface="微软雅黑" panose="020B0503020204020204" charset="-122"/>
              <a:ea typeface="微软雅黑" panose="020B0503020204020204" charset="-122"/>
              <a:cs typeface="微软雅黑" panose="020B0503020204020204" charset="-122"/>
              <a:sym typeface="+mn-ea"/>
            </a:endParaRPr>
          </a:p>
          <a:p>
            <a:pPr indent="457200" algn="just">
              <a:lnSpc>
                <a:spcPct val="140000"/>
              </a:lnSpc>
              <a:buClr>
                <a:srgbClr val="00B0F0"/>
              </a:buClr>
            </a:pPr>
            <a:r>
              <a:rPr lang="zh-CN" altLang="en-US" sz="2000" dirty="0" smtClean="0">
                <a:latin typeface="微软雅黑" panose="020B0503020204020204" charset="-122"/>
                <a:ea typeface="微软雅黑" panose="020B0503020204020204" charset="-122"/>
                <a:cs typeface="微软雅黑" panose="020B0503020204020204" charset="-122"/>
                <a:sym typeface="+mn-ea"/>
              </a:rPr>
              <a:t>在</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消费税税目税率表</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中包括摩托车和小汽车（包括乘用车、中轻型商用客车、超豪华小汽车）税目，其生产（进口）环节税率按气缸容量（排气量）大小设置不同税率，分别为</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至</a:t>
            </a:r>
            <a:r>
              <a:rPr lang="en-US" altLang="zh-CN" sz="2000" dirty="0" smtClean="0">
                <a:latin typeface="微软雅黑" panose="020B0503020204020204" charset="-122"/>
                <a:ea typeface="微软雅黑" panose="020B0503020204020204" charset="-122"/>
                <a:cs typeface="微软雅黑" panose="020B0503020204020204" charset="-122"/>
                <a:sym typeface="+mn-ea"/>
              </a:rPr>
              <a:t>40%</a:t>
            </a:r>
            <a:r>
              <a:rPr lang="zh-CN" altLang="en-US" sz="2000" dirty="0" smtClean="0">
                <a:latin typeface="微软雅黑" panose="020B0503020204020204" charset="-122"/>
                <a:ea typeface="微软雅黑" panose="020B0503020204020204" charset="-122"/>
                <a:cs typeface="微软雅黑" panose="020B0503020204020204" charset="-122"/>
                <a:sym typeface="+mn-ea"/>
              </a:rPr>
              <a:t>。其中超豪华小汽车税率按子税目</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和子税目</a:t>
            </a:r>
            <a:r>
              <a:rPr lang="en-US" altLang="zh-CN" sz="2000" dirty="0" smtClean="0">
                <a:latin typeface="微软雅黑" panose="020B0503020204020204" charset="-122"/>
                <a:ea typeface="微软雅黑" panose="020B0503020204020204" charset="-122"/>
                <a:cs typeface="微软雅黑" panose="020B0503020204020204" charset="-122"/>
                <a:sym typeface="+mn-ea"/>
              </a:rPr>
              <a:t>2</a:t>
            </a:r>
            <a:r>
              <a:rPr lang="zh-CN" altLang="en-US" sz="2000" dirty="0" smtClean="0">
                <a:latin typeface="微软雅黑" panose="020B0503020204020204" charset="-122"/>
                <a:ea typeface="微软雅黑" panose="020B0503020204020204" charset="-122"/>
                <a:cs typeface="微软雅黑" panose="020B0503020204020204" charset="-122"/>
                <a:sym typeface="+mn-ea"/>
              </a:rPr>
              <a:t>的规定征收，并同时在零售环节按</a:t>
            </a:r>
            <a:r>
              <a:rPr lang="en-US" altLang="zh-CN" sz="2000" dirty="0" smtClean="0">
                <a:latin typeface="微软雅黑" panose="020B0503020204020204" charset="-122"/>
                <a:ea typeface="微软雅黑" panose="020B0503020204020204" charset="-122"/>
                <a:cs typeface="微软雅黑" panose="020B0503020204020204" charset="-122"/>
                <a:sym typeface="+mn-ea"/>
              </a:rPr>
              <a:t>10%</a:t>
            </a:r>
            <a:r>
              <a:rPr lang="zh-CN" altLang="en-US" sz="2000" dirty="0" smtClean="0">
                <a:latin typeface="微软雅黑" panose="020B0503020204020204" charset="-122"/>
                <a:ea typeface="微软雅黑" panose="020B0503020204020204" charset="-122"/>
                <a:cs typeface="微软雅黑" panose="020B0503020204020204" charset="-122"/>
                <a:sym typeface="+mn-ea"/>
              </a:rPr>
              <a:t>的税率征收。制定消费税法，有利于完善消费税法律制度，增强其科学性、稳定性和权威性，有利于构建适应社会主义市场经济需要的现代财政制度，有利于深化改革开放和推进国家治理体系和治理能力现代化。</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06575" y="46990"/>
            <a:ext cx="9841230" cy="583565"/>
          </a:xfrm>
          <a:prstGeom prst="rect">
            <a:avLst/>
          </a:prstGeom>
          <a:noFill/>
        </p:spPr>
        <p:txBody>
          <a:bodyPr wrap="square" rtlCol="0">
            <a:spAutoFit/>
          </a:bodyPr>
          <a:p>
            <a:pPr algn="ctr"/>
            <a:r>
              <a:rPr lang="zh-CN" altLang="en-US" sz="3200" dirty="0">
                <a:solidFill>
                  <a:srgbClr val="00B0F0"/>
                </a:solidFill>
                <a:latin typeface="Arial" panose="020B0604020202020204"/>
                <a:ea typeface="微软雅黑" panose="020B0503020204020204" charset="-122"/>
                <a:sym typeface="+mn-ea"/>
              </a:rPr>
              <a:t>已征求意见2020年有望发布实施或2021年实施的政策</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1078548"/>
            <a:ext cx="11501518" cy="5262245"/>
          </a:xfrm>
          <a:prstGeom prst="rect">
            <a:avLst/>
          </a:prstGeom>
          <a:noFill/>
          <a:ln w="9525">
            <a:noFill/>
          </a:ln>
        </p:spPr>
        <p:txBody>
          <a:bodyPr wrap="square" anchor="t">
            <a:spAutoFit/>
          </a:bodyPr>
          <a:p>
            <a:pPr eaLnBrk="1">
              <a:lnSpc>
                <a:spcPct val="140000"/>
              </a:lnSpc>
            </a:pP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新能源汽车产业发展规划（</a:t>
            </a:r>
            <a:r>
              <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2021-2035</a:t>
            </a: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年）</a:t>
            </a:r>
            <a:endPar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57200" algn="just" eaLnBrk="1">
              <a:lnSpc>
                <a:spcPct val="140000"/>
              </a:lnSpc>
              <a:buClr>
                <a:srgbClr val="00B0F0"/>
              </a:buClr>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12</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3</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日，工业和信息化部装备工业发展中心对</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新能源汽车产业发展规划（</a:t>
            </a:r>
            <a:r>
              <a:rPr lang="en-US" altLang="zh-CN" sz="2000" dirty="0" smtClean="0">
                <a:latin typeface="微软雅黑" panose="020B0503020204020204" charset="-122"/>
                <a:ea typeface="微软雅黑" panose="020B0503020204020204" charset="-122"/>
                <a:cs typeface="微软雅黑" panose="020B0503020204020204" charset="-122"/>
                <a:sym typeface="+mn-ea"/>
              </a:rPr>
              <a:t>2021-2035</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（征求意见稿）公开征求意见，旨在推动新能源汽车产业高质量、可持续发展。</a:t>
            </a:r>
            <a:endParaRPr lang="zh-CN" altLang="en-US" sz="2000" dirty="0" smtClean="0">
              <a:latin typeface="微软雅黑" panose="020B0503020204020204" charset="-122"/>
              <a:ea typeface="微软雅黑" panose="020B0503020204020204" charset="-122"/>
              <a:cs typeface="微软雅黑" panose="020B0503020204020204" charset="-122"/>
              <a:sym typeface="+mn-ea"/>
            </a:endParaRPr>
          </a:p>
          <a:p>
            <a:pPr indent="457200" algn="just" eaLnBrk="1">
              <a:lnSpc>
                <a:spcPct val="140000"/>
              </a:lnSpc>
              <a:buClr>
                <a:srgbClr val="00B0F0"/>
              </a:buClr>
            </a:pPr>
            <a:r>
              <a:rPr lang="zh-CN" altLang="en-US" sz="2000" dirty="0" smtClean="0">
                <a:latin typeface="微软雅黑" panose="020B0503020204020204" charset="-122"/>
                <a:ea typeface="微软雅黑" panose="020B0503020204020204" charset="-122"/>
                <a:cs typeface="微软雅黑" panose="020B0503020204020204" charset="-122"/>
                <a:sym typeface="+mn-ea"/>
              </a:rPr>
              <a:t> 征求意见稿的主要内容包括发展趋势、总体部署、提高技术创新能力、构建新型产业生态、推动产业融合发展、完善基础设施建设、深化开放合作、保障措施等共八章。发展愿景是：力争经过十五年持续努力，我国新能源汽车核心技术达到国际领先水平，质量品牌具有较强国际竞争力，我国进入世界汽车强国行列。纯电动汽车成为主流，燃料电池汽车实现商业化领域、公共领域用车全面电动化，高度自动驾驶智能网联汽车趋于普及，有效促进节能减排水平和社会运行效率提升。到</a:t>
            </a:r>
            <a:r>
              <a:rPr lang="en-US" altLang="zh-CN" sz="2000" dirty="0" smtClean="0">
                <a:latin typeface="微软雅黑" panose="020B0503020204020204" charset="-122"/>
                <a:ea typeface="微软雅黑" panose="020B0503020204020204" charset="-122"/>
                <a:cs typeface="微软雅黑" panose="020B0503020204020204" charset="-122"/>
                <a:sym typeface="+mn-ea"/>
              </a:rPr>
              <a:t>2025</a:t>
            </a:r>
            <a:r>
              <a:rPr lang="zh-CN" altLang="en-US" sz="2000" dirty="0" smtClean="0">
                <a:latin typeface="微软雅黑" panose="020B0503020204020204" charset="-122"/>
                <a:ea typeface="微软雅黑" panose="020B0503020204020204" charset="-122"/>
                <a:cs typeface="微软雅黑" panose="020B0503020204020204" charset="-122"/>
                <a:sym typeface="+mn-ea"/>
              </a:rPr>
              <a:t>年，新能源汽车市场竞争力明显提高，动力电池、驱动电机、车载操作系统等关键技术取得重大突破。新能源汽车新车销量占比达到</a:t>
            </a:r>
            <a:r>
              <a:rPr lang="en-US" altLang="zh-CN" sz="2000" dirty="0" smtClean="0">
                <a:latin typeface="微软雅黑" panose="020B0503020204020204" charset="-122"/>
                <a:ea typeface="微软雅黑" panose="020B0503020204020204" charset="-122"/>
                <a:cs typeface="微软雅黑" panose="020B0503020204020204" charset="-122"/>
                <a:sym typeface="+mn-ea"/>
              </a:rPr>
              <a:t>25%</a:t>
            </a:r>
            <a:r>
              <a:rPr lang="zh-CN" altLang="en-US" sz="2000" dirty="0" smtClean="0">
                <a:latin typeface="微软雅黑" panose="020B0503020204020204" charset="-122"/>
                <a:ea typeface="微软雅黑" panose="020B0503020204020204" charset="-122"/>
                <a:cs typeface="微软雅黑" panose="020B0503020204020204" charset="-122"/>
                <a:sym typeface="+mn-ea"/>
              </a:rPr>
              <a:t>左右，智能网联汽车新车销量占比达到</a:t>
            </a:r>
            <a:r>
              <a:rPr lang="en-US" altLang="zh-CN" sz="2000" dirty="0" smtClean="0">
                <a:latin typeface="微软雅黑" panose="020B0503020204020204" charset="-122"/>
                <a:ea typeface="微软雅黑" panose="020B0503020204020204" charset="-122"/>
                <a:cs typeface="微软雅黑" panose="020B0503020204020204" charset="-122"/>
                <a:sym typeface="+mn-ea"/>
              </a:rPr>
              <a:t>30%</a:t>
            </a:r>
            <a:r>
              <a:rPr lang="zh-CN" altLang="en-US" sz="2000" dirty="0" smtClean="0">
                <a:latin typeface="微软雅黑" panose="020B0503020204020204" charset="-122"/>
                <a:ea typeface="微软雅黑" panose="020B0503020204020204" charset="-122"/>
                <a:cs typeface="微软雅黑" panose="020B0503020204020204" charset="-122"/>
                <a:sym typeface="+mn-ea"/>
              </a:rPr>
              <a:t>，高度自动驾驶智能网联汽车实现限定区域和特定场景商业化应用。该</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规划</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正式发布实施后，将成为未来</a:t>
            </a:r>
            <a:r>
              <a:rPr lang="en-US" altLang="zh-CN" sz="2000" dirty="0" smtClean="0">
                <a:latin typeface="微软雅黑" panose="020B0503020204020204" charset="-122"/>
                <a:ea typeface="微软雅黑" panose="020B0503020204020204" charset="-122"/>
                <a:cs typeface="微软雅黑" panose="020B0503020204020204" charset="-122"/>
                <a:sym typeface="+mn-ea"/>
              </a:rPr>
              <a:t>15</a:t>
            </a:r>
            <a:r>
              <a:rPr lang="zh-CN" altLang="en-US" sz="2000" dirty="0" smtClean="0">
                <a:latin typeface="微软雅黑" panose="020B0503020204020204" charset="-122"/>
                <a:ea typeface="微软雅黑" panose="020B0503020204020204" charset="-122"/>
                <a:cs typeface="微软雅黑" panose="020B0503020204020204" charset="-122"/>
                <a:sym typeface="+mn-ea"/>
              </a:rPr>
              <a:t>年中国新能源汽车发展政策的纲领性文件。</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06575" y="46990"/>
            <a:ext cx="9841230" cy="583565"/>
          </a:xfrm>
          <a:prstGeom prst="rect">
            <a:avLst/>
          </a:prstGeom>
          <a:noFill/>
        </p:spPr>
        <p:txBody>
          <a:bodyPr wrap="square" rtlCol="0">
            <a:spAutoFit/>
          </a:bodyPr>
          <a:p>
            <a:pPr algn="ctr"/>
            <a:r>
              <a:rPr lang="zh-CN" altLang="en-US" sz="3200" dirty="0">
                <a:solidFill>
                  <a:srgbClr val="00B0F0"/>
                </a:solidFill>
                <a:latin typeface="Arial" panose="020B0604020202020204"/>
                <a:ea typeface="微软雅黑" panose="020B0503020204020204" charset="-122"/>
                <a:sym typeface="+mn-ea"/>
              </a:rPr>
              <a:t>2020年新出台汽车相关政策的取向</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1078548"/>
            <a:ext cx="11501518" cy="5262245"/>
          </a:xfrm>
          <a:prstGeom prst="rect">
            <a:avLst/>
          </a:prstGeom>
          <a:noFill/>
          <a:ln w="9525">
            <a:noFill/>
          </a:ln>
        </p:spPr>
        <p:txBody>
          <a:bodyPr wrap="square" anchor="t">
            <a:spAutoFit/>
          </a:bodyPr>
          <a:p>
            <a:pPr eaLnBrk="1">
              <a:lnSpc>
                <a:spcPct val="140000"/>
              </a:lnSpc>
            </a:pPr>
            <a:r>
              <a:rPr lang="zh-CN" altLang="en-US" sz="2000" b="1" dirty="0" smtClean="0">
                <a:solidFill>
                  <a:schemeClr val="tx1"/>
                </a:solidFill>
                <a:latin typeface="微软雅黑" panose="020B0503020204020204" charset="-122"/>
                <a:ea typeface="微软雅黑" panose="020B0503020204020204" charset="-122"/>
                <a:sym typeface="+mn-ea"/>
              </a:rPr>
              <a:t>围绕提升汽车产业基础能力和产业链水平出台相关政策标准</a:t>
            </a:r>
            <a:endParaRPr lang="en-US" altLang="zh-CN" sz="2000" b="1" dirty="0" smtClean="0">
              <a:solidFill>
                <a:schemeClr val="tx1"/>
              </a:solidFill>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2019</a:t>
            </a:r>
            <a:r>
              <a:rPr lang="zh-CN" altLang="en-US" sz="2000" dirty="0" smtClean="0">
                <a:latin typeface="微软雅黑" panose="020B0503020204020204" charset="-122"/>
                <a:ea typeface="微软雅黑" panose="020B0503020204020204" charset="-122"/>
                <a:sym typeface="+mn-ea"/>
              </a:rPr>
              <a:t>年</a:t>
            </a:r>
            <a:r>
              <a:rPr lang="en-US" altLang="zh-CN" sz="2000" dirty="0" smtClean="0">
                <a:latin typeface="微软雅黑" panose="020B0503020204020204" charset="-122"/>
                <a:ea typeface="微软雅黑" panose="020B0503020204020204" charset="-122"/>
                <a:sym typeface="+mn-ea"/>
              </a:rPr>
              <a:t>10</a:t>
            </a:r>
            <a:r>
              <a:rPr lang="zh-CN" altLang="en-US" sz="2000" dirty="0" smtClean="0">
                <a:latin typeface="微软雅黑" panose="020B0503020204020204" charset="-122"/>
                <a:ea typeface="微软雅黑" panose="020B0503020204020204" charset="-122"/>
                <a:sym typeface="+mn-ea"/>
              </a:rPr>
              <a:t>月</a:t>
            </a:r>
            <a:r>
              <a:rPr lang="en-US" altLang="zh-CN" sz="2000" dirty="0" smtClean="0">
                <a:latin typeface="微软雅黑" panose="020B0503020204020204" charset="-122"/>
                <a:ea typeface="微软雅黑" panose="020B0503020204020204" charset="-122"/>
                <a:sym typeface="+mn-ea"/>
              </a:rPr>
              <a:t>30</a:t>
            </a:r>
            <a:r>
              <a:rPr lang="zh-CN" altLang="en-US" sz="2000" dirty="0" smtClean="0">
                <a:latin typeface="微软雅黑" panose="020B0503020204020204" charset="-122"/>
                <a:ea typeface="微软雅黑" panose="020B0503020204020204" charset="-122"/>
                <a:sym typeface="+mn-ea"/>
              </a:rPr>
              <a:t>日，国家发展改革委印发的</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产业结构调整指导目录（</a:t>
            </a:r>
            <a:r>
              <a:rPr lang="en-US" altLang="zh-CN" sz="2000" dirty="0" smtClean="0">
                <a:latin typeface="微软雅黑" panose="020B0503020204020204" charset="-122"/>
                <a:ea typeface="微软雅黑" panose="020B0503020204020204" charset="-122"/>
                <a:sym typeface="+mn-ea"/>
              </a:rPr>
              <a:t>2019</a:t>
            </a:r>
            <a:r>
              <a:rPr lang="zh-CN" altLang="en-US" sz="2000" dirty="0" smtClean="0">
                <a:latin typeface="微软雅黑" panose="020B0503020204020204" charset="-122"/>
                <a:ea typeface="微软雅黑" panose="020B0503020204020204" charset="-122"/>
                <a:sym typeface="+mn-ea"/>
              </a:rPr>
              <a:t>年本）</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分为鼓励类、限制类和淘汰类三大类。其中，鼓励类第十六项为汽车相关，从全产业链角度出发，聚焦新能源汽车、智能汽车关键零部件、基础材料等内容，引导社会合理投资，补齐产业发展短板，提升汽车产业基础能力和产业链水平，推动优化产业结构。因此，</a:t>
            </a:r>
            <a:r>
              <a:rPr lang="en-US" altLang="zh-CN" sz="2000" dirty="0" smtClean="0">
                <a:latin typeface="微软雅黑" panose="020B0503020204020204" charset="-122"/>
                <a:ea typeface="微软雅黑" panose="020B0503020204020204" charset="-122"/>
                <a:sym typeface="+mn-ea"/>
              </a:rPr>
              <a:t>2020</a:t>
            </a:r>
            <a:r>
              <a:rPr lang="zh-CN" altLang="en-US" sz="2000" dirty="0" smtClean="0">
                <a:latin typeface="微软雅黑" panose="020B0503020204020204" charset="-122"/>
                <a:ea typeface="微软雅黑" panose="020B0503020204020204" charset="-122"/>
                <a:sym typeface="+mn-ea"/>
              </a:rPr>
              <a:t>年将围绕</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目录</a:t>
            </a:r>
            <a:r>
              <a:rPr lang="en-US" altLang="zh-CN" sz="2000" dirty="0" smtClean="0">
                <a:latin typeface="微软雅黑" panose="020B0503020204020204" charset="-122"/>
                <a:ea typeface="微软雅黑" panose="020B0503020204020204" charset="-122"/>
                <a:sym typeface="+mn-ea"/>
              </a:rPr>
              <a:t>》</a:t>
            </a:r>
            <a:r>
              <a:rPr lang="zh-CN" altLang="en-US" sz="2000" dirty="0" smtClean="0">
                <a:latin typeface="微软雅黑" panose="020B0503020204020204" charset="-122"/>
                <a:ea typeface="微软雅黑" panose="020B0503020204020204" charset="-122"/>
                <a:sym typeface="+mn-ea"/>
              </a:rPr>
              <a:t>汽车相关内容出台相关政策，主要有：</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第一、汽车安全节能环保等标准法规将趋于严格。 </a:t>
            </a:r>
            <a:r>
              <a:rPr lang="en-US" altLang="zh-CN" sz="2000" dirty="0" smtClean="0">
                <a:latin typeface="微软雅黑" panose="020B0503020204020204" charset="-122"/>
                <a:ea typeface="微软雅黑" panose="020B0503020204020204" charset="-122"/>
                <a:sym typeface="+mn-ea"/>
              </a:rPr>
              <a:t>2020</a:t>
            </a:r>
            <a:r>
              <a:rPr lang="zh-CN" altLang="en-US" sz="2000" dirty="0" smtClean="0">
                <a:latin typeface="微软雅黑" panose="020B0503020204020204" charset="-122"/>
                <a:ea typeface="微软雅黑" panose="020B0503020204020204" charset="-122"/>
                <a:sym typeface="+mn-ea"/>
              </a:rPr>
              <a:t>年后我国将实施乘用车第五阶段燃料消耗量等强制性标准，安全节能环保等标准也相应不断提升。</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第二、提升产业链水平，促进汽车电动化、智能化转型。近年来我国新能源汽车发展取得很大成绩，智能汽车发展也取得一定进展，但仍存在不少薄弱环节，一些关键零部件和技术严重依赖进口。</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第三、增强产业基础能力，破解产业高质量发展瓶颈。进一步聚焦提升产业基础能力，补齐产业链短板，不断完善产业体系，重视产业基础设施建设，增强自主发展能力。</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06575" y="46990"/>
            <a:ext cx="9841230" cy="583565"/>
          </a:xfrm>
          <a:prstGeom prst="rect">
            <a:avLst/>
          </a:prstGeom>
          <a:noFill/>
        </p:spPr>
        <p:txBody>
          <a:bodyPr wrap="square" rtlCol="0">
            <a:spAutoFit/>
          </a:bodyPr>
          <a:p>
            <a:pPr algn="ctr"/>
            <a:r>
              <a:rPr lang="zh-CN" altLang="en-US" sz="3200" dirty="0">
                <a:solidFill>
                  <a:srgbClr val="00B0F0"/>
                </a:solidFill>
                <a:latin typeface="Arial" panose="020B0604020202020204"/>
                <a:ea typeface="微软雅黑" panose="020B0503020204020204" charset="-122"/>
                <a:sym typeface="+mn-ea"/>
              </a:rPr>
              <a:t>2020年新出台汽车相关政策的取向</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882968"/>
            <a:ext cx="11501518" cy="5692775"/>
          </a:xfrm>
          <a:prstGeom prst="rect">
            <a:avLst/>
          </a:prstGeom>
          <a:noFill/>
          <a:ln w="9525">
            <a:noFill/>
          </a:ln>
        </p:spPr>
        <p:txBody>
          <a:bodyPr wrap="square" anchor="t">
            <a:spAutoFit/>
          </a:bodyPr>
          <a:p>
            <a:pPr eaLnBrk="1">
              <a:lnSpc>
                <a:spcPct val="140000"/>
              </a:lnSpc>
            </a:pPr>
            <a:r>
              <a:rPr lang="zh-CN" altLang="en-US" sz="2000" b="1" dirty="0" smtClean="0">
                <a:solidFill>
                  <a:schemeClr val="tx1"/>
                </a:solidFill>
                <a:latin typeface="微软雅黑" panose="020B0503020204020204" charset="-122"/>
                <a:ea typeface="微软雅黑" panose="020B0503020204020204" charset="-122"/>
                <a:sym typeface="+mn-ea"/>
              </a:rPr>
              <a:t>落实</a:t>
            </a:r>
            <a:r>
              <a:rPr lang="en-US" altLang="zh-CN" sz="2000" b="1" dirty="0" smtClean="0">
                <a:solidFill>
                  <a:schemeClr val="tx1"/>
                </a:solidFill>
                <a:latin typeface="微软雅黑" panose="020B0503020204020204" charset="-122"/>
                <a:ea typeface="微软雅黑" panose="020B0503020204020204" charset="-122"/>
                <a:sym typeface="+mn-ea"/>
              </a:rPr>
              <a:t>2020</a:t>
            </a:r>
            <a:r>
              <a:rPr lang="zh-CN" altLang="en-US" sz="2000" b="1" dirty="0" smtClean="0">
                <a:solidFill>
                  <a:schemeClr val="tx1"/>
                </a:solidFill>
                <a:latin typeface="微软雅黑" panose="020B0503020204020204" charset="-122"/>
                <a:ea typeface="微软雅黑" panose="020B0503020204020204" charset="-122"/>
                <a:sym typeface="+mn-ea"/>
              </a:rPr>
              <a:t>年全国工业和信息化工作会议有关促进汽车产业发展的政策法规</a:t>
            </a:r>
            <a:endParaRPr lang="en-US" altLang="zh-CN" sz="2000" b="1" dirty="0" smtClean="0">
              <a:solidFill>
                <a:schemeClr val="tx1"/>
              </a:solidFill>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2019</a:t>
            </a:r>
            <a:r>
              <a:rPr lang="zh-CN" altLang="en-US" sz="2000" dirty="0" smtClean="0">
                <a:latin typeface="微软雅黑" panose="020B0503020204020204" charset="-122"/>
                <a:ea typeface="微软雅黑" panose="020B0503020204020204" charset="-122"/>
                <a:sym typeface="+mn-ea"/>
              </a:rPr>
              <a:t>年</a:t>
            </a:r>
            <a:r>
              <a:rPr lang="en-US" altLang="zh-CN" sz="2000" dirty="0" smtClean="0">
                <a:latin typeface="微软雅黑" panose="020B0503020204020204" charset="-122"/>
                <a:ea typeface="微软雅黑" panose="020B0503020204020204" charset="-122"/>
                <a:sym typeface="+mn-ea"/>
              </a:rPr>
              <a:t>12</a:t>
            </a:r>
            <a:r>
              <a:rPr lang="zh-CN" altLang="en-US" sz="2000" dirty="0" smtClean="0">
                <a:latin typeface="微软雅黑" panose="020B0503020204020204" charset="-122"/>
                <a:ea typeface="微软雅黑" panose="020B0503020204020204" charset="-122"/>
                <a:sym typeface="+mn-ea"/>
              </a:rPr>
              <a:t>月</a:t>
            </a:r>
            <a:r>
              <a:rPr lang="en-US" altLang="zh-CN" sz="2000" dirty="0" smtClean="0">
                <a:latin typeface="微软雅黑" panose="020B0503020204020204" charset="-122"/>
                <a:ea typeface="微软雅黑" panose="020B0503020204020204" charset="-122"/>
                <a:sym typeface="+mn-ea"/>
              </a:rPr>
              <a:t>23</a:t>
            </a:r>
            <a:r>
              <a:rPr lang="zh-CN" altLang="en-US" sz="2000" dirty="0" smtClean="0">
                <a:latin typeface="微软雅黑" panose="020B0503020204020204" charset="-122"/>
                <a:ea typeface="微软雅黑" panose="020B0503020204020204" charset="-122"/>
                <a:sym typeface="+mn-ea"/>
              </a:rPr>
              <a:t>日，全国工业和信息化工作会议在京召开。会议指出，我国发展仍处于重要战略机遇期，实现高质量发展具备不少得天独厚的优势。会议对</a:t>
            </a:r>
            <a:r>
              <a:rPr lang="en-US" altLang="zh-CN" sz="2000" dirty="0" smtClean="0">
                <a:latin typeface="微软雅黑" panose="020B0503020204020204" charset="-122"/>
                <a:ea typeface="微软雅黑" panose="020B0503020204020204" charset="-122"/>
                <a:sym typeface="+mn-ea"/>
              </a:rPr>
              <a:t>2020</a:t>
            </a:r>
            <a:r>
              <a:rPr lang="zh-CN" altLang="en-US" sz="2000" dirty="0" smtClean="0">
                <a:latin typeface="微软雅黑" panose="020B0503020204020204" charset="-122"/>
                <a:ea typeface="微软雅黑" panose="020B0503020204020204" charset="-122"/>
                <a:sym typeface="+mn-ea"/>
              </a:rPr>
              <a:t>年重点工作进行了部署，要求抓好七个方面重点任务。其中，第一、三、四、七方面重点任务与汽车产业密切相关，有望出台新政策或标准法规。</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第一、贯彻“六稳”部署，确保工业经济运行在合理区间。提出，促进消费平稳增长，实施公共服务领域电动化工程，落实好中央财政新能源汽车推广应用补贴政策。</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第三、聚焦重点领域，加快制造业高质量发展。提出，智能制造方面，加快细分行业标准体系建设。</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第四、着眼融合发展，拓展数字经济发展新空间。提出，加快制造业数字化网络化智能化转型，持续推进车联网、工业互联网及人工智能创新应用先导区建设。</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a:t>
            </a:r>
            <a:r>
              <a:rPr lang="zh-CN" altLang="en-US" sz="2000" dirty="0" smtClean="0">
                <a:latin typeface="微软雅黑" panose="020B0503020204020204" charset="-122"/>
                <a:ea typeface="微软雅黑" panose="020B0503020204020204" charset="-122"/>
                <a:sym typeface="+mn-ea"/>
              </a:rPr>
              <a:t>第七、深化改革开放，营造有利于高质量发展的良好环境。提出，优化道路机动车辆生产许可管理。扩大高水平开放合作，取消商用车制造外资股比限制。</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06575" y="46990"/>
            <a:ext cx="9841230" cy="583565"/>
          </a:xfrm>
          <a:prstGeom prst="rect">
            <a:avLst/>
          </a:prstGeom>
          <a:noFill/>
        </p:spPr>
        <p:txBody>
          <a:bodyPr wrap="square" rtlCol="0">
            <a:spAutoFit/>
          </a:bodyPr>
          <a:p>
            <a:pPr algn="ctr"/>
            <a:r>
              <a:rPr lang="zh-CN" altLang="en-US" sz="3200" dirty="0">
                <a:solidFill>
                  <a:srgbClr val="00B0F0"/>
                </a:solidFill>
                <a:latin typeface="Arial" panose="020B0604020202020204"/>
                <a:ea typeface="微软雅黑" panose="020B0503020204020204" charset="-122"/>
                <a:sym typeface="+mn-ea"/>
              </a:rPr>
              <a:t>2020年新出台汽车相关政策的取向</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882968"/>
            <a:ext cx="11501518" cy="5692775"/>
          </a:xfrm>
          <a:prstGeom prst="rect">
            <a:avLst/>
          </a:prstGeom>
          <a:noFill/>
          <a:ln w="9525">
            <a:noFill/>
          </a:ln>
        </p:spPr>
        <p:txBody>
          <a:bodyPr wrap="square" anchor="t">
            <a:spAutoFit/>
          </a:bodyPr>
          <a:p>
            <a:pPr eaLnBrk="1">
              <a:lnSpc>
                <a:spcPct val="140000"/>
              </a:lnSpc>
            </a:pPr>
            <a:r>
              <a:rPr lang="zh-CN" altLang="en-US" sz="2000" b="1" dirty="0" smtClean="0">
                <a:solidFill>
                  <a:schemeClr val="tx1"/>
                </a:solidFill>
                <a:latin typeface="微软雅黑" panose="020B0503020204020204" charset="-122"/>
                <a:ea typeface="微软雅黑" panose="020B0503020204020204" charset="-122"/>
                <a:sym typeface="+mn-ea"/>
              </a:rPr>
              <a:t>完善促进汽车产业改革发展的措施</a:t>
            </a:r>
            <a:endParaRPr lang="en-US" altLang="zh-CN" sz="2000" b="1" dirty="0" smtClean="0">
              <a:solidFill>
                <a:schemeClr val="tx1"/>
              </a:solidFill>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2020</a:t>
            </a:r>
            <a:r>
              <a:rPr lang="zh-CN" altLang="en-US" sz="2000" dirty="0" smtClean="0">
                <a:latin typeface="微软雅黑" panose="020B0503020204020204" charset="-122"/>
                <a:ea typeface="微软雅黑" panose="020B0503020204020204" charset="-122"/>
                <a:sym typeface="+mn-ea"/>
              </a:rPr>
              <a:t>年</a:t>
            </a:r>
            <a:r>
              <a:rPr lang="en-US" altLang="zh-CN" sz="2000" dirty="0" smtClean="0">
                <a:latin typeface="微软雅黑" panose="020B0503020204020204" charset="-122"/>
                <a:ea typeface="微软雅黑" panose="020B0503020204020204" charset="-122"/>
                <a:sym typeface="+mn-ea"/>
              </a:rPr>
              <a:t>1</a:t>
            </a:r>
            <a:r>
              <a:rPr lang="zh-CN" altLang="en-US" sz="2000" dirty="0" smtClean="0">
                <a:latin typeface="微软雅黑" panose="020B0503020204020204" charset="-122"/>
                <a:ea typeface="微软雅黑" panose="020B0503020204020204" charset="-122"/>
                <a:sym typeface="+mn-ea"/>
              </a:rPr>
              <a:t>月</a:t>
            </a:r>
            <a:r>
              <a:rPr lang="en-US" altLang="zh-CN" sz="2000" dirty="0" smtClean="0">
                <a:latin typeface="微软雅黑" panose="020B0503020204020204" charset="-122"/>
                <a:ea typeface="微软雅黑" panose="020B0503020204020204" charset="-122"/>
                <a:sym typeface="+mn-ea"/>
              </a:rPr>
              <a:t>3</a:t>
            </a:r>
            <a:r>
              <a:rPr lang="zh-CN" altLang="en-US" sz="2000" dirty="0" smtClean="0">
                <a:latin typeface="微软雅黑" panose="020B0503020204020204" charset="-122"/>
                <a:ea typeface="微软雅黑" panose="020B0503020204020204" charset="-122"/>
                <a:sym typeface="+mn-ea"/>
              </a:rPr>
              <a:t>日，国务院常务会议确定促进制造业稳增长的措施。会议指出，贯彻中央经济工作会议精神，保持经济运行在合理区间，制造业具有基础性支撑作用。会议提出四项重要举措，在第四项深挖内需潜力中提出，“完善促进汽车产业改革发展的措施。推动适应国内需求的工业品增品种、提品质、创品牌，丰富消费者选择”。这说明，</a:t>
            </a:r>
            <a:r>
              <a:rPr lang="en-US" altLang="zh-CN" sz="2000" dirty="0" smtClean="0">
                <a:latin typeface="微软雅黑" panose="020B0503020204020204" charset="-122"/>
                <a:ea typeface="微软雅黑" panose="020B0503020204020204" charset="-122"/>
                <a:sym typeface="+mn-ea"/>
              </a:rPr>
              <a:t>2020</a:t>
            </a:r>
            <a:r>
              <a:rPr lang="zh-CN" altLang="en-US" sz="2000" dirty="0" smtClean="0">
                <a:latin typeface="微软雅黑" panose="020B0503020204020204" charset="-122"/>
                <a:ea typeface="微软雅黑" panose="020B0503020204020204" charset="-122"/>
                <a:sym typeface="+mn-ea"/>
              </a:rPr>
              <a:t>年国家将继续完善促进汽车产业改革发展的措施，推动汽车生产企业增品种、提品质、创品牌，以满足消费者不同需求，发挥汽车制造业稳定经济发展的支撑作用。</a:t>
            </a:r>
            <a:endParaRPr lang="en-US" altLang="zh-CN" sz="2000" dirty="0" smtClean="0">
              <a:latin typeface="微软雅黑" panose="020B0503020204020204" charset="-122"/>
              <a:ea typeface="微软雅黑" panose="020B0503020204020204" charset="-122"/>
            </a:endParaRPr>
          </a:p>
          <a:p>
            <a:pPr eaLnBrk="1">
              <a:lnSpc>
                <a:spcPct val="140000"/>
              </a:lnSpc>
            </a:pPr>
            <a:r>
              <a:rPr lang="en-US" altLang="zh-CN" sz="2000" dirty="0" smtClean="0">
                <a:latin typeface="微软雅黑" panose="020B0503020204020204" charset="-122"/>
                <a:ea typeface="微软雅黑" panose="020B0503020204020204" charset="-122"/>
                <a:sym typeface="+mn-ea"/>
              </a:rPr>
              <a:t>       2019</a:t>
            </a:r>
            <a:r>
              <a:rPr lang="zh-CN" altLang="en-US" sz="2000" dirty="0" smtClean="0">
                <a:latin typeface="微软雅黑" panose="020B0503020204020204" charset="-122"/>
                <a:ea typeface="微软雅黑" panose="020B0503020204020204" charset="-122"/>
                <a:sym typeface="+mn-ea"/>
              </a:rPr>
              <a:t>年以来，国家有关部委先后出台“多措并举促进汽车消费，更好满足居民出行需要”六项政策措施；进一步完善新能源汽车推广应用财政补贴政策；</a:t>
            </a:r>
            <a:r>
              <a:rPr lang="zh-CN" altLang="en-US" sz="2000" dirty="0" smtClean="0">
                <a:latin typeface="微软雅黑" panose="020B0503020204020204" charset="-122"/>
                <a:ea typeface="微软雅黑" panose="020B0503020204020204" charset="-122"/>
                <a:cs typeface="微软雅黑" panose="020B0503020204020204" charset="-122"/>
                <a:sym typeface="+mn-ea"/>
              </a:rPr>
              <a:t>支持在条件成熟地区开展二手车出口业务；继续执行对购置新能源汽车和挂车的车辆购置税优惠政策；进一步促进汽车平行进口发展等方面的政策。</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en-US" sz="2000" dirty="0" smtClean="0">
                <a:latin typeface="微软雅黑" panose="020B0503020204020204" charset="-122"/>
                <a:ea typeface="微软雅黑" panose="020B0503020204020204" charset="-122"/>
                <a:cs typeface="微软雅黑" panose="020B0503020204020204" charset="-122"/>
                <a:sym typeface="+mn-ea"/>
              </a:rPr>
              <a:t>但是，</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年全年汽车产销分别完成</a:t>
            </a:r>
            <a:r>
              <a:rPr lang="en-US" altLang="zh-CN" sz="2000" dirty="0" smtClean="0">
                <a:latin typeface="微软雅黑" panose="020B0503020204020204" charset="-122"/>
                <a:ea typeface="微软雅黑" panose="020B0503020204020204" charset="-122"/>
                <a:cs typeface="微软雅黑" panose="020B0503020204020204" charset="-122"/>
                <a:sym typeface="+mn-ea"/>
              </a:rPr>
              <a:t>2572.1</a:t>
            </a:r>
            <a:r>
              <a:rPr lang="zh-CN" altLang="en-US" sz="2000" dirty="0" smtClean="0">
                <a:latin typeface="微软雅黑" panose="020B0503020204020204" charset="-122"/>
                <a:ea typeface="微软雅黑" panose="020B0503020204020204" charset="-122"/>
                <a:cs typeface="微软雅黑" panose="020B0503020204020204" charset="-122"/>
                <a:sym typeface="+mn-ea"/>
              </a:rPr>
              <a:t>万辆和</a:t>
            </a:r>
            <a:r>
              <a:rPr lang="en-US" altLang="zh-CN" sz="2000" dirty="0" smtClean="0">
                <a:latin typeface="微软雅黑" panose="020B0503020204020204" charset="-122"/>
                <a:ea typeface="微软雅黑" panose="020B0503020204020204" charset="-122"/>
                <a:cs typeface="微软雅黑" panose="020B0503020204020204" charset="-122"/>
                <a:sym typeface="+mn-ea"/>
              </a:rPr>
              <a:t>2576.9</a:t>
            </a:r>
            <a:r>
              <a:rPr lang="zh-CN" altLang="en-US" sz="2000" dirty="0" smtClean="0">
                <a:latin typeface="微软雅黑" panose="020B0503020204020204" charset="-122"/>
                <a:ea typeface="微软雅黑" panose="020B0503020204020204" charset="-122"/>
                <a:cs typeface="微软雅黑" panose="020B0503020204020204" charset="-122"/>
                <a:sym typeface="+mn-ea"/>
              </a:rPr>
              <a:t>万辆，同比分别下降</a:t>
            </a:r>
            <a:r>
              <a:rPr lang="en-US" altLang="zh-CN" sz="2000" dirty="0" smtClean="0">
                <a:latin typeface="微软雅黑" panose="020B0503020204020204" charset="-122"/>
                <a:ea typeface="微软雅黑" panose="020B0503020204020204" charset="-122"/>
                <a:cs typeface="微软雅黑" panose="020B0503020204020204" charset="-122"/>
                <a:sym typeface="+mn-ea"/>
              </a:rPr>
              <a:t>7.5%</a:t>
            </a:r>
            <a:r>
              <a:rPr lang="zh-CN" altLang="en-US" sz="2000" dirty="0" smtClean="0">
                <a:latin typeface="微软雅黑" panose="020B0503020204020204" charset="-122"/>
                <a:ea typeface="微软雅黑" panose="020B0503020204020204" charset="-122"/>
                <a:cs typeface="微软雅黑" panose="020B0503020204020204" charset="-122"/>
                <a:sym typeface="+mn-ea"/>
              </a:rPr>
              <a:t>和</a:t>
            </a:r>
            <a:r>
              <a:rPr lang="en-US" altLang="zh-CN" sz="2000" dirty="0" smtClean="0">
                <a:latin typeface="微软雅黑" panose="020B0503020204020204" charset="-122"/>
                <a:ea typeface="微软雅黑" panose="020B0503020204020204" charset="-122"/>
                <a:cs typeface="微软雅黑" panose="020B0503020204020204" charset="-122"/>
                <a:sym typeface="+mn-ea"/>
              </a:rPr>
              <a:t>8.2%</a:t>
            </a:r>
            <a:r>
              <a:rPr lang="zh-CN" altLang="en-US" sz="2000" dirty="0" smtClean="0">
                <a:latin typeface="微软雅黑" panose="020B0503020204020204" charset="-122"/>
                <a:ea typeface="微软雅黑" panose="020B0503020204020204" charset="-122"/>
                <a:cs typeface="微软雅黑" panose="020B0503020204020204" charset="-122"/>
                <a:sym typeface="+mn-ea"/>
              </a:rPr>
              <a:t>，市场总体回升缓慢。因此，</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年国家有关部委将进一步</a:t>
            </a:r>
            <a:r>
              <a:rPr lang="zh-CN" altLang="en-US" sz="2000" dirty="0" smtClean="0">
                <a:latin typeface="微软雅黑" panose="020B0503020204020204" charset="-122"/>
                <a:ea typeface="微软雅黑" panose="020B0503020204020204" charset="-122"/>
                <a:sym typeface="+mn-ea"/>
              </a:rPr>
              <a:t>完善促进汽车产业改革发展的措施。</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稻壳儿春秋广告/盗版必究        原创来源：http://chn.docer.com/works?userid=199329941#!/work_time"/>
          <p:cNvSpPr txBox="1"/>
          <p:nvPr/>
        </p:nvSpPr>
        <p:spPr>
          <a:xfrm>
            <a:off x="4569460" y="810895"/>
            <a:ext cx="2897505" cy="768350"/>
          </a:xfrm>
          <a:prstGeom prst="rect">
            <a:avLst/>
          </a:prstGeom>
          <a:noFill/>
        </p:spPr>
        <p:txBody>
          <a:bodyPr wrap="square" rtlCol="0">
            <a:spAutoFit/>
          </a:bodyPr>
          <a:lstStyle/>
          <a:p>
            <a:r>
              <a:rPr lang="zh-CN" altLang="en-US" sz="4400" dirty="0" smtClean="0">
                <a:solidFill>
                  <a:srgbClr val="00B0F0"/>
                </a:solidFill>
                <a:latin typeface="Arial" panose="020B0604020202020204"/>
                <a:ea typeface="微软雅黑" panose="020B0503020204020204" charset="-122"/>
                <a:sym typeface="Arial" panose="020B0604020202020204"/>
              </a:rPr>
              <a:t>感谢关注！</a:t>
            </a:r>
            <a:endParaRPr lang="zh-CN" altLang="en-US" sz="4400" dirty="0" smtClean="0">
              <a:solidFill>
                <a:srgbClr val="00B0F0"/>
              </a:solidFill>
              <a:latin typeface="Arial" panose="020B0604020202020204"/>
              <a:ea typeface="微软雅黑" panose="020B0503020204020204" charset="-122"/>
              <a:sym typeface="Arial" panose="020B0604020202020204"/>
            </a:endParaRPr>
          </a:p>
        </p:txBody>
      </p:sp>
      <p:pic>
        <p:nvPicPr>
          <p:cNvPr id="88072" name="图片 43027" descr="微信二维码"/>
          <p:cNvPicPr>
            <a:picLocks noChangeAspect="1"/>
          </p:cNvPicPr>
          <p:nvPr/>
        </p:nvPicPr>
        <p:blipFill>
          <a:blip r:embed="rId1"/>
          <a:stretch>
            <a:fillRect/>
          </a:stretch>
        </p:blipFill>
        <p:spPr>
          <a:xfrm>
            <a:off x="4843780" y="1691640"/>
            <a:ext cx="2163445" cy="2163445"/>
          </a:xfrm>
          <a:prstGeom prst="rect">
            <a:avLst/>
          </a:prstGeom>
          <a:noFill/>
          <a:ln w="9525">
            <a:noFill/>
          </a:ln>
        </p:spPr>
      </p:pic>
      <p:sp>
        <p:nvSpPr>
          <p:cNvPr id="88071" name="Text Box 3"/>
          <p:cNvSpPr txBox="1"/>
          <p:nvPr/>
        </p:nvSpPr>
        <p:spPr>
          <a:xfrm>
            <a:off x="5043488" y="4002723"/>
            <a:ext cx="1692275" cy="245110"/>
          </a:xfrm>
          <a:prstGeom prst="rect">
            <a:avLst/>
          </a:prstGeom>
          <a:noFill/>
          <a:ln w="9525">
            <a:noFill/>
          </a:ln>
        </p:spPr>
        <p:txBody>
          <a:bodyPr anchor="t">
            <a:spAutoFit/>
          </a:bodyPr>
          <a:p>
            <a:pPr algn="ctr">
              <a:spcBef>
                <a:spcPct val="50000"/>
              </a:spcBef>
            </a:pPr>
            <a:r>
              <a:rPr lang="zh-CN" altLang="en-US" sz="1000" b="1" dirty="0">
                <a:solidFill>
                  <a:schemeClr val="bg1"/>
                </a:solidFill>
                <a:latin typeface="微软雅黑" panose="020B0503020204020204" charset="-122"/>
                <a:ea typeface="微软雅黑" panose="020B0503020204020204" charset="-122"/>
              </a:rPr>
              <a:t>扫一扫  关注我们</a:t>
            </a:r>
            <a:endParaRPr lang="zh-CN" altLang="en-US" sz="1000" b="1" dirty="0">
              <a:solidFill>
                <a:schemeClr val="bg1"/>
              </a:solidFill>
              <a:latin typeface="微软雅黑" panose="020B0503020204020204" charset="-122"/>
              <a:ea typeface="微软雅黑" panose="020B0503020204020204" charset="-122"/>
            </a:endParaRPr>
          </a:p>
        </p:txBody>
      </p:sp>
      <p:sp>
        <p:nvSpPr>
          <p:cNvPr id="88070" name="Text Box 3"/>
          <p:cNvSpPr txBox="1"/>
          <p:nvPr/>
        </p:nvSpPr>
        <p:spPr>
          <a:xfrm>
            <a:off x="5043488" y="4299585"/>
            <a:ext cx="1692275" cy="398780"/>
          </a:xfrm>
          <a:prstGeom prst="rect">
            <a:avLst/>
          </a:prstGeom>
          <a:noFill/>
          <a:ln w="9525">
            <a:noFill/>
          </a:ln>
        </p:spPr>
        <p:txBody>
          <a:bodyPr wrap="square" anchor="t">
            <a:spAutoFit/>
          </a:bodyPr>
          <a:p>
            <a:pPr algn="ctr">
              <a:spcBef>
                <a:spcPct val="50000"/>
              </a:spcBef>
            </a:pPr>
            <a:r>
              <a:rPr lang="zh-CN" altLang="en-US" sz="1000" b="1" dirty="0">
                <a:solidFill>
                  <a:schemeClr val="bg1"/>
                </a:solidFill>
                <a:latin typeface="微软雅黑" panose="020B0503020204020204" charset="-122"/>
                <a:ea typeface="微软雅黑" panose="020B0503020204020204" charset="-122"/>
              </a:rPr>
              <a:t>乘联会官方网站</a:t>
            </a:r>
            <a:r>
              <a:rPr lang="en-US" altLang="zh-CN" sz="1000" b="1" dirty="0">
                <a:solidFill>
                  <a:schemeClr val="bg1"/>
                </a:solidFill>
                <a:latin typeface="微软雅黑" panose="020B0503020204020204" charset="-122"/>
                <a:ea typeface="微软雅黑" panose="020B0503020204020204" charset="-122"/>
              </a:rPr>
              <a:t>www.cpcaauto.com</a:t>
            </a:r>
            <a:endParaRPr lang="en-US" altLang="zh-CN" sz="1000" b="1" dirty="0">
              <a:solidFill>
                <a:schemeClr val="bg1"/>
              </a:solidFill>
              <a:latin typeface="微软雅黑" panose="020B0503020204020204" charset="-122"/>
              <a:ea typeface="微软雅黑" panose="020B0503020204020204" charset="-122"/>
            </a:endParaRPr>
          </a:p>
        </p:txBody>
      </p:sp>
      <p:sp>
        <p:nvSpPr>
          <p:cNvPr id="12" name="矩形 11"/>
          <p:cNvSpPr/>
          <p:nvPr userDrawn="1"/>
        </p:nvSpPr>
        <p:spPr>
          <a:xfrm>
            <a:off x="3525087" y="5577212"/>
            <a:ext cx="6024880" cy="1291590"/>
          </a:xfrm>
          <a:prstGeom prst="rect">
            <a:avLst/>
          </a:prstGeom>
        </p:spPr>
        <p:txBody>
          <a:bodyPr wrap="none">
            <a:spAutoFit/>
          </a:bodyPr>
          <a:p>
            <a:pPr algn="l">
              <a:lnSpc>
                <a:spcPct val="130000"/>
              </a:lnSpc>
            </a:pPr>
            <a:r>
              <a:rPr lang="en-US" altLang="zh-CN" sz="2000" dirty="0">
                <a:solidFill>
                  <a:srgbClr val="00B0F0"/>
                </a:solidFill>
                <a:latin typeface="微软雅黑" panose="020B0503020204020204" charset="-122"/>
                <a:ea typeface="微软雅黑" panose="020B0503020204020204" charset="-122"/>
                <a:sym typeface="+mn-ea"/>
              </a:rPr>
              <a:t>愿景：最具价值的汽车信息交流平台和行业研究机构</a:t>
            </a:r>
            <a:endParaRPr lang="en-US" altLang="zh-CN" sz="2000" dirty="0">
              <a:solidFill>
                <a:srgbClr val="00B0F0"/>
              </a:solidFill>
              <a:latin typeface="微软雅黑" panose="020B0503020204020204" charset="-122"/>
              <a:ea typeface="微软雅黑" panose="020B0503020204020204" charset="-122"/>
              <a:sym typeface="+mn-ea"/>
            </a:endParaRPr>
          </a:p>
          <a:p>
            <a:pPr algn="l">
              <a:lnSpc>
                <a:spcPct val="130000"/>
              </a:lnSpc>
            </a:pPr>
            <a:r>
              <a:rPr lang="en-US" altLang="zh-CN" sz="2000" dirty="0">
                <a:solidFill>
                  <a:srgbClr val="00B0F0"/>
                </a:solidFill>
                <a:latin typeface="微软雅黑" panose="020B0503020204020204" charset="-122"/>
                <a:ea typeface="微软雅黑" panose="020B0503020204020204" charset="-122"/>
                <a:sym typeface="+mn-ea"/>
              </a:rPr>
              <a:t>宗旨：为汽车企业服务 为中国汽车产业发展做贡献</a:t>
            </a:r>
            <a:endParaRPr lang="en-US" altLang="zh-CN" sz="2000" dirty="0">
              <a:solidFill>
                <a:srgbClr val="00B0F0"/>
              </a:solidFill>
              <a:latin typeface="微软雅黑" panose="020B0503020204020204" charset="-122"/>
              <a:ea typeface="微软雅黑" panose="020B0503020204020204" charset="-122"/>
              <a:sym typeface="+mn-ea"/>
            </a:endParaRPr>
          </a:p>
          <a:p>
            <a:pPr algn="l">
              <a:lnSpc>
                <a:spcPct val="130000"/>
              </a:lnSpc>
            </a:pPr>
            <a:r>
              <a:rPr lang="en-US" altLang="zh-CN" sz="2000" dirty="0">
                <a:solidFill>
                  <a:srgbClr val="00B0F0"/>
                </a:solidFill>
                <a:latin typeface="微软雅黑" panose="020B0503020204020204" charset="-122"/>
                <a:ea typeface="微软雅黑" panose="020B0503020204020204" charset="-122"/>
                <a:sym typeface="+mn-ea"/>
              </a:rPr>
              <a:t>价值观：专业 共享 高效 创新</a:t>
            </a:r>
            <a:endParaRPr lang="en-US" altLang="zh-CN" sz="2000" dirty="0">
              <a:solidFill>
                <a:srgbClr val="00B0F0"/>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5227955" y="46990"/>
            <a:ext cx="108077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Wingdings 2" panose="05020102010507070707" pitchFamily="18" charset="2"/>
              </a:rPr>
              <a:t>前言</a:t>
            </a:r>
            <a:endParaRPr lang="zh-CN" altLang="en-US" sz="3200" dirty="0">
              <a:solidFill>
                <a:srgbClr val="00B0F0"/>
              </a:solidFill>
              <a:latin typeface="Arial" panose="020B0604020202020204"/>
              <a:ea typeface="微软雅黑" panose="020B0503020204020204" charset="-122"/>
              <a:sym typeface="Wingdings 2" panose="05020102010507070707" pitchFamily="18" charset="2"/>
            </a:endParaRPr>
          </a:p>
        </p:txBody>
      </p:sp>
      <p:sp>
        <p:nvSpPr>
          <p:cNvPr id="22534" name="Text Box 2"/>
          <p:cNvSpPr txBox="1"/>
          <p:nvPr/>
        </p:nvSpPr>
        <p:spPr>
          <a:xfrm>
            <a:off x="295869" y="1082343"/>
            <a:ext cx="11715832" cy="4831080"/>
          </a:xfrm>
          <a:prstGeom prst="rect">
            <a:avLst/>
          </a:prstGeom>
          <a:noFill/>
          <a:ln w="9525">
            <a:noFill/>
          </a:ln>
        </p:spPr>
        <p:txBody>
          <a:bodyPr wrap="square" anchor="t">
            <a:spAutoFit/>
          </a:bodyPr>
          <a:p>
            <a:pPr eaLnBrk="1">
              <a:lnSpc>
                <a:spcPct val="140000"/>
              </a:lnSpc>
              <a:buClr>
                <a:srgbClr val="8F0000"/>
              </a:buClr>
            </a:pPr>
            <a:r>
              <a:rPr lang="en-US" altLang="zh-CN" sz="2000" dirty="0" smtClean="0">
                <a:latin typeface="微软雅黑" panose="020B0503020204020204" charset="-122"/>
                <a:ea typeface="微软雅黑" panose="020B0503020204020204" charset="-122"/>
                <a:sym typeface="Wingdings 2" panose="05020102010507070707" pitchFamily="18" charset="2"/>
              </a:rPr>
              <a:t>       </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年是全面建成小康社会和“十三五”规划收官之年，是实现第一个百年奋斗目标，为“十四五”发展和实现第二个百年奋斗目标打好基础的关键一年。</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12</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10</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日至</a:t>
            </a:r>
            <a:r>
              <a:rPr lang="en-US" altLang="zh-CN" sz="2000" dirty="0" smtClean="0">
                <a:latin typeface="微软雅黑" panose="020B0503020204020204" charset="-122"/>
                <a:ea typeface="微软雅黑" panose="020B0503020204020204" charset="-122"/>
                <a:cs typeface="微软雅黑" panose="020B0503020204020204" charset="-122"/>
                <a:sym typeface="+mn-ea"/>
              </a:rPr>
              <a:t>12</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召开的中央经济工作会议提出，要紧扣全面建成小康社会目标任务，坚持稳中求进工作总基调，坚持新发展理念，坚持以供给侧结构性改革为主线，坚持以改革开放为动力，推动高质量发展，坚决打赢三大攻坚战，全面做好“六稳”工作，统筹推进稳增长、促改革、调结构、惠民生、防风险、保稳定，保持经济运行在合理区间，确保全面建成小康社会和“十三五”规划圆满收官。</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buClr>
                <a:srgbClr val="8F0000"/>
              </a:buClr>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12</a:t>
            </a:r>
            <a:r>
              <a:rPr lang="zh-CN" altLang="en-US" sz="2000" dirty="0" smtClean="0">
                <a:latin typeface="微软雅黑" panose="020B0503020204020204" charset="-122"/>
                <a:ea typeface="微软雅黑" panose="020B0503020204020204" charset="-122"/>
                <a:cs typeface="微软雅黑" panose="020B0503020204020204" charset="-122"/>
                <a:sym typeface="+mn-ea"/>
              </a:rPr>
              <a:t>月下旬以来，国家有关部委相继召开</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年度工作会议，落实中央经济工作会议精神。</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buClr>
                <a:srgbClr val="8F0000"/>
              </a:buClr>
            </a:pPr>
            <a:r>
              <a:rPr lang="zh-CN" altLang="en-US" sz="2000" dirty="0" smtClean="0">
                <a:latin typeface="微软雅黑" panose="020B0503020204020204" charset="-122"/>
                <a:ea typeface="微软雅黑" panose="020B0503020204020204" charset="-122"/>
                <a:cs typeface="微软雅黑" panose="020B0503020204020204" charset="-122"/>
                <a:sym typeface="+mn-ea"/>
              </a:rPr>
              <a:t>       分析</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年国家汽车相关政策取向，主要基于以下几点考虑：一是中央经济工作会议确定的</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年重要任务和宏观经济政策取向。二是有关部委</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年发布、</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年开始施行的政策。三是有关部委</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年已发布征求意见稿，年内尚未正式发布实施的政策。四是继续实施和完善节能与新能源汽车及智能汽车发展等方面的政策。依据上述四方面考虑，对</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年国家汽车相关政策取向分类进行分析预测。</a:t>
            </a:r>
            <a:endParaRPr lang="zh-CN" altLang="en-US"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3236595" y="46990"/>
            <a:ext cx="628142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2019年发布2020年实施的政策</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1078548"/>
            <a:ext cx="11501518" cy="4831080"/>
          </a:xfrm>
          <a:prstGeom prst="rect">
            <a:avLst/>
          </a:prstGeom>
          <a:noFill/>
          <a:ln w="9525">
            <a:noFill/>
          </a:ln>
        </p:spPr>
        <p:txBody>
          <a:bodyPr wrap="square" anchor="t">
            <a:spAutoFit/>
          </a:bodyPr>
          <a:p>
            <a:pPr eaLnBrk="1">
              <a:lnSpc>
                <a:spcPct val="140000"/>
              </a:lnSpc>
            </a:pP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关于</a:t>
            </a:r>
            <a:r>
              <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2020</a:t>
            </a: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年进口暂定税率等调整方案的通知</a:t>
            </a:r>
            <a:endPar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11</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18</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日，国务院关税税则委员会印发</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关于</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年进口暂定税率等调整方案的通知</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。为优化贸易结构，推动经济高质量发展，根据</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中华人民共和国进出口关税条例</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的相关规定，自</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日起，对部分商品的进口关税进行调整。</a:t>
            </a:r>
            <a:endParaRPr lang="zh-CN" altLang="en-US"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zh-CN" altLang="en-US" sz="2000" dirty="0" smtClean="0">
                <a:latin typeface="微软雅黑" panose="020B0503020204020204" charset="-122"/>
                <a:ea typeface="微软雅黑" panose="020B0503020204020204" charset="-122"/>
                <a:cs typeface="微软雅黑" panose="020B0503020204020204" charset="-122"/>
                <a:sym typeface="+mn-ea"/>
              </a:rPr>
              <a:t>       </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年进口暂定税率等调整方案</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的主要内容包括：一、调整进口关税税率（最惠国税率、关税配额税率、协定税率和特惠税率）；二、出口关税税率；三、有关实施时间。其中，与汽车行业相关的是最惠国税率调整主要有：自</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日起对</a:t>
            </a:r>
            <a:r>
              <a:rPr lang="en-US" altLang="zh-CN" sz="2000" dirty="0" smtClean="0">
                <a:latin typeface="微软雅黑" panose="020B0503020204020204" charset="-122"/>
                <a:ea typeface="微软雅黑" panose="020B0503020204020204" charset="-122"/>
                <a:cs typeface="微软雅黑" panose="020B0503020204020204" charset="-122"/>
                <a:sym typeface="+mn-ea"/>
              </a:rPr>
              <a:t>859</a:t>
            </a:r>
            <a:r>
              <a:rPr lang="zh-CN" altLang="en-US" sz="2000" dirty="0" smtClean="0">
                <a:latin typeface="微软雅黑" panose="020B0503020204020204" charset="-122"/>
                <a:ea typeface="微软雅黑" panose="020B0503020204020204" charset="-122"/>
                <a:cs typeface="微软雅黑" panose="020B0503020204020204" charset="-122"/>
                <a:sym typeface="+mn-ea"/>
              </a:rPr>
              <a:t>项商品</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不含关税配额商品</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实施进口暂定税率。具体是，</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进口商品暂定税率表</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中与汽车相关的总成零部件和工艺装备等进口商品实行暂定税率。例如，车辆车身冲压件用的</a:t>
            </a:r>
            <a:r>
              <a:rPr lang="en-US" altLang="zh-CN" sz="2000" dirty="0" smtClean="0">
                <a:latin typeface="微软雅黑" panose="020B0503020204020204" charset="-122"/>
                <a:ea typeface="微软雅黑" panose="020B0503020204020204" charset="-122"/>
                <a:cs typeface="微软雅黑" panose="020B0503020204020204" charset="-122"/>
                <a:sym typeface="+mn-ea"/>
              </a:rPr>
              <a:t>4</a:t>
            </a:r>
            <a:r>
              <a:rPr lang="zh-CN" altLang="en-US" sz="2000" dirty="0" smtClean="0">
                <a:latin typeface="微软雅黑" panose="020B0503020204020204" charset="-122"/>
                <a:ea typeface="微软雅黑" panose="020B0503020204020204" charset="-122"/>
                <a:cs typeface="微软雅黑" panose="020B0503020204020204" charset="-122"/>
                <a:sym typeface="+mn-ea"/>
              </a:rPr>
              <a:t>种关键模具（侧围外板模具、翼子板模具、拼接整体侧围内板模具、拼焊整体侧围加强板模具）；输出功率在</a:t>
            </a:r>
            <a:r>
              <a:rPr lang="en-US" altLang="zh-CN" sz="2000" dirty="0" smtClean="0">
                <a:latin typeface="微软雅黑" panose="020B0503020204020204" charset="-122"/>
                <a:ea typeface="微软雅黑" panose="020B0503020204020204" charset="-122"/>
                <a:cs typeface="微软雅黑" panose="020B0503020204020204" charset="-122"/>
                <a:sym typeface="+mn-ea"/>
              </a:rPr>
              <a:t>441</a:t>
            </a:r>
            <a:r>
              <a:rPr lang="zh-CN" altLang="en-US" sz="2000" dirty="0" smtClean="0">
                <a:latin typeface="微软雅黑" panose="020B0503020204020204" charset="-122"/>
                <a:ea typeface="微软雅黑" panose="020B0503020204020204" charset="-122"/>
                <a:cs typeface="微软雅黑" panose="020B0503020204020204" charset="-122"/>
                <a:sym typeface="+mn-ea"/>
              </a:rPr>
              <a:t>千瓦（</a:t>
            </a:r>
            <a:r>
              <a:rPr lang="en-US" altLang="zh-CN" sz="2000" dirty="0" smtClean="0">
                <a:latin typeface="微软雅黑" panose="020B0503020204020204" charset="-122"/>
                <a:ea typeface="微软雅黑" panose="020B0503020204020204" charset="-122"/>
                <a:cs typeface="微软雅黑" panose="020B0503020204020204" charset="-122"/>
                <a:sym typeface="+mn-ea"/>
              </a:rPr>
              <a:t>600</a:t>
            </a:r>
            <a:r>
              <a:rPr lang="zh-CN" altLang="en-US" sz="2000" dirty="0" smtClean="0">
                <a:latin typeface="微软雅黑" panose="020B0503020204020204" charset="-122"/>
                <a:ea typeface="微软雅黑" panose="020B0503020204020204" charset="-122"/>
                <a:cs typeface="微软雅黑" panose="020B0503020204020204" charset="-122"/>
                <a:sym typeface="+mn-ea"/>
              </a:rPr>
              <a:t>马力）及以上的柴油发动机；升功率≥</a:t>
            </a:r>
            <a:r>
              <a:rPr lang="en-US" altLang="zh-CN" sz="2000" dirty="0" smtClean="0">
                <a:latin typeface="微软雅黑" panose="020B0503020204020204" charset="-122"/>
                <a:ea typeface="微软雅黑" panose="020B0503020204020204" charset="-122"/>
                <a:cs typeface="微软雅黑" panose="020B0503020204020204" charset="-122"/>
                <a:sym typeface="+mn-ea"/>
              </a:rPr>
              <a:t>50</a:t>
            </a:r>
            <a:r>
              <a:rPr lang="zh-CN" altLang="en-US" sz="2000" dirty="0" smtClean="0">
                <a:latin typeface="微软雅黑" panose="020B0503020204020204" charset="-122"/>
                <a:ea typeface="微软雅黑" panose="020B0503020204020204" charset="-122"/>
                <a:cs typeface="微软雅黑" panose="020B0503020204020204" charset="-122"/>
                <a:sym typeface="+mn-ea"/>
              </a:rPr>
              <a:t>千瓦的轿车用柴油发动机；乘用车机械增压机；汽车生产线电阻焊接机器人等。</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3236595" y="46990"/>
            <a:ext cx="628142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ea"/>
              </a:rPr>
              <a:t>2019年发布2020年实施的政策</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1078548"/>
            <a:ext cx="11501518" cy="5262245"/>
          </a:xfrm>
          <a:prstGeom prst="rect">
            <a:avLst/>
          </a:prstGeom>
          <a:noFill/>
          <a:ln w="9525">
            <a:noFill/>
          </a:ln>
        </p:spPr>
        <p:txBody>
          <a:bodyPr wrap="square" anchor="t">
            <a:spAutoFit/>
          </a:bodyPr>
          <a:p>
            <a:pPr eaLnBrk="1">
              <a:lnSpc>
                <a:spcPct val="140000"/>
              </a:lnSpc>
            </a:pP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新能源汽车废旧动力蓄电池综合利用行业规范条件和规范公告管理暂行办法（</a:t>
            </a:r>
            <a:r>
              <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2019</a:t>
            </a: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年本）</a:t>
            </a:r>
            <a:endPar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12</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16</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日，工业和信息化部公告发布</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新能源汽车废旧动力蓄电池综合利用行业规范条件（</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年本）</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和</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新能源汽车废旧动力蓄电池综合利用行业规范公告管理暂行办法（</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年本）</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en-US" sz="2000" dirty="0" smtClean="0">
                <a:latin typeface="微软雅黑" panose="020B0503020204020204" charset="-122"/>
                <a:ea typeface="微软雅黑" panose="020B0503020204020204" charset="-122"/>
                <a:cs typeface="微软雅黑" panose="020B0503020204020204" charset="-122"/>
                <a:sym typeface="+mn-ea"/>
              </a:rPr>
              <a:t>新能源汽车废旧动力蓄电池综合利用行业规范条件（</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年本）</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的主要内容包括总则，企业布局与项目选址，技术、装备和工艺，资源综合利用及能耗，环境保护要求，产品质量和职业教育，安全生产、人身健康和社会责任，附则等共八个方面。本规范条件自</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 </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 </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 </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日起施行，适用于在中华人民共和国境内（台湾、香港、澳门地区除外）已建成的所有类型企业。</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en-US" sz="2000" dirty="0" smtClean="0">
                <a:latin typeface="微软雅黑" panose="020B0503020204020204" charset="-122"/>
                <a:ea typeface="微软雅黑" panose="020B0503020204020204" charset="-122"/>
                <a:cs typeface="微软雅黑" panose="020B0503020204020204" charset="-122"/>
                <a:sym typeface="+mn-ea"/>
              </a:rPr>
              <a:t>新能源汽车废旧动力蓄电池综合利用行业规范公告管理暂行办法（</a:t>
            </a: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年本）</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共五章十六条。本办法自</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日起施行，适用于中华人民共和国境内（台湾、香港、澳门地区除外）所有类型新能源汽车废旧动力蓄电池综合利用企业。</a:t>
            </a:r>
            <a:r>
              <a:rPr lang="en-US" altLang="zh-CN" sz="2000" dirty="0" smtClean="0">
                <a:latin typeface="微软雅黑" panose="020B0503020204020204" charset="-122"/>
                <a:ea typeface="微软雅黑" panose="020B0503020204020204" charset="-122"/>
                <a:cs typeface="微软雅黑" panose="020B0503020204020204" charset="-122"/>
                <a:sym typeface="+mn-ea"/>
              </a:rPr>
              <a:t>2016</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2</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4</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日工业和信息化部发布的</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新能源汽车废旧动力蓄电池综合利用行业规范公告管理暂行办法</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同时废止。</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06575" y="46990"/>
            <a:ext cx="9841230" cy="583565"/>
          </a:xfrm>
          <a:prstGeom prst="rect">
            <a:avLst/>
          </a:prstGeom>
          <a:noFill/>
        </p:spPr>
        <p:txBody>
          <a:bodyPr wrap="square" rtlCol="0">
            <a:spAutoFit/>
          </a:bodyPr>
          <a:p>
            <a:pPr algn="ctr"/>
            <a:r>
              <a:rPr lang="zh-CN" altLang="en-US" sz="3200" dirty="0">
                <a:solidFill>
                  <a:srgbClr val="00B0F0"/>
                </a:solidFill>
                <a:latin typeface="Arial" panose="020B0604020202020204"/>
                <a:ea typeface="微软雅黑" panose="020B0503020204020204" charset="-122"/>
                <a:sym typeface="+mn-ea"/>
              </a:rPr>
              <a:t>已征求意见2020年有望发布实施或2021年实施的政策</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1078548"/>
            <a:ext cx="11501518" cy="5262245"/>
          </a:xfrm>
          <a:prstGeom prst="rect">
            <a:avLst/>
          </a:prstGeom>
          <a:noFill/>
          <a:ln w="9525">
            <a:noFill/>
          </a:ln>
        </p:spPr>
        <p:txBody>
          <a:bodyPr wrap="square" anchor="t">
            <a:spAutoFit/>
          </a:bodyPr>
          <a:p>
            <a:pPr eaLnBrk="1">
              <a:lnSpc>
                <a:spcPct val="140000"/>
              </a:lnSpc>
            </a:pPr>
            <a:r>
              <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乘用车燃料消耗量限值</a:t>
            </a:r>
            <a:r>
              <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和</a:t>
            </a:r>
            <a:r>
              <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乘用车燃料消耗量评价方法及指标</a:t>
            </a:r>
            <a:r>
              <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强制性国家标准</a:t>
            </a:r>
            <a:endParaRPr lang="en-US" altLang="zh-CN" sz="2000" b="1" dirty="0" smtClean="0">
              <a:solidFill>
                <a:srgbClr val="8F0000"/>
              </a:solidFill>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24</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日，工业和信息化部装备工业司公开征求对</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乘用车燃料消耗量限值</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和</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乘用车燃料消耗量评价方法及指标</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两项强制性国家标准（征求意见稿）的意见。</a:t>
            </a:r>
            <a:endParaRPr lang="zh-CN" altLang="en-US"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2014</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12</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22</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日，国家质检总局、国家标准委发布</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乘用车燃料消耗量限值</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a:t>
            </a:r>
            <a:r>
              <a:rPr lang="en-US" altLang="zh-CN" sz="2000" dirty="0" smtClean="0">
                <a:latin typeface="微软雅黑" panose="020B0503020204020204" charset="-122"/>
                <a:ea typeface="微软雅黑" panose="020B0503020204020204" charset="-122"/>
                <a:cs typeface="微软雅黑" panose="020B0503020204020204" charset="-122"/>
                <a:sym typeface="+mn-ea"/>
              </a:rPr>
              <a:t>GB 19578-2014</a:t>
            </a:r>
            <a:r>
              <a:rPr lang="zh-CN" altLang="en-US" sz="2000" dirty="0" smtClean="0">
                <a:latin typeface="微软雅黑" panose="020B0503020204020204" charset="-122"/>
                <a:ea typeface="微软雅黑" panose="020B0503020204020204" charset="-122"/>
                <a:cs typeface="微软雅黑" panose="020B0503020204020204" charset="-122"/>
                <a:sym typeface="+mn-ea"/>
              </a:rPr>
              <a:t>）和</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乘用车燃料消耗量评价方法及指标</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a:t>
            </a:r>
            <a:r>
              <a:rPr lang="en-US" altLang="zh-CN" sz="2000" dirty="0" smtClean="0">
                <a:latin typeface="微软雅黑" panose="020B0503020204020204" charset="-122"/>
                <a:ea typeface="微软雅黑" panose="020B0503020204020204" charset="-122"/>
                <a:cs typeface="微软雅黑" panose="020B0503020204020204" charset="-122"/>
                <a:sym typeface="+mn-ea"/>
              </a:rPr>
              <a:t>GB 27999-2014</a:t>
            </a:r>
            <a:r>
              <a:rPr lang="zh-CN" altLang="en-US" sz="2000" dirty="0" smtClean="0">
                <a:latin typeface="微软雅黑" panose="020B0503020204020204" charset="-122"/>
                <a:ea typeface="微软雅黑" panose="020B0503020204020204" charset="-122"/>
                <a:cs typeface="微软雅黑" panose="020B0503020204020204" charset="-122"/>
                <a:sym typeface="+mn-ea"/>
              </a:rPr>
              <a:t>）两项强制性国家标准，自</a:t>
            </a:r>
            <a:r>
              <a:rPr lang="en-US" altLang="zh-CN" sz="2000" dirty="0" smtClean="0">
                <a:latin typeface="微软雅黑" panose="020B0503020204020204" charset="-122"/>
                <a:ea typeface="微软雅黑" panose="020B0503020204020204" charset="-122"/>
                <a:cs typeface="微软雅黑" panose="020B0503020204020204" charset="-122"/>
                <a:sym typeface="+mn-ea"/>
              </a:rPr>
              <a:t>2016</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日起实施。现行两项标准是面向</a:t>
            </a:r>
            <a:r>
              <a:rPr lang="en-US" altLang="zh-CN" sz="2000" dirty="0" smtClean="0">
                <a:latin typeface="微软雅黑" panose="020B0503020204020204" charset="-122"/>
                <a:ea typeface="微软雅黑" panose="020B0503020204020204" charset="-122"/>
                <a:cs typeface="微软雅黑" panose="020B0503020204020204" charset="-122"/>
                <a:sym typeface="+mn-ea"/>
              </a:rPr>
              <a:t>2020 </a:t>
            </a:r>
            <a:r>
              <a:rPr lang="zh-CN" altLang="en-US" sz="2000" dirty="0" smtClean="0">
                <a:latin typeface="微软雅黑" panose="020B0503020204020204" charset="-122"/>
                <a:ea typeface="微软雅黑" panose="020B0503020204020204" charset="-122"/>
                <a:cs typeface="微软雅黑" panose="020B0503020204020204" charset="-122"/>
                <a:sym typeface="+mn-ea"/>
              </a:rPr>
              <a:t>年的乘用车第四阶段燃料消耗量标准。修订两项标准旨在解决汽车需求持续增长带来的能源紧张和环境污染问题，落实国家和行业有关汽车节能环保法律法规的要求。</a:t>
            </a:r>
            <a:endParaRPr lang="zh-CN" altLang="en-US" sz="2000" dirty="0" smtClean="0">
              <a:latin typeface="微软雅黑" panose="020B0503020204020204" charset="-122"/>
              <a:ea typeface="微软雅黑" panose="020B0503020204020204" charset="-122"/>
              <a:cs typeface="微软雅黑" panose="020B0503020204020204" charset="-122"/>
              <a:sym typeface="+mn-ea"/>
            </a:endParaRPr>
          </a:p>
          <a:p>
            <a:pPr eaLnBrk="1">
              <a:lnSpc>
                <a:spcPct val="140000"/>
              </a:lnSpc>
            </a:pPr>
            <a:r>
              <a:rPr lang="zh-CN" altLang="en-US" sz="2000" dirty="0" smtClean="0">
                <a:latin typeface="微软雅黑" panose="020B0503020204020204" charset="-122"/>
                <a:ea typeface="微软雅黑" panose="020B0503020204020204" charset="-122"/>
                <a:cs typeface="微软雅黑" panose="020B0503020204020204" charset="-122"/>
                <a:sym typeface="+mn-ea"/>
              </a:rPr>
              <a:t>       在我国汽车节能标准体系中，</a:t>
            </a:r>
            <a:r>
              <a:rPr lang="en-US" altLang="zh-CN" sz="2000" dirty="0" smtClean="0">
                <a:latin typeface="微软雅黑" panose="020B0503020204020204" charset="-122"/>
                <a:ea typeface="微软雅黑" panose="020B0503020204020204" charset="-122"/>
                <a:cs typeface="微软雅黑" panose="020B0503020204020204" charset="-122"/>
                <a:sym typeface="+mn-ea"/>
              </a:rPr>
              <a:t>GB 19578《</a:t>
            </a:r>
            <a:r>
              <a:rPr lang="zh-CN" altLang="en-US" sz="2000" dirty="0" smtClean="0">
                <a:latin typeface="微软雅黑" panose="020B0503020204020204" charset="-122"/>
                <a:ea typeface="微软雅黑" panose="020B0503020204020204" charset="-122"/>
                <a:cs typeface="微软雅黑" panose="020B0503020204020204" charset="-122"/>
                <a:sym typeface="+mn-ea"/>
              </a:rPr>
              <a:t>乘用车燃料消耗量限值</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和</a:t>
            </a:r>
            <a:r>
              <a:rPr lang="en-US" altLang="zh-CN" sz="2000" dirty="0" smtClean="0">
                <a:latin typeface="微软雅黑" panose="020B0503020204020204" charset="-122"/>
                <a:ea typeface="微软雅黑" panose="020B0503020204020204" charset="-122"/>
                <a:cs typeface="微软雅黑" panose="020B0503020204020204" charset="-122"/>
                <a:sym typeface="+mn-ea"/>
              </a:rPr>
              <a:t>GB 27999《</a:t>
            </a:r>
            <a:r>
              <a:rPr lang="zh-CN" altLang="en-US" sz="2000" dirty="0" smtClean="0">
                <a:latin typeface="微软雅黑" panose="020B0503020204020204" charset="-122"/>
                <a:ea typeface="微软雅黑" panose="020B0503020204020204" charset="-122"/>
                <a:cs typeface="微软雅黑" panose="020B0503020204020204" charset="-122"/>
                <a:sym typeface="+mn-ea"/>
              </a:rPr>
              <a:t>乘用车燃料消耗量评价方法及指标</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是相互支撑、不可或缺的重要组成部分。同时修订加严</a:t>
            </a:r>
            <a:r>
              <a:rPr lang="en-US" altLang="zh-CN" sz="2000" dirty="0" smtClean="0">
                <a:latin typeface="微软雅黑" panose="020B0503020204020204" charset="-122"/>
                <a:ea typeface="微软雅黑" panose="020B0503020204020204" charset="-122"/>
                <a:cs typeface="微软雅黑" panose="020B0503020204020204" charset="-122"/>
                <a:sym typeface="+mn-ea"/>
              </a:rPr>
              <a:t>GB 19578《</a:t>
            </a:r>
            <a:r>
              <a:rPr lang="zh-CN" altLang="en-US" sz="2000" dirty="0" smtClean="0">
                <a:latin typeface="微软雅黑" panose="020B0503020204020204" charset="-122"/>
                <a:ea typeface="微软雅黑" panose="020B0503020204020204" charset="-122"/>
                <a:cs typeface="微软雅黑" panose="020B0503020204020204" charset="-122"/>
                <a:sym typeface="+mn-ea"/>
              </a:rPr>
              <a:t>乘用车燃料消耗量限值</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和</a:t>
            </a:r>
            <a:r>
              <a:rPr lang="en-US" altLang="zh-CN" sz="2000" dirty="0" smtClean="0">
                <a:latin typeface="微软雅黑" panose="020B0503020204020204" charset="-122"/>
                <a:ea typeface="微软雅黑" panose="020B0503020204020204" charset="-122"/>
                <a:cs typeface="微软雅黑" panose="020B0503020204020204" charset="-122"/>
                <a:sym typeface="+mn-ea"/>
              </a:rPr>
              <a:t>GB 27999《</a:t>
            </a:r>
            <a:r>
              <a:rPr lang="zh-CN" altLang="en-US" sz="2000" dirty="0" smtClean="0">
                <a:latin typeface="微软雅黑" panose="020B0503020204020204" charset="-122"/>
                <a:ea typeface="微软雅黑" panose="020B0503020204020204" charset="-122"/>
                <a:cs typeface="微软雅黑" panose="020B0503020204020204" charset="-122"/>
                <a:sym typeface="+mn-ea"/>
              </a:rPr>
              <a:t>乘用车燃料消耗量评价方法及指标</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是对现有乘用车节能管理的完善和升级。此次修订两项国家标准，旨在制定实施第五阶段乘用车燃料消耗量标准。</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06575" y="46990"/>
            <a:ext cx="9841230" cy="583565"/>
          </a:xfrm>
          <a:prstGeom prst="rect">
            <a:avLst/>
          </a:prstGeom>
          <a:noFill/>
        </p:spPr>
        <p:txBody>
          <a:bodyPr wrap="square" rtlCol="0">
            <a:spAutoFit/>
          </a:bodyPr>
          <a:p>
            <a:pPr algn="ctr"/>
            <a:r>
              <a:rPr lang="zh-CN" altLang="en-US" sz="3200" dirty="0">
                <a:solidFill>
                  <a:srgbClr val="00B0F0"/>
                </a:solidFill>
                <a:latin typeface="Arial" panose="020B0604020202020204"/>
                <a:ea typeface="微软雅黑" panose="020B0503020204020204" charset="-122"/>
                <a:sym typeface="+mn-ea"/>
              </a:rPr>
              <a:t>已征求意见2020年有望发布实施或2021年实施的政策</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1078548"/>
            <a:ext cx="11501518" cy="5262245"/>
          </a:xfrm>
          <a:prstGeom prst="rect">
            <a:avLst/>
          </a:prstGeom>
          <a:noFill/>
          <a:ln w="9525">
            <a:noFill/>
          </a:ln>
        </p:spPr>
        <p:txBody>
          <a:bodyPr wrap="square" anchor="t">
            <a:spAutoFit/>
          </a:bodyPr>
          <a:p>
            <a:pPr eaLnBrk="1">
              <a:lnSpc>
                <a:spcPct val="140000"/>
              </a:lnSpc>
            </a:pP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家用汽车产品修理、更换、退货责任规定</a:t>
            </a:r>
            <a:endPar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57200" algn="just" eaLnBrk="1">
              <a:lnSpc>
                <a:spcPct val="140000"/>
              </a:lnSpc>
              <a:buClr>
                <a:srgbClr val="00B0F0"/>
              </a:buClr>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3</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14</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日，国家市场监督管理总局发布“关于</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家用汽车产品修理、更换、退货责任规定（修订征求意见稿）</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公开征求意见的公告”。</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家用汽车产品修理、更换、退货责任规定</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自</a:t>
            </a:r>
            <a:r>
              <a:rPr lang="en-US" altLang="zh-CN" sz="2000" dirty="0" smtClean="0">
                <a:latin typeface="微软雅黑" panose="020B0503020204020204" charset="-122"/>
                <a:ea typeface="微软雅黑" panose="020B0503020204020204" charset="-122"/>
                <a:cs typeface="微软雅黑" panose="020B0503020204020204" charset="-122"/>
                <a:sym typeface="+mn-ea"/>
              </a:rPr>
              <a:t>2013</a:t>
            </a:r>
            <a:r>
              <a:rPr lang="zh-CN" altLang="en-US" sz="2000" dirty="0" smtClean="0">
                <a:latin typeface="微软雅黑" panose="020B0503020204020204" charset="-122"/>
                <a:ea typeface="微软雅黑" panose="020B0503020204020204" charset="-122"/>
                <a:cs typeface="微软雅黑" panose="020B0503020204020204" charset="-122"/>
                <a:sym typeface="+mn-ea"/>
              </a:rPr>
              <a:t>年实施以来，对落实企业质量主体责任、推动产品和售后服务质量提升、保护消费者权益、促进汽车产业健康发展发挥了重要作用。随着我国经济社会发展和人民群众对美好生活的期待，汽车“三包”工作也面临一些新情况新问题，亟待修订。此次修订旨在贯彻落实党中央、国务院促进形成强大国内市场、营造良好营商环境等部署要求，进一步规范汽车售后质量担保行为，加大对消费者的保护力度，维护汽车市场秩序。</a:t>
            </a:r>
            <a:endParaRPr lang="zh-CN" altLang="en-US" sz="2000" dirty="0" smtClean="0">
              <a:latin typeface="微软雅黑" panose="020B0503020204020204" charset="-122"/>
              <a:ea typeface="微软雅黑" panose="020B0503020204020204" charset="-122"/>
              <a:cs typeface="微软雅黑" panose="020B0503020204020204" charset="-122"/>
              <a:sym typeface="+mn-ea"/>
            </a:endParaRPr>
          </a:p>
          <a:p>
            <a:pPr indent="457200" algn="just" eaLnBrk="1">
              <a:lnSpc>
                <a:spcPct val="140000"/>
              </a:lnSpc>
              <a:buClr>
                <a:srgbClr val="00B0F0"/>
              </a:buClr>
            </a:pP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家用汽车产品修理、更换、退货责任规定（修订征求意见稿）</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的主要内容包括总则、生产者义务、销售者义务、修理者义务、三包责任、三包责任免除、争议的处理、罚则、附则等共九章四十七条。本次修订主要修改了以下内容：一、对家用电动汽车主要零件的三包责任作出规定；二、进一步加大对消费者合法权益的保护力度；三、调整本规章监督管理主体并明确各层级监管职权。</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06575" y="46990"/>
            <a:ext cx="9841230" cy="583565"/>
          </a:xfrm>
          <a:prstGeom prst="rect">
            <a:avLst/>
          </a:prstGeom>
          <a:noFill/>
        </p:spPr>
        <p:txBody>
          <a:bodyPr wrap="square" rtlCol="0">
            <a:spAutoFit/>
          </a:bodyPr>
          <a:p>
            <a:pPr algn="ctr"/>
            <a:r>
              <a:rPr lang="zh-CN" altLang="en-US" sz="3200" dirty="0">
                <a:solidFill>
                  <a:srgbClr val="00B0F0"/>
                </a:solidFill>
                <a:latin typeface="Arial" panose="020B0604020202020204"/>
                <a:ea typeface="微软雅黑" panose="020B0503020204020204" charset="-122"/>
                <a:sym typeface="+mn-ea"/>
              </a:rPr>
              <a:t>已征求意见2020年有望发布实施或2021年实施的政策</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838518"/>
            <a:ext cx="11501518" cy="5692775"/>
          </a:xfrm>
          <a:prstGeom prst="rect">
            <a:avLst/>
          </a:prstGeom>
          <a:noFill/>
          <a:ln w="9525">
            <a:noFill/>
          </a:ln>
        </p:spPr>
        <p:txBody>
          <a:bodyPr wrap="square" anchor="t">
            <a:spAutoFit/>
          </a:bodyPr>
          <a:p>
            <a:pPr eaLnBrk="1">
              <a:lnSpc>
                <a:spcPct val="140000"/>
              </a:lnSpc>
            </a:pP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乘用车企业平均燃料消耗量与新能源汽车积分并行管理办法</a:t>
            </a:r>
            <a:endPar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57200" algn="just" eaLnBrk="1">
              <a:lnSpc>
                <a:spcPct val="140000"/>
              </a:lnSpc>
              <a:buClr>
                <a:srgbClr val="00B0F0"/>
              </a:buClr>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9</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11</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日，工业和信息化部公开征求对</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关于修改</a:t>
            </a:r>
            <a:r>
              <a:rPr lang="en-US" altLang="zh-CN" sz="2000" dirty="0" smtClean="0">
                <a:latin typeface="微软雅黑" panose="020B0503020204020204" charset="-122"/>
                <a:ea typeface="微软雅黑" panose="020B0503020204020204" charset="-122"/>
                <a:cs typeface="微软雅黑" panose="020B0503020204020204" charset="-122"/>
                <a:sym typeface="+mn-ea"/>
              </a:rPr>
              <a:t>&lt;</a:t>
            </a:r>
            <a:r>
              <a:rPr lang="zh-CN" altLang="en-US" sz="2000" dirty="0" smtClean="0">
                <a:latin typeface="微软雅黑" panose="020B0503020204020204" charset="-122"/>
                <a:ea typeface="微软雅黑" panose="020B0503020204020204" charset="-122"/>
                <a:cs typeface="微软雅黑" panose="020B0503020204020204" charset="-122"/>
                <a:sym typeface="+mn-ea"/>
              </a:rPr>
              <a:t>乘用车企业平均燃料消耗量与新能源汽车积分并行管理办法</a:t>
            </a:r>
            <a:r>
              <a:rPr lang="en-US" altLang="zh-CN" sz="2000" dirty="0" smtClean="0">
                <a:latin typeface="微软雅黑" panose="020B0503020204020204" charset="-122"/>
                <a:ea typeface="微软雅黑" panose="020B0503020204020204" charset="-122"/>
                <a:cs typeface="微软雅黑" panose="020B0503020204020204" charset="-122"/>
                <a:sym typeface="+mn-ea"/>
              </a:rPr>
              <a:t>&gt;</a:t>
            </a:r>
            <a:r>
              <a:rPr lang="zh-CN" altLang="en-US" sz="2000" dirty="0" smtClean="0">
                <a:latin typeface="微软雅黑" panose="020B0503020204020204" charset="-122"/>
                <a:ea typeface="微软雅黑" panose="020B0503020204020204" charset="-122"/>
                <a:cs typeface="微软雅黑" panose="020B0503020204020204" charset="-122"/>
                <a:sym typeface="+mn-ea"/>
              </a:rPr>
              <a:t>的决定（征求意见稿）</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的意见。 </a:t>
            </a:r>
            <a:r>
              <a:rPr lang="en-US" altLang="zh-CN" sz="2000" dirty="0" smtClean="0">
                <a:latin typeface="微软雅黑" panose="020B0503020204020204" charset="-122"/>
                <a:ea typeface="微软雅黑" panose="020B0503020204020204" charset="-122"/>
                <a:cs typeface="微软雅黑" panose="020B0503020204020204" charset="-122"/>
                <a:sym typeface="+mn-ea"/>
              </a:rPr>
              <a:t>2017</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9</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乘用车企业平均燃料消耗量与新能源汽车积分并行管理办法</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（以下简称</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积分办法</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）发布和实施以来，在引导汽车行业提高节能技术水平、促进新能源汽车产业发展等方面发挥了重大作用。但在执行过程中也出现了一些新情况、新问题。</a:t>
            </a:r>
            <a:endParaRPr lang="zh-CN" altLang="en-US" sz="2000" dirty="0" smtClean="0">
              <a:latin typeface="微软雅黑" panose="020B0503020204020204" charset="-122"/>
              <a:ea typeface="微软雅黑" panose="020B0503020204020204" charset="-122"/>
              <a:cs typeface="微软雅黑" panose="020B0503020204020204" charset="-122"/>
              <a:sym typeface="+mn-ea"/>
            </a:endParaRPr>
          </a:p>
          <a:p>
            <a:pPr indent="457200" algn="just" eaLnBrk="1">
              <a:lnSpc>
                <a:spcPct val="140000"/>
              </a:lnSpc>
              <a:buClr>
                <a:srgbClr val="00B0F0"/>
              </a:buClr>
            </a:pPr>
            <a:r>
              <a:rPr lang="en-US" altLang="zh-CN" sz="2000" dirty="0" smtClean="0">
                <a:latin typeface="微软雅黑" panose="020B0503020204020204" charset="-122"/>
                <a:ea typeface="微软雅黑" panose="020B0503020204020204" charset="-122"/>
                <a:cs typeface="微软雅黑" panose="020B0503020204020204" charset="-122"/>
                <a:sym typeface="+mn-ea"/>
              </a:rPr>
              <a:t>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7</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9</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日，关于</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乘用车企业平均燃料消耗量与新能源汽车积分并行管理办法</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修正案（征求意见稿）通过工业和信息化部门户网站向社会公开征求了意见。在此基础上形成了</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关于修改</a:t>
            </a:r>
            <a:r>
              <a:rPr lang="en-US" altLang="zh-CN" sz="2000" dirty="0" smtClean="0">
                <a:latin typeface="微软雅黑" panose="020B0503020204020204" charset="-122"/>
                <a:ea typeface="微软雅黑" panose="020B0503020204020204" charset="-122"/>
                <a:cs typeface="微软雅黑" panose="020B0503020204020204" charset="-122"/>
                <a:sym typeface="+mn-ea"/>
              </a:rPr>
              <a:t>&lt;</a:t>
            </a:r>
            <a:r>
              <a:rPr lang="zh-CN" altLang="en-US" sz="2000" dirty="0" smtClean="0">
                <a:latin typeface="微软雅黑" panose="020B0503020204020204" charset="-122"/>
                <a:ea typeface="微软雅黑" panose="020B0503020204020204" charset="-122"/>
                <a:cs typeface="微软雅黑" panose="020B0503020204020204" charset="-122"/>
                <a:sym typeface="+mn-ea"/>
              </a:rPr>
              <a:t>乘用车企业平均燃料消耗量与新能源汽车积分并行管理办法</a:t>
            </a:r>
            <a:r>
              <a:rPr lang="en-US" altLang="zh-CN" sz="2000" dirty="0" smtClean="0">
                <a:latin typeface="微软雅黑" panose="020B0503020204020204" charset="-122"/>
                <a:ea typeface="微软雅黑" panose="020B0503020204020204" charset="-122"/>
                <a:cs typeface="微软雅黑" panose="020B0503020204020204" charset="-122"/>
                <a:sym typeface="+mn-ea"/>
              </a:rPr>
              <a:t>&gt;</a:t>
            </a:r>
            <a:r>
              <a:rPr lang="zh-CN" altLang="en-US" sz="2000" dirty="0" smtClean="0">
                <a:latin typeface="微软雅黑" panose="020B0503020204020204" charset="-122"/>
                <a:ea typeface="微软雅黑" panose="020B0503020204020204" charset="-122"/>
                <a:cs typeface="微软雅黑" panose="020B0503020204020204" charset="-122"/>
                <a:sym typeface="+mn-ea"/>
              </a:rPr>
              <a:t>的决定（征求意见稿）</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，其主要修改内容包括以下五个方面：一是修改了传统能源乘用车适用范围，二是公布了</a:t>
            </a:r>
            <a:r>
              <a:rPr lang="en-US" altLang="zh-CN" sz="2000" dirty="0" smtClean="0">
                <a:latin typeface="微软雅黑" panose="020B0503020204020204" charset="-122"/>
                <a:ea typeface="微软雅黑" panose="020B0503020204020204" charset="-122"/>
                <a:cs typeface="微软雅黑" panose="020B0503020204020204" charset="-122"/>
                <a:sym typeface="+mn-ea"/>
              </a:rPr>
              <a:t>2021-2023</a:t>
            </a:r>
            <a:r>
              <a:rPr lang="zh-CN" altLang="en-US" sz="2000" dirty="0" smtClean="0">
                <a:latin typeface="微软雅黑" panose="020B0503020204020204" charset="-122"/>
                <a:ea typeface="微软雅黑" panose="020B0503020204020204" charset="-122"/>
                <a:cs typeface="微软雅黑" panose="020B0503020204020204" charset="-122"/>
                <a:sym typeface="+mn-ea"/>
              </a:rPr>
              <a:t>年新能源汽车积分比例要求并修改了新能源汽车车型积分计算方法，三是完善了传统能源乘用车燃料消耗量引导和积分灵活性措施，四是更新了小规模企业核算优惠，五是将</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积分办法</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中“质检总局”修改为“市场监管总局”。</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06575" y="46990"/>
            <a:ext cx="9841230" cy="583565"/>
          </a:xfrm>
          <a:prstGeom prst="rect">
            <a:avLst/>
          </a:prstGeom>
          <a:noFill/>
        </p:spPr>
        <p:txBody>
          <a:bodyPr wrap="square" rtlCol="0">
            <a:spAutoFit/>
          </a:bodyPr>
          <a:p>
            <a:pPr algn="ctr"/>
            <a:r>
              <a:rPr lang="zh-CN" altLang="en-US" sz="3200" dirty="0">
                <a:solidFill>
                  <a:srgbClr val="00B0F0"/>
                </a:solidFill>
                <a:latin typeface="Arial" panose="020B0604020202020204"/>
                <a:ea typeface="微软雅黑" panose="020B0503020204020204" charset="-122"/>
                <a:sym typeface="+mn-ea"/>
              </a:rPr>
              <a:t>已征求意见2020年有望发布实施或2021年实施的政策</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1078548"/>
            <a:ext cx="11501518" cy="4831080"/>
          </a:xfrm>
          <a:prstGeom prst="rect">
            <a:avLst/>
          </a:prstGeom>
          <a:noFill/>
          <a:ln w="9525">
            <a:noFill/>
          </a:ln>
        </p:spPr>
        <p:txBody>
          <a:bodyPr wrap="square" anchor="t">
            <a:spAutoFit/>
          </a:bodyPr>
          <a:p>
            <a:pPr eaLnBrk="1">
              <a:lnSpc>
                <a:spcPct val="140000"/>
              </a:lnSpc>
            </a:pPr>
            <a:r>
              <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轻型混合动力电动汽车能量消耗量试验方法</a:t>
            </a:r>
            <a:r>
              <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和</a:t>
            </a:r>
            <a:r>
              <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插电式混合动力电动乘用车 技术条件</a:t>
            </a:r>
            <a:r>
              <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国家标准</a:t>
            </a:r>
            <a:endPar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57200" algn="just" eaLnBrk="1">
              <a:lnSpc>
                <a:spcPct val="140000"/>
              </a:lnSpc>
              <a:buClr>
                <a:srgbClr val="00B0F0"/>
              </a:buClr>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9</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23</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日，全国汽车标准化委员会对</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插电式混合动力电动乘用车 技术条件</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、国家市场监管总局质量局对</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电动汽车能量消耗量和续驶里程试验方法 第</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部分：轻型汽车</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两项汽车推荐性国家标准公开征求意见，旨在满足主管部门汽车节能管理需求，保障我国</a:t>
            </a:r>
            <a:r>
              <a:rPr lang="en-US" altLang="zh-CN" sz="2000" dirty="0" smtClean="0">
                <a:latin typeface="微软雅黑" panose="020B0503020204020204" charset="-122"/>
                <a:ea typeface="微软雅黑" panose="020B0503020204020204" charset="-122"/>
                <a:cs typeface="微软雅黑" panose="020B0503020204020204" charset="-122"/>
                <a:sym typeface="+mn-ea"/>
              </a:rPr>
              <a:t>2025</a:t>
            </a:r>
            <a:r>
              <a:rPr lang="zh-CN" altLang="en-US" sz="2000" dirty="0" smtClean="0">
                <a:latin typeface="微软雅黑" panose="020B0503020204020204" charset="-122"/>
                <a:ea typeface="微软雅黑" panose="020B0503020204020204" charset="-122"/>
                <a:cs typeface="微软雅黑" panose="020B0503020204020204" charset="-122"/>
                <a:sym typeface="+mn-ea"/>
              </a:rPr>
              <a:t>年汽车节能目标的实现。</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indent="457200" algn="just" eaLnBrk="1">
              <a:lnSpc>
                <a:spcPct val="140000"/>
              </a:lnSpc>
              <a:buClr>
                <a:srgbClr val="00B0F0"/>
              </a:buClr>
            </a:pP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插电式混合动力电动乘用车 技术条件</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征求意见稿）标准包括一般要求、低速提示音要求、充电接口及通信要求、燃料消耗量及排放要求、续驶里程要求以及安全要求等相关内容，安全要求又包括整车安全要求及动力蓄电池安全要求。本标准规定了插电式（含增程式）混合动力电动乘用车的技术要求，适用于可外接充电的、具有纯电驱动功能的</a:t>
            </a:r>
            <a:r>
              <a:rPr lang="en-US" altLang="zh-CN" sz="2000" dirty="0" smtClean="0">
                <a:latin typeface="微软雅黑" panose="020B0503020204020204" charset="-122"/>
                <a:ea typeface="微软雅黑" panose="020B0503020204020204" charset="-122"/>
                <a:cs typeface="微软雅黑" panose="020B0503020204020204" charset="-122"/>
                <a:sym typeface="+mn-ea"/>
              </a:rPr>
              <a:t>M1</a:t>
            </a:r>
            <a:r>
              <a:rPr lang="zh-CN" altLang="en-US" sz="2000" dirty="0" smtClean="0">
                <a:latin typeface="微软雅黑" panose="020B0503020204020204" charset="-122"/>
                <a:ea typeface="微软雅黑" panose="020B0503020204020204" charset="-122"/>
                <a:cs typeface="微软雅黑" panose="020B0503020204020204" charset="-122"/>
                <a:sym typeface="+mn-ea"/>
              </a:rPr>
              <a:t>类混合动力电动汽车。</a:t>
            </a:r>
            <a:endParaRPr lang="en-US" altLang="zh-CN" sz="2000" dirty="0" smtClean="0">
              <a:latin typeface="微软雅黑" panose="020B0503020204020204" charset="-122"/>
              <a:ea typeface="微软雅黑" panose="020B0503020204020204" charset="-122"/>
              <a:cs typeface="微软雅黑" panose="020B0503020204020204" charset="-122"/>
              <a:sym typeface="+mn-ea"/>
            </a:endParaRPr>
          </a:p>
          <a:p>
            <a:pPr indent="457200" algn="just" eaLnBrk="1">
              <a:lnSpc>
                <a:spcPct val="140000"/>
              </a:lnSpc>
              <a:buClr>
                <a:srgbClr val="00B0F0"/>
              </a:buClr>
            </a:pP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电动汽车能量消耗量和续驶里程试验方法 第</a:t>
            </a:r>
            <a:r>
              <a:rPr lang="en-US" altLang="zh-CN" sz="2000" dirty="0" smtClean="0">
                <a:latin typeface="微软雅黑" panose="020B0503020204020204" charset="-122"/>
                <a:ea typeface="微软雅黑" panose="020B0503020204020204" charset="-122"/>
                <a:cs typeface="微软雅黑" panose="020B0503020204020204" charset="-122"/>
                <a:sym typeface="+mn-ea"/>
              </a:rPr>
              <a:t>1</a:t>
            </a:r>
            <a:r>
              <a:rPr lang="zh-CN" altLang="en-US" sz="2000" dirty="0" smtClean="0">
                <a:latin typeface="微软雅黑" panose="020B0503020204020204" charset="-122"/>
                <a:ea typeface="微软雅黑" panose="020B0503020204020204" charset="-122"/>
                <a:cs typeface="微软雅黑" panose="020B0503020204020204" charset="-122"/>
                <a:sym typeface="+mn-ea"/>
              </a:rPr>
              <a:t>部分：轻型汽车</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 （征求意见稿）标准规定了纯电动汽车能量消耗量和续驶里程的试验方法，适用于</a:t>
            </a:r>
            <a:r>
              <a:rPr lang="en-US" altLang="zh-CN" sz="2000" dirty="0" smtClean="0">
                <a:latin typeface="微软雅黑" panose="020B0503020204020204" charset="-122"/>
                <a:ea typeface="微软雅黑" panose="020B0503020204020204" charset="-122"/>
                <a:cs typeface="微软雅黑" panose="020B0503020204020204" charset="-122"/>
                <a:sym typeface="+mn-ea"/>
              </a:rPr>
              <a:t>N1</a:t>
            </a:r>
            <a:r>
              <a:rPr lang="zh-CN" altLang="en-US" sz="2000" dirty="0" smtClean="0">
                <a:latin typeface="微软雅黑" panose="020B0503020204020204" charset="-122"/>
                <a:ea typeface="微软雅黑" panose="020B0503020204020204" charset="-122"/>
                <a:cs typeface="微软雅黑" panose="020B0503020204020204" charset="-122"/>
                <a:sym typeface="+mn-ea"/>
              </a:rPr>
              <a:t>类和最大设计总质量不超过</a:t>
            </a:r>
            <a:r>
              <a:rPr lang="en-US" altLang="zh-CN" sz="2000" dirty="0" smtClean="0">
                <a:latin typeface="微软雅黑" panose="020B0503020204020204" charset="-122"/>
                <a:ea typeface="微软雅黑" panose="020B0503020204020204" charset="-122"/>
                <a:cs typeface="微软雅黑" panose="020B0503020204020204" charset="-122"/>
                <a:sym typeface="+mn-ea"/>
              </a:rPr>
              <a:t>3500kg</a:t>
            </a:r>
            <a:r>
              <a:rPr lang="zh-CN" altLang="en-US" sz="2000" dirty="0" smtClean="0">
                <a:latin typeface="微软雅黑" panose="020B0503020204020204" charset="-122"/>
                <a:ea typeface="微软雅黑" panose="020B0503020204020204" charset="-122"/>
                <a:cs typeface="微软雅黑" panose="020B0503020204020204" charset="-122"/>
                <a:sym typeface="+mn-ea"/>
              </a:rPr>
              <a:t>的</a:t>
            </a:r>
            <a:r>
              <a:rPr lang="en-US" altLang="zh-CN" sz="2000" dirty="0" smtClean="0">
                <a:latin typeface="微软雅黑" panose="020B0503020204020204" charset="-122"/>
                <a:ea typeface="微软雅黑" panose="020B0503020204020204" charset="-122"/>
                <a:cs typeface="微软雅黑" panose="020B0503020204020204" charset="-122"/>
                <a:sym typeface="+mn-ea"/>
              </a:rPr>
              <a:t>M1</a:t>
            </a:r>
            <a:r>
              <a:rPr lang="zh-CN" altLang="en-US" sz="2000" dirty="0" smtClean="0">
                <a:latin typeface="微软雅黑" panose="020B0503020204020204" charset="-122"/>
                <a:ea typeface="微软雅黑" panose="020B0503020204020204" charset="-122"/>
                <a:cs typeface="微软雅黑" panose="020B0503020204020204" charset="-122"/>
                <a:sym typeface="+mn-ea"/>
              </a:rPr>
              <a:t>、</a:t>
            </a:r>
            <a:r>
              <a:rPr lang="en-US" altLang="zh-CN" sz="2000" dirty="0" smtClean="0">
                <a:latin typeface="微软雅黑" panose="020B0503020204020204" charset="-122"/>
                <a:ea typeface="微软雅黑" panose="020B0503020204020204" charset="-122"/>
                <a:cs typeface="微软雅黑" panose="020B0503020204020204" charset="-122"/>
                <a:sym typeface="+mn-ea"/>
              </a:rPr>
              <a:t>M2</a:t>
            </a:r>
            <a:r>
              <a:rPr lang="zh-CN" altLang="en-US" sz="2000" dirty="0" smtClean="0">
                <a:latin typeface="微软雅黑" panose="020B0503020204020204" charset="-122"/>
                <a:ea typeface="微软雅黑" panose="020B0503020204020204" charset="-122"/>
                <a:cs typeface="微软雅黑" panose="020B0503020204020204" charset="-122"/>
                <a:sym typeface="+mn-ea"/>
              </a:rPr>
              <a:t>类车辆。最大设计总质量超过</a:t>
            </a:r>
            <a:r>
              <a:rPr lang="en-US" altLang="zh-CN" sz="2000" dirty="0" smtClean="0">
                <a:latin typeface="微软雅黑" panose="020B0503020204020204" charset="-122"/>
                <a:ea typeface="微软雅黑" panose="020B0503020204020204" charset="-122"/>
                <a:cs typeface="微软雅黑" panose="020B0503020204020204" charset="-122"/>
                <a:sym typeface="+mn-ea"/>
              </a:rPr>
              <a:t>3500kg</a:t>
            </a:r>
            <a:r>
              <a:rPr lang="zh-CN" altLang="en-US" sz="2000" dirty="0" smtClean="0">
                <a:latin typeface="微软雅黑" panose="020B0503020204020204" charset="-122"/>
                <a:ea typeface="微软雅黑" panose="020B0503020204020204" charset="-122"/>
                <a:cs typeface="微软雅黑" panose="020B0503020204020204" charset="-122"/>
                <a:sym typeface="+mn-ea"/>
              </a:rPr>
              <a:t>的</a:t>
            </a:r>
            <a:r>
              <a:rPr lang="en-US" altLang="zh-CN" sz="2000" dirty="0" smtClean="0">
                <a:latin typeface="微软雅黑" panose="020B0503020204020204" charset="-122"/>
                <a:ea typeface="微软雅黑" panose="020B0503020204020204" charset="-122"/>
                <a:cs typeface="微软雅黑" panose="020B0503020204020204" charset="-122"/>
                <a:sym typeface="+mn-ea"/>
              </a:rPr>
              <a:t>M1</a:t>
            </a:r>
            <a:r>
              <a:rPr lang="zh-CN" altLang="en-US" sz="2000" dirty="0" smtClean="0">
                <a:latin typeface="微软雅黑" panose="020B0503020204020204" charset="-122"/>
                <a:ea typeface="微软雅黑" panose="020B0503020204020204" charset="-122"/>
                <a:cs typeface="微软雅黑" panose="020B0503020204020204" charset="-122"/>
                <a:sym typeface="+mn-ea"/>
              </a:rPr>
              <a:t>类车辆和电动正三轮摩托车可参照执行。</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806575" y="46990"/>
            <a:ext cx="9841230" cy="583565"/>
          </a:xfrm>
          <a:prstGeom prst="rect">
            <a:avLst/>
          </a:prstGeom>
          <a:noFill/>
        </p:spPr>
        <p:txBody>
          <a:bodyPr wrap="square" rtlCol="0">
            <a:spAutoFit/>
          </a:bodyPr>
          <a:p>
            <a:pPr algn="ctr"/>
            <a:r>
              <a:rPr lang="zh-CN" altLang="en-US" sz="3200" dirty="0">
                <a:solidFill>
                  <a:srgbClr val="00B0F0"/>
                </a:solidFill>
                <a:latin typeface="Arial" panose="020B0604020202020204"/>
                <a:ea typeface="微软雅黑" panose="020B0503020204020204" charset="-122"/>
                <a:sym typeface="+mn-ea"/>
              </a:rPr>
              <a:t>已征求意见2020年有望发布实施或2021年实施的政策</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1078548"/>
            <a:ext cx="11501518" cy="5262245"/>
          </a:xfrm>
          <a:prstGeom prst="rect">
            <a:avLst/>
          </a:prstGeom>
          <a:noFill/>
          <a:ln w="9525">
            <a:noFill/>
          </a:ln>
        </p:spPr>
        <p:txBody>
          <a:bodyPr wrap="square" anchor="t">
            <a:spAutoFit/>
          </a:bodyPr>
          <a:p>
            <a:pPr eaLnBrk="1">
              <a:lnSpc>
                <a:spcPct val="140000"/>
              </a:lnSpc>
            </a:pPr>
            <a:r>
              <a:rPr lang="zh-CN" altLang="en-US" sz="20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国家车联网产业标准体系建设指南（车辆智能管理）</a:t>
            </a:r>
            <a:endParaRPr lang="en-US" altLang="zh-CN" sz="2000" b="1"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457200" algn="just" eaLnBrk="1">
              <a:lnSpc>
                <a:spcPct val="140000"/>
              </a:lnSpc>
              <a:buClr>
                <a:srgbClr val="00B0F0"/>
              </a:buClr>
            </a:pPr>
            <a:r>
              <a:rPr lang="en-US" altLang="zh-CN" sz="2000" dirty="0" smtClean="0">
                <a:latin typeface="微软雅黑" panose="020B0503020204020204" charset="-122"/>
                <a:ea typeface="微软雅黑" panose="020B0503020204020204" charset="-122"/>
                <a:cs typeface="微软雅黑" panose="020B0503020204020204" charset="-122"/>
                <a:sym typeface="+mn-ea"/>
              </a:rPr>
              <a:t> 2019</a:t>
            </a:r>
            <a:r>
              <a:rPr lang="zh-CN" altLang="en-US" sz="2000" dirty="0" smtClean="0">
                <a:latin typeface="微软雅黑" panose="020B0503020204020204" charset="-122"/>
                <a:ea typeface="微软雅黑" panose="020B0503020204020204" charset="-122"/>
                <a:cs typeface="微软雅黑" panose="020B0503020204020204" charset="-122"/>
                <a:sym typeface="+mn-ea"/>
              </a:rPr>
              <a:t>年</a:t>
            </a:r>
            <a:r>
              <a:rPr lang="en-US" altLang="zh-CN" sz="2000" dirty="0" smtClean="0">
                <a:latin typeface="微软雅黑" panose="020B0503020204020204" charset="-122"/>
                <a:ea typeface="微软雅黑" panose="020B0503020204020204" charset="-122"/>
                <a:cs typeface="微软雅黑" panose="020B0503020204020204" charset="-122"/>
                <a:sym typeface="+mn-ea"/>
              </a:rPr>
              <a:t>11</a:t>
            </a:r>
            <a:r>
              <a:rPr lang="zh-CN" altLang="en-US" sz="2000" dirty="0" smtClean="0">
                <a:latin typeface="微软雅黑" panose="020B0503020204020204" charset="-122"/>
                <a:ea typeface="微软雅黑" panose="020B0503020204020204" charset="-122"/>
                <a:cs typeface="微软雅黑" panose="020B0503020204020204" charset="-122"/>
                <a:sym typeface="+mn-ea"/>
              </a:rPr>
              <a:t>月</a:t>
            </a:r>
            <a:r>
              <a:rPr lang="en-US" altLang="zh-CN" sz="2000" dirty="0" smtClean="0">
                <a:latin typeface="微软雅黑" panose="020B0503020204020204" charset="-122"/>
                <a:ea typeface="微软雅黑" panose="020B0503020204020204" charset="-122"/>
                <a:cs typeface="微软雅黑" panose="020B0503020204020204" charset="-122"/>
                <a:sym typeface="+mn-ea"/>
              </a:rPr>
              <a:t>21</a:t>
            </a:r>
            <a:r>
              <a:rPr lang="zh-CN" altLang="en-US" sz="2000" dirty="0" smtClean="0">
                <a:latin typeface="微软雅黑" panose="020B0503020204020204" charset="-122"/>
                <a:ea typeface="微软雅黑" panose="020B0503020204020204" charset="-122"/>
                <a:cs typeface="微软雅黑" panose="020B0503020204020204" charset="-122"/>
                <a:sym typeface="+mn-ea"/>
              </a:rPr>
              <a:t>日，工业和信息化部科技司公开征求对</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国家车联网产业标准体系建设指南（车辆智能管理）</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的意见。 </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国家车联网产业标准体系建设指南（车辆智能管理）</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征求意见稿）的主要内容包括总体要求、构建方法、标准体系、组织实施共四部分。为加强顶层设计，全面推动车联网产业技术研发和标准制定，推动整个产业的健康可持续发展，工业和信息化部等三部委联合组织制定</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国家车联网产业标准体系建设指南</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系列文件（简称</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建设指南</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国家车联网产业标准体系建设指南</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车辆智能管理</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为</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建设指南</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第六部分，主要聚焦车联网产业发展国家战略，围绕公安交通管理工作，以保障道路交通安全畅通为目标，通过标准弥补法律空白，细化法律，推动制度落地，促进法律实施；主要针对车联网环境下的车辆智能管理工作需求，指导智能网联汽车登记管理、身份认证与安全、道路运行管理及车路协同管控与服务等领域标准化工作，推动公安交通管理领域车联网技术应用与发展，提升我国智能网联汽车与智慧交通水平；逐步与</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建设指南</a:t>
            </a:r>
            <a:r>
              <a:rPr lang="en-US" alt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其它部分共同形成统一、协调的国家车联网产业标准体系架构。</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tags/tag1.xml><?xml version="1.0" encoding="utf-8"?>
<p:tagLst xmlns:p="http://schemas.openxmlformats.org/presentationml/2006/main">
  <p:tag name="ISPRING_PRESENTATION_TITLE" val="欧美风商务总结计划PPT"/>
</p:tagLst>
</file>

<file path=ppt/theme/theme1.xml><?xml version="1.0" encoding="utf-8"?>
<a:theme xmlns:a="http://schemas.openxmlformats.org/drawingml/2006/main" name="Office 主题​​">
  <a:themeElements>
    <a:clrScheme name="紫红色">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6698</Words>
  <Application>WPS 演示</Application>
  <PresentationFormat>宽屏</PresentationFormat>
  <Paragraphs>103</Paragraphs>
  <Slides>15</Slides>
  <Notes>22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15</vt:i4>
      </vt:variant>
    </vt:vector>
  </HeadingPairs>
  <TitlesOfParts>
    <vt:vector size="26" baseType="lpstr">
      <vt:lpstr>Arial</vt:lpstr>
      <vt:lpstr>宋体</vt:lpstr>
      <vt:lpstr>Wingdings</vt:lpstr>
      <vt:lpstr>Arial</vt:lpstr>
      <vt:lpstr>微软雅黑</vt:lpstr>
      <vt:lpstr>Calibri</vt:lpstr>
      <vt:lpstr>Wingdings 2</vt:lpstr>
      <vt:lpstr>等线</vt:lpstr>
      <vt:lpstr>Arial Unicode MS</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欧美风商务总结计划PPT</dc:title>
  <dc:creator>赵春波</dc:creator>
  <cp:lastModifiedBy>猴子</cp:lastModifiedBy>
  <cp:revision>69</cp:revision>
  <dcterms:created xsi:type="dcterms:W3CDTF">2018-01-02T10:09:00Z</dcterms:created>
  <dcterms:modified xsi:type="dcterms:W3CDTF">2020-02-12T03:27:57Z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