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1" r:id="rId2"/>
    <p:sldId id="729" r:id="rId3"/>
    <p:sldId id="680" r:id="rId4"/>
    <p:sldId id="710" r:id="rId5"/>
    <p:sldId id="717" r:id="rId6"/>
    <p:sldId id="736" r:id="rId7"/>
    <p:sldId id="728" r:id="rId8"/>
    <p:sldId id="734" r:id="rId9"/>
    <p:sldId id="737" r:id="rId10"/>
    <p:sldId id="714" r:id="rId11"/>
    <p:sldId id="742" r:id="rId12"/>
    <p:sldId id="738" r:id="rId13"/>
    <p:sldId id="739" r:id="rId14"/>
    <p:sldId id="706" r:id="rId15"/>
    <p:sldId id="740" r:id="rId16"/>
    <p:sldId id="741" r:id="rId17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orient="horz" pos="4178" userDrawn="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2" userDrawn="1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orient="horz" pos="1094" userDrawn="1">
          <p15:clr>
            <a:srgbClr val="A4A3A4"/>
          </p15:clr>
        </p15:guide>
        <p15:guide id="8" pos="3128">
          <p15:clr>
            <a:srgbClr val="A4A3A4"/>
          </p15:clr>
        </p15:guide>
        <p15:guide id="9" pos="281">
          <p15:clr>
            <a:srgbClr val="A4A3A4"/>
          </p15:clr>
        </p15:guide>
        <p15:guide id="10" pos="6000" userDrawn="1">
          <p15:clr>
            <a:srgbClr val="A4A3A4"/>
          </p15:clr>
        </p15:guide>
        <p15:guide id="11" pos="3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7F7F7F"/>
    <a:srgbClr val="C00000"/>
    <a:srgbClr val="1F497D"/>
    <a:srgbClr val="A6ADB3"/>
    <a:srgbClr val="005977"/>
    <a:srgbClr val="00B0F0"/>
    <a:srgbClr val="92D050"/>
    <a:srgbClr val="1557AE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86436" autoAdjust="0"/>
  </p:normalViewPr>
  <p:slideViewPr>
    <p:cSldViewPr snapToGrid="0">
      <p:cViewPr varScale="1">
        <p:scale>
          <a:sx n="128" d="100"/>
          <a:sy n="128" d="100"/>
        </p:scale>
        <p:origin x="998" y="72"/>
      </p:cViewPr>
      <p:guideLst>
        <p:guide orient="horz" pos="1570"/>
        <p:guide orient="horz" pos="4178"/>
        <p:guide orient="horz" pos="2276"/>
        <p:guide orient="horz" pos="482"/>
        <p:guide orient="horz" pos="232"/>
        <p:guide orient="horz" pos="709"/>
        <p:guide orient="horz" pos="1094"/>
        <p:guide pos="3128"/>
        <p:guide pos="281"/>
        <p:guide pos="6000"/>
        <p:guide pos="33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090" y="96"/>
      </p:cViewPr>
      <p:guideLst>
        <p:guide orient="horz" pos="3110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3.4742265051602626E-2"/>
          <c:y val="0"/>
          <c:w val="0.95769230769230962"/>
          <c:h val="1"/>
        </c:manualLayout>
      </c:layout>
      <c:lineChart>
        <c:grouping val="standar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3.2043862539214141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3.5298336171608082</c:v>
                </c:pt>
                <c:pt idx="4">
                  <c:v>3.2482845341986404</c:v>
                </c:pt>
                <c:pt idx="5">
                  <c:v>3.1855285346996323</c:v>
                </c:pt>
                <c:pt idx="6">
                  <c:v>3.2778582155993421</c:v>
                </c:pt>
                <c:pt idx="7">
                  <c:v>3.3011984233367397</c:v>
                </c:pt>
                <c:pt idx="8">
                  <c:v>3.1532922838929469</c:v>
                </c:pt>
                <c:pt idx="9">
                  <c:v>3.2169686181547439</c:v>
                </c:pt>
                <c:pt idx="10">
                  <c:v>3.1173139689360512</c:v>
                </c:pt>
                <c:pt idx="11">
                  <c:v>2.8610233363761908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A96C-4401-B439-87270545E0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 cmpd="sng" algn="ctr">
              <a:solidFill>
                <a:srgbClr val="00B0F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3.1257975145798103</c:v>
                </c:pt>
                <c:pt idx="2">
                  <c:v>2.9310841792234981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3.7356086935239121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96C-4401-B439-87270545E0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 cmpd="sng" algn="ctr">
              <a:solidFill>
                <a:srgbClr val="008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4.3797927698595549</c:v>
                </c:pt>
                <c:pt idx="1">
                  <c:v>4.7907930400101115</c:v>
                </c:pt>
                <c:pt idx="2">
                  <c:v>5.0757515474145958</c:v>
                </c:pt>
                <c:pt idx="3">
                  <c:v>5.1645361243776033</c:v>
                </c:pt>
                <c:pt idx="4">
                  <c:v>4.7655077044646381</c:v>
                </c:pt>
                <c:pt idx="5">
                  <c:v>4.7572042783217583</c:v>
                </c:pt>
                <c:pt idx="6">
                  <c:v>5.1775409280344578</c:v>
                </c:pt>
                <c:pt idx="7">
                  <c:v>4.9555092680474253</c:v>
                </c:pt>
                <c:pt idx="8">
                  <c:v>4.9353699560101676</c:v>
                </c:pt>
                <c:pt idx="9">
                  <c:v>4.4937308963882474</c:v>
                </c:pt>
                <c:pt idx="10">
                  <c:v>4.2718151470505958</c:v>
                </c:pt>
                <c:pt idx="11">
                  <c:v>4.2509894800176742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A96C-4401-B439-87270545E0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 cmpd="sng" algn="ctr">
              <a:solidFill>
                <a:srgbClr val="005977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4.3600000000000003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</c:v>
                </c:pt>
                <c:pt idx="9">
                  <c:v>3.61</c:v>
                </c:pt>
                <c:pt idx="10">
                  <c:v>3.49</c:v>
                </c:pt>
                <c:pt idx="11">
                  <c:v>3.44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A96C-4401-B439-87270545E09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 cmpd="sng" algn="ctr">
              <a:solidFill>
                <a:srgbClr val="1F497D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3.85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3.58</c:v>
                </c:pt>
                <c:pt idx="10">
                  <c:v>3.47</c:v>
                </c:pt>
                <c:pt idx="11">
                  <c:v>3.38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A96C-4401-B439-87270545E09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2018 Stock</c:v>
                </c:pt>
              </c:strCache>
            </c:strRef>
          </c:tx>
          <c:spPr>
            <a:ln>
              <a:solidFill>
                <a:srgbClr val="A6ADB3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0.00</c:formatCode>
                <c:ptCount val="12"/>
                <c:pt idx="0">
                  <c:v>3.07</c:v>
                </c:pt>
                <c:pt idx="1">
                  <c:v>3.55</c:v>
                </c:pt>
                <c:pt idx="2">
                  <c:v>3.84</c:v>
                </c:pt>
                <c:pt idx="3">
                  <c:v>4.04</c:v>
                </c:pt>
                <c:pt idx="4">
                  <c:v>4.05</c:v>
                </c:pt>
                <c:pt idx="5">
                  <c:v>3.54</c:v>
                </c:pt>
                <c:pt idx="6">
                  <c:v>4.66</c:v>
                </c:pt>
                <c:pt idx="7">
                  <c:v>4.2300000000000004</c:v>
                </c:pt>
                <c:pt idx="8">
                  <c:v>3.9</c:v>
                </c:pt>
                <c:pt idx="9">
                  <c:v>3.87</c:v>
                </c:pt>
                <c:pt idx="10">
                  <c:v>3.97</c:v>
                </c:pt>
                <c:pt idx="11">
                  <c:v>3.73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A96C-4401-B439-87270545E09F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2019 Stock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021-4D66-B914-E22797F8A95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021-4D66-B914-E22797F8A955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68E-4808-B39F-C9A36968A12E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333078286848695E-2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021-4D66-B914-E22797F8A955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021-4D66-B914-E22797F8A955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02A-4DB5-8F53-1B0AEC5E23B3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Sheet1!$H$2:$H$13</c:f>
              <c:numCache>
                <c:formatCode>0.0</c:formatCode>
                <c:ptCount val="12"/>
                <c:pt idx="0">
                  <c:v>3.39</c:v>
                </c:pt>
                <c:pt idx="1">
                  <c:v>3.89</c:v>
                </c:pt>
                <c:pt idx="2">
                  <c:v>4.33</c:v>
                </c:pt>
                <c:pt idx="3">
                  <c:v>4.47</c:v>
                </c:pt>
                <c:pt idx="4">
                  <c:v>3.83</c:v>
                </c:pt>
                <c:pt idx="5">
                  <c:v>3.36</c:v>
                </c:pt>
                <c:pt idx="6">
                  <c:v>3.5</c:v>
                </c:pt>
                <c:pt idx="7">
                  <c:v>3.2</c:v>
                </c:pt>
                <c:pt idx="8">
                  <c:v>3.4</c:v>
                </c:pt>
                <c:pt idx="9">
                  <c:v>3.37</c:v>
                </c:pt>
                <c:pt idx="10">
                  <c:v>3.31</c:v>
                </c:pt>
                <c:pt idx="11">
                  <c:v>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7-A96C-4401-B439-87270545E0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2513720"/>
        <c:axId val="362516856"/>
      </c:lineChart>
      <c:catAx>
        <c:axId val="362513720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zh-CN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0.87006695987170957"/>
              <c:y val="8.8134558674668462E-2"/>
            </c:manualLayout>
          </c:layout>
          <c:overlay val="1"/>
          <c:spPr>
            <a:noFill/>
            <a:ln>
              <a:noFill/>
            </a:ln>
            <a:effectLst/>
          </c:spPr>
        </c:title>
        <c:numFmt formatCode="General" sourceLinked="1"/>
        <c:majorTickMark val="cross"/>
        <c:minorTickMark val="cross"/>
        <c:tickLblPos val="nextTo"/>
        <c:crossAx val="362516856"/>
        <c:crosses val="autoZero"/>
        <c:auto val="1"/>
        <c:lblAlgn val="ctr"/>
        <c:lblOffset val="100"/>
        <c:noMultiLvlLbl val="1"/>
      </c:catAx>
      <c:valAx>
        <c:axId val="362516856"/>
        <c:scaling>
          <c:orientation val="minMax"/>
        </c:scaling>
        <c:delete val="1"/>
        <c:axPos val="l"/>
        <c:numFmt formatCode="0.00" sourceLinked="1"/>
        <c:majorTickMark val="none"/>
        <c:minorTickMark val="cross"/>
        <c:tickLblPos val="none"/>
        <c:crossAx val="362513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3073332009768485E-2"/>
          <c:y val="0.69261740764880775"/>
          <c:w val="0.91846652459120925"/>
          <c:h val="9.191397905920402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A8A8A8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6E-4FE0-8281-42267C3DDC16}"/>
              </c:ext>
            </c:extLst>
          </c:dPt>
          <c:dPt>
            <c:idx val="1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6E-4FE0-8281-42267C3DDC16}"/>
              </c:ext>
            </c:extLst>
          </c:dPt>
          <c:dPt>
            <c:idx val="2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56E-4FE0-8281-42267C3DDC16}"/>
              </c:ext>
            </c:extLst>
          </c:dPt>
          <c:dPt>
            <c:idx val="3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56E-4FE0-8281-42267C3DDC16}"/>
              </c:ext>
            </c:extLst>
          </c:dPt>
          <c:dPt>
            <c:idx val="4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56E-4FE0-8281-42267C3DDC16}"/>
              </c:ext>
            </c:extLst>
          </c:dPt>
          <c:dPt>
            <c:idx val="5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56E-4FE0-8281-42267C3DDC16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altLang="zh-CN" dirty="0" smtClean="0"/>
                      <a:t>85%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56E-4FE0-8281-42267C3DDC1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 formatCode="0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Sheet1!$B$2:$B$7</c:f>
              <c:numCache>
                <c:formatCode>0%</c:formatCode>
                <c:ptCount val="6"/>
                <c:pt idx="0">
                  <c:v>0.88</c:v>
                </c:pt>
                <c:pt idx="1">
                  <c:v>0.87</c:v>
                </c:pt>
                <c:pt idx="2">
                  <c:v>0.83</c:v>
                </c:pt>
                <c:pt idx="3">
                  <c:v>0.87608986965071967</c:v>
                </c:pt>
                <c:pt idx="4">
                  <c:v>0.84</c:v>
                </c:pt>
                <c:pt idx="5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56E-4FE0-8281-42267C3DDC1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layout>
                <c:manualLayout>
                  <c:x val="-1.8855490835246076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356E-4FE0-8281-42267C3DDC1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282635167499580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3%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356E-4FE0-8281-42267C3DDC16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2.30318697344391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356E-4FE0-8281-42267C3DDC16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srgbClr val="00B0F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 formatCode="0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Sheet1!$C$2:$C$7</c:f>
              <c:numCache>
                <c:formatCode>0%</c:formatCode>
                <c:ptCount val="6"/>
                <c:pt idx="0">
                  <c:v>0.04</c:v>
                </c:pt>
                <c:pt idx="1">
                  <c:v>0.02</c:v>
                </c:pt>
                <c:pt idx="2">
                  <c:v>0.04</c:v>
                </c:pt>
                <c:pt idx="3">
                  <c:v>2.5890023958278947E-2</c:v>
                </c:pt>
                <c:pt idx="4">
                  <c:v>2.3906616372718931E-2</c:v>
                </c:pt>
                <c:pt idx="5">
                  <c:v>0.02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356E-4FE0-8281-42267C3DDC1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chemeClr val="accent3">
                <a:lumMod val="8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79349906017825E-2"/>
                  <c:y val="-3.2902671049198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356E-4FE0-8281-42267C3DDC1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3.290267104919851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356E-4FE0-8281-42267C3DDC16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schemeClr val="accent3">
                  <a:lumMod val="8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 formatCode="0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Sheet1!$D$2:$D$7</c:f>
              <c:numCache>
                <c:formatCode>0%</c:formatCode>
                <c:ptCount val="6"/>
                <c:pt idx="0">
                  <c:v>0.02</c:v>
                </c:pt>
                <c:pt idx="1">
                  <c:v>0.05</c:v>
                </c:pt>
                <c:pt idx="2">
                  <c:v>0.05</c:v>
                </c:pt>
                <c:pt idx="3">
                  <c:v>3.5653167655743313E-2</c:v>
                </c:pt>
                <c:pt idx="4">
                  <c:v>3.9810378224079929E-2</c:v>
                </c:pt>
                <c:pt idx="5">
                  <c:v>0.02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356E-4FE0-8281-42267C3DDC1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4.360218316465396E-2"/>
                  <c:y val="-3.343636791818603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356E-4FE0-8281-42267C3DDC1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0683157528915201E-2"/>
                  <c:y val="3.47084318146548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356E-4FE0-8281-42267C3DDC1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 smtClean="0"/>
                      <a:t>6%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6-356E-4FE0-8281-42267C3DDC16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srgbClr val="A8ADB3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 formatCode="0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Sheet1!$E$2:$E$7</c:f>
              <c:numCache>
                <c:formatCode>0%</c:formatCode>
                <c:ptCount val="6"/>
                <c:pt idx="0">
                  <c:v>0.03</c:v>
                </c:pt>
                <c:pt idx="1">
                  <c:v>0.05</c:v>
                </c:pt>
                <c:pt idx="2">
                  <c:v>0.06</c:v>
                </c:pt>
                <c:pt idx="3">
                  <c:v>6.1601201974672677E-2</c:v>
                </c:pt>
                <c:pt idx="4">
                  <c:v>0.08</c:v>
                </c:pt>
                <c:pt idx="5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356E-4FE0-8281-42267C3DDC1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630453691071140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8-356E-4FE0-8281-42267C3DDC1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75004348946361E-2"/>
                  <c:y val="-9.87080131475970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9-356E-4FE0-8281-42267C3DDC1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A-356E-4FE0-8281-42267C3DDC1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mtClean="0"/>
                      <a:t>1%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B-356E-4FE0-8281-42267C3DDC16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srgbClr val="37609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 formatCode="0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Sheet1!$F$2:$F$7</c:f>
              <c:numCache>
                <c:formatCode>0%</c:formatCode>
                <c:ptCount val="6"/>
                <c:pt idx="0">
                  <c:v>0.03</c:v>
                </c:pt>
                <c:pt idx="1">
                  <c:v>0.01</c:v>
                </c:pt>
                <c:pt idx="2">
                  <c:v>0.01</c:v>
                </c:pt>
                <c:pt idx="3">
                  <c:v>7.6573676058544059E-4</c:v>
                </c:pt>
                <c:pt idx="4">
                  <c:v>0.01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C-356E-4FE0-8281-42267C3DDC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362517248"/>
        <c:axId val="362514112"/>
      </c:barChart>
      <c:catAx>
        <c:axId val="362517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362514112"/>
        <c:crosses val="autoZero"/>
        <c:auto val="1"/>
        <c:lblAlgn val="ctr"/>
        <c:lblOffset val="100"/>
        <c:noMultiLvlLbl val="0"/>
      </c:catAx>
      <c:valAx>
        <c:axId val="362514112"/>
        <c:scaling>
          <c:orientation val="minMax"/>
          <c:min val="0.5"/>
        </c:scaling>
        <c:delete val="1"/>
        <c:axPos val="l"/>
        <c:numFmt formatCode="0%" sourceLinked="1"/>
        <c:majorTickMark val="none"/>
        <c:minorTickMark val="none"/>
        <c:tickLblPos val="none"/>
        <c:crossAx val="362517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>
          <a:solidFill>
            <a:schemeClr val="tx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4755487402963"/>
          <c:y val="2.988194458957032E-2"/>
          <c:w val="0.76435096326249019"/>
          <c:h val="0.895237222221166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路虎</c:v>
                </c:pt>
                <c:pt idx="2">
                  <c:v>JEEP</c:v>
                </c:pt>
                <c:pt idx="3">
                  <c:v>奥迪</c:v>
                </c:pt>
                <c:pt idx="4">
                  <c:v>Tesla</c:v>
                </c:pt>
                <c:pt idx="5">
                  <c:v>保时捷</c:v>
                </c:pt>
                <c:pt idx="6">
                  <c:v>丰田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3041</c:v>
                </c:pt>
                <c:pt idx="1">
                  <c:v>3709</c:v>
                </c:pt>
                <c:pt idx="2">
                  <c:v>4080</c:v>
                </c:pt>
                <c:pt idx="3">
                  <c:v>4829</c:v>
                </c:pt>
                <c:pt idx="4">
                  <c:v>5826</c:v>
                </c:pt>
                <c:pt idx="5">
                  <c:v>6701</c:v>
                </c:pt>
                <c:pt idx="6">
                  <c:v>7989</c:v>
                </c:pt>
                <c:pt idx="7">
                  <c:v>14002</c:v>
                </c:pt>
                <c:pt idx="8">
                  <c:v>15212</c:v>
                </c:pt>
                <c:pt idx="9">
                  <c:v>21239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D60-46AD-8E5D-B967BCEEFB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A6ADB3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路虎</c:v>
                </c:pt>
                <c:pt idx="2">
                  <c:v>JEEP</c:v>
                </c:pt>
                <c:pt idx="3">
                  <c:v>奥迪</c:v>
                </c:pt>
                <c:pt idx="4">
                  <c:v>Tesla</c:v>
                </c:pt>
                <c:pt idx="5">
                  <c:v>保时捷</c:v>
                </c:pt>
                <c:pt idx="6">
                  <c:v>丰田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2524</c:v>
                </c:pt>
                <c:pt idx="1">
                  <c:v>3001</c:v>
                </c:pt>
                <c:pt idx="2">
                  <c:v>1326</c:v>
                </c:pt>
                <c:pt idx="3">
                  <c:v>6698</c:v>
                </c:pt>
                <c:pt idx="4">
                  <c:v>1469</c:v>
                </c:pt>
                <c:pt idx="5">
                  <c:v>10906</c:v>
                </c:pt>
                <c:pt idx="6">
                  <c:v>4512</c:v>
                </c:pt>
                <c:pt idx="7">
                  <c:v>11769</c:v>
                </c:pt>
                <c:pt idx="8">
                  <c:v>8243</c:v>
                </c:pt>
                <c:pt idx="9">
                  <c:v>14187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D60-46AD-8E5D-B967BCEEFB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5499736"/>
        <c:axId val="465504048"/>
      </c:barChart>
      <c:catAx>
        <c:axId val="465499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5504048"/>
        <c:crosses val="autoZero"/>
        <c:auto val="1"/>
        <c:lblAlgn val="ctr"/>
        <c:lblOffset val="100"/>
        <c:noMultiLvlLbl val="0"/>
      </c:catAx>
      <c:valAx>
        <c:axId val="4655040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65499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534877069195747"/>
          <c:y val="0.9329355406820008"/>
          <c:w val="0.4201455651674994"/>
          <c:h val="5.80165209180736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81859151813848"/>
          <c:y val="1.2891140461974541E-2"/>
          <c:w val="0.77102871285272156"/>
          <c:h val="0.9031800253301972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8"/>
              <c:layout>
                <c:manualLayout>
                  <c:x val="-1.50721767380059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FC5-4BA8-9AF3-ED292A210AE6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5.1245638266334145E-2"/>
                  <c:y val="-1.4059718154683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FC5-4BA8-9AF3-ED292A210A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路虎</c:v>
                </c:pt>
                <c:pt idx="2">
                  <c:v>Tesla</c:v>
                </c:pt>
                <c:pt idx="3">
                  <c:v>林肯</c:v>
                </c:pt>
                <c:pt idx="4">
                  <c:v>奥迪</c:v>
                </c:pt>
                <c:pt idx="5">
                  <c:v>保时捷</c:v>
                </c:pt>
                <c:pt idx="6">
                  <c:v>丰田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29775</c:v>
                </c:pt>
                <c:pt idx="1">
                  <c:v>34014</c:v>
                </c:pt>
                <c:pt idx="2">
                  <c:v>47297</c:v>
                </c:pt>
                <c:pt idx="3">
                  <c:v>50901</c:v>
                </c:pt>
                <c:pt idx="4">
                  <c:v>57810</c:v>
                </c:pt>
                <c:pt idx="5">
                  <c:v>81518</c:v>
                </c:pt>
                <c:pt idx="6">
                  <c:v>90088</c:v>
                </c:pt>
                <c:pt idx="7">
                  <c:v>134291</c:v>
                </c:pt>
                <c:pt idx="8">
                  <c:v>172840</c:v>
                </c:pt>
                <c:pt idx="9">
                  <c:v>204538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E9-479B-AE02-D0DE884212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A6ADB3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路虎</c:v>
                </c:pt>
                <c:pt idx="2">
                  <c:v>Tesla</c:v>
                </c:pt>
                <c:pt idx="3">
                  <c:v>林肯</c:v>
                </c:pt>
                <c:pt idx="4">
                  <c:v>奥迪</c:v>
                </c:pt>
                <c:pt idx="5">
                  <c:v>保时捷</c:v>
                </c:pt>
                <c:pt idx="6">
                  <c:v>丰田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31802</c:v>
                </c:pt>
                <c:pt idx="1">
                  <c:v>50406</c:v>
                </c:pt>
                <c:pt idx="2">
                  <c:v>14481</c:v>
                </c:pt>
                <c:pt idx="3">
                  <c:v>44470</c:v>
                </c:pt>
                <c:pt idx="4">
                  <c:v>66594</c:v>
                </c:pt>
                <c:pt idx="5">
                  <c:v>86971</c:v>
                </c:pt>
                <c:pt idx="6">
                  <c:v>68850</c:v>
                </c:pt>
                <c:pt idx="7">
                  <c:v>175352</c:v>
                </c:pt>
                <c:pt idx="8">
                  <c:v>160262</c:v>
                </c:pt>
                <c:pt idx="9">
                  <c:v>162710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0E9-479B-AE02-D0DE884212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5506400"/>
        <c:axId val="465505224"/>
      </c:barChart>
      <c:catAx>
        <c:axId val="465506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5505224"/>
        <c:crosses val="autoZero"/>
        <c:auto val="1"/>
        <c:lblAlgn val="ctr"/>
        <c:lblOffset val="100"/>
        <c:noMultiLvlLbl val="0"/>
      </c:catAx>
      <c:valAx>
        <c:axId val="465505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6550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21325518837039E-2"/>
          <c:y val="2.7252543684540009E-2"/>
          <c:w val="0.98264338369992066"/>
          <c:h val="0.840102869086154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 YTD</c:v>
                </c:pt>
              </c:strCache>
            </c:strRef>
          </c:tx>
          <c:spPr>
            <a:solidFill>
              <a:srgbClr val="BFBFBF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1"/>
              <c:layout>
                <c:manualLayout>
                  <c:x val="-3.0807047913809314E-3"/>
                  <c:y val="-1.9820031770574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1864563564378252E-5"/>
                  <c:y val="-2.9730047655861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5293655649735592E-3"/>
                  <c:y val="-5.20275833977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5019386835306392E-3"/>
                  <c:y val="-9.91001588528745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0"/>
                  <c:y val="-1.7342527799252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1.1215217917318153E-16"/>
                  <c:y val="-1.2387519856609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1.5293655649735313E-3"/>
                  <c:y val="-1.7342527799252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-1.1215217917318153E-16"/>
                  <c:y val="-1.9820031770574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E3E-4844-B0B9-95F83529ED0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Benz</c:v>
                </c:pt>
                <c:pt idx="3">
                  <c:v>Mitsubishi</c:v>
                </c:pt>
                <c:pt idx="4">
                  <c:v>BMW</c:v>
                </c:pt>
                <c:pt idx="5">
                  <c:v>Land Rover</c:v>
                </c:pt>
                <c:pt idx="6">
                  <c:v>Ford</c:v>
                </c:pt>
                <c:pt idx="7">
                  <c:v>Lexus</c:v>
                </c:pt>
                <c:pt idx="8">
                  <c:v>Porsche</c:v>
                </c:pt>
                <c:pt idx="9">
                  <c:v>Audi</c:v>
                </c:pt>
                <c:pt idx="10">
                  <c:v>Dodge</c:v>
                </c:pt>
                <c:pt idx="11">
                  <c:v>Jeep</c:v>
                </c:pt>
                <c:pt idx="12">
                  <c:v>Lincoln</c:v>
                </c:pt>
                <c:pt idx="13">
                  <c:v>Infiniti</c:v>
                </c:pt>
                <c:pt idx="14">
                  <c:v>Renault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56511</c:v>
                </c:pt>
                <c:pt idx="1">
                  <c:v>22676</c:v>
                </c:pt>
                <c:pt idx="2">
                  <c:v>16553</c:v>
                </c:pt>
                <c:pt idx="3">
                  <c:v>5054</c:v>
                </c:pt>
                <c:pt idx="4">
                  <c:v>12988</c:v>
                </c:pt>
                <c:pt idx="5">
                  <c:v>11971</c:v>
                </c:pt>
                <c:pt idx="6">
                  <c:v>4982</c:v>
                </c:pt>
                <c:pt idx="7">
                  <c:v>1356</c:v>
                </c:pt>
                <c:pt idx="8">
                  <c:v>528</c:v>
                </c:pt>
                <c:pt idx="9">
                  <c:v>1654</c:v>
                </c:pt>
                <c:pt idx="10">
                  <c:v>651</c:v>
                </c:pt>
                <c:pt idx="11">
                  <c:v>1079</c:v>
                </c:pt>
                <c:pt idx="12">
                  <c:v>1036</c:v>
                </c:pt>
                <c:pt idx="13">
                  <c:v>109</c:v>
                </c:pt>
                <c:pt idx="1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E3E-4844-B0B9-95F83529ED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 YTD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9.307708064835872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6538540324179414E-3"/>
                  <c:y val="-4.21175675124709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2.7252543684540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370739064598944E-3"/>
                  <c:y val="-3.46850555985055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DE3E-4844-B0B9-95F83529ED03}"/>
                </c:ext>
                <c:ext xmlns:c15="http://schemas.microsoft.com/office/drawing/2012/chart" uri="{CE6537A1-D6FC-4f65-9D91-7224C49458BB}">
                  <c15:layout>
                    <c:manualLayout>
                      <c:w val="5.4048223943944623E-2"/>
                      <c:h val="2.6013791698879095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7.6468278248676535E-3"/>
                  <c:y val="-2.72525436845400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"/>
                  <c:y val="-1.9820031770574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1.5293655649734185E-3"/>
                  <c:y val="-1.9820031770574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1.1215217917318153E-16"/>
                  <c:y val="-1.2387519856609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DE3E-4844-B0B9-95F83529ED03}"/>
                </c:ex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6.1174622598941233E-3"/>
                  <c:y val="-9.91001588528736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DE3E-4844-B0B9-95F83529ED0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Benz</c:v>
                </c:pt>
                <c:pt idx="3">
                  <c:v>Mitsubishi</c:v>
                </c:pt>
                <c:pt idx="4">
                  <c:v>BMW</c:v>
                </c:pt>
                <c:pt idx="5">
                  <c:v>Land Rover</c:v>
                </c:pt>
                <c:pt idx="6">
                  <c:v>Ford</c:v>
                </c:pt>
                <c:pt idx="7">
                  <c:v>Lexus</c:v>
                </c:pt>
                <c:pt idx="8">
                  <c:v>Porsche</c:v>
                </c:pt>
                <c:pt idx="9">
                  <c:v>Audi</c:v>
                </c:pt>
                <c:pt idx="10">
                  <c:v>Dodge</c:v>
                </c:pt>
                <c:pt idx="11">
                  <c:v>Jeep</c:v>
                </c:pt>
                <c:pt idx="12">
                  <c:v>Lincoln</c:v>
                </c:pt>
                <c:pt idx="13">
                  <c:v>Infiniti</c:v>
                </c:pt>
                <c:pt idx="14">
                  <c:v>Renault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72514</c:v>
                </c:pt>
                <c:pt idx="1">
                  <c:v>19738</c:v>
                </c:pt>
                <c:pt idx="2">
                  <c:v>19276</c:v>
                </c:pt>
                <c:pt idx="3">
                  <c:v>16014</c:v>
                </c:pt>
                <c:pt idx="4">
                  <c:v>13734</c:v>
                </c:pt>
                <c:pt idx="5">
                  <c:v>6620</c:v>
                </c:pt>
                <c:pt idx="6">
                  <c:v>3598</c:v>
                </c:pt>
                <c:pt idx="7">
                  <c:v>3153</c:v>
                </c:pt>
                <c:pt idx="8">
                  <c:v>1503</c:v>
                </c:pt>
                <c:pt idx="9">
                  <c:v>1466</c:v>
                </c:pt>
                <c:pt idx="10">
                  <c:v>1360</c:v>
                </c:pt>
                <c:pt idx="11">
                  <c:v>975</c:v>
                </c:pt>
                <c:pt idx="12">
                  <c:v>877</c:v>
                </c:pt>
                <c:pt idx="13">
                  <c:v>602</c:v>
                </c:pt>
                <c:pt idx="14">
                  <c:v>601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DE3E-4844-B0B9-95F83529E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65504832"/>
        <c:axId val="465503656"/>
      </c:barChart>
      <c:catAx>
        <c:axId val="46550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5503656"/>
        <c:crosses val="autoZero"/>
        <c:auto val="1"/>
        <c:lblAlgn val="ctr"/>
        <c:lblOffset val="100"/>
        <c:noMultiLvlLbl val="0"/>
      </c:catAx>
      <c:valAx>
        <c:axId val="465503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6550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776766215520024"/>
          <c:y val="0.10548373069961002"/>
          <c:w val="0.18141165740236423"/>
          <c:h val="4.48004897264543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223218047531926E-2"/>
          <c:y val="8.8840185903134083E-2"/>
          <c:w val="0.84551221569530322"/>
          <c:h val="0.7382549272161077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7.1846085292652882E-3</c:v>
                </c:pt>
                <c:pt idx="1">
                  <c:v>5.257206288936265E-3</c:v>
                </c:pt>
                <c:pt idx="2">
                  <c:v>1.5412360394022077E-2</c:v>
                </c:pt>
                <c:pt idx="3">
                  <c:v>1.7857946111286042E-2</c:v>
                </c:pt>
                <c:pt idx="4">
                  <c:v>1.3383546614157986E-2</c:v>
                </c:pt>
                <c:pt idx="5">
                  <c:v>1.5806702272415624E-2</c:v>
                </c:pt>
                <c:pt idx="6">
                  <c:v>1.8603619571894957E-2</c:v>
                </c:pt>
                <c:pt idx="7">
                  <c:v>3.391852637403172E-2</c:v>
                </c:pt>
                <c:pt idx="8">
                  <c:v>3.2504195044911657E-2</c:v>
                </c:pt>
                <c:pt idx="9">
                  <c:v>3.3336310836940171E-2</c:v>
                </c:pt>
                <c:pt idx="10">
                  <c:v>5.4260210284333303E-2</c:v>
                </c:pt>
                <c:pt idx="11">
                  <c:v>5.7143137235679903E-2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0A-458A-90B8-DA068E3997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1.0749390579539199E-2</c:v>
                </c:pt>
                <c:pt idx="1">
                  <c:v>1.2463495225201392E-2</c:v>
                </c:pt>
                <c:pt idx="2">
                  <c:v>2.8443082432202064E-2</c:v>
                </c:pt>
                <c:pt idx="3">
                  <c:v>4.4126651605268977E-2</c:v>
                </c:pt>
                <c:pt idx="4">
                  <c:v>3.6753791904949928E-2</c:v>
                </c:pt>
                <c:pt idx="5">
                  <c:v>3.3445260556026313E-2</c:v>
                </c:pt>
                <c:pt idx="6">
                  <c:v>6.0436939603892403E-2</c:v>
                </c:pt>
                <c:pt idx="7">
                  <c:v>5.7268612443132916E-2</c:v>
                </c:pt>
                <c:pt idx="8">
                  <c:v>5.9348369690389237E-2</c:v>
                </c:pt>
                <c:pt idx="9">
                  <c:v>5.3940635796270182E-2</c:v>
                </c:pt>
                <c:pt idx="10">
                  <c:v>5.9451927115184829E-2</c:v>
                </c:pt>
                <c:pt idx="11">
                  <c:v>5.3349279951375887E-2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20A-458A-90B8-DA068E3997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19"/>
              <c:layout>
                <c:manualLayout>
                  <c:x val="-8.1941951117432271E-3"/>
                  <c:y val="-6.60828481187201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20A-458A-90B8-DA068E39971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0.22032712117637807</c:v>
                </c:pt>
                <c:pt idx="1">
                  <c:v>0.24042317009279865</c:v>
                </c:pt>
                <c:pt idx="2">
                  <c:v>0.21241642084317375</c:v>
                </c:pt>
                <c:pt idx="3">
                  <c:v>0.29894548796082693</c:v>
                </c:pt>
                <c:pt idx="4">
                  <c:v>0.35803342546334083</c:v>
                </c:pt>
                <c:pt idx="5">
                  <c:v>0.3435436744710999</c:v>
                </c:pt>
                <c:pt idx="6">
                  <c:v>0.37278602357491653</c:v>
                </c:pt>
                <c:pt idx="7">
                  <c:v>0.41150252059510634</c:v>
                </c:pt>
                <c:pt idx="8">
                  <c:v>0.44322130095745732</c:v>
                </c:pt>
                <c:pt idx="9">
                  <c:v>0.46103214711394186</c:v>
                </c:pt>
                <c:pt idx="10">
                  <c:v>0.42499686857597574</c:v>
                </c:pt>
                <c:pt idx="11">
                  <c:v>0.43321536757281365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20A-458A-90B8-DA068E39971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0.19559382453933055</c:v>
                </c:pt>
                <c:pt idx="1">
                  <c:v>0.24867337887676819</c:v>
                </c:pt>
                <c:pt idx="2">
                  <c:v>0.2142447694177298</c:v>
                </c:pt>
                <c:pt idx="3">
                  <c:v>0.16579073714862222</c:v>
                </c:pt>
                <c:pt idx="4">
                  <c:v>0.16630165825448609</c:v>
                </c:pt>
                <c:pt idx="5">
                  <c:v>0.17696291634289812</c:v>
                </c:pt>
                <c:pt idx="6">
                  <c:v>0.14046117896854637</c:v>
                </c:pt>
                <c:pt idx="7">
                  <c:v>8.6360160764785449E-2</c:v>
                </c:pt>
                <c:pt idx="8">
                  <c:v>6.6337643536340599E-2</c:v>
                </c:pt>
                <c:pt idx="9">
                  <c:v>6.2830739747237019E-2</c:v>
                </c:pt>
                <c:pt idx="10">
                  <c:v>7.5549288614142243E-2</c:v>
                </c:pt>
                <c:pt idx="11">
                  <c:v>9.0150675934004526E-2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20A-458A-90B8-DA068E39971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0.2834447327724044</c:v>
                </c:pt>
                <c:pt idx="1">
                  <c:v>0.2636863727610837</c:v>
                </c:pt>
                <c:pt idx="2">
                  <c:v>0.32225690391001416</c:v>
                </c:pt>
                <c:pt idx="3">
                  <c:v>0.30618028327790114</c:v>
                </c:pt>
                <c:pt idx="4">
                  <c:v>0.31187706254020159</c:v>
                </c:pt>
                <c:pt idx="5">
                  <c:v>0.34292344529571639</c:v>
                </c:pt>
                <c:pt idx="6">
                  <c:v>0.33246070383245513</c:v>
                </c:pt>
                <c:pt idx="7">
                  <c:v>0.31662382423459978</c:v>
                </c:pt>
                <c:pt idx="8">
                  <c:v>0.29239298522686147</c:v>
                </c:pt>
                <c:pt idx="9">
                  <c:v>0.26841563423984782</c:v>
                </c:pt>
                <c:pt idx="10">
                  <c:v>0.24497314343395643</c:v>
                </c:pt>
                <c:pt idx="11">
                  <c:v>0.23986589155646182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20A-458A-90B8-DA068E39971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0.2234096091845561</c:v>
                </c:pt>
                <c:pt idx="1">
                  <c:v>0.16384484109076008</c:v>
                </c:pt>
                <c:pt idx="2">
                  <c:v>0.13522103179073483</c:v>
                </c:pt>
                <c:pt idx="3">
                  <c:v>0.11045341171869764</c:v>
                </c:pt>
                <c:pt idx="4">
                  <c:v>8.4062993285957899E-2</c:v>
                </c:pt>
                <c:pt idx="5">
                  <c:v>6.4740112020983717E-2</c:v>
                </c:pt>
                <c:pt idx="6">
                  <c:v>5.9159083358544008E-2</c:v>
                </c:pt>
                <c:pt idx="7">
                  <c:v>6.9368237427763435E-2</c:v>
                </c:pt>
                <c:pt idx="8">
                  <c:v>8.1998321982035341E-2</c:v>
                </c:pt>
                <c:pt idx="9">
                  <c:v>9.5531849814718073E-2</c:v>
                </c:pt>
                <c:pt idx="10">
                  <c:v>0.11130738795028035</c:v>
                </c:pt>
                <c:pt idx="11">
                  <c:v>9.6797278618134044E-2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20A-458A-90B8-DA068E399711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2019MTD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5.9290713218526379E-2</c:v>
                </c:pt>
                <c:pt idx="1">
                  <c:v>6.5651535664451741E-2</c:v>
                </c:pt>
                <c:pt idx="2">
                  <c:v>7.2005431212123328E-2</c:v>
                </c:pt>
                <c:pt idx="3">
                  <c:v>5.6645482177397073E-2</c:v>
                </c:pt>
                <c:pt idx="4">
                  <c:v>2.9587521936905649E-2</c:v>
                </c:pt>
                <c:pt idx="5">
                  <c:v>2.2577889040859882E-2</c:v>
                </c:pt>
                <c:pt idx="6">
                  <c:v>1.609245108975061E-2</c:v>
                </c:pt>
                <c:pt idx="7">
                  <c:v>2.4958118160580352E-2</c:v>
                </c:pt>
                <c:pt idx="8">
                  <c:v>2.4197183562004409E-2</c:v>
                </c:pt>
                <c:pt idx="9">
                  <c:v>2.4912682451044877E-2</c:v>
                </c:pt>
                <c:pt idx="10">
                  <c:v>2.9153557666094416E-2</c:v>
                </c:pt>
                <c:pt idx="11">
                  <c:v>2.7978472065642555E-2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20A-458A-90B8-DA068E399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465505616"/>
        <c:axId val="465499344"/>
      </c:barChart>
      <c:catAx>
        <c:axId val="465505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5499344"/>
        <c:crosses val="autoZero"/>
        <c:auto val="1"/>
        <c:lblAlgn val="ctr"/>
        <c:lblOffset val="100"/>
        <c:noMultiLvlLbl val="0"/>
      </c:catAx>
      <c:valAx>
        <c:axId val="46549934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5505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9601050233427015"/>
          <c:y val="0.11925255715552315"/>
          <c:w val="0.10398949766572975"/>
          <c:h val="0.66270347650985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1"/>
          <c:w val="0.78293337812471997"/>
          <c:h val="0.8258521783497796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7613386173491853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14E-485A-B843-F51CF5BCBBD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Sheet1!$B$2:$B$6</c:f>
              <c:numCache>
                <c:formatCode>0.0%</c:formatCode>
                <c:ptCount val="5"/>
                <c:pt idx="0">
                  <c:v>1.5622128285241683E-2</c:v>
                </c:pt>
                <c:pt idx="1">
                  <c:v>4.5890828609498863E-2</c:v>
                </c:pt>
                <c:pt idx="2">
                  <c:v>4.1982098002703284E-2</c:v>
                </c:pt>
                <c:pt idx="3">
                  <c:v>5.8000000000000003E-2</c:v>
                </c:pt>
                <c:pt idx="4">
                  <c:v>5.1999999999999998E-2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4E-485A-B843-F51CF5BCBB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Sheet1!$C$2:$C$6</c:f>
              <c:numCache>
                <c:formatCode>0.0%</c:formatCode>
                <c:ptCount val="5"/>
                <c:pt idx="0">
                  <c:v>0.62863969333368341</c:v>
                </c:pt>
                <c:pt idx="1">
                  <c:v>0.56935191249425987</c:v>
                </c:pt>
                <c:pt idx="2">
                  <c:v>0.51365273837907455</c:v>
                </c:pt>
                <c:pt idx="3">
                  <c:v>0.38400000000000001</c:v>
                </c:pt>
                <c:pt idx="4">
                  <c:v>0.32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14E-485A-B843-F51CF5BCBBD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Sheet1!$D$2:$D$6</c:f>
              <c:numCache>
                <c:formatCode>0.0%</c:formatCode>
                <c:ptCount val="5"/>
                <c:pt idx="0">
                  <c:v>0.28837486106370502</c:v>
                </c:pt>
                <c:pt idx="1">
                  <c:v>0.30304056851630196</c:v>
                </c:pt>
                <c:pt idx="2">
                  <c:v>0.38228827668621618</c:v>
                </c:pt>
                <c:pt idx="3">
                  <c:v>0.47899999999999998</c:v>
                </c:pt>
                <c:pt idx="4">
                  <c:v>0.55100000000000005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14E-485A-B843-F51CF5BCBBD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3.4585657108420741E-17"/>
                  <c:y val="6.382979258081682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14E-485A-B843-F51CF5BCBBD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Sheet1!$E$2:$E$6</c:f>
              <c:numCache>
                <c:formatCode>0.0%</c:formatCode>
                <c:ptCount val="5"/>
                <c:pt idx="0">
                  <c:v>1.6716114859838441E-2</c:v>
                </c:pt>
                <c:pt idx="1">
                  <c:v>2.3735856726665009E-2</c:v>
                </c:pt>
                <c:pt idx="2">
                  <c:v>1.5042086516651874E-2</c:v>
                </c:pt>
                <c:pt idx="3">
                  <c:v>2.4E-2</c:v>
                </c:pt>
                <c:pt idx="4">
                  <c:v>2.1000000000000001E-2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14E-485A-B843-F51CF5BCBBD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Sheet1!$F$2:$F$6</c:f>
              <c:numCache>
                <c:formatCode>0.0%</c:formatCode>
                <c:ptCount val="5"/>
                <c:pt idx="0">
                  <c:v>3.8061980903370353E-2</c:v>
                </c:pt>
                <c:pt idx="1">
                  <c:v>4.2977483683010007E-2</c:v>
                </c:pt>
                <c:pt idx="2">
                  <c:v>4.6182048113793124E-2</c:v>
                </c:pt>
                <c:pt idx="3">
                  <c:v>5.1999999999999998E-2</c:v>
                </c:pt>
                <c:pt idx="4">
                  <c:v>5.5E-2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14E-485A-B843-F51CF5BCBBD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8"/>
        <c:overlap val="100"/>
        <c:serLines/>
        <c:axId val="465506008"/>
        <c:axId val="465502480"/>
      </c:barChart>
      <c:catAx>
        <c:axId val="465506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5502480"/>
        <c:crosses val="autoZero"/>
        <c:auto val="1"/>
        <c:lblAlgn val="ctr"/>
        <c:lblOffset val="100"/>
        <c:noMultiLvlLbl val="0"/>
      </c:catAx>
      <c:valAx>
        <c:axId val="46550248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one"/>
        <c:crossAx val="465506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264"/>
          <c:y val="4.1849475778980655E-2"/>
          <c:w val="0.116387272216794"/>
          <c:h val="0.940969001588960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650040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036015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08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53022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157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55E04C-00A2-4A28-80F5-5CA5F1250194}" type="slidenum">
              <a:rPr lang="zh-CN" altLang="de-DE" smtClean="0"/>
              <a:pPr>
                <a:defRPr/>
              </a:pPr>
              <a:t>5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46054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698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040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90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90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220892" y="5063149"/>
            <a:ext cx="7512050" cy="98603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国机</a:t>
            </a:r>
            <a:r>
              <a:rPr lang="zh-CN" altLang="en-US" sz="14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zh-CN" altLang="en-US" sz="14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股份有限公司</a:t>
            </a:r>
            <a:endParaRPr lang="zh-CN" altLang="en-US" sz="1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2019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12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市场研究报告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264343" y="1621480"/>
            <a:ext cx="52308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月乘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用车分品牌进口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量与同比增速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7529915"/>
              </p:ext>
            </p:extLst>
          </p:nvPr>
        </p:nvGraphicFramePr>
        <p:xfrm>
          <a:off x="759216" y="1975140"/>
          <a:ext cx="4684912" cy="421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450613"/>
              </p:ext>
            </p:extLst>
          </p:nvPr>
        </p:nvGraphicFramePr>
        <p:xfrm>
          <a:off x="5793620" y="2070906"/>
          <a:ext cx="4213061" cy="414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536817"/>
              </p:ext>
            </p:extLst>
          </p:nvPr>
        </p:nvGraphicFramePr>
        <p:xfrm>
          <a:off x="264343" y="2096387"/>
          <a:ext cx="596900" cy="3769290"/>
        </p:xfrm>
        <a:graphic>
          <a:graphicData uri="http://schemas.openxmlformats.org/drawingml/2006/table">
            <a:tbl>
              <a:tblPr/>
              <a:tblGrid>
                <a:gridCol w="596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-27.9%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643934"/>
              </p:ext>
            </p:extLst>
          </p:nvPr>
        </p:nvGraphicFramePr>
        <p:xfrm>
          <a:off x="5196720" y="2132497"/>
          <a:ext cx="596900" cy="3733180"/>
        </p:xfrm>
        <a:graphic>
          <a:graphicData uri="http://schemas.openxmlformats.org/drawingml/2006/table">
            <a:tbl>
              <a:tblPr/>
              <a:tblGrid>
                <a:gridCol w="596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-23.4%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33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963" y="99782"/>
            <a:ext cx="9421787" cy="1271538"/>
          </a:xfrm>
        </p:spPr>
        <p:txBody>
          <a:bodyPr/>
          <a:lstStyle/>
          <a:p>
            <a:pPr fontAlgn="auto"/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进口量前十品牌中八成增长，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仅保时捷、奥迪下滑；增长品牌中，</a:t>
            </a:r>
            <a:r>
              <a:rPr lang="en-US" altLang="zh-CN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Tesla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en-US" altLang="zh-CN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JEEP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由于新产品上市增长超过</a:t>
            </a:r>
            <a:r>
              <a:rPr lang="en-US" altLang="zh-CN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倍，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奔驰因</a:t>
            </a:r>
            <a:r>
              <a:rPr lang="zh-CN" altLang="en-US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同期基数低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增幅为</a:t>
            </a:r>
            <a:r>
              <a:rPr lang="en-US" altLang="zh-CN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84.5%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丰田因为平行进口影响增长</a:t>
            </a:r>
            <a:r>
              <a:rPr lang="en-US" altLang="zh-CN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77.1%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，雷克萨斯增长</a:t>
            </a:r>
            <a:r>
              <a:rPr lang="en-US" altLang="zh-CN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49.7%</a:t>
            </a:r>
            <a:r>
              <a:rPr lang="zh-CN" altLang="zh-CN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1—12</a:t>
            </a:r>
            <a:r>
              <a:rPr lang="zh-CN" altLang="en-US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进口量</a:t>
            </a:r>
            <a:r>
              <a:rPr lang="zh-CN" altLang="zh-CN" sz="16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前十品牌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一半增长，</a:t>
            </a:r>
            <a:r>
              <a:rPr lang="zh-CN" altLang="en-US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特斯拉（</a:t>
            </a:r>
            <a:r>
              <a:rPr lang="en-US" altLang="zh-CN" sz="1600" dirty="0" smtClean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226.6%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）、</a:t>
            </a:r>
            <a:r>
              <a:rPr lang="zh-CN" altLang="en-US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丰田（</a:t>
            </a:r>
            <a:r>
              <a:rPr lang="en-US" altLang="zh-CN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30.8</a:t>
            </a:r>
            <a:r>
              <a:rPr lang="en-US" altLang="zh-CN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 </a:t>
            </a:r>
            <a:r>
              <a:rPr lang="zh-CN" altLang="en-US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、雷克萨斯（</a:t>
            </a:r>
            <a:r>
              <a:rPr lang="en-US" altLang="zh-CN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25.7%</a:t>
            </a:r>
            <a:r>
              <a:rPr lang="zh-CN" altLang="en-US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 、林肯、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宝马</a:t>
            </a:r>
            <a:r>
              <a:rPr lang="zh-CN" altLang="en-US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en-US" sz="16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zh-CN" altLang="en-US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品牌是路虎、奔驰、奥迪、迷你、保时捷</a:t>
            </a:r>
            <a:r>
              <a:rPr lang="zh-CN" altLang="zh-CN" sz="16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1600" kern="1200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4724812" y="1613409"/>
            <a:ext cx="52308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1—12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月乘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用车分品牌进口量与同比增速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952" y="2088328"/>
            <a:ext cx="8021495" cy="3813708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591091"/>
            <a:ext cx="8619053" cy="267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2012—2019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排名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(CICA)</a:t>
            </a:r>
            <a:endParaRPr lang="zh-CN" altLang="en-US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46088" y="304285"/>
            <a:ext cx="9261934" cy="292388"/>
          </a:xfrm>
        </p:spPr>
        <p:txBody>
          <a:bodyPr/>
          <a:lstStyle/>
          <a:p>
            <a:pPr fontAlgn="auto"/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正常进口：从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当年累计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终端销售的情况来看，第一集团品牌竞争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格局较为稳定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，前三名依次是雷克萨斯、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宝马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奔驰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第二集团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保时捷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、奥迪、大众、路虎排在前列；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JEEP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、斯巴鲁品牌保持增长走势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 bwMode="auto">
          <a:xfrm>
            <a:off x="7193631" y="1989439"/>
            <a:ext cx="1950369" cy="3912597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dashDot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1721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16689" y="1556917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汽车市场销量及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增速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品牌（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2018vs2019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017" y="298820"/>
            <a:ext cx="9060983" cy="292388"/>
          </a:xfrm>
        </p:spPr>
        <p:txBody>
          <a:bodyPr/>
          <a:lstStyle/>
          <a:p>
            <a:pPr fontAlgn="auto"/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正常进口：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进口车销售排名前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的品牌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中，增长品牌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约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五成；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其中，雷诺、福特、克莱斯勒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增幅超过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100%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雷克萨斯、捷豹、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路虎、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迷你等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品牌保持两位数增长。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47" y="2610597"/>
            <a:ext cx="9565453" cy="402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0722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9853" y="297795"/>
            <a:ext cx="91352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平行进口：丰田是份额最大的品牌，进口规模领先，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年份额达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44.4%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，日产和奔驰位居二、三位。前六大品牌累计份额为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90.6%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，品牌结构变化明显，丰田和三菱占比分别提升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个百分点；其它品牌均下滑。</a:t>
            </a:r>
          </a:p>
        </p:txBody>
      </p:sp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2263467876"/>
              </p:ext>
            </p:extLst>
          </p:nvPr>
        </p:nvGraphicFramePr>
        <p:xfrm>
          <a:off x="489693" y="1498000"/>
          <a:ext cx="8186763" cy="5126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31" y="1587848"/>
            <a:ext cx="9065538" cy="36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5300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56172" y="155179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2009—2019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5512617"/>
              </p:ext>
            </p:extLst>
          </p:nvPr>
        </p:nvGraphicFramePr>
        <p:xfrm>
          <a:off x="214011" y="1971017"/>
          <a:ext cx="9299266" cy="4354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8022" y="280295"/>
            <a:ext cx="9404494" cy="292388"/>
          </a:xfrm>
        </p:spPr>
        <p:txBody>
          <a:bodyPr/>
          <a:lstStyle/>
          <a:p>
            <a:pPr fontAlgn="auto"/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1—12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3.0L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以下排量份额为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86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.0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年全年下降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个百分点，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1.5~2.0L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3.6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2.5~3.0L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1.5L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以下区间提升了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.7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2.0~2.5L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64058" y="283211"/>
            <a:ext cx="91967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3.0~4.0L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排量区间提升明显，份额达到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55.1%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，抢占了部分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2.0~3.0L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区间，导致其份额相比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全年下滑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6.4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5.0~6.0L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区间的平行进口车份额有所增长，较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全年提升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</a:p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28050" y="1568937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2015—2019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317663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494194340"/>
              </p:ext>
            </p:extLst>
          </p:nvPr>
        </p:nvGraphicFramePr>
        <p:xfrm>
          <a:off x="1457233" y="1946662"/>
          <a:ext cx="7210425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851137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1" y="3290995"/>
            <a:ext cx="9141651" cy="285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16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08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0818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506550"/>
            <a:ext cx="9266624" cy="292388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海关进口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10.2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大幅增长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24%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1—12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月，汽车市场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降幅持续收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窄 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，进口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市场累计进口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108.6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2.0%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6" y="1736725"/>
            <a:ext cx="9827604" cy="4633362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9900" y="273086"/>
            <a:ext cx="8813723" cy="292388"/>
          </a:xfrm>
        </p:spPr>
        <p:txBody>
          <a:bodyPr/>
          <a:lstStyle/>
          <a:p>
            <a:r>
              <a:rPr lang="zh-CN" altLang="en-US" dirty="0" smtClean="0"/>
              <a:t>正常进口车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受汽车市场整体下行及宏观经济影响，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1—12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月进口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市场销售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83.8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万辆，同比下滑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1.8%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进口车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8.5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2.1%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，扭转下降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态势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；环比增加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14.6%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3366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74" y="1697149"/>
            <a:ext cx="9906859" cy="4779678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46202" y="2497243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62105" y="2193728"/>
            <a:ext cx="26468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2013—2019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年中国进口车行业库存</a:t>
            </a:r>
          </a:p>
        </p:txBody>
      </p:sp>
      <p:sp>
        <p:nvSpPr>
          <p:cNvPr id="15" name="矩形 14"/>
          <p:cNvSpPr/>
          <p:nvPr/>
        </p:nvSpPr>
        <p:spPr>
          <a:xfrm>
            <a:off x="446088" y="516997"/>
            <a:ext cx="907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正常进口汽车：行业去库存效果明显，达到五年来新低；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保时捷、宝马、奔驰、奥迪、捷豹、路虎、大众、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JEEP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雷克萨斯等品牌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相比上月有所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减少。</a:t>
            </a:r>
            <a:endParaRPr lang="zh-CN" altLang="en-US" sz="2000" b="1" cap="all" dirty="0">
              <a:solidFill>
                <a:schemeClr val="tx2"/>
              </a:solidFill>
              <a:latin typeface="微软雅黑（标题）"/>
              <a:ea typeface="微软雅黑" panose="020B0503020204020204" pitchFamily="34" charset="-122"/>
            </a:endParaRPr>
          </a:p>
          <a:p>
            <a:endParaRPr lang="zh-CN" altLang="en-US" sz="2000" b="1" cap="all" dirty="0" smtClean="0">
              <a:solidFill>
                <a:schemeClr val="tx2"/>
              </a:solidFill>
              <a:latin typeface="微软雅黑（标题）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740767300"/>
              </p:ext>
            </p:extLst>
          </p:nvPr>
        </p:nvGraphicFramePr>
        <p:xfrm>
          <a:off x="792982" y="2671121"/>
          <a:ext cx="7620833" cy="3961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23875" y="1352372"/>
            <a:ext cx="9001125" cy="717746"/>
          </a:xfrm>
          <a:prstGeom prst="rect">
            <a:avLst/>
          </a:prstGeom>
        </p:spPr>
        <p:txBody>
          <a:bodyPr/>
          <a:lstStyle>
            <a:lvl1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defTabSz="958850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defTabSz="958850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defTabSz="958850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defTabSz="958850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月行业库存深度为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个月，达到五年来新低。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其中，保时捷、宝马、奔驰、奥迪、捷豹、路虎、大众、</a:t>
            </a:r>
            <a:r>
              <a:rPr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JEEP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、雷克萨斯品牌相比上月有所减少， 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JEEP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品牌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库存相比上月所有增加 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46088" y="290479"/>
            <a:ext cx="9355137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lvl="1" algn="just"/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月平行进口汽车共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163200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16.8%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，占进口总量的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全年相比提升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月当月平行进口汽车共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11448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辆，同比增长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79%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，本月同比增长源于去年同期平行进口量基数较低。 </a:t>
            </a:r>
          </a:p>
          <a:p>
            <a:pPr marL="0" lvl="1" algn="just"/>
            <a:endParaRPr lang="zh-CN" altLang="en-US" sz="2000" b="1" cap="all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90" y="1736725"/>
            <a:ext cx="9449619" cy="445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7924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6088" y="435758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en-US" altLang="zh-CN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</a:t>
            </a:r>
            <a:endParaRPr lang="en-US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中国进口汽车市场总体情况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62446" y="2032711"/>
            <a:ext cx="87277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10.0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24.1%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，主要因为去年同期基数较低，三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大车型均有大幅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增长，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其中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增幅分别为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36.2%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10.6%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192.7% 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1—12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月，进口乘用车累计同比下降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，降幅继续收窄。其中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降幅分别为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269494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238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475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进口乘用车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100006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80602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24.1%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1062764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1087996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-2.3%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2925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轿车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41939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30801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36.2%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41.9%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442611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463347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-4.5%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84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SUV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53275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48164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4.8%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580786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585078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84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MPV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4792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1637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192.7%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53.3%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39367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39571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28135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2018—2019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年乘用车进口量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292226"/>
            <a:ext cx="9104312" cy="292388"/>
          </a:xfrm>
        </p:spPr>
        <p:txBody>
          <a:bodyPr/>
          <a:lstStyle/>
          <a:p>
            <a:r>
              <a:rPr lang="zh-CN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1—12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月，进口乘用车下降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2.3%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，降幅继续收窄。其中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CAR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累计降幅分别为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4.5%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辆，同比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24.1%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，三大车型均有大幅增长，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增长强势。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44522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58401" y="273078"/>
            <a:ext cx="90958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2014—2019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平行进口汽车车型结构：平行进口汽车市场以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为主体，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年份额为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份额为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年份额提升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个百分点，其它车型份额保持相对稳定。</a:t>
            </a: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387990859"/>
              </p:ext>
            </p:extLst>
          </p:nvPr>
        </p:nvGraphicFramePr>
        <p:xfrm>
          <a:off x="783895" y="2305435"/>
          <a:ext cx="7789243" cy="3859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338844" y="1585016"/>
            <a:ext cx="4555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u="sng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2014-2019</a:t>
            </a:r>
            <a:r>
              <a:rPr lang="zh-CN" altLang="en-US" sz="1200" u="sng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年平行</a:t>
            </a:r>
            <a:r>
              <a:rPr lang="zh-CN" altLang="en-US" sz="1200" u="sng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进口</a:t>
            </a:r>
            <a:r>
              <a:rPr lang="zh-CN" altLang="en-US" sz="1200" u="sng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汽车车型结构</a:t>
            </a:r>
            <a:endParaRPr lang="zh-CN" altLang="en-US" sz="1200" b="1" u="sng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5536" y="2292529"/>
            <a:ext cx="8542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DDF35EED-33AA-4468-9661-CD5C231B5F8C}" type="datetime'O''''''''''t''h''''''''''''''''''''e''rs'''''''">
              <a:rPr lang="en-US" altLang="zh-CN" sz="1400" b="1" smtClean="0">
                <a:latin typeface="Calibri" panose="020F0502020204030204" pitchFamily="34" charset="0"/>
                <a:sym typeface="Arial" panose="020B0604020202020204"/>
              </a:rPr>
              <a:pPr/>
              <a:t>Others</a:t>
            </a:fld>
            <a:endParaRPr lang="en-US" altLang="zh-CN" sz="1400" b="1" dirty="0">
              <a:latin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3860" y="2988654"/>
            <a:ext cx="7200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9DEE163E-12BF-4F16-840F-7CE1CF970425}" type="datetime'''''P''''''i''''''''''c''k ''''''''''''''''''up'''''''''''''''">
              <a:rPr lang="en-US" altLang="zh-CN" sz="1400" b="1">
                <a:latin typeface="Calibri" panose="020F0502020204030204" pitchFamily="34" charset="0"/>
              </a:rPr>
              <a:pPr/>
              <a:t>Pick up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8606" y="2561790"/>
            <a:ext cx="542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CFBC821-26BD-4D8D-B3FA-8F3CF59C2E16}" type="datetime'''''''''''''''''''''MP''''''''''''''''V'''''''''''''">
              <a:rPr lang="en-US" altLang="zh-CN" sz="1400" b="1">
                <a:latin typeface="Calibri" panose="020F0502020204030204" pitchFamily="34" charset="0"/>
              </a:rPr>
              <a:pPr/>
              <a:t>MPV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3806" y="4380296"/>
            <a:ext cx="4924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FF399F6-DC0F-414B-8BB1-4B2F7532C433}" type="datetime'''''''''''''''''S''''''''''''''''''U''''V'''''''">
              <a:rPr lang="en-US" altLang="zh-CN" sz="1400" b="1">
                <a:latin typeface="Calibri" panose="020F0502020204030204" pitchFamily="34" charset="0"/>
              </a:rPr>
              <a:pPr/>
              <a:t>SUV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2257" y="2775222"/>
            <a:ext cx="6399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97146D0-9094-464D-8A29-AA2F09812E57}" type="datetime'''''''''''S''''''''''''''''''''e''''''''''''''''d''a''''n'''''">
              <a:rPr lang="en-US" altLang="zh-CN" sz="1400" b="1">
                <a:latin typeface="Calibri" panose="020F0502020204030204" pitchFamily="34" charset="0"/>
                <a:sym typeface="Arial" panose="020B0604020202020204"/>
              </a:rPr>
              <a:pPr/>
              <a:t>Sedan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cxnSp>
        <p:nvCxnSpPr>
          <p:cNvPr id="38" name="Straight Connector 14"/>
          <p:cNvCxnSpPr/>
          <p:nvPr>
            <p:custDataLst>
              <p:tags r:id="rId1"/>
            </p:custDataLst>
          </p:nvPr>
        </p:nvCxnSpPr>
        <p:spPr bwMode="auto">
          <a:xfrm flipH="1">
            <a:off x="8301930" y="2459939"/>
            <a:ext cx="203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9" name="Text Placeholder 108"/>
          <p:cNvSpPr>
            <a:spLocks noGrp="1"/>
          </p:cNvSpPr>
          <p:nvPr/>
        </p:nvSpPr>
        <p:spPr bwMode="auto">
          <a:xfrm>
            <a:off x="8505130" y="2387517"/>
            <a:ext cx="387350" cy="1637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0" tIns="0" rIns="0" bIns="0" anchor="ctr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fld id="{873E7691-6761-4F01-A4D5-49B403BA7125}" type="datetime'''''1''''0''''''''''''''''0''''''''''''%'''''''''''''''">
              <a:rPr lang="en-US" sz="1200">
                <a:latin typeface="Calibri" panose="020F0502020204030204" pitchFamily="34" charset="0"/>
                <a:sym typeface="+mn-lt"/>
              </a:rPr>
              <a:pPr marL="0" indent="0">
                <a:lnSpc>
                  <a:spcPct val="100000"/>
                </a:lnSpc>
                <a:spcAft>
                  <a:spcPct val="0"/>
                </a:spcAft>
                <a:buNone/>
              </a:pPr>
              <a:t>100%</a:t>
            </a:fld>
            <a:endParaRPr lang="en-US" sz="1200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0" name="Text Placeholder 115"/>
          <p:cNvSpPr>
            <a:spLocks noGrp="1"/>
          </p:cNvSpPr>
          <p:nvPr/>
        </p:nvSpPr>
        <p:spPr bwMode="gray">
          <a:xfrm>
            <a:off x="1249101" y="1997558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109,566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1" name="Text Placeholder 115"/>
          <p:cNvSpPr>
            <a:spLocks noGrp="1"/>
          </p:cNvSpPr>
          <p:nvPr>
            <p:custDataLst>
              <p:tags r:id="rId2"/>
            </p:custDataLst>
          </p:nvPr>
        </p:nvSpPr>
        <p:spPr bwMode="gray">
          <a:xfrm>
            <a:off x="2549426" y="1981121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114,261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2" name="Text Placeholder 115"/>
          <p:cNvSpPr>
            <a:spLocks noGrp="1"/>
          </p:cNvSpPr>
          <p:nvPr/>
        </p:nvSpPr>
        <p:spPr bwMode="gray">
          <a:xfrm>
            <a:off x="3763838" y="1975033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132,837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3" name="Text Placeholder 115"/>
          <p:cNvSpPr>
            <a:spLocks noGrp="1"/>
          </p:cNvSpPr>
          <p:nvPr/>
        </p:nvSpPr>
        <p:spPr bwMode="gray">
          <a:xfrm>
            <a:off x="5027153" y="1975032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171,741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4" name="Text Placeholder 115"/>
          <p:cNvSpPr>
            <a:spLocks noGrp="1"/>
          </p:cNvSpPr>
          <p:nvPr/>
        </p:nvSpPr>
        <p:spPr bwMode="gray">
          <a:xfrm>
            <a:off x="6290468" y="1973604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1400" b="1" dirty="0" smtClean="0">
                <a:latin typeface="Calibri" panose="020F0502020204030204" pitchFamily="34" charset="0"/>
              </a:rPr>
              <a:t>139</a:t>
            </a:r>
            <a:r>
              <a:rPr lang="en-US" altLang="zh-CN" sz="1400" b="1" dirty="0">
                <a:latin typeface="Calibri" panose="020F0502020204030204" pitchFamily="34" charset="0"/>
              </a:rPr>
              <a:t>,</a:t>
            </a:r>
            <a:r>
              <a:rPr lang="en-US" altLang="zh-CN" sz="1400" b="1" dirty="0" smtClean="0">
                <a:latin typeface="Calibri" panose="020F0502020204030204" pitchFamily="34" charset="0"/>
              </a:rPr>
              <a:t>713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5" name="Text Placeholder 115"/>
          <p:cNvSpPr>
            <a:spLocks noGrp="1"/>
          </p:cNvSpPr>
          <p:nvPr/>
        </p:nvSpPr>
        <p:spPr bwMode="gray">
          <a:xfrm>
            <a:off x="7469412" y="1975032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  <a:sym typeface="+mn-lt"/>
              </a:rPr>
              <a:t>163</a:t>
            </a:r>
            <a:r>
              <a:rPr lang="en-US" sz="1400" b="1" dirty="0">
                <a:latin typeface="Calibri" panose="020F0502020204030204" pitchFamily="34" charset="0"/>
                <a:sym typeface="+mn-lt"/>
              </a:rPr>
              <a:t>,</a:t>
            </a:r>
            <a:r>
              <a:rPr lang="en-US" sz="1400" b="1" dirty="0" smtClean="0">
                <a:latin typeface="Calibri" panose="020F0502020204030204" pitchFamily="34" charset="0"/>
                <a:sym typeface="+mn-lt"/>
              </a:rPr>
              <a:t>200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600089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XuCtYyHDki5gtt1oEzc6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PqcCsqpaU.MYcINC7rwtw"/>
</p:tagLst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11465</TotalTime>
  <Words>1351</Words>
  <Application>Microsoft Office PowerPoint</Application>
  <PresentationFormat>A4 纸张(210x297 毫米)</PresentationFormat>
  <Paragraphs>149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 Unicode MS</vt:lpstr>
      <vt:lpstr>宋体</vt:lpstr>
      <vt:lpstr>微软雅黑</vt:lpstr>
      <vt:lpstr>微软雅黑（标题）</vt:lpstr>
      <vt:lpstr>Arial</vt:lpstr>
      <vt:lpstr>Arial Bold</vt:lpstr>
      <vt:lpstr>Calibri</vt:lpstr>
      <vt:lpstr>Times New Roman</vt:lpstr>
      <vt:lpstr>Wingdings</vt:lpstr>
      <vt:lpstr>120316_VWAG_Template_draft</vt:lpstr>
      <vt:lpstr>PowerPoint 演示文稿</vt:lpstr>
      <vt:lpstr>PowerPoint 演示文稿</vt:lpstr>
      <vt:lpstr>整体市场：2019年12月，海关进口汽车10.2万辆，大幅增长24%。1—12月，汽车市场降幅持续收窄 ，进口汽车市场累计进口108.6万辆，同比下降2.0%。</vt:lpstr>
      <vt:lpstr>正常进口车：受汽车市场整体下行及宏观经济影响，1—12月进口车市场销售83.8万辆，同比下滑1.8%。12月，进口车销售8.5万辆，同比增长2.1%，扭转下降态势；环比增加14.6%。</vt:lpstr>
      <vt:lpstr>PowerPoint 演示文稿</vt:lpstr>
      <vt:lpstr>PowerPoint 演示文稿</vt:lpstr>
      <vt:lpstr>PowerPoint 演示文稿</vt:lpstr>
      <vt:lpstr>车型结构—整体市场：1—12月，进口乘用车下降2.3%，降幅继续收窄。其中CAR、SUV和MPV累计降幅分别为4.5%，0.7%，0.5%。12月，乘用车进口10.0万辆，同比增长24.1%，三大车型均有大幅增长，MPV增长强势。</vt:lpstr>
      <vt:lpstr>PowerPoint 演示文稿</vt:lpstr>
      <vt:lpstr>品牌结构—整体市场：12月，进口量前十品牌中八成增长，仅保时捷、奥迪下滑；增长品牌中，Tesla、JEEP由于新产品上市增长超过2倍，奔驰因同期基数低增幅为84.5%，丰田因为平行进口影响增长77.1%，雷克萨斯增长49.7%。1—12月，进口量前十品牌一半增长，包括特斯拉（226.6%）、丰田（ 30.8%） 、雷克萨斯（ 25.7%） 、林肯、宝马；下滑品牌是路虎、奔驰、奥迪、迷你、保时捷。</vt:lpstr>
      <vt:lpstr>品牌结构—正常进口：从当年累计终端销售的情况来看，第一集团品牌竞争格局较为稳定，前三名依次是雷克萨斯、宝马、奔驰；第二集团中保时捷、奥迪、大众、路虎排在前列；JEEP、斯巴鲁品牌保持增长走势。</vt:lpstr>
      <vt:lpstr>品牌结构—正常进口：2019年12月，进口车销售排名前20的品牌中，增长品牌约五成；其中，雷诺、福特、克莱斯勒增幅超过100%， 雷克萨斯、捷豹、路虎、迷你等品牌保持两位数增长。 </vt:lpstr>
      <vt:lpstr>PowerPoint 演示文稿</vt:lpstr>
      <vt:lpstr>排量结构—整体市场：2019年1—12月3.0L以下排量份额为86.0%，比2018年全年下降2个百分点，其中1.5~2.0L份额下降3.6个百分点，2.5~3.0L份额下降2.3个百分点；1.5L以下区间提升了2.7个百分点， 2.0~2.5L份额提示1.3个百分点。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王枫亭</dc:creator>
  <cp:lastModifiedBy>个人用户</cp:lastModifiedBy>
  <cp:revision>3875</cp:revision>
  <cp:lastPrinted>2013-12-11T01:16:00Z</cp:lastPrinted>
  <dcterms:created xsi:type="dcterms:W3CDTF">2012-04-10T02:52:00Z</dcterms:created>
  <dcterms:modified xsi:type="dcterms:W3CDTF">2020-02-13T06:19:39Z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