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21" d="100"/>
          <a:sy n="121" d="100"/>
        </p:scale>
        <p:origin x="1284" y="108"/>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2020/3/2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2020/3/2</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904656"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特斯拉与宁德时代达成电池供应协议</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9CBF652-C7F4-49DB-B609-5174FA739F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2375A3F-1D4B-4EB9-8716-509F67D75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3B89A3B-B6AF-49D1-94D6-093D14C95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CFFCBCD-D92C-4513-8FEE-391BDAC639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DF538D4-4D86-44F0-A86E-4EEB6F6F98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5CC6812-0D91-4CC4-A876-3564F631D7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CF5AFFB-D526-4A0C-B3F4-75A25C74CF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526834"/>
          </a:xfrm>
          <a:prstGeom prst="rect">
            <a:avLst/>
          </a:prstGeom>
        </p:spPr>
        <p:txBody>
          <a:bodyPr wrap="square" rIns="0">
            <a:spAutoFit/>
          </a:bodyPr>
          <a:lstStyle/>
          <a:p>
            <a:pPr marL="354330" indent="-354330">
              <a:lnSpc>
                <a:spcPct val="150000"/>
              </a:lnSpc>
              <a:spcAft>
                <a:spcPts val="1200"/>
              </a:spcAft>
              <a:buFont typeface="Wingdings" panose="05000000000000000000"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特斯拉以惊人的速度建成了上海工厂实现</a:t>
            </a:r>
            <a:r>
              <a:rPr lang="en-US" altLang="zh-CN" sz="1600" b="1" dirty="0">
                <a:solidFill>
                  <a:srgbClr val="203864"/>
                </a:solidFill>
                <a:latin typeface="Arial" panose="020B0604020202020204" pitchFamily="34" charset="0"/>
                <a:ea typeface="微软雅黑" panose="020B0503020204020204" pitchFamily="34" charset="-122"/>
              </a:rPr>
              <a:t>Model 3</a:t>
            </a:r>
            <a:r>
              <a:rPr lang="zh-CN" altLang="en-US" sz="1600" b="1" dirty="0">
                <a:solidFill>
                  <a:srgbClr val="203864"/>
                </a:solidFill>
                <a:latin typeface="Arial" panose="020B0604020202020204" pitchFamily="34" charset="0"/>
                <a:ea typeface="微软雅黑" panose="020B0503020204020204" pitchFamily="34" charset="-122"/>
              </a:rPr>
              <a:t>的提前国产，在其不断提升国产化率的进程中，动力电池的本土化生产成为首要解决的问题。此前特斯拉已经确认与</a:t>
            </a:r>
            <a:r>
              <a:rPr lang="en-US" altLang="zh-CN" sz="1600" b="1" dirty="0">
                <a:solidFill>
                  <a:srgbClr val="203864"/>
                </a:solidFill>
                <a:latin typeface="Arial" panose="020B0604020202020204" pitchFamily="34" charset="0"/>
                <a:ea typeface="微软雅黑" panose="020B0503020204020204" pitchFamily="34" charset="-122"/>
              </a:rPr>
              <a:t>LG</a:t>
            </a:r>
            <a:r>
              <a:rPr lang="zh-CN" altLang="en-US" sz="1600" b="1" dirty="0">
                <a:solidFill>
                  <a:srgbClr val="203864"/>
                </a:solidFill>
                <a:latin typeface="Arial" panose="020B0604020202020204" pitchFamily="34" charset="0"/>
                <a:ea typeface="微软雅黑" panose="020B0503020204020204" pitchFamily="34" charset="-122"/>
              </a:rPr>
              <a:t>化学达成电池供应协议，但</a:t>
            </a:r>
            <a:r>
              <a:rPr lang="en-US" altLang="zh-CN" sz="1600" b="1" dirty="0">
                <a:solidFill>
                  <a:srgbClr val="203864"/>
                </a:solidFill>
                <a:latin typeface="Arial" panose="020B0604020202020204" pitchFamily="34" charset="0"/>
                <a:ea typeface="微软雅黑" panose="020B0503020204020204" pitchFamily="34" charset="-122"/>
              </a:rPr>
              <a:t>LG</a:t>
            </a:r>
            <a:r>
              <a:rPr lang="zh-CN" altLang="en-US" sz="1600" b="1" dirty="0">
                <a:solidFill>
                  <a:srgbClr val="203864"/>
                </a:solidFill>
                <a:latin typeface="Arial" panose="020B0604020202020204" pitchFamily="34" charset="0"/>
                <a:ea typeface="微软雅黑" panose="020B0503020204020204" pitchFamily="34" charset="-122"/>
              </a:rPr>
              <a:t>化学南京工厂的供货量将难以满足特斯拉未来在华的产能需求，</a:t>
            </a:r>
            <a:r>
              <a:rPr lang="zh-CN" altLang="en-US" sz="1600" b="1" dirty="0">
                <a:solidFill>
                  <a:srgbClr val="203864"/>
                </a:solidFill>
                <a:latin typeface="Arial" panose="020B0604020202020204" pitchFamily="34" charset="0"/>
                <a:ea typeface="微软雅黑" panose="020B0503020204020204" pitchFamily="34" charset="-122"/>
                <a:sym typeface="+mn-ea"/>
              </a:rPr>
              <a:t>扩展电池领域</a:t>
            </a:r>
            <a:r>
              <a:rPr lang="en-US" altLang="zh-CN" sz="1600" b="1" dirty="0">
                <a:solidFill>
                  <a:srgbClr val="203864"/>
                </a:solidFill>
                <a:latin typeface="Arial" panose="020B0604020202020204" pitchFamily="34" charset="0"/>
                <a:ea typeface="微软雅黑" panose="020B0503020204020204" pitchFamily="34" charset="-122"/>
                <a:sym typeface="+mn-ea"/>
              </a:rPr>
              <a:t>“</a:t>
            </a:r>
            <a:r>
              <a:rPr lang="zh-CN" altLang="en-US" sz="1600" b="1" dirty="0">
                <a:solidFill>
                  <a:srgbClr val="203864"/>
                </a:solidFill>
                <a:latin typeface="Arial" panose="020B0604020202020204" pitchFamily="34" charset="0"/>
                <a:ea typeface="微软雅黑" panose="020B0503020204020204" pitchFamily="34" charset="-122"/>
                <a:sym typeface="+mn-ea"/>
              </a:rPr>
              <a:t>朋友圈</a:t>
            </a:r>
            <a:r>
              <a:rPr lang="en-US" altLang="zh-CN" sz="1600" b="1" dirty="0">
                <a:solidFill>
                  <a:srgbClr val="203864"/>
                </a:solidFill>
                <a:latin typeface="Arial" panose="020B0604020202020204" pitchFamily="34" charset="0"/>
                <a:ea typeface="微软雅黑" panose="020B0503020204020204" pitchFamily="34" charset="-122"/>
                <a:sym typeface="+mn-ea"/>
              </a:rPr>
              <a:t>”</a:t>
            </a:r>
            <a:r>
              <a:rPr lang="zh-CN" altLang="en-US" sz="1600" b="1" dirty="0">
                <a:solidFill>
                  <a:srgbClr val="203864"/>
                </a:solidFill>
                <a:latin typeface="Arial" panose="020B0604020202020204" pitchFamily="34" charset="0"/>
                <a:ea typeface="微软雅黑" panose="020B0503020204020204" pitchFamily="34" charset="-122"/>
                <a:sym typeface="+mn-ea"/>
              </a:rPr>
              <a:t>对特斯拉意义重大。选择国内电池领域的龙头企业宁德时代作为合作伙伴无疑是上上之选。</a:t>
            </a:r>
            <a:endParaRPr lang="en-US" altLang="zh-CN" sz="1600" b="1" dirty="0">
              <a:solidFill>
                <a:srgbClr val="203864"/>
              </a:solidFill>
              <a:latin typeface="Arial" panose="020B0604020202020204" pitchFamily="34" charset="0"/>
              <a:ea typeface="微软雅黑" panose="020B0503020204020204" pitchFamily="34" charset="-122"/>
            </a:endParaRPr>
          </a:p>
          <a:p>
            <a:pPr marL="354330" indent="-354330">
              <a:lnSpc>
                <a:spcPct val="150000"/>
              </a:lnSpc>
              <a:spcAft>
                <a:spcPts val="1200"/>
              </a:spcAft>
              <a:buFont typeface="Wingdings" panose="05000000000000000000"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特斯拉和宁德时代的合作模式尚未可知：</a:t>
            </a:r>
            <a:r>
              <a:rPr lang="zh-CN" altLang="en-US" sz="1600" dirty="0">
                <a:solidFill>
                  <a:srgbClr val="203864"/>
                </a:solidFill>
                <a:latin typeface="Arial" panose="020B0604020202020204" pitchFamily="34" charset="0"/>
                <a:ea typeface="微软雅黑" panose="020B0503020204020204" pitchFamily="34" charset="-122"/>
              </a:rPr>
              <a:t>特斯拉目前采用圆柱形电池，而宁德时代主要生产方形电池，电池技术路线上有明显区别。从双方目前在电池领域的布局来看，合作方式有两种：特斯拉采用宁德时代的电池而改变相应配套系统，或者授权宁德时代生产圆柱形电池。考虑到未来电池系统的安全性和续航能力提升，不排除未来特斯拉改变技术路线，采用国内主流动力电池布局方式的可能性。</a:t>
            </a:r>
            <a:endParaRPr lang="en-US" altLang="zh-CN" sz="1600" b="1" dirty="0">
              <a:solidFill>
                <a:srgbClr val="203864"/>
              </a:solidFill>
              <a:latin typeface="Arial" panose="020B0604020202020204" pitchFamily="34" charset="0"/>
              <a:ea typeface="微软雅黑" panose="020B0503020204020204" pitchFamily="34" charset="-122"/>
            </a:endParaRPr>
          </a:p>
          <a:p>
            <a:pPr marL="354330" indent="-354330">
              <a:lnSpc>
                <a:spcPct val="150000"/>
              </a:lnSpc>
              <a:spcAft>
                <a:spcPts val="1200"/>
              </a:spcAft>
              <a:buFont typeface="Wingdings" panose="05000000000000000000" pitchFamily="2" charset="2"/>
              <a:buChar char="u"/>
            </a:pPr>
            <a:r>
              <a:rPr lang="zh-CN" altLang="en-US" sz="1600" b="1" dirty="0">
                <a:solidFill>
                  <a:srgbClr val="203864"/>
                </a:solidFill>
                <a:latin typeface="Arial" panose="020B0604020202020204" pitchFamily="34" charset="0"/>
                <a:ea typeface="微软雅黑" panose="020B0503020204020204" pitchFamily="34" charset="-122"/>
                <a:sym typeface="+mn-ea"/>
              </a:rPr>
              <a:t>特斯拉国产化的提升对国内新能源汽车市场的双面影响</a:t>
            </a:r>
            <a:r>
              <a:rPr lang="zh-CN" altLang="en-US" sz="1600" b="1" dirty="0">
                <a:solidFill>
                  <a:srgbClr val="203864"/>
                </a:solidFill>
                <a:latin typeface="Arial" panose="020B0604020202020204" pitchFamily="34" charset="0"/>
                <a:ea typeface="微软雅黑" panose="020B0503020204020204" pitchFamily="34" charset="-122"/>
              </a:rPr>
              <a:t>： </a:t>
            </a:r>
            <a:r>
              <a:rPr lang="zh-CN" altLang="en-US" sz="1600" dirty="0">
                <a:solidFill>
                  <a:srgbClr val="203864"/>
                </a:solidFill>
                <a:latin typeface="Arial" panose="020B0604020202020204" pitchFamily="34" charset="0"/>
                <a:ea typeface="微软雅黑" panose="020B0503020204020204" pitchFamily="34" charset="-122"/>
              </a:rPr>
              <a:t>目前特斯拉国产化率只有</a:t>
            </a:r>
            <a:r>
              <a:rPr lang="en-US" altLang="zh-CN" sz="1600" dirty="0">
                <a:solidFill>
                  <a:srgbClr val="203864"/>
                </a:solidFill>
                <a:latin typeface="Arial" panose="020B0604020202020204" pitchFamily="34" charset="0"/>
                <a:ea typeface="微软雅黑" panose="020B0503020204020204" pitchFamily="34" charset="-122"/>
              </a:rPr>
              <a:t>30%</a:t>
            </a:r>
            <a:r>
              <a:rPr lang="zh-CN" altLang="en-US" sz="1600" dirty="0">
                <a:solidFill>
                  <a:srgbClr val="203864"/>
                </a:solidFill>
                <a:latin typeface="Arial" panose="020B0604020202020204" pitchFamily="34" charset="0"/>
                <a:ea typeface="微软雅黑" panose="020B0503020204020204" pitchFamily="34" charset="-122"/>
              </a:rPr>
              <a:t>，加上新能源补贴，售价就已降至</a:t>
            </a:r>
            <a:r>
              <a:rPr lang="en-US" altLang="zh-CN" sz="1600" dirty="0">
                <a:solidFill>
                  <a:srgbClr val="203864"/>
                </a:solidFill>
                <a:latin typeface="Arial" panose="020B0604020202020204" pitchFamily="34" charset="0"/>
                <a:ea typeface="微软雅黑" panose="020B0503020204020204" pitchFamily="34" charset="-122"/>
              </a:rPr>
              <a:t>30</a:t>
            </a:r>
            <a:r>
              <a:rPr lang="zh-CN" altLang="en-US" sz="1600" dirty="0">
                <a:solidFill>
                  <a:srgbClr val="203864"/>
                </a:solidFill>
                <a:latin typeface="Arial" panose="020B0604020202020204" pitchFamily="34" charset="0"/>
                <a:ea typeface="微软雅黑" panose="020B0503020204020204" pitchFamily="34" charset="-122"/>
              </a:rPr>
              <a:t>万元以内，待其年底完成</a:t>
            </a:r>
            <a:r>
              <a:rPr lang="en-US" altLang="zh-CN" sz="1600" dirty="0">
                <a:solidFill>
                  <a:srgbClr val="203864"/>
                </a:solidFill>
                <a:latin typeface="Arial" panose="020B0604020202020204" pitchFamily="34" charset="0"/>
                <a:ea typeface="微软雅黑" panose="020B0503020204020204" pitchFamily="34" charset="-122"/>
              </a:rPr>
              <a:t>100%</a:t>
            </a:r>
            <a:r>
              <a:rPr lang="zh-CN" altLang="en-US" sz="1600" dirty="0">
                <a:solidFill>
                  <a:srgbClr val="203864"/>
                </a:solidFill>
                <a:latin typeface="Arial" panose="020B0604020202020204" pitchFamily="34" charset="0"/>
                <a:ea typeface="微软雅黑" panose="020B0503020204020204" pitchFamily="34" charset="-122"/>
              </a:rPr>
              <a:t>国产后，售价还有很大的下降空间。</a:t>
            </a:r>
            <a:r>
              <a:rPr lang="zh-CN" altLang="en-US" sz="1600" dirty="0">
                <a:solidFill>
                  <a:srgbClr val="203864"/>
                </a:solidFill>
                <a:latin typeface="Arial" panose="020B0604020202020204" pitchFamily="34" charset="0"/>
                <a:ea typeface="微软雅黑" panose="020B0503020204020204" pitchFamily="34" charset="-122"/>
                <a:sym typeface="+mn-ea"/>
              </a:rPr>
              <a:t>特斯拉在华市场发展空间将进一步扩大，</a:t>
            </a:r>
            <a:r>
              <a:rPr lang="zh-CN" altLang="en-US" sz="1600" dirty="0">
                <a:solidFill>
                  <a:srgbClr val="203864"/>
                </a:solidFill>
                <a:latin typeface="Arial" panose="020B0604020202020204" pitchFamily="34" charset="0"/>
                <a:ea typeface="微软雅黑" panose="020B0503020204020204" pitchFamily="34" charset="-122"/>
              </a:rPr>
              <a:t>对国内新能源汽车市场也将造成一定的冲击，但特斯拉国产化的提升对国内新能源汽车产业链形成重大利好。随着国内零部件厂商不断加入特斯拉供应链，国内企业尤其是长三角地区的零部件公司将受益，除更多订单利益外，也有助于形成示范效应，促进国内新能源产业链的成熟。</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54112</TotalTime>
  <Words>374</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8126</cp:revision>
  <cp:lastPrinted>2016-08-18T05:59:21Z</cp:lastPrinted>
  <dcterms:created xsi:type="dcterms:W3CDTF">2013-12-03T00:55:47Z</dcterms:created>
  <dcterms:modified xsi:type="dcterms:W3CDTF">2020-03-02T09:20:17Z</dcterms:modified>
</cp:coreProperties>
</file>