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1" r:id="rId2"/>
    <p:sldId id="729" r:id="rId3"/>
    <p:sldId id="680" r:id="rId4"/>
    <p:sldId id="710" r:id="rId5"/>
    <p:sldId id="728" r:id="rId6"/>
    <p:sldId id="734" r:id="rId7"/>
    <p:sldId id="714" r:id="rId8"/>
    <p:sldId id="738" r:id="rId9"/>
    <p:sldId id="706" r:id="rId10"/>
    <p:sldId id="741" r:id="rId11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0" userDrawn="1">
          <p15:clr>
            <a:srgbClr val="A4A3A4"/>
          </p15:clr>
        </p15:guide>
        <p15:guide id="2" orient="horz" pos="4178" userDrawn="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2" userDrawn="1">
          <p15:clr>
            <a:srgbClr val="A4A3A4"/>
          </p15:clr>
        </p15:guide>
        <p15:guide id="5" orient="horz" pos="232" userDrawn="1">
          <p15:clr>
            <a:srgbClr val="A4A3A4"/>
          </p15:clr>
        </p15:guide>
        <p15:guide id="6" orient="horz" pos="709" userDrawn="1">
          <p15:clr>
            <a:srgbClr val="A4A3A4"/>
          </p15:clr>
        </p15:guide>
        <p15:guide id="7" orient="horz" pos="1094" userDrawn="1">
          <p15:clr>
            <a:srgbClr val="A4A3A4"/>
          </p15:clr>
        </p15:guide>
        <p15:guide id="8" pos="3128">
          <p15:clr>
            <a:srgbClr val="A4A3A4"/>
          </p15:clr>
        </p15:guide>
        <p15:guide id="9" pos="281">
          <p15:clr>
            <a:srgbClr val="A4A3A4"/>
          </p15:clr>
        </p15:guide>
        <p15:guide id="10" pos="6000" userDrawn="1">
          <p15:clr>
            <a:srgbClr val="A4A3A4"/>
          </p15:clr>
        </p15:guide>
        <p15:guide id="11" pos="33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7F7F7F"/>
    <a:srgbClr val="C00000"/>
    <a:srgbClr val="1F497D"/>
    <a:srgbClr val="A6ADB3"/>
    <a:srgbClr val="005977"/>
    <a:srgbClr val="00B0F0"/>
    <a:srgbClr val="92D050"/>
    <a:srgbClr val="1557AE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86436" autoAdjust="0"/>
  </p:normalViewPr>
  <p:slideViewPr>
    <p:cSldViewPr snapToGrid="0">
      <p:cViewPr varScale="1">
        <p:scale>
          <a:sx n="67" d="100"/>
          <a:sy n="67" d="100"/>
        </p:scale>
        <p:origin x="1008" y="32"/>
      </p:cViewPr>
      <p:guideLst>
        <p:guide orient="horz" pos="1570"/>
        <p:guide orient="horz" pos="4178"/>
        <p:guide orient="horz" pos="2276"/>
        <p:guide orient="horz" pos="482"/>
        <p:guide orient="horz" pos="232"/>
        <p:guide orient="horz" pos="709"/>
        <p:guide orient="horz" pos="1094"/>
        <p:guide pos="3128"/>
        <p:guide pos="281"/>
        <p:guide pos="6000"/>
        <p:guide pos="3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090" y="96"/>
      </p:cViewPr>
      <p:guideLst>
        <p:guide orient="horz" pos="3110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26441503488467"/>
          <c:y val="7.9052368327794484E-2"/>
          <c:w val="0.79727828810382984"/>
          <c:h val="0.792442313361856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4.7472287584875402E-3"/>
                  <c:y val="-2.0820223923967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0D1-40FB-9615-F78C5847A143}"/>
                </c:ext>
              </c:extLst>
            </c:dLbl>
            <c:dLbl>
              <c:idx val="7"/>
              <c:layout>
                <c:manualLayout>
                  <c:x val="2.3736143792438573E-3"/>
                  <c:y val="1.04101119619836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0D1-40FB-9615-F78C5847A143}"/>
                </c:ext>
              </c:extLst>
            </c:dLbl>
            <c:dLbl>
              <c:idx val="10"/>
              <c:layout>
                <c:manualLayout>
                  <c:x val="9.4944575169750803E-3"/>
                  <c:y val="2.0820223923967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0D1-40FB-9615-F78C5847A1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 Jan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1422992</c:v>
                </c:pt>
                <c:pt idx="1">
                  <c:v>1121571</c:v>
                </c:pt>
                <c:pt idx="2">
                  <c:v>1131409</c:v>
                </c:pt>
                <c:pt idx="3">
                  <c:v>1130650</c:v>
                </c:pt>
                <c:pt idx="4">
                  <c:v>1108449</c:v>
                </c:pt>
                <c:pt idx="5">
                  <c:v>1110870</c:v>
                </c:pt>
                <c:pt idx="6">
                  <c:v>87891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12-40C1-8244-B2860DECCE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50"/>
        <c:axId val="-1388655728"/>
        <c:axId val="-138863723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4593130722606714E-2"/>
                  <c:y val="-9.02209703371919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923-490B-A682-02B21091FA92}"/>
                </c:ext>
              </c:extLst>
            </c:dLbl>
            <c:dLbl>
              <c:idx val="2"/>
              <c:layout>
                <c:manualLayout>
                  <c:x val="-2.328754312752675E-2"/>
                  <c:y val="-4.511048516859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D1C-4912-9038-A9CB82D51A25}"/>
                </c:ext>
              </c:extLst>
            </c:dLbl>
            <c:dLbl>
              <c:idx val="3"/>
              <c:layout>
                <c:manualLayout>
                  <c:x val="-2.0547832171347234E-2"/>
                  <c:y val="-3.81704105272735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D1C-4912-9038-A9CB82D51A25}"/>
                </c:ext>
              </c:extLst>
            </c:dLbl>
            <c:dLbl>
              <c:idx val="4"/>
              <c:layout>
                <c:manualLayout>
                  <c:x val="-2.7397109561796175E-2"/>
                  <c:y val="-4.511048516859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D1C-4912-9038-A9CB82D51A25}"/>
                </c:ext>
              </c:extLst>
            </c:dLbl>
            <c:dLbl>
              <c:idx val="6"/>
              <c:layout>
                <c:manualLayout>
                  <c:x val="-2.1917687649437041E-2"/>
                  <c:y val="-6.59307090925633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D1C-4912-9038-A9CB82D51A25}"/>
                </c:ext>
              </c:extLst>
            </c:dLbl>
            <c:dLbl>
              <c:idx val="9"/>
              <c:layout>
                <c:manualLayout>
                  <c:x val="-8.3762982455812457E-2"/>
                  <c:y val="5.07330385532075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D12-40C1-8244-B2860DECCE41}"/>
                </c:ext>
              </c:extLst>
            </c:dLbl>
            <c:dLbl>
              <c:idx val="10"/>
              <c:layout>
                <c:manualLayout>
                  <c:x val="-4.8428835489833642E-2"/>
                  <c:y val="-3.87849076874441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D12-40C1-8244-B2860DECCE41}"/>
                </c:ext>
              </c:extLst>
            </c:dLbl>
            <c:dLbl>
              <c:idx val="11"/>
              <c:layout>
                <c:manualLayout>
                  <c:x val="-3.0136820517975893E-2"/>
                  <c:y val="-4.85805224892572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D1C-4912-9038-A9CB82D51A25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 Jan</c:v>
                </c:pt>
              </c:strCache>
            </c:strRef>
          </c:cat>
          <c:val>
            <c:numRef>
              <c:f>Sheet1!$C$2:$C$8</c:f>
              <c:numCache>
                <c:formatCode>0.0%</c:formatCode>
                <c:ptCount val="7"/>
                <c:pt idx="0">
                  <c:v>0.216</c:v>
                </c:pt>
                <c:pt idx="1">
                  <c:v>-0.24199999999999999</c:v>
                </c:pt>
                <c:pt idx="2">
                  <c:v>8.7716248012832398E-3</c:v>
                </c:pt>
                <c:pt idx="3">
                  <c:v>-6.7084493759550501E-4</c:v>
                </c:pt>
                <c:pt idx="4">
                  <c:v>-1.9635607836200442E-2</c:v>
                </c:pt>
                <c:pt idx="5">
                  <c:v>2.1841329641687501E-3</c:v>
                </c:pt>
                <c:pt idx="6">
                  <c:v>-0.22600000000000001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D12-40C1-8244-B2860DECCE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388658448"/>
        <c:axId val="-1388662800"/>
      </c:lineChart>
      <c:catAx>
        <c:axId val="-138865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88637232"/>
        <c:crosses val="autoZero"/>
        <c:auto val="1"/>
        <c:lblAlgn val="ctr"/>
        <c:lblOffset val="100"/>
        <c:noMultiLvlLbl val="0"/>
      </c:catAx>
      <c:valAx>
        <c:axId val="-13886372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88655728"/>
        <c:crosses val="autoZero"/>
        <c:crossBetween val="between"/>
      </c:valAx>
      <c:valAx>
        <c:axId val="-1388662800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88658448"/>
        <c:crosses val="max"/>
        <c:crossBetween val="between"/>
      </c:valAx>
      <c:catAx>
        <c:axId val="-13886584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3886628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541630343399786"/>
          <c:y val="7.0768715112607405E-3"/>
          <c:w val="0.53320450174214751"/>
          <c:h val="6.29879723092392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41509557582646"/>
          <c:y val="0.20725796083578074"/>
          <c:w val="0.8665481403684937"/>
          <c:h val="0.6866617044637238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ln w="28575" cap="rnd">
              <a:solidFill>
                <a:srgbClr val="A6ADB3"/>
              </a:solidFill>
              <a:round/>
            </a:ln>
            <a:effectLst/>
          </c:spPr>
          <c:marker>
            <c:symbol val="none"/>
          </c:marker>
          <c:cat>
            <c:strRef>
              <c:f>Sheet1!$A$2:$A$14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81581</c:v>
                </c:pt>
                <c:pt idx="1">
                  <c:v>52421</c:v>
                </c:pt>
                <c:pt idx="2">
                  <c:v>76264</c:v>
                </c:pt>
                <c:pt idx="3">
                  <c:v>70222</c:v>
                </c:pt>
                <c:pt idx="4">
                  <c:v>50308</c:v>
                </c:pt>
                <c:pt idx="5">
                  <c:v>63330</c:v>
                </c:pt>
                <c:pt idx="6">
                  <c:v>71408</c:v>
                </c:pt>
                <c:pt idx="7">
                  <c:v>76120</c:v>
                </c:pt>
                <c:pt idx="8">
                  <c:v>79965</c:v>
                </c:pt>
                <c:pt idx="9">
                  <c:v>71301</c:v>
                </c:pt>
                <c:pt idx="10">
                  <c:v>77444</c:v>
                </c:pt>
                <c:pt idx="11">
                  <c:v>83370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95C-4C21-8ACA-EF2BF4B467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Sheet1!$A$2:$A$14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Sheet1!$C$2:$C$14</c:f>
              <c:numCache>
                <c:formatCode>General</c:formatCode>
                <c:ptCount val="13"/>
                <c:pt idx="0">
                  <c:v>77058</c:v>
                </c:pt>
                <c:pt idx="1">
                  <c:v>40302</c:v>
                </c:pt>
                <c:pt idx="2">
                  <c:v>65537</c:v>
                </c:pt>
                <c:pt idx="3">
                  <c:v>71561</c:v>
                </c:pt>
                <c:pt idx="4">
                  <c:v>71294</c:v>
                </c:pt>
                <c:pt idx="5">
                  <c:v>81662</c:v>
                </c:pt>
                <c:pt idx="6">
                  <c:v>66437</c:v>
                </c:pt>
                <c:pt idx="7">
                  <c:v>68407</c:v>
                </c:pt>
                <c:pt idx="8">
                  <c:v>72255</c:v>
                </c:pt>
                <c:pt idx="9">
                  <c:v>64531</c:v>
                </c:pt>
                <c:pt idx="10">
                  <c:v>74257</c:v>
                </c:pt>
                <c:pt idx="11">
                  <c:v>85131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95C-4C21-8ACA-EF2BF4B467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504876128"/>
        <c:axId val="-52190192"/>
      </c:lineChart>
      <c:catAx>
        <c:axId val="-1504876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2190192"/>
        <c:crosses val="autoZero"/>
        <c:auto val="1"/>
        <c:lblAlgn val="ctr"/>
        <c:lblOffset val="100"/>
        <c:noMultiLvlLbl val="0"/>
      </c:catAx>
      <c:valAx>
        <c:axId val="-52190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04876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3107151975979632"/>
          <c:y val="0"/>
          <c:w val="0.41526057002229599"/>
          <c:h val="6.81309162626858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99658905499357"/>
          <c:y val="3.6345566465296096E-2"/>
          <c:w val="0.81994432460060906"/>
          <c:h val="0.807644796886301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 Jan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894468</c:v>
                </c:pt>
                <c:pt idx="1">
                  <c:v>1022086</c:v>
                </c:pt>
                <c:pt idx="2">
                  <c:v>1157589</c:v>
                </c:pt>
                <c:pt idx="3">
                  <c:v>919968</c:v>
                </c:pt>
                <c:pt idx="4">
                  <c:v>898471</c:v>
                </c:pt>
                <c:pt idx="5">
                  <c:v>904072</c:v>
                </c:pt>
                <c:pt idx="6">
                  <c:v>853734</c:v>
                </c:pt>
                <c:pt idx="7">
                  <c:v>838432</c:v>
                </c:pt>
                <c:pt idx="8">
                  <c:v>64696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EF-40C7-98D7-7FDDFCB073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50"/>
        <c:axId val="-1505629776"/>
        <c:axId val="-1388673680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5.2815782235004688E-2"/>
                  <c:y val="5.28662784949761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012-4B81-8295-6E0708B92CD2}"/>
                </c:ext>
              </c:extLst>
            </c:dLbl>
            <c:dLbl>
              <c:idx val="2"/>
              <c:layout>
                <c:manualLayout>
                  <c:x val="-4.527067048714687E-2"/>
                  <c:y val="-2.6433139247488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012-4B81-8295-6E0708B92CD2}"/>
                </c:ext>
              </c:extLst>
            </c:dLbl>
            <c:dLbl>
              <c:idx val="3"/>
              <c:layout>
                <c:manualLayout>
                  <c:x val="-3.2695484240717186E-2"/>
                  <c:y val="2.6433139247488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012-4B81-8295-6E0708B92CD2}"/>
                </c:ext>
              </c:extLst>
            </c:dLbl>
            <c:dLbl>
              <c:idx val="4"/>
              <c:layout>
                <c:manualLayout>
                  <c:x val="-2.2635335243573435E-2"/>
                  <c:y val="2.973728165342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012-4B81-8295-6E0708B92CD2}"/>
                </c:ext>
              </c:extLst>
            </c:dLbl>
            <c:dLbl>
              <c:idx val="6"/>
              <c:layout>
                <c:manualLayout>
                  <c:x val="-5.7845856733576562E-2"/>
                  <c:y val="2.973728165342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3EF-40C7-98D7-7FDDFCB073EB}"/>
                </c:ext>
              </c:extLst>
            </c:dLbl>
            <c:dLbl>
              <c:idx val="7"/>
              <c:layout>
                <c:manualLayout>
                  <c:x val="-4.2755633237860934E-2"/>
                  <c:y val="4.9562136089040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3EF-40C7-98D7-7FDDFCB073EB}"/>
                </c:ext>
              </c:extLst>
            </c:dLbl>
            <c:dLbl>
              <c:idx val="8"/>
              <c:layout>
                <c:manualLayout>
                  <c:x val="-7.0421042980006246E-2"/>
                  <c:y val="2.3128996841551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5CB-43ED-A827-AB6CEFB8D854}"/>
                </c:ext>
              </c:extLst>
            </c:dLbl>
            <c:dLbl>
              <c:idx val="9"/>
              <c:layout>
                <c:manualLayout>
                  <c:x val="-1.2554490663325247E-2"/>
                  <c:y val="-2.2137671038566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EF-40C7-98D7-7FDDFCB073EB}"/>
                </c:ext>
              </c:extLst>
            </c:dLbl>
            <c:dLbl>
              <c:idx val="10"/>
              <c:layout>
                <c:manualLayout>
                  <c:x val="-2.2319094512578217E-2"/>
                  <c:y val="-2.49048799183869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3EF-40C7-98D7-7FDDFCB073EB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 Jan</c:v>
                </c:pt>
              </c:strCache>
            </c:strRef>
          </c:cat>
          <c:val>
            <c:numRef>
              <c:f>Sheet1!$C$2:$C$10</c:f>
              <c:numCache>
                <c:formatCode>0.0%</c:formatCode>
                <c:ptCount val="9"/>
                <c:pt idx="0">
                  <c:v>0.27100000000000002</c:v>
                </c:pt>
                <c:pt idx="1">
                  <c:v>0.14299999999999999</c:v>
                </c:pt>
                <c:pt idx="2">
                  <c:v>0.13300000000000001</c:v>
                </c:pt>
                <c:pt idx="3">
                  <c:v>-0.20499999999999999</c:v>
                </c:pt>
                <c:pt idx="4">
                  <c:v>-2.3E-2</c:v>
                </c:pt>
                <c:pt idx="5">
                  <c:v>6.0000000000000001E-3</c:v>
                </c:pt>
                <c:pt idx="6">
                  <c:v>-5.6000000000000001E-2</c:v>
                </c:pt>
                <c:pt idx="7">
                  <c:v>-1.7923615552385197E-2</c:v>
                </c:pt>
                <c:pt idx="8">
                  <c:v>-0.16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3EF-40C7-98D7-7FDDFCB073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388671504"/>
        <c:axId val="-1388670960"/>
      </c:lineChart>
      <c:catAx>
        <c:axId val="-1505629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88673680"/>
        <c:crosses val="autoZero"/>
        <c:auto val="1"/>
        <c:lblAlgn val="ctr"/>
        <c:lblOffset val="100"/>
        <c:noMultiLvlLbl val="0"/>
      </c:catAx>
      <c:valAx>
        <c:axId val="-1388673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05629776"/>
        <c:crosses val="autoZero"/>
        <c:crossBetween val="between"/>
      </c:valAx>
      <c:valAx>
        <c:axId val="-1388670960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88671504"/>
        <c:crosses val="max"/>
        <c:crossBetween val="between"/>
      </c:valAx>
      <c:catAx>
        <c:axId val="-13886715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3886709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977616960619082"/>
          <c:y val="1.1280394207604186E-2"/>
          <c:w val="0.54225193266750193"/>
          <c:h val="6.35597321303132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84755487402963"/>
          <c:y val="2.988194458957032E-2"/>
          <c:w val="0.76435096326249019"/>
          <c:h val="0.895237222221166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F497D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大众</c:v>
                </c:pt>
                <c:pt idx="2">
                  <c:v>奥迪</c:v>
                </c:pt>
                <c:pt idx="3">
                  <c:v>林肯</c:v>
                </c:pt>
                <c:pt idx="4">
                  <c:v>路虎</c:v>
                </c:pt>
                <c:pt idx="5">
                  <c:v>保时捷</c:v>
                </c:pt>
                <c:pt idx="6">
                  <c:v>丰田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2963</c:v>
                </c:pt>
                <c:pt idx="1">
                  <c:v>3848</c:v>
                </c:pt>
                <c:pt idx="2">
                  <c:v>8136</c:v>
                </c:pt>
                <c:pt idx="3">
                  <c:v>5034</c:v>
                </c:pt>
                <c:pt idx="4">
                  <c:v>4605</c:v>
                </c:pt>
                <c:pt idx="5">
                  <c:v>9498</c:v>
                </c:pt>
                <c:pt idx="6">
                  <c:v>7635</c:v>
                </c:pt>
                <c:pt idx="7">
                  <c:v>13265</c:v>
                </c:pt>
                <c:pt idx="8">
                  <c:v>18159</c:v>
                </c:pt>
                <c:pt idx="9">
                  <c:v>19452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60-46AD-8E5D-B967BCEEFB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A6ADB3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大众</c:v>
                </c:pt>
                <c:pt idx="2">
                  <c:v>奥迪</c:v>
                </c:pt>
                <c:pt idx="3">
                  <c:v>林肯</c:v>
                </c:pt>
                <c:pt idx="4">
                  <c:v>路虎</c:v>
                </c:pt>
                <c:pt idx="5">
                  <c:v>保时捷</c:v>
                </c:pt>
                <c:pt idx="6">
                  <c:v>丰田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2236</c:v>
                </c:pt>
                <c:pt idx="1">
                  <c:v>2737</c:v>
                </c:pt>
                <c:pt idx="2">
                  <c:v>3554</c:v>
                </c:pt>
                <c:pt idx="3">
                  <c:v>3722</c:v>
                </c:pt>
                <c:pt idx="4">
                  <c:v>4035</c:v>
                </c:pt>
                <c:pt idx="5">
                  <c:v>7452</c:v>
                </c:pt>
                <c:pt idx="6">
                  <c:v>8326</c:v>
                </c:pt>
                <c:pt idx="7">
                  <c:v>14135</c:v>
                </c:pt>
                <c:pt idx="8">
                  <c:v>14441</c:v>
                </c:pt>
                <c:pt idx="9">
                  <c:v>16497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60-46AD-8E5D-B967BCEEFB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1303937536"/>
        <c:axId val="-1303947872"/>
      </c:barChart>
      <c:catAx>
        <c:axId val="-13039375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03947872"/>
        <c:crosses val="autoZero"/>
        <c:auto val="1"/>
        <c:lblAlgn val="ctr"/>
        <c:lblOffset val="100"/>
        <c:noMultiLvlLbl val="0"/>
      </c:catAx>
      <c:valAx>
        <c:axId val="-13039478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303937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534877069195747"/>
          <c:y val="0.9329355406820008"/>
          <c:w val="0.4201455651674994"/>
          <c:h val="5.80165209180736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628234336136285E-2"/>
          <c:y val="3.469670435949064E-2"/>
          <c:w val="0.83511278985353865"/>
          <c:h val="0.721886666208017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Sheet1!$A$2:$A$20</c:f>
              <c:strCache>
                <c:ptCount val="19"/>
                <c:pt idx="0">
                  <c:v>BMW*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Land Rover</c:v>
                </c:pt>
                <c:pt idx="5">
                  <c:v>MINI</c:v>
                </c:pt>
                <c:pt idx="6">
                  <c:v>Subaru</c:v>
                </c:pt>
                <c:pt idx="7">
                  <c:v>Audi</c:v>
                </c:pt>
                <c:pt idx="8">
                  <c:v>Volvo</c:v>
                </c:pt>
                <c:pt idx="9">
                  <c:v>VW</c:v>
                </c:pt>
                <c:pt idx="10">
                  <c:v>Jeep</c:v>
                </c:pt>
                <c:pt idx="11">
                  <c:v>Jaguar</c:v>
                </c:pt>
                <c:pt idx="12">
                  <c:v>Infiniti</c:v>
                </c:pt>
                <c:pt idx="13">
                  <c:v>Smart</c:v>
                </c:pt>
                <c:pt idx="14">
                  <c:v>Maserati</c:v>
                </c:pt>
                <c:pt idx="15">
                  <c:v>Ford</c:v>
                </c:pt>
                <c:pt idx="16">
                  <c:v>Chrysler</c:v>
                </c:pt>
                <c:pt idx="17">
                  <c:v>Acura</c:v>
                </c:pt>
                <c:pt idx="18">
                  <c:v>Buick</c:v>
                </c:pt>
              </c:strCache>
            </c:strRef>
          </c:cat>
          <c:val>
            <c:numRef>
              <c:f>Sheet1!$B$2:$B$20</c:f>
              <c:numCache>
                <c:formatCode>General</c:formatCode>
                <c:ptCount val="19"/>
                <c:pt idx="0">
                  <c:v>12451</c:v>
                </c:pt>
                <c:pt idx="1">
                  <c:v>17530</c:v>
                </c:pt>
                <c:pt idx="2">
                  <c:v>14198</c:v>
                </c:pt>
                <c:pt idx="3">
                  <c:v>9498</c:v>
                </c:pt>
                <c:pt idx="4">
                  <c:v>3481</c:v>
                </c:pt>
                <c:pt idx="5">
                  <c:v>2265</c:v>
                </c:pt>
                <c:pt idx="6">
                  <c:v>2509</c:v>
                </c:pt>
                <c:pt idx="7">
                  <c:v>5501</c:v>
                </c:pt>
                <c:pt idx="8">
                  <c:v>2088</c:v>
                </c:pt>
                <c:pt idx="9">
                  <c:v>2052</c:v>
                </c:pt>
                <c:pt idx="10">
                  <c:v>1244</c:v>
                </c:pt>
                <c:pt idx="11">
                  <c:v>719</c:v>
                </c:pt>
                <c:pt idx="12">
                  <c:v>878</c:v>
                </c:pt>
                <c:pt idx="13">
                  <c:v>1500</c:v>
                </c:pt>
                <c:pt idx="14">
                  <c:v>630</c:v>
                </c:pt>
                <c:pt idx="15">
                  <c:v>211</c:v>
                </c:pt>
                <c:pt idx="16">
                  <c:v>91</c:v>
                </c:pt>
                <c:pt idx="17">
                  <c:v>118</c:v>
                </c:pt>
                <c:pt idx="1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41-4B13-9940-15245ED362A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1F497D"/>
            </a:solidFill>
          </c:spPr>
          <c:invertIfNegative val="0"/>
          <c:dLbls>
            <c:dLbl>
              <c:idx val="9"/>
              <c:layout>
                <c:manualLayout>
                  <c:x val="6.6376179418471499E-3"/>
                  <c:y val="-2.523396680690228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41-4B13-9940-15245ED362A5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Sheet1!$A$2:$A$20</c:f>
              <c:strCache>
                <c:ptCount val="19"/>
                <c:pt idx="0">
                  <c:v>BMW*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Land Rover</c:v>
                </c:pt>
                <c:pt idx="5">
                  <c:v>MINI</c:v>
                </c:pt>
                <c:pt idx="6">
                  <c:v>Subaru</c:v>
                </c:pt>
                <c:pt idx="7">
                  <c:v>Audi</c:v>
                </c:pt>
                <c:pt idx="8">
                  <c:v>Volvo</c:v>
                </c:pt>
                <c:pt idx="9">
                  <c:v>VW</c:v>
                </c:pt>
                <c:pt idx="10">
                  <c:v>Jeep</c:v>
                </c:pt>
                <c:pt idx="11">
                  <c:v>Jaguar</c:v>
                </c:pt>
                <c:pt idx="12">
                  <c:v>Infiniti</c:v>
                </c:pt>
                <c:pt idx="13">
                  <c:v>Smart</c:v>
                </c:pt>
                <c:pt idx="14">
                  <c:v>Maserati</c:v>
                </c:pt>
                <c:pt idx="15">
                  <c:v>Ford</c:v>
                </c:pt>
                <c:pt idx="16">
                  <c:v>Chrysler</c:v>
                </c:pt>
                <c:pt idx="17">
                  <c:v>Acura</c:v>
                </c:pt>
                <c:pt idx="18">
                  <c:v>Buick</c:v>
                </c:pt>
              </c:strCache>
            </c:strRef>
          </c:cat>
          <c:val>
            <c:numRef>
              <c:f>Sheet1!$C$2:$C$20</c:f>
              <c:numCache>
                <c:formatCode>General</c:formatCode>
                <c:ptCount val="19"/>
                <c:pt idx="0">
                  <c:v>16493</c:v>
                </c:pt>
                <c:pt idx="1">
                  <c:v>14395</c:v>
                </c:pt>
                <c:pt idx="2">
                  <c:v>12841</c:v>
                </c:pt>
                <c:pt idx="3">
                  <c:v>7448</c:v>
                </c:pt>
                <c:pt idx="4">
                  <c:v>3210</c:v>
                </c:pt>
                <c:pt idx="5">
                  <c:v>2237</c:v>
                </c:pt>
                <c:pt idx="6">
                  <c:v>1833</c:v>
                </c:pt>
                <c:pt idx="7">
                  <c:v>1800</c:v>
                </c:pt>
                <c:pt idx="8">
                  <c:v>1415</c:v>
                </c:pt>
                <c:pt idx="9">
                  <c:v>988</c:v>
                </c:pt>
                <c:pt idx="10">
                  <c:v>596</c:v>
                </c:pt>
                <c:pt idx="11">
                  <c:v>460</c:v>
                </c:pt>
                <c:pt idx="12">
                  <c:v>381</c:v>
                </c:pt>
                <c:pt idx="13">
                  <c:v>250</c:v>
                </c:pt>
                <c:pt idx="14">
                  <c:v>207</c:v>
                </c:pt>
                <c:pt idx="15">
                  <c:v>96</c:v>
                </c:pt>
                <c:pt idx="16">
                  <c:v>38</c:v>
                </c:pt>
                <c:pt idx="17">
                  <c:v>8</c:v>
                </c:pt>
                <c:pt idx="1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841-4B13-9940-15245ED362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303934272"/>
        <c:axId val="-1303948416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2.8621408565244935E-2"/>
                  <c:y val="4.17937575239319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31E-41BA-8F6B-7FCC1E43DC3E}"/>
                </c:ext>
              </c:extLst>
            </c:dLbl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Sheet1!$A$2:$A$20</c:f>
              <c:strCache>
                <c:ptCount val="19"/>
                <c:pt idx="0">
                  <c:v>BMW*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Land Rover</c:v>
                </c:pt>
                <c:pt idx="5">
                  <c:v>MINI</c:v>
                </c:pt>
                <c:pt idx="6">
                  <c:v>Subaru</c:v>
                </c:pt>
                <c:pt idx="7">
                  <c:v>Audi</c:v>
                </c:pt>
                <c:pt idx="8">
                  <c:v>Volvo</c:v>
                </c:pt>
                <c:pt idx="9">
                  <c:v>VW</c:v>
                </c:pt>
                <c:pt idx="10">
                  <c:v>Jeep</c:v>
                </c:pt>
                <c:pt idx="11">
                  <c:v>Jaguar</c:v>
                </c:pt>
                <c:pt idx="12">
                  <c:v>Infiniti</c:v>
                </c:pt>
                <c:pt idx="13">
                  <c:v>Smart</c:v>
                </c:pt>
                <c:pt idx="14">
                  <c:v>Maserati</c:v>
                </c:pt>
                <c:pt idx="15">
                  <c:v>Ford</c:v>
                </c:pt>
                <c:pt idx="16">
                  <c:v>Chrysler</c:v>
                </c:pt>
                <c:pt idx="17">
                  <c:v>Acura</c:v>
                </c:pt>
                <c:pt idx="18">
                  <c:v>Buick</c:v>
                </c:pt>
              </c:strCache>
            </c:strRef>
          </c:cat>
          <c:val>
            <c:numRef>
              <c:f>Sheet1!$D$2:$D$20</c:f>
              <c:numCache>
                <c:formatCode>0.0%</c:formatCode>
                <c:ptCount val="19"/>
                <c:pt idx="0">
                  <c:v>0.32463255963376425</c:v>
                </c:pt>
                <c:pt idx="1">
                  <c:v>-0.17883628066172275</c:v>
                </c:pt>
                <c:pt idx="2">
                  <c:v>-9.5576841808705404E-2</c:v>
                </c:pt>
                <c:pt idx="3">
                  <c:v>-0.21583491261318177</c:v>
                </c:pt>
                <c:pt idx="4">
                  <c:v>-7.785119218615344E-2</c:v>
                </c:pt>
                <c:pt idx="5">
                  <c:v>-1.2362030905077259E-2</c:v>
                </c:pt>
                <c:pt idx="6">
                  <c:v>-0.26943005181347146</c:v>
                </c:pt>
                <c:pt idx="7">
                  <c:v>-0.67278676604253773</c:v>
                </c:pt>
                <c:pt idx="8">
                  <c:v>-0.32231800766283525</c:v>
                </c:pt>
                <c:pt idx="9">
                  <c:v>-0.5185185185185186</c:v>
                </c:pt>
                <c:pt idx="10">
                  <c:v>-0.52090032154340837</c:v>
                </c:pt>
                <c:pt idx="11">
                  <c:v>-0.36022253129346316</c:v>
                </c:pt>
                <c:pt idx="12">
                  <c:v>-0.56605922551252852</c:v>
                </c:pt>
                <c:pt idx="13">
                  <c:v>-0.83333333333333337</c:v>
                </c:pt>
                <c:pt idx="14">
                  <c:v>-0.67142857142857149</c:v>
                </c:pt>
                <c:pt idx="15">
                  <c:v>-0.54502369668246442</c:v>
                </c:pt>
                <c:pt idx="16">
                  <c:v>-0.58241758241758235</c:v>
                </c:pt>
                <c:pt idx="17">
                  <c:v>-0.93220338983050843</c:v>
                </c:pt>
                <c:pt idx="1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F841-4B13-9940-15245ED362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303946240"/>
        <c:axId val="-1303935360"/>
      </c:lineChart>
      <c:catAx>
        <c:axId val="-1303934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03948416"/>
        <c:crosses val="autoZero"/>
        <c:auto val="1"/>
        <c:lblAlgn val="ctr"/>
        <c:lblOffset val="100"/>
        <c:noMultiLvlLbl val="0"/>
      </c:catAx>
      <c:valAx>
        <c:axId val="-1303948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03934272"/>
        <c:crosses val="autoZero"/>
        <c:crossBetween val="between"/>
      </c:valAx>
      <c:valAx>
        <c:axId val="-1303935360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extTo"/>
        <c:crossAx val="-1303946240"/>
        <c:crosses val="max"/>
        <c:crossBetween val="between"/>
      </c:valAx>
      <c:catAx>
        <c:axId val="-13039462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3039353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56962594670985811"/>
          <c:y val="2.5233966806902285E-2"/>
          <c:w val="0.28821059750582362"/>
          <c:h val="5.3821617214135295E-2"/>
        </c:manualLayout>
      </c:layout>
      <c:overlay val="0"/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223218047531926E-2"/>
          <c:y val="8.8840185903134083E-2"/>
          <c:w val="0.84551221569530322"/>
          <c:h val="0.73825492721610775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 YTD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7.1846085292652882E-3</c:v>
                </c:pt>
                <c:pt idx="1">
                  <c:v>5.257206288936265E-3</c:v>
                </c:pt>
                <c:pt idx="2">
                  <c:v>1.5412360394022077E-2</c:v>
                </c:pt>
                <c:pt idx="3">
                  <c:v>1.7857946111286042E-2</c:v>
                </c:pt>
                <c:pt idx="4">
                  <c:v>1.3383546614157986E-2</c:v>
                </c:pt>
                <c:pt idx="5">
                  <c:v>1.5806702272415624E-2</c:v>
                </c:pt>
                <c:pt idx="6">
                  <c:v>1.8603619571894957E-2</c:v>
                </c:pt>
                <c:pt idx="7">
                  <c:v>3.391852637403172E-2</c:v>
                </c:pt>
                <c:pt idx="8">
                  <c:v>3.2504195044911657E-2</c:v>
                </c:pt>
                <c:pt idx="9">
                  <c:v>1.8924992818641118E-2</c:v>
                </c:pt>
                <c:pt idx="10">
                  <c:v>2.0724385047453033E-2</c:v>
                </c:pt>
                <c:pt idx="11">
                  <c:v>1.532580127658122E-2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0A-458A-90B8-DA068E39971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 YTD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1.0749390579539199E-2</c:v>
                </c:pt>
                <c:pt idx="1">
                  <c:v>1.2463495225201392E-2</c:v>
                </c:pt>
                <c:pt idx="2">
                  <c:v>2.8443082432202064E-2</c:v>
                </c:pt>
                <c:pt idx="3">
                  <c:v>4.4126651605268977E-2</c:v>
                </c:pt>
                <c:pt idx="4">
                  <c:v>3.6753791904949928E-2</c:v>
                </c:pt>
                <c:pt idx="5">
                  <c:v>3.3445260556026313E-2</c:v>
                </c:pt>
                <c:pt idx="6">
                  <c:v>6.0436939603892403E-2</c:v>
                </c:pt>
                <c:pt idx="7">
                  <c:v>5.7268612443132916E-2</c:v>
                </c:pt>
                <c:pt idx="8">
                  <c:v>5.9348369690389237E-2</c:v>
                </c:pt>
                <c:pt idx="9">
                  <c:v>3.2020411956540103E-2</c:v>
                </c:pt>
                <c:pt idx="10">
                  <c:v>5.2620921592449771E-2</c:v>
                </c:pt>
                <c:pt idx="11">
                  <c:v>5.1142892901434735E-2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0A-458A-90B8-DA068E39971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19"/>
              <c:layout>
                <c:manualLayout>
                  <c:x val="-8.1941951117432271E-3"/>
                  <c:y val="-6.60828481187201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20A-458A-90B8-DA068E3997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 YTD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0.22032712117637807</c:v>
                </c:pt>
                <c:pt idx="1">
                  <c:v>0.24042317009279865</c:v>
                </c:pt>
                <c:pt idx="2">
                  <c:v>0.21241642084317375</c:v>
                </c:pt>
                <c:pt idx="3">
                  <c:v>0.29894548796082693</c:v>
                </c:pt>
                <c:pt idx="4">
                  <c:v>0.35803342546334083</c:v>
                </c:pt>
                <c:pt idx="5">
                  <c:v>0.3435436744710999</c:v>
                </c:pt>
                <c:pt idx="6">
                  <c:v>0.37278602357491653</c:v>
                </c:pt>
                <c:pt idx="7">
                  <c:v>0.41150252059510634</c:v>
                </c:pt>
                <c:pt idx="8">
                  <c:v>0.44322130095745732</c:v>
                </c:pt>
                <c:pt idx="9">
                  <c:v>0.41099339314982847</c:v>
                </c:pt>
                <c:pt idx="10">
                  <c:v>0.42894370785131969</c:v>
                </c:pt>
                <c:pt idx="11">
                  <c:v>0.42248921960155195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20A-458A-90B8-DA068E39971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F497D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 YTD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0.19559382453933055</c:v>
                </c:pt>
                <c:pt idx="1">
                  <c:v>0.24867337887676819</c:v>
                </c:pt>
                <c:pt idx="2">
                  <c:v>0.2142447694177298</c:v>
                </c:pt>
                <c:pt idx="3">
                  <c:v>0.16579073714862222</c:v>
                </c:pt>
                <c:pt idx="4">
                  <c:v>0.16630165825448609</c:v>
                </c:pt>
                <c:pt idx="5">
                  <c:v>0.17696291634289812</c:v>
                </c:pt>
                <c:pt idx="6">
                  <c:v>0.14046117896854637</c:v>
                </c:pt>
                <c:pt idx="7">
                  <c:v>8.6360160764785449E-2</c:v>
                </c:pt>
                <c:pt idx="8">
                  <c:v>6.6337643536340599E-2</c:v>
                </c:pt>
                <c:pt idx="9">
                  <c:v>6.710768658860107E-2</c:v>
                </c:pt>
                <c:pt idx="10">
                  <c:v>5.0428750022009756E-2</c:v>
                </c:pt>
                <c:pt idx="11">
                  <c:v>5.2121377615455509E-2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20A-458A-90B8-DA068E39971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 YTD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0.2834447327724044</c:v>
                </c:pt>
                <c:pt idx="1">
                  <c:v>0.2636863727610837</c:v>
                </c:pt>
                <c:pt idx="2">
                  <c:v>0.32225690391001416</c:v>
                </c:pt>
                <c:pt idx="3">
                  <c:v>0.30618028327790114</c:v>
                </c:pt>
                <c:pt idx="4">
                  <c:v>0.31187706254020159</c:v>
                </c:pt>
                <c:pt idx="5">
                  <c:v>0.34292344529571639</c:v>
                </c:pt>
                <c:pt idx="6">
                  <c:v>0.33246070383245513</c:v>
                </c:pt>
                <c:pt idx="7">
                  <c:v>0.31662382423459978</c:v>
                </c:pt>
                <c:pt idx="8">
                  <c:v>0.29239298522686147</c:v>
                </c:pt>
                <c:pt idx="9">
                  <c:v>0.34778898633007216</c:v>
                </c:pt>
                <c:pt idx="10">
                  <c:v>0.31146444104026905</c:v>
                </c:pt>
                <c:pt idx="11">
                  <c:v>0.2979372176900934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20A-458A-90B8-DA068E39971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 YTD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0.2234096091845561</c:v>
                </c:pt>
                <c:pt idx="1">
                  <c:v>0.16384484109076008</c:v>
                </c:pt>
                <c:pt idx="2">
                  <c:v>0.13522103179073483</c:v>
                </c:pt>
                <c:pt idx="3">
                  <c:v>0.11045341171869764</c:v>
                </c:pt>
                <c:pt idx="4">
                  <c:v>8.4062993285957899E-2</c:v>
                </c:pt>
                <c:pt idx="5">
                  <c:v>6.4740112020983717E-2</c:v>
                </c:pt>
                <c:pt idx="6">
                  <c:v>5.9159083358544008E-2</c:v>
                </c:pt>
                <c:pt idx="7">
                  <c:v>6.9368237427763435E-2</c:v>
                </c:pt>
                <c:pt idx="8">
                  <c:v>8.1998321982035341E-2</c:v>
                </c:pt>
                <c:pt idx="9">
                  <c:v>0.10494922356837498</c:v>
                </c:pt>
                <c:pt idx="10">
                  <c:v>0.11510221330093498</c:v>
                </c:pt>
                <c:pt idx="11">
                  <c:v>0.14370072021026042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20A-458A-90B8-DA068E399711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 YTD</c:v>
                </c:pt>
              </c:strCache>
            </c:strRef>
          </c:cat>
          <c:val>
            <c:numRef>
              <c:f>Sheet1!$H$2:$H$13</c:f>
              <c:numCache>
                <c:formatCode>0.0%</c:formatCode>
                <c:ptCount val="12"/>
                <c:pt idx="0">
                  <c:v>5.9290713218526379E-2</c:v>
                </c:pt>
                <c:pt idx="1">
                  <c:v>6.5651535664451741E-2</c:v>
                </c:pt>
                <c:pt idx="2">
                  <c:v>7.2005431212123328E-2</c:v>
                </c:pt>
                <c:pt idx="3">
                  <c:v>5.6645482177397073E-2</c:v>
                </c:pt>
                <c:pt idx="4">
                  <c:v>2.9587521936905649E-2</c:v>
                </c:pt>
                <c:pt idx="5">
                  <c:v>2.2577889040859882E-2</c:v>
                </c:pt>
                <c:pt idx="6">
                  <c:v>1.609245108975061E-2</c:v>
                </c:pt>
                <c:pt idx="7">
                  <c:v>2.4958118160580352E-2</c:v>
                </c:pt>
                <c:pt idx="8">
                  <c:v>2.4197183562004409E-2</c:v>
                </c:pt>
                <c:pt idx="9">
                  <c:v>1.8215305587942075E-2</c:v>
                </c:pt>
                <c:pt idx="10">
                  <c:v>2.0715581145563714E-2</c:v>
                </c:pt>
                <c:pt idx="11">
                  <c:v>1.7282770704622773E-2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20A-458A-90B8-DA068E3997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-1303944064"/>
        <c:axId val="-1303941888"/>
      </c:barChart>
      <c:catAx>
        <c:axId val="-130394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03941888"/>
        <c:crosses val="autoZero"/>
        <c:auto val="1"/>
        <c:lblAlgn val="ctr"/>
        <c:lblOffset val="100"/>
        <c:noMultiLvlLbl val="0"/>
      </c:catAx>
      <c:valAx>
        <c:axId val="-130394188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03944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9601050233427015"/>
          <c:y val="0.11925255715552315"/>
          <c:w val="0.10398949766572975"/>
          <c:h val="0.662703476509854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6500401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/>
          <a:p>
            <a:pPr lvl="0"/>
            <a:r>
              <a:rPr lang="de-DE" altLang="zh-CN" noProof="0"/>
              <a:t>Mastertextformat bearbeiten</a:t>
            </a:r>
          </a:p>
          <a:p>
            <a:pPr lvl="1"/>
            <a:r>
              <a:rPr lang="de-DE" altLang="zh-CN" noProof="0"/>
              <a:t>Zweite Ebene</a:t>
            </a:r>
          </a:p>
          <a:p>
            <a:pPr lvl="2"/>
            <a:r>
              <a:rPr lang="de-DE" altLang="zh-CN" noProof="0"/>
              <a:t>Dritte Ebene</a:t>
            </a:r>
          </a:p>
          <a:p>
            <a:pPr lvl="3"/>
            <a:r>
              <a:rPr lang="de-DE" altLang="zh-CN" noProof="0"/>
              <a:t>Vierte Ebene</a:t>
            </a:r>
          </a:p>
          <a:p>
            <a:pPr lvl="4"/>
            <a:r>
              <a:rPr lang="de-DE" altLang="zh-CN" noProof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036015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084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53022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157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040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90"/>
              </a:lnSpc>
              <a:defRPr sz="2800"/>
            </a:lvl1pPr>
          </a:lstStyle>
          <a:p>
            <a:pPr lvl="0"/>
            <a:r>
              <a:rPr lang="zh-CN" altLang="de-DE" noProof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90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39" y="372026"/>
            <a:ext cx="685800" cy="664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pic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de-DE"/>
              <a:t>单击此处编辑母版文本样式</a:t>
            </a:r>
          </a:p>
          <a:p>
            <a:pPr lvl="1"/>
            <a:r>
              <a:rPr lang="zh-CN" altLang="de-DE"/>
              <a:t>第二级</a:t>
            </a:r>
          </a:p>
          <a:p>
            <a:pPr lvl="2"/>
            <a:r>
              <a:rPr lang="zh-CN" altLang="de-DE"/>
              <a:t>第三级</a:t>
            </a:r>
          </a:p>
          <a:p>
            <a:pPr lvl="3"/>
            <a:r>
              <a:rPr lang="zh-CN" altLang="de-DE"/>
              <a:t>第四级</a:t>
            </a:r>
          </a:p>
          <a:p>
            <a:pPr lvl="4"/>
            <a:r>
              <a:rPr lang="zh-CN" altLang="de-DE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/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2" y="6370168"/>
            <a:ext cx="1249333" cy="28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220892" y="5063149"/>
            <a:ext cx="7512050" cy="98603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b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7" name="标题 1"/>
          <p:cNvSpPr txBox="1"/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中国进口汽车市场月报</a:t>
            </a:r>
            <a:endParaRPr lang="en-US" altLang="zh-CN" sz="360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lang="en-US" altLang="zh-CN" sz="28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2020</a:t>
            </a:r>
            <a:r>
              <a:rPr lang="zh-CN" altLang="en-US" sz="28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28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8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月）</a:t>
            </a:r>
            <a:b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b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市场研究报告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1" y="3290995"/>
            <a:ext cx="9141651" cy="2850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10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083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中国进口汽车市场总体情况</a:t>
            </a:r>
            <a:endParaRPr 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0818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2738981" y="1517938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2014—2020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年进口车终端销量年度走势</a:t>
            </a:r>
            <a:endParaRPr lang="de-DE" altLang="zh-CN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 flipV="1">
            <a:off x="492668" y="1930490"/>
            <a:ext cx="8884245" cy="4141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3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1575273"/>
              </p:ext>
            </p:extLst>
          </p:nvPr>
        </p:nvGraphicFramePr>
        <p:xfrm>
          <a:off x="19597" y="2449450"/>
          <a:ext cx="9271051" cy="3659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088" y="506550"/>
            <a:ext cx="9266624" cy="292388"/>
          </a:xfrm>
        </p:spPr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整体市场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月，进口汽车终端销售</a:t>
            </a:r>
            <a:r>
              <a:rPr lang="en-US" altLang="zh-CN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8.79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大幅下滑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22.6%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。春节因素和疫情是主要原因</a:t>
            </a:r>
            <a:endParaRPr lang="zh-CN" altLang="en-US" cap="all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3443470"/>
              </p:ext>
            </p:extLst>
          </p:nvPr>
        </p:nvGraphicFramePr>
        <p:xfrm>
          <a:off x="5049636" y="2515828"/>
          <a:ext cx="4594101" cy="3585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376333" y="1934633"/>
            <a:ext cx="388620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68742" y="1553991"/>
            <a:ext cx="2800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2018—2020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年进口汽车市场月度销量</a:t>
            </a:r>
          </a:p>
        </p:txBody>
      </p:sp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69900" y="1490640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2012—2020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年进口汽车市场销量走势</a:t>
            </a:r>
            <a:endParaRPr lang="de-DE" altLang="zh-CN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555423" y="2082964"/>
            <a:ext cx="449421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 typeface="Wingdings" panose="05000000000000000000" pitchFamily="2" charset="2"/>
              <a:buChar char="l"/>
            </a:pPr>
            <a:r>
              <a:rPr kumimoji="0"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月销售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6.47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万辆，同比下降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16%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350490" y="2076308"/>
            <a:ext cx="455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，进口车销售</a:t>
            </a:r>
            <a:r>
              <a: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6.47</a:t>
            </a:r>
            <a:r>
              <a: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万辆，同比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16%%</a:t>
            </a:r>
            <a:r>
              <a: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6941114"/>
              </p:ext>
            </p:extLst>
          </p:nvPr>
        </p:nvGraphicFramePr>
        <p:xfrm>
          <a:off x="9" y="2430140"/>
          <a:ext cx="5049627" cy="3843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r>
              <a:rPr lang="zh-CN" altLang="en-US" dirty="0"/>
              <a:t>数据来源：</a:t>
            </a:r>
            <a:r>
              <a:rPr lang="en-US" altLang="zh-CN" dirty="0"/>
              <a:t>AAK—</a:t>
            </a:r>
            <a:r>
              <a:rPr lang="zh-CN" altLang="en-US" dirty="0"/>
              <a:t>中国进口汽车市场信息联席会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9901" y="402479"/>
            <a:ext cx="9055100" cy="842328"/>
          </a:xfrm>
        </p:spPr>
        <p:txBody>
          <a:bodyPr/>
          <a:lstStyle/>
          <a:p>
            <a:r>
              <a:rPr lang="zh-CN" altLang="en-US" dirty="0"/>
              <a:t>正常进口车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：受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春节因素和疫情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影响，</a:t>
            </a:r>
            <a:r>
              <a:rPr lang="en-US" altLang="zh-CN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月进口车市场销售</a:t>
            </a:r>
            <a:r>
              <a:rPr lang="en-US" altLang="zh-CN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6.47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万辆，同比下滑</a:t>
            </a:r>
            <a:r>
              <a:rPr lang="en-US" altLang="zh-CN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16%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003366"/>
              </a:solidFill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5667554" y="3942272"/>
            <a:ext cx="45719" cy="69011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rtlCol="0" anchor="t" anchorCtr="0" compatLnSpc="1"/>
          <a:lstStyle/>
          <a:p>
            <a:pPr marL="0" marR="0" indent="0" algn="l" defTabSz="674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46088" y="435758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3C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2</a:t>
            </a:r>
            <a:endParaRPr lang="en-US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中国进口汽车市场总体情况</a:t>
            </a: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566749"/>
              </p:ext>
            </p:extLst>
          </p:nvPr>
        </p:nvGraphicFramePr>
        <p:xfrm>
          <a:off x="1110611" y="2294626"/>
          <a:ext cx="7732712" cy="3559174"/>
        </p:xfrm>
        <a:graphic>
          <a:graphicData uri="http://schemas.openxmlformats.org/drawingml/2006/table">
            <a:tbl>
              <a:tblPr/>
              <a:tblGrid>
                <a:gridCol w="1214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0418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车型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当月累计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1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887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进口乘用车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87891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113586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-22.6%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87891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113586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-22.6%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6151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轿车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31259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40594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-23.0%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35.6%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31259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40594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-23.0%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35.6%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4887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SUV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53275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48164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-23.6%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60.7%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53275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48164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-23.6%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60.7%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4887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MPV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4792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1637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3.8%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4792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1637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3.8%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28135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2018—2019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年乘用车进口量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分车型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088" y="292226"/>
            <a:ext cx="9104312" cy="292388"/>
          </a:xfrm>
        </p:spPr>
        <p:txBody>
          <a:bodyPr/>
          <a:lstStyle/>
          <a:p>
            <a:r>
              <a:rPr lang="zh-CN" altLang="zh-CN" sz="2000" b="1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车型结构</a:t>
            </a:r>
            <a:r>
              <a:rPr lang="en-US" altLang="zh-CN" sz="2000" b="1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整体市场：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月进口乘用车下降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22.6%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，降幅意外扩大。其中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降幅分别为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23.0%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23.67%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则逆势同比增长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，主要来自丰田同比增长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51.9%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的拉动，其中埃尔法和赛纳表现出色。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5445228"/>
      </p:ext>
    </p:extLst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2515831" y="1621480"/>
            <a:ext cx="523082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月进口乘用车分品牌终端销量与同比增速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0187650"/>
              </p:ext>
            </p:extLst>
          </p:nvPr>
        </p:nvGraphicFramePr>
        <p:xfrm>
          <a:off x="759215" y="1975140"/>
          <a:ext cx="8491663" cy="421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938104"/>
              </p:ext>
            </p:extLst>
          </p:nvPr>
        </p:nvGraphicFramePr>
        <p:xfrm>
          <a:off x="767750" y="2096387"/>
          <a:ext cx="567946" cy="3769290"/>
        </p:xfrm>
        <a:graphic>
          <a:graphicData uri="http://schemas.openxmlformats.org/drawingml/2006/table">
            <a:tbl>
              <a:tblPr/>
              <a:tblGrid>
                <a:gridCol w="567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692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5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-15.2%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5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-20.5%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5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5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5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-26.1%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5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-56.3%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5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-28.9%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6929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95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-24.5%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8963" y="-12367"/>
            <a:ext cx="9421787" cy="875003"/>
          </a:xfrm>
        </p:spPr>
        <p:txBody>
          <a:bodyPr/>
          <a:lstStyle/>
          <a:p>
            <a:pPr fontAlgn="auto"/>
            <a:r>
              <a:rPr lang="zh-CN" altLang="zh-CN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整体市场：</a:t>
            </a:r>
            <a:r>
              <a:rPr lang="en-US" altLang="zh-CN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前十品牌排名相比</a:t>
            </a:r>
            <a:r>
              <a:rPr lang="en-US" altLang="zh-CN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年全年出现明显变化，宝马和奔驰超越</a:t>
            </a:r>
            <a:r>
              <a:rPr lang="en-US" altLang="zh-CN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年冠军雷克萨斯，丰田跃居第四位；从同比变化来看，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仅雷克萨斯和丰田实现增长，</a:t>
            </a:r>
            <a:r>
              <a:rPr lang="zh-CN" altLang="en-US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八个品牌下滑，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奥迪下滑达到</a:t>
            </a:r>
            <a:r>
              <a:rPr lang="en-US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56.3%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，宝马和路虎下滑幅度在</a:t>
            </a:r>
            <a:r>
              <a:rPr lang="en-US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10-20%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之间，其余品牌下滑均在</a:t>
            </a:r>
            <a:r>
              <a:rPr lang="en-US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20-30%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之间。</a:t>
            </a: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16689" y="1556917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月进口汽车市场销量及增速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品牌（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2019vs2020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r>
              <a:rPr lang="zh-CN" altLang="en-US" dirty="0"/>
              <a:t>数据来源：</a:t>
            </a:r>
            <a:r>
              <a:rPr lang="en-US" altLang="zh-CN" dirty="0"/>
              <a:t>AAK—</a:t>
            </a:r>
            <a:r>
              <a:rPr lang="zh-CN" altLang="en-US" dirty="0"/>
              <a:t>中国进口汽车市场信息联席会</a:t>
            </a:r>
          </a:p>
        </p:txBody>
      </p:sp>
      <p:graphicFrame>
        <p:nvGraphicFramePr>
          <p:cNvPr id="9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7364096"/>
              </p:ext>
            </p:extLst>
          </p:nvPr>
        </p:nvGraphicFramePr>
        <p:xfrm>
          <a:off x="464018" y="2271318"/>
          <a:ext cx="9566685" cy="4026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4017" y="376461"/>
            <a:ext cx="9060983" cy="292388"/>
          </a:xfrm>
        </p:spPr>
        <p:txBody>
          <a:bodyPr/>
          <a:lstStyle/>
          <a:p>
            <a:pPr fontAlgn="auto"/>
            <a:r>
              <a:rPr lang="zh-CN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正常进口：</a:t>
            </a:r>
            <a:r>
              <a:rPr lang="en-US" altLang="zh-CN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从进口车交付客户量来看，下滑是全行业的下滑，几乎全部品牌均出现下滑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，奥迪、讴歌和</a:t>
            </a:r>
            <a:r>
              <a:rPr lang="en-US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Smart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降幅居前。</a:t>
            </a:r>
            <a:endParaRPr lang="zh-CN" altLang="zh-CN" dirty="0">
              <a:effectLst/>
            </a:endParaRPr>
          </a:p>
          <a:p>
            <a:endParaRPr lang="zh-CN" altLang="en-US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796373" y="5926991"/>
            <a:ext cx="4431235" cy="15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 algn="l"/>
            <a:r>
              <a:rPr lang="en-US" altLang="zh-CN" sz="900" dirty="0"/>
              <a:t>BMW</a:t>
            </a:r>
            <a:r>
              <a:rPr lang="zh-CN" altLang="en-US" sz="900" dirty="0"/>
              <a:t>*由于总部调整数据按季度公布，因此</a:t>
            </a:r>
            <a:r>
              <a:rPr lang="en-US" altLang="zh-CN" sz="900" dirty="0"/>
              <a:t>1</a:t>
            </a:r>
            <a:r>
              <a:rPr lang="zh-CN" altLang="en-US" sz="900" dirty="0"/>
              <a:t>月数据为估算数，仅供参考。</a:t>
            </a:r>
          </a:p>
        </p:txBody>
      </p:sp>
    </p:spTree>
    <p:extLst>
      <p:ext uri="{BB962C8B-B14F-4D97-AF65-F5344CB8AC3E}">
        <p14:creationId xmlns:p14="http://schemas.microsoft.com/office/powerpoint/2010/main" val="1248307221"/>
      </p:ext>
    </p:extLst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56172" y="155179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2009—2020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2639868"/>
              </p:ext>
            </p:extLst>
          </p:nvPr>
        </p:nvGraphicFramePr>
        <p:xfrm>
          <a:off x="214011" y="1971017"/>
          <a:ext cx="9299266" cy="4354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8022" y="280295"/>
            <a:ext cx="9404494" cy="292388"/>
          </a:xfrm>
        </p:spPr>
        <p:txBody>
          <a:bodyPr/>
          <a:lstStyle/>
          <a:p>
            <a:pPr fontAlgn="auto"/>
            <a:r>
              <a:rPr lang="zh-CN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排量结构</a:t>
            </a:r>
            <a:r>
              <a:rPr lang="en-US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整体市场：</a:t>
            </a:r>
            <a:r>
              <a:rPr lang="en-US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en-US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3.0L</a:t>
            </a:r>
            <a:r>
              <a:rPr lang="zh-CN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以下排量份额为</a:t>
            </a:r>
            <a:r>
              <a:rPr lang="en-US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83.9%</a:t>
            </a:r>
            <a:r>
              <a:rPr lang="zh-CN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，比</a:t>
            </a:r>
            <a:r>
              <a:rPr lang="en-US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年下降</a:t>
            </a:r>
            <a:r>
              <a:rPr lang="en-US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2.5</a:t>
            </a:r>
            <a:r>
              <a:rPr lang="zh-CN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个百分点，</a:t>
            </a:r>
            <a:r>
              <a:rPr lang="zh-CN" altLang="en-US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其中</a:t>
            </a:r>
            <a:r>
              <a:rPr lang="en-US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1.5~2.0L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2.5~3.0L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3.0~4.0L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lang="en-US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2.9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，大排量车型，特别是平行进口车正加速消化</a:t>
            </a:r>
            <a:r>
              <a:rPr lang="zh-CN" altLang="zh-CN" sz="2000" b="1" kern="1200" dirty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ransition>
    <p:cut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11684</TotalTime>
  <Words>722</Words>
  <Application>Microsoft Office PowerPoint</Application>
  <PresentationFormat>A4 纸张(210x297 毫米)</PresentationFormat>
  <Paragraphs>107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微软雅黑</vt:lpstr>
      <vt:lpstr>Arial</vt:lpstr>
      <vt:lpstr>Arial Bold</vt:lpstr>
      <vt:lpstr>Wingdings</vt:lpstr>
      <vt:lpstr>120316_VWAG_Template_draft</vt:lpstr>
      <vt:lpstr>PowerPoint 演示文稿</vt:lpstr>
      <vt:lpstr>PowerPoint 演示文稿</vt:lpstr>
      <vt:lpstr>整体市场：2020年1月，进口汽车终端销售8.79万辆，同比大幅下滑22.6%。春节因素和疫情是主要原因</vt:lpstr>
      <vt:lpstr>正常进口车：受春节因素和疫情影响，2020年1月进口车市场销售6.47万辆，同比下滑16%。</vt:lpstr>
      <vt:lpstr>PowerPoint 演示文稿</vt:lpstr>
      <vt:lpstr>车型结构—整体市场：1月进口乘用车下降22.6%，降幅意外扩大。其中CAR和SUV降幅分别为23.0%和23.67%，MPV则逆势同比增长2%，主要来自丰田同比增长51.9%的拉动，其中埃尔法和赛纳表现出色。</vt:lpstr>
      <vt:lpstr>品牌结构—整体市场：1月，前十品牌排名相比2019年全年出现明显变化，宝马和奔驰超越2019年冠军雷克萨斯，丰田跃居第四位；从同比变化来看，仅雷克萨斯和丰田实现增长，八个品牌下滑，奥迪下滑达到56.3%，宝马和路虎下滑幅度在10-20%之间，其余品牌下滑均在20-30%之间。</vt:lpstr>
      <vt:lpstr>品牌结构—正常进口：2020年1月，从进口车交付客户量来看，下滑是全行业的下滑，几乎全部品牌均出现下滑，奥迪、讴歌和Smart降幅居前。 </vt:lpstr>
      <vt:lpstr>排量结构—整体市场：2020年1月3.0L以下排量份额为83.9%，比2018年下降2.5个百分点，其中1.5~2.0L下降0.7个百分点，2.5~3.0L下降1.3个百分点；3.0~4.0L份额提升2.9个百分点，大排量车型，特别是平行进口车正加速消化。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王枫亭</dc:creator>
  <cp:lastModifiedBy>承桉 李</cp:lastModifiedBy>
  <cp:revision>3898</cp:revision>
  <cp:lastPrinted>2013-12-11T01:16:00Z</cp:lastPrinted>
  <dcterms:created xsi:type="dcterms:W3CDTF">2012-04-10T02:52:00Z</dcterms:created>
  <dcterms:modified xsi:type="dcterms:W3CDTF">2020-03-09T05:51:56Z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