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4" r:id="rId3"/>
    <p:sldId id="345" r:id="rId5"/>
    <p:sldId id="349" r:id="rId6"/>
    <p:sldId id="371" r:id="rId7"/>
    <p:sldId id="372" r:id="rId8"/>
    <p:sldId id="373" r:id="rId9"/>
    <p:sldId id="374" r:id="rId10"/>
    <p:sldId id="375" r:id="rId11"/>
    <p:sldId id="376" r:id="rId12"/>
    <p:sldId id="377" r:id="rId13"/>
    <p:sldId id="378" r:id="rId14"/>
    <p:sldId id="277"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3F608A"/>
    <a:srgbClr val="23B9D6"/>
    <a:srgbClr val="1E1D1B"/>
    <a:srgbClr val="C512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55" autoAdjust="0"/>
    <p:restoredTop sz="94660"/>
  </p:normalViewPr>
  <p:slideViewPr>
    <p:cSldViewPr snapToGrid="0" showGuides="1">
      <p:cViewPr varScale="1">
        <p:scale>
          <a:sx n="111" d="100"/>
          <a:sy n="111" d="100"/>
        </p:scale>
        <p:origin x="264" y="192"/>
      </p:cViewPr>
      <p:guideLst>
        <p:guide orient="horz" pos="2201"/>
        <p:guide pos="39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74CE3F-3AEE-4E7C-B996-290099926A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2D5943-2D03-4ED7-9BC0-53E2C0DD5F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pic>
        <p:nvPicPr>
          <p:cNvPr id="8" name="图片 7"/>
          <p:cNvPicPr>
            <a:picLocks noChangeAspect="1"/>
          </p:cNvPicPr>
          <p:nvPr userDrawn="1"/>
        </p:nvPicPr>
        <p:blipFill>
          <a:blip r:embed="rId2"/>
          <a:stretch>
            <a:fillRect/>
          </a:stretch>
        </p:blipFill>
        <p:spPr>
          <a:xfrm>
            <a:off x="0" y="-52705"/>
            <a:ext cx="12226925" cy="6911340"/>
          </a:xfrm>
          <a:prstGeom prst="rect">
            <a:avLst/>
          </a:prstGeom>
        </p:spPr>
      </p:pic>
      <p:pic>
        <p:nvPicPr>
          <p:cNvPr id="9" name="图片 8" descr="乘联会组合LOGO"/>
          <p:cNvPicPr>
            <a:picLocks noChangeAspect="1"/>
          </p:cNvPicPr>
          <p:nvPr userDrawn="1"/>
        </p:nvPicPr>
        <p:blipFill>
          <a:blip r:embed="rId3"/>
          <a:stretch>
            <a:fillRect/>
          </a:stretch>
        </p:blipFill>
        <p:spPr>
          <a:xfrm>
            <a:off x="-1905" y="56515"/>
            <a:ext cx="1656715" cy="541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
        <p:nvSpPr>
          <p:cNvPr id="4103" name="Text Box 12"/>
          <p:cNvSpPr txBox="1">
            <a:spLocks noChangeArrowheads="1"/>
          </p:cNvSpPr>
          <p:nvPr userDrawn="1"/>
        </p:nvSpPr>
        <p:spPr bwMode="auto">
          <a:xfrm>
            <a:off x="-50800" y="6579870"/>
            <a:ext cx="887222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a:defRPr>
                <a:solidFill>
                  <a:schemeClr val="tx1"/>
                </a:solidFill>
                <a:latin typeface="Calibri" panose="020F0502020204030204" charset="0"/>
                <a:ea typeface="宋体" panose="02010600030101010101" pitchFamily="2" charset="-122"/>
              </a:defRPr>
            </a:lvl2pPr>
            <a:lvl3pPr>
              <a:defRPr>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                   </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乘联会秘书处地址：上海市武宁路423号18号楼1103室  电话：021-52680968   邮箱：</a:t>
            </a: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cpcanews</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@sxtauto.com.cn </a:t>
            </a:r>
            <a:endPar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endParaRPr>
          </a:p>
        </p:txBody>
      </p:sp>
      <p:cxnSp>
        <p:nvCxnSpPr>
          <p:cNvPr id="7" name="直接连接符 6"/>
          <p:cNvCxnSpPr/>
          <p:nvPr userDrawn="1"/>
        </p:nvCxnSpPr>
        <p:spPr>
          <a:xfrm>
            <a:off x="857250" y="6600508"/>
            <a:ext cx="113328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descr="乘联会组合LOGO"/>
          <p:cNvPicPr>
            <a:picLocks noChangeAspect="1"/>
          </p:cNvPicPr>
          <p:nvPr userDrawn="1"/>
        </p:nvPicPr>
        <p:blipFill>
          <a:blip r:embed="rId2"/>
          <a:stretch>
            <a:fillRect/>
          </a:stretch>
        </p:blipFill>
        <p:spPr>
          <a:xfrm>
            <a:off x="-1905" y="56515"/>
            <a:ext cx="1656715" cy="541020"/>
          </a:xfrm>
          <a:prstGeom prst="rect">
            <a:avLst/>
          </a:prstGeom>
        </p:spPr>
      </p:pic>
      <p:cxnSp>
        <p:nvCxnSpPr>
          <p:cNvPr id="53337" name="直接连接符 62"/>
          <p:cNvCxnSpPr/>
          <p:nvPr userDrawn="1"/>
        </p:nvCxnSpPr>
        <p:spPr>
          <a:xfrm>
            <a:off x="-17462" y="719455"/>
            <a:ext cx="12207600" cy="0"/>
          </a:xfrm>
          <a:prstGeom prst="line">
            <a:avLst/>
          </a:prstGeom>
          <a:ln w="25400" cap="flat" cmpd="sng">
            <a:solidFill>
              <a:srgbClr val="00B0F0"/>
            </a:solidFill>
            <a:prstDash val="solid"/>
            <a:miter/>
            <a:headEnd type="none" w="med" len="med"/>
            <a:tailEnd type="none" w="med" len="med"/>
          </a:ln>
        </p:spPr>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03D4B8-EBE1-49D8-B288-09D3BAB834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A455D-95D5-41E4-A9F6-867A8246F069}" type="slidenum">
              <a:rPr lang="zh-CN" altLang="en-US" smtClean="0"/>
            </a:fld>
            <a:endParaRPr lang="zh-CN" altLang="en-US"/>
          </a:p>
        </p:txBody>
      </p:sp>
      <p:sp>
        <p:nvSpPr>
          <p:cNvPr id="8" name="稻壳儿春秋广告/盗版必究        原创来源：http://chn.docer.com/works?userid=199329941#!/work_time"/>
          <p:cNvSpPr/>
          <p:nvPr userDrawn="1"/>
        </p:nvSpPr>
        <p:spPr>
          <a:xfrm flipH="1" flipV="1">
            <a:off x="11497945" y="-8255"/>
            <a:ext cx="698500" cy="716915"/>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1" name="稻壳儿春秋广告/盗版必究        原创来源：http://chn.docer.com/works?userid=199329941#!/work_time"/>
          <p:cNvSpPr/>
          <p:nvPr userDrawn="1"/>
        </p:nvSpPr>
        <p:spPr>
          <a:xfrm>
            <a:off x="1" y="5951644"/>
            <a:ext cx="853409" cy="906357"/>
          </a:xfrm>
          <a:custGeom>
            <a:avLst/>
            <a:gdLst>
              <a:gd name="connsiteX0" fmla="*/ 0 w 853409"/>
              <a:gd name="connsiteY0" fmla="*/ 0 h 906357"/>
              <a:gd name="connsiteX1" fmla="*/ 853409 w 853409"/>
              <a:gd name="connsiteY1" fmla="*/ 906357 h 906357"/>
              <a:gd name="connsiteX2" fmla="*/ 739345 w 853409"/>
              <a:gd name="connsiteY2" fmla="*/ 906357 h 906357"/>
              <a:gd name="connsiteX3" fmla="*/ 681275 w 853409"/>
              <a:gd name="connsiteY3" fmla="*/ 906357 h 906357"/>
              <a:gd name="connsiteX4" fmla="*/ 567211 w 853409"/>
              <a:gd name="connsiteY4" fmla="*/ 906357 h 906357"/>
              <a:gd name="connsiteX5" fmla="*/ 0 w 853409"/>
              <a:gd name="connsiteY5" fmla="*/ 303955 h 906357"/>
              <a:gd name="connsiteX6" fmla="*/ 0 w 853409"/>
              <a:gd name="connsiteY6" fmla="*/ 0 h 90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09" h="906357">
                <a:moveTo>
                  <a:pt x="0" y="0"/>
                </a:moveTo>
                <a:lnTo>
                  <a:pt x="853409" y="906357"/>
                </a:lnTo>
                <a:lnTo>
                  <a:pt x="739345" y="906357"/>
                </a:lnTo>
                <a:lnTo>
                  <a:pt x="681275" y="906357"/>
                </a:lnTo>
                <a:lnTo>
                  <a:pt x="567211" y="906357"/>
                </a:lnTo>
                <a:lnTo>
                  <a:pt x="0" y="303955"/>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9" name="稻壳儿春秋广告/盗版必究        原创来源：http://chn.docer.com/works?userid=199329941#!/work_time"/>
          <p:cNvSpPr/>
          <p:nvPr userDrawn="1"/>
        </p:nvSpPr>
        <p:spPr>
          <a:xfrm>
            <a:off x="0" y="6452408"/>
            <a:ext cx="381898" cy="405592"/>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1677035" y="1445895"/>
            <a:ext cx="9203690" cy="1630045"/>
          </a:xfrm>
          <a:prstGeom prst="rect">
            <a:avLst/>
          </a:prstGeom>
          <a:noFill/>
        </p:spPr>
        <p:txBody>
          <a:bodyPr wrap="square" rtlCol="0">
            <a:spAutoFit/>
          </a:bodyPr>
          <a:p>
            <a:pPr algn="ctr" eaLnBrk="1" hangingPunct="1">
              <a:lnSpc>
                <a:spcPct val="100000"/>
              </a:lnSpc>
              <a:spcBef>
                <a:spcPct val="0"/>
              </a:spcBef>
              <a:buNone/>
            </a:pPr>
            <a:r>
              <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关于完善促进汽车产业改革</a:t>
            </a:r>
            <a:endPar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a:p>
            <a:pPr algn="ctr" eaLnBrk="1" hangingPunct="1">
              <a:lnSpc>
                <a:spcPct val="100000"/>
              </a:lnSpc>
              <a:spcBef>
                <a:spcPct val="0"/>
              </a:spcBef>
              <a:buNone/>
            </a:pPr>
            <a:r>
              <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发展相关政策措施的分析及建议</a:t>
            </a:r>
            <a:endPar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userDrawn="1"/>
        </p:nvSpPr>
        <p:spPr>
          <a:xfrm>
            <a:off x="4509337" y="5977262"/>
            <a:ext cx="3027680" cy="737235"/>
          </a:xfrm>
          <a:prstGeom prst="rect">
            <a:avLst/>
          </a:prstGeom>
        </p:spPr>
        <p:txBody>
          <a:bodyPr wrap="none">
            <a:spAutoFit/>
          </a:bodyPr>
          <a:p>
            <a:pPr algn="ctr"/>
            <a:r>
              <a:rPr lang="en-US" altLang="zh-CN" sz="1400" dirty="0">
                <a:solidFill>
                  <a:srgbClr val="1F497D"/>
                </a:solidFill>
                <a:latin typeface="微软雅黑" panose="020B0503020204020204" charset="-122"/>
                <a:ea typeface="微软雅黑" panose="020B0503020204020204" charset="-122"/>
                <a:sym typeface="+mn-ea"/>
              </a:rPr>
              <a:t>中国汽车流通协会汽车市场研究分会</a:t>
            </a:r>
            <a:endParaRPr lang="en-US" altLang="zh-CN" sz="1400" dirty="0">
              <a:solidFill>
                <a:srgbClr val="1F497D"/>
              </a:solidFill>
              <a:latin typeface="微软雅黑" panose="020B0503020204020204" charset="-122"/>
              <a:ea typeface="微软雅黑" panose="020B0503020204020204" charset="-122"/>
              <a:sym typeface="+mn-ea"/>
            </a:endParaRPr>
          </a:p>
          <a:p>
            <a:pPr algn="ctr"/>
            <a:r>
              <a:rPr lang="zh-CN" altLang="en-US" sz="1400" dirty="0">
                <a:solidFill>
                  <a:srgbClr val="1F497D"/>
                </a:solidFill>
                <a:latin typeface="微软雅黑" panose="020B0503020204020204" charset="-122"/>
                <a:ea typeface="微软雅黑" panose="020B0503020204020204" charset="-122"/>
                <a:sym typeface="Arial" panose="020B0604020202020204"/>
              </a:rPr>
              <a:t>乘用车市场信息联席会</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a:p>
            <a:pPr algn="ctr"/>
            <a:r>
              <a:rPr lang="en-US" altLang="zh-CN" sz="1400" dirty="0">
                <a:solidFill>
                  <a:srgbClr val="1F497D"/>
                </a:solidFill>
                <a:latin typeface="微软雅黑" panose="020B0503020204020204" charset="-122"/>
                <a:ea typeface="微软雅黑" panose="020B0503020204020204" charset="-122"/>
                <a:sym typeface="Arial" panose="020B0604020202020204"/>
              </a:rPr>
              <a:t>2020</a:t>
            </a:r>
            <a:r>
              <a:rPr lang="zh-CN" altLang="en-US" sz="1400" dirty="0">
                <a:solidFill>
                  <a:srgbClr val="1F497D"/>
                </a:solidFill>
                <a:latin typeface="微软雅黑" panose="020B0503020204020204" charset="-122"/>
                <a:ea typeface="微软雅黑" panose="020B0503020204020204" charset="-122"/>
                <a:sym typeface="Arial" panose="020B0604020202020204"/>
              </a:rPr>
              <a:t>年</a:t>
            </a:r>
            <a:r>
              <a:rPr lang="en-US" altLang="zh-CN" sz="1400" dirty="0">
                <a:solidFill>
                  <a:srgbClr val="1F497D"/>
                </a:solidFill>
                <a:latin typeface="微软雅黑" panose="020B0503020204020204" charset="-122"/>
                <a:ea typeface="微软雅黑" panose="020B0503020204020204" charset="-122"/>
                <a:sym typeface="Arial" panose="020B0604020202020204"/>
              </a:rPr>
              <a:t>2</a:t>
            </a:r>
            <a:r>
              <a:rPr lang="zh-CN" altLang="en-US" sz="1400" dirty="0">
                <a:solidFill>
                  <a:srgbClr val="1F497D"/>
                </a:solidFill>
                <a:latin typeface="微软雅黑" panose="020B0503020204020204" charset="-122"/>
                <a:ea typeface="微软雅黑" panose="020B0503020204020204" charset="-122"/>
                <a:sym typeface="Arial" panose="020B0604020202020204"/>
              </a:rPr>
              <a:t>月</a:t>
            </a:r>
            <a:r>
              <a:rPr lang="en-US" altLang="zh-CN" sz="1400" dirty="0">
                <a:solidFill>
                  <a:srgbClr val="1F497D"/>
                </a:solidFill>
                <a:latin typeface="微软雅黑" panose="020B0503020204020204" charset="-122"/>
                <a:ea typeface="微软雅黑" panose="020B0503020204020204" charset="-122"/>
                <a:sym typeface="Arial" panose="020B0604020202020204"/>
              </a:rPr>
              <a:t>27</a:t>
            </a:r>
            <a:r>
              <a:rPr lang="zh-CN" altLang="en-US" sz="1400" dirty="0">
                <a:solidFill>
                  <a:srgbClr val="1F497D"/>
                </a:solidFill>
                <a:latin typeface="微软雅黑" panose="020B0503020204020204" charset="-122"/>
                <a:ea typeface="微软雅黑" panose="020B0503020204020204" charset="-122"/>
                <a:sym typeface="Arial" panose="020B0604020202020204"/>
              </a:rPr>
              <a:t>日</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关于完善促进汽车产业改革发展相关政策措施的建议</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6518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建议继续落实</a:t>
            </a:r>
            <a:r>
              <a:rPr lang="en-US" altLang="zh-CN" sz="2000" b="1" dirty="0" smtClean="0">
                <a:solidFill>
                  <a:srgbClr val="00B0F0"/>
                </a:solidFill>
                <a:latin typeface="微软雅黑" panose="020B0503020204020204" charset="-122"/>
                <a:ea typeface="微软雅黑" panose="020B0503020204020204" charset="-122"/>
                <a:sym typeface="+mn-ea"/>
              </a:rPr>
              <a:t>《</a:t>
            </a:r>
            <a:r>
              <a:rPr lang="zh-CN" altLang="en-US" sz="2000" b="1" dirty="0" smtClean="0">
                <a:solidFill>
                  <a:srgbClr val="00B0F0"/>
                </a:solidFill>
                <a:latin typeface="微软雅黑" panose="020B0503020204020204" charset="-122"/>
                <a:ea typeface="微软雅黑" panose="020B0503020204020204" charset="-122"/>
                <a:sym typeface="+mn-ea"/>
              </a:rPr>
              <a:t>多措并举促进汽车消费</a:t>
            </a:r>
            <a:r>
              <a:rPr lang="en-US" altLang="zh-CN" sz="2000" b="1" dirty="0" smtClean="0">
                <a:solidFill>
                  <a:srgbClr val="00B0F0"/>
                </a:solidFill>
                <a:latin typeface="微软雅黑" panose="020B0503020204020204" charset="-122"/>
                <a:ea typeface="微软雅黑" panose="020B0503020204020204" charset="-122"/>
                <a:sym typeface="+mn-ea"/>
              </a:rPr>
              <a:t>》</a:t>
            </a:r>
            <a:r>
              <a:rPr lang="zh-CN" altLang="en-US" sz="2000" b="1" dirty="0" smtClean="0">
                <a:solidFill>
                  <a:srgbClr val="00B0F0"/>
                </a:solidFill>
                <a:latin typeface="微软雅黑" panose="020B0503020204020204" charset="-122"/>
                <a:ea typeface="微软雅黑" panose="020B0503020204020204" charset="-122"/>
                <a:sym typeface="+mn-ea"/>
              </a:rPr>
              <a:t>的政策措施</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2019</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29</a:t>
            </a:r>
            <a:r>
              <a:rPr lang="zh-CN" altLang="en-US" sz="2000" dirty="0" smtClean="0">
                <a:latin typeface="微软雅黑" panose="020B0503020204020204" charset="-122"/>
                <a:ea typeface="微软雅黑" panose="020B0503020204020204" charset="-122"/>
                <a:sym typeface="+mn-ea"/>
              </a:rPr>
              <a:t>日，国家发展改革委等十部委联合印发</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进一步优化供给推动消费平稳增长促进形成强大国内市场的实施方案（</a:t>
            </a:r>
            <a:r>
              <a:rPr lang="en-US" altLang="zh-CN" sz="2000" dirty="0" smtClean="0">
                <a:latin typeface="微软雅黑" panose="020B0503020204020204" charset="-122"/>
                <a:ea typeface="微软雅黑" panose="020B0503020204020204" charset="-122"/>
                <a:sym typeface="+mn-ea"/>
              </a:rPr>
              <a:t>2019</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主要内容包括六个方面，其中第一个方面“多措并举促进汽车消费，更好满足居民出行需要”共提出六项政策措施。一是有序推进老旧汽车报废更新，二是持续优化新能源汽车补贴结构，三是促进农村汽车更新换代，四是稳步推进放宽皮卡车进城限制范围，五是加快繁荣二手车市场，六是进一步优化地方政府机动车管理措施。上述政策措施以引导和鼓励为主，鼓励条款多为已有政策，强调扩大试点范围或防止已实施的政策回潮。但有些方面的政策则属于新政策，例如促进农村汽车更新换代政策。</a:t>
            </a:r>
            <a:r>
              <a:rPr lang="en-US" altLang="zh-CN" sz="2000" dirty="0" smtClean="0">
                <a:latin typeface="微软雅黑" panose="020B0503020204020204" charset="-122"/>
                <a:ea typeface="微软雅黑" panose="020B0503020204020204" charset="-122"/>
                <a:sym typeface="+mn-ea"/>
              </a:rPr>
              <a:t>2019</a:t>
            </a:r>
            <a:r>
              <a:rPr lang="zh-CN" altLang="en-US" sz="2000" dirty="0" smtClean="0">
                <a:latin typeface="微软雅黑" panose="020B0503020204020204" charset="-122"/>
                <a:ea typeface="微软雅黑" panose="020B0503020204020204" charset="-122"/>
                <a:sym typeface="+mn-ea"/>
              </a:rPr>
              <a:t>年，上述政策措施得到一定程度的落实，但</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年尚需继续全面落实。</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为此，向国家有关部委提出以下几点建议：第一、建议出台促进农村汽车更新换代的具体政策规定；第二、建议出台稳步推进放宽皮卡车进城限制范围的实施意见，明确</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年扩大试点的省区；第三、建议国家有关部委认真进行调查研究，放开“北上广深”等九个城市和地区的限购政策。</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关于完善促进汽车产业改革发展相关政策措施的建议</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65188"/>
            <a:ext cx="11501518" cy="6123940"/>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建议完善促进节能与新能源汽车发展的财税政策</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2019</a:t>
            </a:r>
            <a:r>
              <a:rPr lang="zh-CN" altLang="en-US" sz="2000" dirty="0" smtClean="0">
                <a:latin typeface="微软雅黑" panose="020B0503020204020204" charset="-122"/>
                <a:ea typeface="微软雅黑" panose="020B0503020204020204" charset="-122"/>
                <a:sym typeface="+mn-ea"/>
              </a:rPr>
              <a:t>年下半年，新能源汽车产销受补贴退坡影响，呈现大幅下降态势。全年新能源汽车产销分别完成</a:t>
            </a:r>
            <a:r>
              <a:rPr lang="en-US" altLang="zh-CN" sz="2000" dirty="0" smtClean="0">
                <a:latin typeface="微软雅黑" panose="020B0503020204020204" charset="-122"/>
                <a:ea typeface="微软雅黑" panose="020B0503020204020204" charset="-122"/>
                <a:sym typeface="+mn-ea"/>
              </a:rPr>
              <a:t>124.2</a:t>
            </a:r>
            <a:r>
              <a:rPr lang="zh-CN" altLang="en-US" sz="2000" dirty="0" smtClean="0">
                <a:latin typeface="微软雅黑" panose="020B0503020204020204" charset="-122"/>
                <a:ea typeface="微软雅黑" panose="020B0503020204020204" charset="-122"/>
                <a:sym typeface="+mn-ea"/>
              </a:rPr>
              <a:t>万辆和</a:t>
            </a:r>
            <a:r>
              <a:rPr lang="en-US" altLang="zh-CN" sz="2000" dirty="0" smtClean="0">
                <a:latin typeface="微软雅黑" panose="020B0503020204020204" charset="-122"/>
                <a:ea typeface="微软雅黑" panose="020B0503020204020204" charset="-122"/>
                <a:sym typeface="+mn-ea"/>
              </a:rPr>
              <a:t>120.6</a:t>
            </a:r>
            <a:r>
              <a:rPr lang="zh-CN" altLang="en-US" sz="2000" dirty="0" smtClean="0">
                <a:latin typeface="微软雅黑" panose="020B0503020204020204" charset="-122"/>
                <a:ea typeface="微软雅黑" panose="020B0503020204020204" charset="-122"/>
                <a:sym typeface="+mn-ea"/>
              </a:rPr>
              <a:t>万辆，同比分别下降</a:t>
            </a:r>
            <a:r>
              <a:rPr lang="en-US" altLang="zh-CN" sz="2000" dirty="0" smtClean="0">
                <a:latin typeface="微软雅黑" panose="020B0503020204020204" charset="-122"/>
                <a:ea typeface="微软雅黑" panose="020B0503020204020204" charset="-122"/>
                <a:sym typeface="+mn-ea"/>
              </a:rPr>
              <a:t>2.3%</a:t>
            </a:r>
            <a:r>
              <a:rPr lang="zh-CN" altLang="en-US" sz="2000" dirty="0" smtClean="0">
                <a:latin typeface="微软雅黑" panose="020B0503020204020204" charset="-122"/>
                <a:ea typeface="微软雅黑" panose="020B0503020204020204" charset="-122"/>
                <a:sym typeface="+mn-ea"/>
              </a:rPr>
              <a:t>和</a:t>
            </a:r>
            <a:r>
              <a:rPr lang="en-US" altLang="zh-CN" sz="2000" dirty="0" smtClean="0">
                <a:latin typeface="微软雅黑" panose="020B0503020204020204" charset="-122"/>
                <a:ea typeface="微软雅黑" panose="020B0503020204020204" charset="-122"/>
                <a:sym typeface="+mn-ea"/>
              </a:rPr>
              <a:t>4.0%</a:t>
            </a:r>
            <a:r>
              <a:rPr lang="zh-CN" altLang="en-US" sz="2000" dirty="0" smtClean="0">
                <a:latin typeface="微软雅黑" panose="020B0503020204020204" charset="-122"/>
                <a:ea typeface="微软雅黑" panose="020B0503020204020204" charset="-122"/>
                <a:sym typeface="+mn-ea"/>
              </a:rPr>
              <a:t>。</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a:t>
            </a:r>
            <a:r>
              <a:rPr lang="zh-CN" altLang="en-US" sz="2000" dirty="0" smtClean="0">
                <a:latin typeface="微软雅黑" panose="020B0503020204020204" charset="-122"/>
                <a:ea typeface="微软雅黑" panose="020B0503020204020204" charset="-122"/>
                <a:sym typeface="+mn-ea"/>
              </a:rPr>
              <a:t>月，据中汽协会对重点企业集团统计数据预计，新能源汽车产销分别完成</a:t>
            </a:r>
            <a:r>
              <a:rPr lang="en-US" altLang="zh-CN" sz="2000" dirty="0" smtClean="0">
                <a:latin typeface="微软雅黑" panose="020B0503020204020204" charset="-122"/>
                <a:ea typeface="微软雅黑" panose="020B0503020204020204" charset="-122"/>
                <a:sym typeface="+mn-ea"/>
              </a:rPr>
              <a:t>4.0</a:t>
            </a:r>
            <a:r>
              <a:rPr lang="zh-CN" altLang="en-US" sz="2000" dirty="0" smtClean="0">
                <a:latin typeface="微软雅黑" panose="020B0503020204020204" charset="-122"/>
                <a:ea typeface="微软雅黑" panose="020B0503020204020204" charset="-122"/>
                <a:sym typeface="+mn-ea"/>
              </a:rPr>
              <a:t>万辆和</a:t>
            </a:r>
            <a:r>
              <a:rPr lang="en-US" altLang="zh-CN" sz="2000" dirty="0" smtClean="0">
                <a:latin typeface="微软雅黑" panose="020B0503020204020204" charset="-122"/>
                <a:ea typeface="微软雅黑" panose="020B0503020204020204" charset="-122"/>
                <a:sym typeface="+mn-ea"/>
              </a:rPr>
              <a:t>4.4</a:t>
            </a:r>
            <a:r>
              <a:rPr lang="zh-CN" altLang="en-US" sz="2000" dirty="0" smtClean="0">
                <a:latin typeface="微软雅黑" panose="020B0503020204020204" charset="-122"/>
                <a:ea typeface="微软雅黑" panose="020B0503020204020204" charset="-122"/>
                <a:sym typeface="+mn-ea"/>
              </a:rPr>
              <a:t>万辆，同比分别下降</a:t>
            </a:r>
            <a:r>
              <a:rPr lang="en-US" altLang="zh-CN" sz="2000" dirty="0" smtClean="0">
                <a:latin typeface="微软雅黑" panose="020B0503020204020204" charset="-122"/>
                <a:ea typeface="微软雅黑" panose="020B0503020204020204" charset="-122"/>
                <a:sym typeface="+mn-ea"/>
              </a:rPr>
              <a:t>55.4%</a:t>
            </a:r>
            <a:r>
              <a:rPr lang="zh-CN" altLang="en-US" sz="2000" dirty="0" smtClean="0">
                <a:latin typeface="微软雅黑" panose="020B0503020204020204" charset="-122"/>
                <a:ea typeface="微软雅黑" panose="020B0503020204020204" charset="-122"/>
                <a:sym typeface="+mn-ea"/>
              </a:rPr>
              <a:t>和</a:t>
            </a:r>
            <a:r>
              <a:rPr lang="en-US" altLang="zh-CN" sz="2000" dirty="0" smtClean="0">
                <a:latin typeface="微软雅黑" panose="020B0503020204020204" charset="-122"/>
                <a:ea typeface="微软雅黑" panose="020B0503020204020204" charset="-122"/>
                <a:sym typeface="+mn-ea"/>
              </a:rPr>
              <a:t>54.4%</a:t>
            </a:r>
            <a:r>
              <a:rPr lang="zh-CN" altLang="en-US" sz="2000" dirty="0" smtClean="0">
                <a:latin typeface="微软雅黑" panose="020B0503020204020204" charset="-122"/>
                <a:ea typeface="微软雅黑" panose="020B0503020204020204" charset="-122"/>
                <a:sym typeface="+mn-ea"/>
              </a:rPr>
              <a:t>。另外，全年乘用车产销量降幅大于汽车总体，同比分别下降</a:t>
            </a:r>
            <a:r>
              <a:rPr lang="en-US" altLang="zh-CN" sz="2000" dirty="0" smtClean="0">
                <a:latin typeface="微软雅黑" panose="020B0503020204020204" charset="-122"/>
                <a:ea typeface="微软雅黑" panose="020B0503020204020204" charset="-122"/>
                <a:sym typeface="+mn-ea"/>
              </a:rPr>
              <a:t>9.2%</a:t>
            </a:r>
            <a:r>
              <a:rPr lang="zh-CN" altLang="en-US" sz="2000" dirty="0" smtClean="0">
                <a:latin typeface="微软雅黑" panose="020B0503020204020204" charset="-122"/>
                <a:ea typeface="微软雅黑" panose="020B0503020204020204" charset="-122"/>
                <a:sym typeface="+mn-ea"/>
              </a:rPr>
              <a:t>和</a:t>
            </a:r>
            <a:r>
              <a:rPr lang="en-US" altLang="zh-CN" sz="2000" dirty="0" smtClean="0">
                <a:latin typeface="微软雅黑" panose="020B0503020204020204" charset="-122"/>
                <a:ea typeface="微软雅黑" panose="020B0503020204020204" charset="-122"/>
                <a:sym typeface="+mn-ea"/>
              </a:rPr>
              <a:t>9.6%</a:t>
            </a:r>
            <a:r>
              <a:rPr lang="zh-CN" altLang="en-US" sz="2000" dirty="0" smtClean="0">
                <a:latin typeface="微软雅黑" panose="020B0503020204020204" charset="-122"/>
                <a:ea typeface="微软雅黑" panose="020B0503020204020204" charset="-122"/>
                <a:sym typeface="+mn-ea"/>
              </a:rPr>
              <a:t>。为遏制产销量持续下滑，提出以下两点建议：</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第一、完善节能与新能源汽车购置税优惠政策。一是建议购置非插电式混合动力汽车享受免征购置税优惠政策。非插电式混合动力汽车节油效果可达</a:t>
            </a:r>
            <a:r>
              <a:rPr lang="en-US" altLang="zh-CN" sz="2000" dirty="0" smtClean="0">
                <a:latin typeface="微软雅黑" panose="020B0503020204020204" charset="-122"/>
                <a:ea typeface="微软雅黑" panose="020B0503020204020204" charset="-122"/>
                <a:sym typeface="+mn-ea"/>
              </a:rPr>
              <a:t>40%-50%</a:t>
            </a:r>
            <a:r>
              <a:rPr lang="zh-CN" altLang="en-US" sz="2000" dirty="0" smtClean="0">
                <a:latin typeface="微软雅黑" panose="020B0503020204020204" charset="-122"/>
                <a:ea typeface="微软雅黑" panose="020B0503020204020204" charset="-122"/>
                <a:sym typeface="+mn-ea"/>
              </a:rPr>
              <a:t>，减排效果可达</a:t>
            </a:r>
            <a:r>
              <a:rPr lang="en-US" altLang="zh-CN" sz="2000" dirty="0" smtClean="0">
                <a:latin typeface="微软雅黑" panose="020B0503020204020204" charset="-122"/>
                <a:ea typeface="微软雅黑" panose="020B0503020204020204" charset="-122"/>
                <a:sym typeface="+mn-ea"/>
              </a:rPr>
              <a:t>70%-80%</a:t>
            </a:r>
            <a:r>
              <a:rPr lang="zh-CN" altLang="en-US" sz="2000" dirty="0" smtClean="0">
                <a:latin typeface="微软雅黑" panose="020B0503020204020204" charset="-122"/>
                <a:ea typeface="微软雅黑" panose="020B0503020204020204" charset="-122"/>
                <a:sym typeface="+mn-ea"/>
              </a:rPr>
              <a:t>；二是建议对购置达到国六排放标准的轻型车和重型车施行购置税优惠政策。</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7</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1</a:t>
            </a:r>
            <a:r>
              <a:rPr lang="zh-CN" altLang="en-US" sz="2000" dirty="0" smtClean="0">
                <a:latin typeface="微软雅黑" panose="020B0503020204020204" charset="-122"/>
                <a:ea typeface="微软雅黑" panose="020B0503020204020204" charset="-122"/>
                <a:sym typeface="+mn-ea"/>
              </a:rPr>
              <a:t>日轻型车实施更为严格的颗粒物数量（</a:t>
            </a:r>
            <a:r>
              <a:rPr lang="en-US" altLang="zh-CN" sz="2000" dirty="0" smtClean="0">
                <a:latin typeface="微软雅黑" panose="020B0503020204020204" charset="-122"/>
                <a:ea typeface="微软雅黑" panose="020B0503020204020204" charset="-122"/>
                <a:sym typeface="+mn-ea"/>
              </a:rPr>
              <a:t>PN</a:t>
            </a:r>
            <a:r>
              <a:rPr lang="zh-CN" altLang="en-US" sz="2000" dirty="0" smtClean="0">
                <a:latin typeface="微软雅黑" panose="020B0503020204020204" charset="-122"/>
                <a:ea typeface="微软雅黑" panose="020B0503020204020204" charset="-122"/>
                <a:sym typeface="+mn-ea"/>
              </a:rPr>
              <a:t>）限值要求，全国范围实施国六标准</a:t>
            </a:r>
            <a:r>
              <a:rPr lang="en-US" altLang="zh-CN" sz="2000" dirty="0" smtClean="0">
                <a:latin typeface="微软雅黑" panose="020B0503020204020204" charset="-122"/>
                <a:ea typeface="微软雅黑" panose="020B0503020204020204" charset="-122"/>
                <a:sym typeface="+mn-ea"/>
              </a:rPr>
              <a:t>a</a:t>
            </a:r>
            <a:r>
              <a:rPr lang="zh-CN" altLang="en-US" sz="2000" dirty="0" smtClean="0">
                <a:latin typeface="微软雅黑" panose="020B0503020204020204" charset="-122"/>
                <a:ea typeface="微软雅黑" panose="020B0503020204020204" charset="-122"/>
                <a:sym typeface="+mn-ea"/>
              </a:rPr>
              <a:t>阶段要求，对达标车型应给予购置税优惠政策支持。</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第二、建议国家有关部委出台政策，要求全国省会城市和重点区域城市的公共服务领域（公交、出租、公务、环卫和邮政等）新增和更新用车全部使用新能源汽车，中央和地方财政给予适当政策支持。</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稻壳儿春秋广告/盗版必究        原创来源：http://chn.docer.com/works?userid=199329941#!/work_time"/>
          <p:cNvSpPr txBox="1"/>
          <p:nvPr/>
        </p:nvSpPr>
        <p:spPr>
          <a:xfrm>
            <a:off x="4569460" y="810895"/>
            <a:ext cx="2897505" cy="768350"/>
          </a:xfrm>
          <a:prstGeom prst="rect">
            <a:avLst/>
          </a:prstGeom>
          <a:noFill/>
        </p:spPr>
        <p:txBody>
          <a:bodyPr wrap="square" rtlCol="0">
            <a:spAutoFit/>
          </a:bodyPr>
          <a:lstStyle/>
          <a:p>
            <a:r>
              <a:rPr lang="zh-CN" altLang="en-US" sz="4400" dirty="0" smtClean="0">
                <a:solidFill>
                  <a:srgbClr val="00B0F0"/>
                </a:solidFill>
                <a:latin typeface="Arial" panose="020B0604020202020204"/>
                <a:ea typeface="微软雅黑" panose="020B0503020204020204" charset="-122"/>
                <a:sym typeface="Arial" panose="020B0604020202020204"/>
              </a:rPr>
              <a:t>感谢关注！</a:t>
            </a:r>
            <a:endParaRPr lang="zh-CN" altLang="en-US" sz="4400" dirty="0" smtClean="0">
              <a:solidFill>
                <a:srgbClr val="00B0F0"/>
              </a:solidFill>
              <a:latin typeface="Arial" panose="020B0604020202020204"/>
              <a:ea typeface="微软雅黑" panose="020B0503020204020204" charset="-122"/>
              <a:sym typeface="Arial" panose="020B0604020202020204"/>
            </a:endParaRPr>
          </a:p>
        </p:txBody>
      </p:sp>
      <p:pic>
        <p:nvPicPr>
          <p:cNvPr id="88072" name="图片 43027" descr="微信二维码"/>
          <p:cNvPicPr>
            <a:picLocks noChangeAspect="1"/>
          </p:cNvPicPr>
          <p:nvPr/>
        </p:nvPicPr>
        <p:blipFill>
          <a:blip r:embed="rId1"/>
          <a:stretch>
            <a:fillRect/>
          </a:stretch>
        </p:blipFill>
        <p:spPr>
          <a:xfrm>
            <a:off x="4843780" y="1691640"/>
            <a:ext cx="2163445" cy="2163445"/>
          </a:xfrm>
          <a:prstGeom prst="rect">
            <a:avLst/>
          </a:prstGeom>
          <a:noFill/>
          <a:ln w="9525">
            <a:noFill/>
          </a:ln>
        </p:spPr>
      </p:pic>
      <p:sp>
        <p:nvSpPr>
          <p:cNvPr id="88071" name="Text Box 3"/>
          <p:cNvSpPr txBox="1"/>
          <p:nvPr/>
        </p:nvSpPr>
        <p:spPr>
          <a:xfrm>
            <a:off x="5043488" y="4002723"/>
            <a:ext cx="1692275" cy="245110"/>
          </a:xfrm>
          <a:prstGeom prst="rect">
            <a:avLst/>
          </a:prstGeom>
          <a:noFill/>
          <a:ln w="9525">
            <a:noFill/>
          </a:ln>
        </p:spPr>
        <p:txBody>
          <a:bodyPr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扫一扫  关注我们</a:t>
            </a:r>
            <a:endParaRPr lang="zh-CN" altLang="en-US" sz="1000" b="1" dirty="0">
              <a:solidFill>
                <a:schemeClr val="bg1"/>
              </a:solidFill>
              <a:latin typeface="微软雅黑" panose="020B0503020204020204" charset="-122"/>
              <a:ea typeface="微软雅黑" panose="020B0503020204020204" charset="-122"/>
            </a:endParaRPr>
          </a:p>
        </p:txBody>
      </p:sp>
      <p:sp>
        <p:nvSpPr>
          <p:cNvPr id="88070" name="Text Box 3"/>
          <p:cNvSpPr txBox="1"/>
          <p:nvPr/>
        </p:nvSpPr>
        <p:spPr>
          <a:xfrm>
            <a:off x="5043488" y="4299585"/>
            <a:ext cx="1692275" cy="398780"/>
          </a:xfrm>
          <a:prstGeom prst="rect">
            <a:avLst/>
          </a:prstGeom>
          <a:noFill/>
          <a:ln w="9525">
            <a:noFill/>
          </a:ln>
        </p:spPr>
        <p:txBody>
          <a:bodyPr wrap="square"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乘联会官方网站</a:t>
            </a:r>
            <a:r>
              <a:rPr lang="en-US" altLang="zh-CN" sz="1000" b="1" dirty="0">
                <a:solidFill>
                  <a:schemeClr val="bg1"/>
                </a:solidFill>
                <a:latin typeface="微软雅黑" panose="020B0503020204020204" charset="-122"/>
                <a:ea typeface="微软雅黑" panose="020B0503020204020204" charset="-122"/>
              </a:rPr>
              <a:t>www.cpcaauto.com</a:t>
            </a:r>
            <a:endParaRPr lang="en-US" altLang="zh-CN" sz="1000" b="1" dirty="0">
              <a:solidFill>
                <a:schemeClr val="bg1"/>
              </a:solidFill>
              <a:latin typeface="微软雅黑" panose="020B0503020204020204" charset="-122"/>
              <a:ea typeface="微软雅黑" panose="020B0503020204020204" charset="-122"/>
            </a:endParaRPr>
          </a:p>
        </p:txBody>
      </p:sp>
      <p:sp>
        <p:nvSpPr>
          <p:cNvPr id="12" name="矩形 11"/>
          <p:cNvSpPr/>
          <p:nvPr userDrawn="1"/>
        </p:nvSpPr>
        <p:spPr>
          <a:xfrm>
            <a:off x="3525087" y="5577212"/>
            <a:ext cx="6024880" cy="1291590"/>
          </a:xfrm>
          <a:prstGeom prst="rect">
            <a:avLst/>
          </a:prstGeom>
        </p:spPr>
        <p:txBody>
          <a:bodyPr wrap="none">
            <a:spAutoFit/>
          </a:bodyPr>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愿景：最具价值的汽车信息交流平台和行业研究机构</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宗旨：为汽车企业服务 为中国汽车产业发展做贡献</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价值观：专业 共享 高效 创新</a:t>
            </a:r>
            <a:endParaRPr lang="en-US" altLang="zh-CN" sz="2000" dirty="0">
              <a:solidFill>
                <a:srgbClr val="00B0F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4934585" y="46990"/>
            <a:ext cx="401256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问题的提出</a:t>
            </a:r>
            <a:endParaRPr lang="zh-CN" altLang="en-US" sz="3200" dirty="0">
              <a:solidFill>
                <a:srgbClr val="00B0F0"/>
              </a:solidFill>
              <a:latin typeface="Arial" panose="020B0604020202020204"/>
              <a:ea typeface="微软雅黑" panose="020B0503020204020204" charset="-122"/>
              <a:sym typeface="Wingdings 2" panose="05020102010507070707" pitchFamily="18" charset="2"/>
            </a:endParaRPr>
          </a:p>
        </p:txBody>
      </p:sp>
      <p:sp>
        <p:nvSpPr>
          <p:cNvPr id="22534" name="Text Box 2"/>
          <p:cNvSpPr txBox="1"/>
          <p:nvPr/>
        </p:nvSpPr>
        <p:spPr>
          <a:xfrm>
            <a:off x="295869" y="1082343"/>
            <a:ext cx="11715832" cy="5262245"/>
          </a:xfrm>
          <a:prstGeom prst="rect">
            <a:avLst/>
          </a:prstGeom>
          <a:noFill/>
          <a:ln w="9525">
            <a:noFill/>
          </a:ln>
        </p:spPr>
        <p:txBody>
          <a:bodyPr wrap="square" anchor="t">
            <a:spAutoFit/>
          </a:bodyPr>
          <a:p>
            <a:pPr eaLnBrk="1">
              <a:lnSpc>
                <a:spcPct val="140000"/>
              </a:lnSpc>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务院常务会议确定促进制造业稳增长的措施，以稳定经济发展的基本盘。会议指出，贯彻中央经济工作会议精神，保持经济运行在合理区间，制造业具有基础性支撑作用。要用改革办法和市场化措施，充分激发市场主体活力，增强发展动能，促进制造业稳增长。会议提出四项政策措施，其中第四项是“深挖内需潜力。完善促进汽车产业改革发展的措施。推动适应国内需求的工业品增品种、提品质、创品牌，丰富消费者选择”。同时，其他三项措施也与汽车产业密切相关。例如，继续实施以制造业为重点的减税降费措施；鼓励增加制造业中长期贷款，股权投资、债券融资等更多向制造业倾斜等。</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年，国务院及有关部委继续实施一系列政策措施促进汽车产业发展。但是，</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年我国汽车产业发展受中美经贸摩擦、环保标准切换、新能源补贴退坡等因素的影响，承受了较大压力。全年汽车产销分别完成</a:t>
            </a:r>
            <a:r>
              <a:rPr lang="en-US" altLang="zh-CN" sz="2000" dirty="0" smtClean="0">
                <a:latin typeface="微软雅黑" panose="020B0503020204020204" charset="-122"/>
                <a:ea typeface="微软雅黑" panose="020B0503020204020204" charset="-122"/>
                <a:cs typeface="微软雅黑" panose="020B0503020204020204" charset="-122"/>
                <a:sym typeface="+mn-ea"/>
              </a:rPr>
              <a:t>2572.1</a:t>
            </a:r>
            <a:r>
              <a:rPr lang="zh-CN" altLang="en-US" sz="2000" dirty="0" smtClean="0">
                <a:latin typeface="微软雅黑" panose="020B0503020204020204" charset="-122"/>
                <a:ea typeface="微软雅黑" panose="020B0503020204020204" charset="-122"/>
                <a:cs typeface="微软雅黑" panose="020B0503020204020204" charset="-122"/>
                <a:sym typeface="+mn-ea"/>
              </a:rPr>
              <a:t>万辆和</a:t>
            </a:r>
            <a:r>
              <a:rPr lang="en-US" altLang="zh-CN" sz="2000" dirty="0" smtClean="0">
                <a:latin typeface="微软雅黑" panose="020B0503020204020204" charset="-122"/>
                <a:ea typeface="微软雅黑" panose="020B0503020204020204" charset="-122"/>
                <a:cs typeface="微软雅黑" panose="020B0503020204020204" charset="-122"/>
                <a:sym typeface="+mn-ea"/>
              </a:rPr>
              <a:t>2576.9</a:t>
            </a:r>
            <a:r>
              <a:rPr lang="zh-CN" altLang="en-US" sz="2000" dirty="0" smtClean="0">
                <a:latin typeface="微软雅黑" panose="020B0503020204020204" charset="-122"/>
                <a:ea typeface="微软雅黑" panose="020B0503020204020204" charset="-122"/>
                <a:cs typeface="微软雅黑" panose="020B0503020204020204" charset="-122"/>
                <a:sym typeface="+mn-ea"/>
              </a:rPr>
              <a:t>万辆，同比分别下降</a:t>
            </a:r>
            <a:r>
              <a:rPr lang="en-US" altLang="zh-CN" sz="2000" dirty="0" smtClean="0">
                <a:latin typeface="微软雅黑" panose="020B0503020204020204" charset="-122"/>
                <a:ea typeface="微软雅黑" panose="020B0503020204020204" charset="-122"/>
                <a:cs typeface="微软雅黑" panose="020B0503020204020204" charset="-122"/>
                <a:sym typeface="+mn-ea"/>
              </a:rPr>
              <a:t>7.5%</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8.2%</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；新能源汽车产销分别完成</a:t>
            </a:r>
            <a:r>
              <a:rPr lang="en-US" altLang="zh-CN" sz="2000" dirty="0" smtClean="0">
                <a:latin typeface="微软雅黑" panose="020B0503020204020204" charset="-122"/>
                <a:ea typeface="微软雅黑" panose="020B0503020204020204" charset="-122"/>
                <a:cs typeface="微软雅黑" panose="020B0503020204020204" charset="-122"/>
                <a:sym typeface="+mn-ea"/>
              </a:rPr>
              <a:t>124.2</a:t>
            </a:r>
            <a:r>
              <a:rPr lang="zh-CN" altLang="en-US" sz="2000" dirty="0" smtClean="0">
                <a:latin typeface="微软雅黑" panose="020B0503020204020204" charset="-122"/>
                <a:ea typeface="微软雅黑" panose="020B0503020204020204" charset="-122"/>
                <a:cs typeface="微软雅黑" panose="020B0503020204020204" charset="-122"/>
                <a:sym typeface="+mn-ea"/>
              </a:rPr>
              <a:t>万辆和</a:t>
            </a:r>
            <a:r>
              <a:rPr lang="en-US" altLang="zh-CN" sz="2000" dirty="0" smtClean="0">
                <a:latin typeface="微软雅黑" panose="020B0503020204020204" charset="-122"/>
                <a:ea typeface="微软雅黑" panose="020B0503020204020204" charset="-122"/>
                <a:cs typeface="微软雅黑" panose="020B0503020204020204" charset="-122"/>
                <a:sym typeface="+mn-ea"/>
              </a:rPr>
              <a:t>120.6</a:t>
            </a:r>
            <a:r>
              <a:rPr lang="zh-CN" altLang="en-US" sz="2000" dirty="0" smtClean="0">
                <a:latin typeface="微软雅黑" panose="020B0503020204020204" charset="-122"/>
                <a:ea typeface="微软雅黑" panose="020B0503020204020204" charset="-122"/>
                <a:cs typeface="微软雅黑" panose="020B0503020204020204" charset="-122"/>
                <a:sym typeface="+mn-ea"/>
              </a:rPr>
              <a:t>万辆，同比分别下降</a:t>
            </a:r>
            <a:r>
              <a:rPr lang="en-US" altLang="zh-CN" sz="2000" dirty="0" smtClean="0">
                <a:latin typeface="微软雅黑" panose="020B0503020204020204" charset="-122"/>
                <a:ea typeface="微软雅黑" panose="020B0503020204020204" charset="-122"/>
                <a:cs typeface="微软雅黑" panose="020B0503020204020204" charset="-122"/>
                <a:sym typeface="+mn-ea"/>
              </a:rPr>
              <a:t>2.3%</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4.0%</a:t>
            </a:r>
            <a:r>
              <a:rPr lang="zh-CN" altLang="en-US" sz="2000" dirty="0" smtClean="0">
                <a:latin typeface="微软雅黑" panose="020B0503020204020204" charset="-122"/>
                <a:ea typeface="微软雅黑" panose="020B0503020204020204" charset="-122"/>
                <a:cs typeface="微软雅黑" panose="020B0503020204020204" charset="-122"/>
                <a:sym typeface="+mn-ea"/>
              </a:rPr>
              <a:t>。因此，</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年完善促进汽车产业改革发展的措施十分必要。在此，对完善促进汽车产业改革发展相关政策措施进行认真分析并提出意见建议。</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a:t>
            </a:r>
            <a:r>
              <a:rPr lang="zh-CN" altLang="en-US" sz="3200" dirty="0">
                <a:solidFill>
                  <a:srgbClr val="00B0F0"/>
                </a:solidFill>
                <a:latin typeface="Arial" panose="020B0604020202020204"/>
                <a:ea typeface="微软雅黑" panose="020B0503020204020204" charset="-122"/>
                <a:sym typeface="+mn-ea"/>
              </a:rPr>
              <a:t>020年继续实施的促进汽车产业改革发展的政策分析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继续实施节能与新能源车船享受车船税优惠政策</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7</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10</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日，财政部等四部委印发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关于节能 新能源车船享受车船税优惠政策的通知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。主要内容包括：一、对节能汽车，减半征收车船税。一是获得许可在中国境内销售的排量为</a:t>
            </a:r>
            <a:r>
              <a:rPr lang="en-US" altLang="zh-CN" sz="2000" dirty="0" smtClean="0">
                <a:latin typeface="微软雅黑" panose="020B0503020204020204" charset="-122"/>
                <a:ea typeface="微软雅黑" panose="020B0503020204020204" charset="-122"/>
                <a:cs typeface="微软雅黑" panose="020B0503020204020204" charset="-122"/>
                <a:sym typeface="+mn-ea"/>
              </a:rPr>
              <a:t>1.6</a:t>
            </a:r>
            <a:r>
              <a:rPr lang="zh-CN" altLang="en-US" sz="2000" dirty="0" smtClean="0">
                <a:latin typeface="微软雅黑" panose="020B0503020204020204" charset="-122"/>
                <a:ea typeface="微软雅黑" panose="020B0503020204020204" charset="-122"/>
                <a:cs typeface="微软雅黑" panose="020B0503020204020204" charset="-122"/>
                <a:sym typeface="+mn-ea"/>
              </a:rPr>
              <a:t>升以下（含</a:t>
            </a:r>
            <a:r>
              <a:rPr lang="en-US" altLang="zh-CN" sz="2000" dirty="0" smtClean="0">
                <a:latin typeface="微软雅黑" panose="020B0503020204020204" charset="-122"/>
                <a:ea typeface="微软雅黑" panose="020B0503020204020204" charset="-122"/>
                <a:cs typeface="微软雅黑" panose="020B0503020204020204" charset="-122"/>
                <a:sym typeface="+mn-ea"/>
              </a:rPr>
              <a:t>1.6</a:t>
            </a:r>
            <a:r>
              <a:rPr lang="zh-CN" altLang="en-US" sz="2000" dirty="0" smtClean="0">
                <a:latin typeface="微软雅黑" panose="020B0503020204020204" charset="-122"/>
                <a:ea typeface="微软雅黑" panose="020B0503020204020204" charset="-122"/>
                <a:cs typeface="微软雅黑" panose="020B0503020204020204" charset="-122"/>
                <a:sym typeface="+mn-ea"/>
              </a:rPr>
              <a:t>升）的燃用汽油、柴油的乘用车（含非插电式混合动力、双燃料和两用燃料乘用车），且符合综合工况燃料消耗量标准的车型；二是获得许可在中国境内销售的燃用天然气、汽油、柴油的轻型和重型商用车（含非插电式混合动力、双燃料和两用燃料轻型和重型商用车），且燃用汽油、柴油的轻型和重型商用车符合综合工况燃料消耗量标准的车型。二、对新能源车船，免征车船税。免征车船税的新能源汽车是指纯电动商用车、插电式（含增程式）混合动力汽车、燃料电池商用车。纯电动乘用车和燃料电池乘用车不属于车船税征税范围，对其不征车船税。免征车船税的新能源汽车应同时符合标准。符合标准的节能、新能源汽车，由工业和信息化部、税务总局不定期联合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车型目录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予以公告。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年全年共发布十二批公告，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17</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日发布第十三批公告。因此，</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年该项政策继续实施。</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a:t>
            </a:r>
            <a:r>
              <a:rPr lang="zh-CN" altLang="en-US" sz="3200" dirty="0">
                <a:solidFill>
                  <a:srgbClr val="00B0F0"/>
                </a:solidFill>
                <a:latin typeface="Arial" panose="020B0604020202020204"/>
                <a:ea typeface="微软雅黑" panose="020B0503020204020204" charset="-122"/>
                <a:sym typeface="+mn-ea"/>
              </a:rPr>
              <a:t>020年继续实施的促进汽车产业改革发展的政策分析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进一步调整完善新能源汽车补贴政策</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3</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26</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日，财政部等四部委印发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关于进一步完善新能源汽车推广应用财政补贴政策的通知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。此次政策调整的主要措施有以下七项：一是适度优化技术指标，坚持“扶优扶强”；二是加大退坡力度，分阶段释放压力。</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年补贴标准在</a:t>
            </a:r>
            <a:r>
              <a:rPr lang="en-US" altLang="zh-CN" sz="2000" dirty="0" smtClean="0">
                <a:latin typeface="微软雅黑" panose="020B0503020204020204" charset="-122"/>
                <a:ea typeface="微软雅黑" panose="020B0503020204020204" charset="-122"/>
                <a:cs typeface="微软雅黑" panose="020B0503020204020204" charset="-122"/>
                <a:sym typeface="+mn-ea"/>
              </a:rPr>
              <a:t>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年基础上平均退坡</a:t>
            </a:r>
            <a:r>
              <a:rPr lang="en-US" altLang="zh-CN" sz="2000" dirty="0" smtClean="0">
                <a:latin typeface="微软雅黑" panose="020B0503020204020204" charset="-122"/>
                <a:ea typeface="微软雅黑" panose="020B0503020204020204" charset="-122"/>
                <a:cs typeface="微软雅黑" panose="020B0503020204020204" charset="-122"/>
                <a:sym typeface="+mn-ea"/>
              </a:rPr>
              <a:t>50%</a:t>
            </a:r>
            <a:r>
              <a:rPr lang="zh-CN" altLang="en-US" sz="2000" dirty="0" smtClean="0">
                <a:latin typeface="微软雅黑" panose="020B0503020204020204" charset="-122"/>
                <a:ea typeface="微软雅黑" panose="020B0503020204020204" charset="-122"/>
                <a:cs typeface="微软雅黑" panose="020B0503020204020204" charset="-122"/>
                <a:sym typeface="+mn-ea"/>
              </a:rPr>
              <a:t>，至</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年底前退坡到位；三是优化清算制度，缓解企业资金压力。从</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年开始对有运营里程要求的车辆，完成销售上牌后即预拨一部分资金，满足</a:t>
            </a:r>
            <a:r>
              <a:rPr lang="en-US" altLang="zh-CN" sz="2000" dirty="0" smtClean="0">
                <a:latin typeface="微软雅黑" panose="020B0503020204020204" charset="-122"/>
                <a:ea typeface="微软雅黑" panose="020B0503020204020204" charset="-122"/>
                <a:cs typeface="微软雅黑" panose="020B0503020204020204" charset="-122"/>
                <a:sym typeface="+mn-ea"/>
              </a:rPr>
              <a:t>2</a:t>
            </a:r>
            <a:r>
              <a:rPr lang="zh-CN" altLang="en-US" sz="2000" dirty="0" smtClean="0">
                <a:latin typeface="微软雅黑" panose="020B0503020204020204" charset="-122"/>
                <a:ea typeface="微软雅黑" panose="020B0503020204020204" charset="-122"/>
                <a:cs typeface="微软雅黑" panose="020B0503020204020204" charset="-122"/>
                <a:sym typeface="+mn-ea"/>
              </a:rPr>
              <a:t>万公里后再予以清算；四是设置政策过渡期，保证产业平稳过渡。过渡期间补贴标准适当降低；五是强化非补贴政策作用，鼓励新能源汽车消费。针对有些地方出台的不限行、免限购和上牌便利等非补贴措施与推荐车型目录挂钩的情况，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起，对符合汽车产品公告要求但达不到补贴技术门槛的产品，纳入推荐车型目录；六是营造公平环境，取消地方购车补贴。过渡期结束后不再对新能源汽车（公交车和燃料电池汽车除外）给予购置补贴，转为用于支持充电（加氢）基础设施“短板”建设和配套运营服务等方面；七是加强产品质量监管，提高产品综合性能。</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年上述七项措施继续施行。</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a:t>
            </a:r>
            <a:r>
              <a:rPr lang="zh-CN" altLang="en-US" sz="3200" dirty="0">
                <a:solidFill>
                  <a:srgbClr val="00B0F0"/>
                </a:solidFill>
                <a:latin typeface="Arial" panose="020B0604020202020204"/>
                <a:ea typeface="微软雅黑" panose="020B0503020204020204" charset="-122"/>
                <a:sym typeface="+mn-ea"/>
              </a:rPr>
              <a:t>020年继续实施的促进汽车产业改革发展的政策分析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继续</a:t>
            </a:r>
            <a:r>
              <a:rPr lang="zh-CN" altLang="en-US" sz="2000" b="1" dirty="0" smtClean="0">
                <a:solidFill>
                  <a:srgbClr val="00B0F0"/>
                </a:solidFill>
                <a:latin typeface="微软雅黑" panose="020B0503020204020204" charset="-122"/>
                <a:ea typeface="微软雅黑" panose="020B0503020204020204" charset="-122"/>
                <a:sym typeface="+mn-ea"/>
              </a:rPr>
              <a:t>支持新能源公交车推广应用</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5</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8</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日，财政部等四部委印发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关于支持新能源公交车推广应用的通知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。主要内容包括：一、提升技术水平，保障产品供给。新能源公交车技术指标应满足</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关于进一步完善新能源汽车推广应用财政补贴政策的通知（以下简称通知）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的要求。</a:t>
            </a:r>
            <a:r>
              <a:rPr lang="zh-CN" altLang="en-US" sz="2000" dirty="0" smtClean="0">
                <a:solidFill>
                  <a:srgbClr val="FF0000"/>
                </a:solidFill>
                <a:latin typeface="微软雅黑" panose="020B0503020204020204" charset="-122"/>
                <a:ea typeface="微软雅黑" panose="020B0503020204020204" charset="-122"/>
                <a:cs typeface="微软雅黑" panose="020B0503020204020204" charset="-122"/>
                <a:sym typeface="+mn-ea"/>
              </a:rPr>
              <a:t>加快研究新能源商用车积分交易政策</a:t>
            </a:r>
            <a:r>
              <a:rPr lang="zh-CN" altLang="en-US" sz="2000" dirty="0" smtClean="0">
                <a:latin typeface="微软雅黑" panose="020B0503020204020204" charset="-122"/>
                <a:ea typeface="微软雅黑" panose="020B0503020204020204" charset="-122"/>
                <a:cs typeface="微软雅黑" panose="020B0503020204020204" charset="-122"/>
                <a:sym typeface="+mn-ea"/>
              </a:rPr>
              <a:t>；二、完善财税政策，促进产品消费。从</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开始，新能源公交车辆完成销售上牌后提前预拨部分资金，满足里程要求后可按程序申请清算。地方可继续对购置新能源公交车给予补贴支持。落实好新能源公交车免征车辆购置税、车船税政策；三、加大支持力度，优化使用环境。中央财政已经安排的</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年及以前年度燃油补贴结余资金，地方可收回统筹用于新能源公交车运营。</a:t>
            </a:r>
            <a:r>
              <a:rPr lang="zh-CN" altLang="en-US" sz="2000" dirty="0" smtClean="0">
                <a:solidFill>
                  <a:srgbClr val="FF0000"/>
                </a:solidFill>
                <a:latin typeface="微软雅黑" panose="020B0503020204020204" charset="-122"/>
                <a:ea typeface="微软雅黑" panose="020B0503020204020204" charset="-122"/>
                <a:cs typeface="微软雅黑" panose="020B0503020204020204" charset="-122"/>
                <a:sym typeface="+mn-ea"/>
              </a:rPr>
              <a:t>有关部门将研究完善新能源公交车运营补贴政策</a:t>
            </a:r>
            <a:r>
              <a:rPr lang="zh-CN" altLang="en-US" sz="2000" dirty="0" smtClean="0">
                <a:latin typeface="微软雅黑" panose="020B0503020204020204" charset="-122"/>
                <a:ea typeface="微软雅黑" panose="020B0503020204020204" charset="-122"/>
                <a:cs typeface="微软雅黑" panose="020B0503020204020204" charset="-122"/>
                <a:sym typeface="+mn-ea"/>
              </a:rPr>
              <a:t>，从</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年开始，采取“以奖代补”方式重点支持新能源公交车运营；四、加强多方联动，确保政策落地。各省（区、市）有关部门，应制定新能源公交车推广应用实施方案；</a:t>
            </a:r>
            <a:r>
              <a:rPr lang="zh-CN" altLang="en-US" sz="2000" dirty="0" smtClean="0">
                <a:latin typeface="微软雅黑" panose="020B0503020204020204" charset="-122"/>
                <a:ea typeface="微软雅黑" panose="020B0503020204020204" charset="-122"/>
                <a:cs typeface="宋体" panose="02010600030101010101" pitchFamily="2" charset="-122"/>
                <a:sym typeface="+mn-ea"/>
              </a:rPr>
              <a:t>五、强化资金监管，提高资金效益。过渡期补贴标准按</a:t>
            </a:r>
            <a:r>
              <a:rPr lang="en-US" altLang="zh-CN" sz="2000" dirty="0" smtClean="0">
                <a:latin typeface="微软雅黑" panose="020B0503020204020204" charset="-122"/>
                <a:ea typeface="微软雅黑" panose="020B0503020204020204" charset="-122"/>
                <a:cs typeface="宋体" panose="02010600030101010101" pitchFamily="2" charset="-122"/>
                <a:sym typeface="+mn-ea"/>
              </a:rPr>
              <a:t>《</a:t>
            </a:r>
            <a:r>
              <a:rPr lang="zh-CN" altLang="en-US" sz="2000" dirty="0" smtClean="0">
                <a:latin typeface="微软雅黑" panose="020B0503020204020204" charset="-122"/>
                <a:ea typeface="微软雅黑" panose="020B0503020204020204" charset="-122"/>
                <a:cs typeface="宋体" panose="02010600030101010101" pitchFamily="2" charset="-122"/>
                <a:sym typeface="+mn-ea"/>
              </a:rPr>
              <a:t>通知</a:t>
            </a:r>
            <a:r>
              <a:rPr lang="en-US" altLang="zh-CN" sz="2000" dirty="0" smtClean="0">
                <a:latin typeface="微软雅黑" panose="020B0503020204020204" charset="-122"/>
                <a:ea typeface="微软雅黑" panose="020B0503020204020204" charset="-122"/>
                <a:cs typeface="宋体" panose="02010600030101010101" pitchFamily="2" charset="-122"/>
                <a:sym typeface="+mn-ea"/>
              </a:rPr>
              <a:t>》</a:t>
            </a:r>
            <a:r>
              <a:rPr lang="zh-CN" altLang="en-US" sz="2000" dirty="0" smtClean="0">
                <a:latin typeface="微软雅黑" panose="020B0503020204020204" charset="-122"/>
                <a:ea typeface="微软雅黑" panose="020B0503020204020204" charset="-122"/>
                <a:cs typeface="宋体" panose="02010600030101010101" pitchFamily="2" charset="-122"/>
                <a:sym typeface="+mn-ea"/>
              </a:rPr>
              <a:t>关于过渡期的规定执行。目前，</a:t>
            </a:r>
            <a:r>
              <a:rPr lang="en-US" altLang="zh-CN" sz="2000" dirty="0" smtClean="0">
                <a:latin typeface="微软雅黑" panose="020B0503020204020204" charset="-122"/>
                <a:ea typeface="微软雅黑" panose="020B0503020204020204" charset="-122"/>
                <a:cs typeface="宋体" panose="02010600030101010101" pitchFamily="2" charset="-122"/>
                <a:sym typeface="+mn-ea"/>
              </a:rPr>
              <a:t>2020</a:t>
            </a:r>
            <a:r>
              <a:rPr lang="zh-CN" altLang="en-US" sz="2000" dirty="0" smtClean="0">
                <a:latin typeface="微软雅黑" panose="020B0503020204020204" charset="-122"/>
                <a:ea typeface="微软雅黑" panose="020B0503020204020204" charset="-122"/>
                <a:cs typeface="宋体" panose="02010600030101010101" pitchFamily="2" charset="-122"/>
                <a:sym typeface="+mn-ea"/>
              </a:rPr>
              <a:t>年</a:t>
            </a:r>
            <a:r>
              <a:rPr lang="zh-CN" altLang="en-US" sz="2000" dirty="0" smtClean="0">
                <a:latin typeface="微软雅黑" panose="020B0503020204020204" charset="-122"/>
                <a:ea typeface="微软雅黑" panose="020B0503020204020204" charset="-122"/>
                <a:cs typeface="微软雅黑" panose="020B0503020204020204" charset="-122"/>
                <a:sym typeface="+mn-ea"/>
              </a:rPr>
              <a:t>“以奖代补”政策尚未出台。</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a:t>
            </a:r>
            <a:r>
              <a:rPr lang="zh-CN" altLang="en-US" sz="3200" dirty="0">
                <a:solidFill>
                  <a:srgbClr val="00B0F0"/>
                </a:solidFill>
                <a:latin typeface="Arial" panose="020B0604020202020204"/>
                <a:ea typeface="微软雅黑" panose="020B0503020204020204" charset="-122"/>
                <a:sym typeface="+mn-ea"/>
              </a:rPr>
              <a:t>020年继续实施的促进汽车产业改革发展的政策分析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4831080"/>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继续实施车辆购置税优惠政策</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5</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日，财政部、税务总局发布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关于车辆购置税有关具体政策的公告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7</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日起与</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中华人民共和国车辆购置税法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同步施行。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明确了八项具体政策，其中对消费者最有利的一项政策是，明确纳税人购买自用应税车辆的计税价格。即按照实际支付给销售者的全部价款，依据纳税人购买应税车辆时相关凭证载明的价格确定，不包括增值税税款。汽车消费者可以按照实际购车价格缴税，对于终端有优惠的车型，消费者承担的税费将减少，对于加价销售的车型则将缴纳更多税费，有利于保护消费者的合法权益，使消费者购车成本进一步降低。</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6</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28</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日，财政部、税务总局发布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关于继续执行的车辆购置税优惠政策的公告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7</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日起施行。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明确：自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日至</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31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日，对购置新能源汽车免征车辆购置税；自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7</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日至</a:t>
            </a:r>
            <a:r>
              <a:rPr lang="en-US" altLang="zh-CN" sz="2000" dirty="0" smtClean="0">
                <a:latin typeface="微软雅黑" panose="020B0503020204020204" charset="-122"/>
                <a:ea typeface="微软雅黑" panose="020B0503020204020204" charset="-122"/>
                <a:cs typeface="微软雅黑" panose="020B0503020204020204" charset="-122"/>
                <a:sym typeface="+mn-ea"/>
              </a:rPr>
              <a:t>2021</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6</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30</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日，对购置挂车减半征收车辆购置税。同时，还明确了五项免征车辆购置税的规定。因此，</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年底以前此项政策继续施行。</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a:t>
            </a:r>
            <a:r>
              <a:rPr lang="zh-CN" altLang="en-US" sz="3200" dirty="0">
                <a:solidFill>
                  <a:srgbClr val="00B0F0"/>
                </a:solidFill>
                <a:latin typeface="Arial" panose="020B0604020202020204"/>
                <a:ea typeface="微软雅黑" panose="020B0503020204020204" charset="-122"/>
                <a:sym typeface="+mn-ea"/>
              </a:rPr>
              <a:t>020年继续实施的促进汽车产业改革发展的政策分析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6518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继续实施乘用车企业平均燃料消耗量与新能源汽车积分并行管理办法</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2017</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27</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日，工业和信息化部等五部委发布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乘用车企业平均燃料消耗量与新能源汽车积分并行管理办法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4</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日起施行。</a:t>
            </a: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积分办法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发布和实施以来，在引导汽车行业提高节能技术水平、促进新能源汽车产业发展等方面发挥了重大作用。但在执行过程中也出现了一些新情况、新问题。</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日，工业和信息化部公开征求对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关于修改</a:t>
            </a:r>
            <a:r>
              <a:rPr lang="en-US" altLang="zh-CN" sz="2000" dirty="0" smtClean="0">
                <a:latin typeface="微软雅黑" panose="020B0503020204020204" charset="-122"/>
                <a:ea typeface="微软雅黑" panose="020B0503020204020204" charset="-122"/>
                <a:cs typeface="微软雅黑" panose="020B0503020204020204" charset="-122"/>
                <a:sym typeface="+mn-ea"/>
              </a:rPr>
              <a:t>&lt;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乘用车企业平均燃料消耗量与新能源汽车</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zh-CN" altLang="en-US" sz="2000" dirty="0" smtClean="0">
                <a:latin typeface="微软雅黑" panose="020B0503020204020204" charset="-122"/>
                <a:ea typeface="微软雅黑" panose="020B0503020204020204" charset="-122"/>
                <a:cs typeface="微软雅黑" panose="020B0503020204020204" charset="-122"/>
                <a:sym typeface="+mn-ea"/>
              </a:rPr>
              <a:t>积分并行管理办法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&gt;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的决定（征求意见稿）</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的意见。此修订稿正式发布后自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2021</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年开始施行。</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日起仍执行现行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积分办法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，其中，以下几点应予关注：一是对规模以上传统乘用车企业设定年度生产或进口新能源汽车积分比例。 </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年度积分比例要求为</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；二是燃料消耗量正积分结转。</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年度及以后年度的按</a:t>
            </a:r>
            <a:r>
              <a:rPr lang="en-US" altLang="zh-CN" sz="2000" dirty="0" smtClean="0">
                <a:latin typeface="微软雅黑" panose="020B0503020204020204" charset="-122"/>
                <a:ea typeface="微软雅黑" panose="020B0503020204020204" charset="-122"/>
                <a:cs typeface="微软雅黑" panose="020B0503020204020204" charset="-122"/>
                <a:sym typeface="+mn-ea"/>
              </a:rPr>
              <a:t>90%</a:t>
            </a:r>
            <a:r>
              <a:rPr lang="zh-CN" altLang="en-US" sz="2000" dirty="0" smtClean="0">
                <a:latin typeface="微软雅黑" panose="020B0503020204020204" charset="-122"/>
                <a:ea typeface="微软雅黑" panose="020B0503020204020204" charset="-122"/>
                <a:cs typeface="微软雅黑" panose="020B0503020204020204" charset="-122"/>
                <a:sym typeface="+mn-ea"/>
              </a:rPr>
              <a:t>的比例计算。三是乘用车企业</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年度产生的新能源汽车负积分，可以使用</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年度产生的新能源汽车正积分进行抵偿。</a:t>
            </a: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积分办法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的实施，将加快我国传统能源乘用车节能技术升级进程、促进新能源汽车快速发展，有利于汽车产业节能减排。</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a:t>
            </a:r>
            <a:r>
              <a:rPr lang="zh-CN" altLang="en-US" sz="3200" dirty="0">
                <a:solidFill>
                  <a:srgbClr val="00B0F0"/>
                </a:solidFill>
                <a:latin typeface="Arial" panose="020B0604020202020204"/>
                <a:ea typeface="微软雅黑" panose="020B0503020204020204" charset="-122"/>
                <a:sym typeface="+mn-ea"/>
              </a:rPr>
              <a:t>020年继续实施的促进汽车产业改革发展的政策分析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65188"/>
            <a:ext cx="11501518" cy="5262245"/>
          </a:xfrm>
          <a:prstGeom prst="rect">
            <a:avLst/>
          </a:prstGeom>
          <a:noFill/>
          <a:ln w="9525">
            <a:noFill/>
          </a:ln>
        </p:spPr>
        <p:txBody>
          <a:bodyPr wrap="square" anchor="t">
            <a:spAutoFit/>
          </a:bodyPr>
          <a:p>
            <a:pPr eaLnBrk="1">
              <a:lnSpc>
                <a:spcPct val="140000"/>
              </a:lnSpc>
            </a:pPr>
            <a:r>
              <a:rPr lang="en-US" altLang="zh-CN" sz="2000" b="1" dirty="0" smtClean="0">
                <a:solidFill>
                  <a:srgbClr val="00B0F0"/>
                </a:solidFill>
                <a:latin typeface="微软雅黑" panose="020B0503020204020204" charset="-122"/>
                <a:ea typeface="微软雅黑" panose="020B0503020204020204" charset="-122"/>
                <a:sym typeface="+mn-ea"/>
              </a:rPr>
              <a:t>2020</a:t>
            </a:r>
            <a:r>
              <a:rPr lang="zh-CN" altLang="en-US" sz="2000" b="1" dirty="0" smtClean="0">
                <a:solidFill>
                  <a:srgbClr val="00B0F0"/>
                </a:solidFill>
                <a:latin typeface="微软雅黑" panose="020B0503020204020204" charset="-122"/>
                <a:ea typeface="微软雅黑" panose="020B0503020204020204" charset="-122"/>
                <a:sym typeface="+mn-ea"/>
              </a:rPr>
              <a:t>年继续实施的其他促进汽车产业改革发展的政策</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除上述政策外，</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年继续实施的其他促进汽车产业改革发展的政策主要有：</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第一、关于支持和加快推进开展二手车出口业务的政策。 </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4</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26</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日，商务部等三部委印发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关于支持在条件成熟地区开展二手车出口业务的通知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。首批开展二手车出口业务的地区为北京等</a:t>
            </a:r>
            <a:r>
              <a:rPr lang="en-US" altLang="zh-CN" sz="2000" dirty="0" smtClean="0">
                <a:latin typeface="微软雅黑" panose="020B0503020204020204" charset="-122"/>
                <a:ea typeface="微软雅黑" panose="020B0503020204020204" charset="-122"/>
                <a:cs typeface="微软雅黑" panose="020B0503020204020204" charset="-122"/>
                <a:sym typeface="+mn-ea"/>
              </a:rPr>
              <a:t>10</a:t>
            </a:r>
            <a:r>
              <a:rPr lang="zh-CN" altLang="en-US" sz="2000" dirty="0" smtClean="0">
                <a:latin typeface="微软雅黑" panose="020B0503020204020204" charset="-122"/>
                <a:ea typeface="微软雅黑" panose="020B0503020204020204" charset="-122"/>
                <a:cs typeface="微软雅黑" panose="020B0503020204020204" charset="-122"/>
                <a:sym typeface="+mn-ea"/>
              </a:rPr>
              <a:t>个省市。</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10</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28</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日，商务部办公厅、公安部办公厅、海关总署办公厅印发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关于加快推进二手车出口工作有关事项的通知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，旨在加快推进二手车出口工作，进一步简化工作流程，为出口创造便利环境。</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第二、关于进一步促进汽车平行进口发展的意见。</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8</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17</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日，商务部等八部委印发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关于进一步促进汽车平行进口发展的意见</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，旨在进一步促进汽车平行进口规范发展。</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第三、关于</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年进口暂定税率等调整方案的通知。 </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18</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日，国务院关税税则委员会印发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年进口暂定税率等调整方案的通知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日起，对部分商品的进口关税进行调整。其中，与汽车行业相关的是对</a:t>
            </a:r>
            <a:r>
              <a:rPr lang="en-US" altLang="zh-CN" sz="2000" dirty="0" smtClean="0">
                <a:latin typeface="微软雅黑" panose="020B0503020204020204" charset="-122"/>
                <a:ea typeface="微软雅黑" panose="020B0503020204020204" charset="-122"/>
                <a:cs typeface="微软雅黑" panose="020B0503020204020204" charset="-122"/>
                <a:sym typeface="+mn-ea"/>
              </a:rPr>
              <a:t>859</a:t>
            </a:r>
            <a:r>
              <a:rPr lang="zh-CN" altLang="en-US" sz="2000" dirty="0" smtClean="0">
                <a:latin typeface="微软雅黑" panose="020B0503020204020204" charset="-122"/>
                <a:ea typeface="微软雅黑" panose="020B0503020204020204" charset="-122"/>
                <a:cs typeface="微软雅黑" panose="020B0503020204020204" charset="-122"/>
                <a:sym typeface="+mn-ea"/>
              </a:rPr>
              <a:t>项商品（不含关税配额商品）实施进口暂定税率。</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关于完善促进汽车产业改革发展相关政策措施的建议</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6518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建议制定推动提升汽车产业基础能力和产业链水平的政策措施</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2019</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10</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30</a:t>
            </a:r>
            <a:r>
              <a:rPr lang="zh-CN" altLang="en-US" sz="2000" dirty="0" smtClean="0">
                <a:latin typeface="微软雅黑" panose="020B0503020204020204" charset="-122"/>
                <a:ea typeface="微软雅黑" panose="020B0503020204020204" charset="-122"/>
                <a:sym typeface="+mn-ea"/>
              </a:rPr>
              <a:t>日，国家发展改革委发布</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产业结构调整指导目录（</a:t>
            </a:r>
            <a:r>
              <a:rPr lang="en-US" altLang="zh-CN" sz="2000" dirty="0" smtClean="0">
                <a:latin typeface="微软雅黑" panose="020B0503020204020204" charset="-122"/>
                <a:ea typeface="微软雅黑" panose="020B0503020204020204" charset="-122"/>
                <a:sym typeface="+mn-ea"/>
              </a:rPr>
              <a:t>2019</a:t>
            </a:r>
            <a:r>
              <a:rPr lang="zh-CN" altLang="en-US" sz="2000" dirty="0" smtClean="0">
                <a:latin typeface="微软雅黑" panose="020B0503020204020204" charset="-122"/>
                <a:ea typeface="微软雅黑" panose="020B0503020204020204" charset="-122"/>
                <a:sym typeface="+mn-ea"/>
              </a:rPr>
              <a:t>年本）</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（以下简称</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目录</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），自</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1</a:t>
            </a:r>
            <a:r>
              <a:rPr lang="zh-CN" altLang="en-US" sz="2000" dirty="0" smtClean="0">
                <a:latin typeface="微软雅黑" panose="020B0503020204020204" charset="-122"/>
                <a:ea typeface="微软雅黑" panose="020B0503020204020204" charset="-122"/>
                <a:sym typeface="+mn-ea"/>
              </a:rPr>
              <a:t>日起施行。</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目录</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分为鼓励、限制和淘汰三大类。其中，鼓励类第十六项为汽车相关，包括鼓励汽车关键零部件、轻量化材料应用、新能源汽车关键零部件、车载充电机、汽车电子控制系统，以及智能汽车、新能源汽车及关键零部件、高效车用内燃机研发能力建设。同时，还包括重点鼓励支持的动力电池回收再利用技术装备。对于汽车制造业而言，本次</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目录</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修订，从全产业链角度出发，引导社会合理投资，补齐产业发展短板，不断提升我国汽车产业基础能力和产业链水平，推动优化产业结构，有利于促进我国汽车产业转型升级，加快推动我国汽车产业高质量发展。</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但是，提升汽车产业基础能力和产业链水平，单靠引导社会合理投资是远远不够的。推动汽车产业转型升级是深化供给侧结构性改革、实施创新驱动发展战略、建设现代化强国的重要支撑。因此，建议国家有关</a:t>
            </a:r>
            <a:r>
              <a:rPr lang="zh-CN" altLang="en-US" sz="2000" smtClean="0">
                <a:latin typeface="微软雅黑" panose="020B0503020204020204" charset="-122"/>
                <a:ea typeface="微软雅黑" panose="020B0503020204020204" charset="-122"/>
                <a:sym typeface="+mn-ea"/>
              </a:rPr>
              <a:t>部委制定推动提升汽车产业</a:t>
            </a:r>
            <a:r>
              <a:rPr lang="zh-CN" altLang="en-US" sz="2000" dirty="0" smtClean="0">
                <a:latin typeface="微软雅黑" panose="020B0503020204020204" charset="-122"/>
                <a:ea typeface="微软雅黑" panose="020B0503020204020204" charset="-122"/>
                <a:sym typeface="+mn-ea"/>
              </a:rPr>
              <a:t>基础能力和产业</a:t>
            </a:r>
            <a:r>
              <a:rPr lang="zh-CN" altLang="en-US" sz="2000" smtClean="0">
                <a:latin typeface="微软雅黑" panose="020B0503020204020204" charset="-122"/>
                <a:ea typeface="微软雅黑" panose="020B0503020204020204" charset="-122"/>
                <a:sym typeface="+mn-ea"/>
              </a:rPr>
              <a:t>链水平的政策措施，包括财税金融等政策支持。</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ISPRING_PRESENTATION_TITLE" val="欧美风商务总结计划PPT"/>
</p:tagLst>
</file>

<file path=ppt/theme/theme1.xml><?xml version="1.0" encoding="utf-8"?>
<a:theme xmlns:a="http://schemas.openxmlformats.org/drawingml/2006/main" name="Office 主题​​">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5342</Words>
  <Application>WPS 演示</Application>
  <PresentationFormat>宽屏</PresentationFormat>
  <Paragraphs>78</Paragraphs>
  <Slides>12</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Arial</vt:lpstr>
      <vt:lpstr>宋体</vt:lpstr>
      <vt:lpstr>Wingdings</vt:lpstr>
      <vt:lpstr>Arial</vt:lpstr>
      <vt:lpstr>微软雅黑</vt:lpstr>
      <vt:lpstr>Calibri</vt:lpstr>
      <vt:lpstr>Wingdings 2</vt:lpstr>
      <vt:lpstr>等线</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欧美风商务总结计划PPT</dc:title>
  <dc:creator>赵春波</dc:creator>
  <cp:lastModifiedBy>猴子</cp:lastModifiedBy>
  <cp:revision>72</cp:revision>
  <dcterms:created xsi:type="dcterms:W3CDTF">2018-01-02T10:09:00Z</dcterms:created>
  <dcterms:modified xsi:type="dcterms:W3CDTF">2020-03-04T04:38:31Z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