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89" r:id="rId2"/>
    <p:sldId id="290" r:id="rId3"/>
    <p:sldId id="291" r:id="rId4"/>
    <p:sldId id="305" r:id="rId5"/>
    <p:sldId id="311" r:id="rId6"/>
    <p:sldId id="307" r:id="rId7"/>
    <p:sldId id="306" r:id="rId8"/>
    <p:sldId id="304" r:id="rId9"/>
    <p:sldId id="309" r:id="rId10"/>
    <p:sldId id="310" r:id="rId11"/>
    <p:sldId id="308" r:id="rId12"/>
    <p:sldId id="303" r:id="rId13"/>
  </p:sldIdLst>
  <p:sldSz cx="10367963" cy="6480175"/>
  <p:notesSz cx="6797675" cy="9928225"/>
  <p:photoAlbum/>
  <p:defaultTextStyle>
    <a:defPPr>
      <a:defRPr lang="zh-CN"/>
    </a:defPPr>
    <a:lvl1pPr marL="0" algn="l" defTabSz="808695" rtl="0" eaLnBrk="1" latinLnBrk="0" hangingPunct="1">
      <a:defRPr sz="1592" kern="1200">
        <a:solidFill>
          <a:schemeClr val="tx1"/>
        </a:solidFill>
        <a:latin typeface="+mn-lt"/>
        <a:ea typeface="+mn-ea"/>
        <a:cs typeface="+mn-cs"/>
      </a:defRPr>
    </a:lvl1pPr>
    <a:lvl2pPr marL="404348" algn="l" defTabSz="808695" rtl="0" eaLnBrk="1" latinLnBrk="0" hangingPunct="1">
      <a:defRPr sz="1592" kern="1200">
        <a:solidFill>
          <a:schemeClr val="tx1"/>
        </a:solidFill>
        <a:latin typeface="+mn-lt"/>
        <a:ea typeface="+mn-ea"/>
        <a:cs typeface="+mn-cs"/>
      </a:defRPr>
    </a:lvl2pPr>
    <a:lvl3pPr marL="808695" algn="l" defTabSz="808695" rtl="0" eaLnBrk="1" latinLnBrk="0" hangingPunct="1">
      <a:defRPr sz="1592" kern="1200">
        <a:solidFill>
          <a:schemeClr val="tx1"/>
        </a:solidFill>
        <a:latin typeface="+mn-lt"/>
        <a:ea typeface="+mn-ea"/>
        <a:cs typeface="+mn-cs"/>
      </a:defRPr>
    </a:lvl3pPr>
    <a:lvl4pPr marL="1213043" algn="l" defTabSz="808695" rtl="0" eaLnBrk="1" latinLnBrk="0" hangingPunct="1">
      <a:defRPr sz="1592" kern="1200">
        <a:solidFill>
          <a:schemeClr val="tx1"/>
        </a:solidFill>
        <a:latin typeface="+mn-lt"/>
        <a:ea typeface="+mn-ea"/>
        <a:cs typeface="+mn-cs"/>
      </a:defRPr>
    </a:lvl4pPr>
    <a:lvl5pPr marL="1617391" algn="l" defTabSz="808695" rtl="0" eaLnBrk="1" latinLnBrk="0" hangingPunct="1">
      <a:defRPr sz="1592" kern="1200">
        <a:solidFill>
          <a:schemeClr val="tx1"/>
        </a:solidFill>
        <a:latin typeface="+mn-lt"/>
        <a:ea typeface="+mn-ea"/>
        <a:cs typeface="+mn-cs"/>
      </a:defRPr>
    </a:lvl5pPr>
    <a:lvl6pPr marL="2021738" algn="l" defTabSz="808695" rtl="0" eaLnBrk="1" latinLnBrk="0" hangingPunct="1">
      <a:defRPr sz="1592" kern="1200">
        <a:solidFill>
          <a:schemeClr val="tx1"/>
        </a:solidFill>
        <a:latin typeface="+mn-lt"/>
        <a:ea typeface="+mn-ea"/>
        <a:cs typeface="+mn-cs"/>
      </a:defRPr>
    </a:lvl6pPr>
    <a:lvl7pPr marL="2426086" algn="l" defTabSz="808695" rtl="0" eaLnBrk="1" latinLnBrk="0" hangingPunct="1">
      <a:defRPr sz="1592" kern="1200">
        <a:solidFill>
          <a:schemeClr val="tx1"/>
        </a:solidFill>
        <a:latin typeface="+mn-lt"/>
        <a:ea typeface="+mn-ea"/>
        <a:cs typeface="+mn-cs"/>
      </a:defRPr>
    </a:lvl7pPr>
    <a:lvl8pPr marL="2830434" algn="l" defTabSz="808695" rtl="0" eaLnBrk="1" latinLnBrk="0" hangingPunct="1">
      <a:defRPr sz="1592" kern="1200">
        <a:solidFill>
          <a:schemeClr val="tx1"/>
        </a:solidFill>
        <a:latin typeface="+mn-lt"/>
        <a:ea typeface="+mn-ea"/>
        <a:cs typeface="+mn-cs"/>
      </a:defRPr>
    </a:lvl8pPr>
    <a:lvl9pPr marL="3234781" algn="l" defTabSz="808695" rtl="0" eaLnBrk="1" latinLnBrk="0" hangingPunct="1">
      <a:defRPr sz="15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>
          <p15:clr>
            <a:srgbClr val="A4A3A4"/>
          </p15:clr>
        </p15:guide>
        <p15:guide id="2" pos="326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60A8"/>
    <a:srgbClr val="1100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390" y="96"/>
      </p:cViewPr>
      <p:guideLst>
        <p:guide orient="horz" pos="2041"/>
        <p:guide pos="32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6223218047531926E-2"/>
          <c:y val="8.8840185903134083E-2"/>
          <c:w val="0.84551221569530322"/>
          <c:h val="0.7994985235631693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2019*</c:v>
                </c:pt>
                <c:pt idx="11">
                  <c:v>2020 YTD*</c:v>
                </c:pt>
              </c:strCache>
            </c:strRef>
          </c:cat>
          <c:val>
            <c:numRef>
              <c:f>Sheet1!$B$2:$B$13</c:f>
              <c:numCache>
                <c:formatCode>0.0%</c:formatCode>
                <c:ptCount val="12"/>
                <c:pt idx="0">
                  <c:v>7.1846085292652882E-3</c:v>
                </c:pt>
                <c:pt idx="1">
                  <c:v>5.257206288936265E-3</c:v>
                </c:pt>
                <c:pt idx="2">
                  <c:v>1.5412360394022077E-2</c:v>
                </c:pt>
                <c:pt idx="3">
                  <c:v>1.7857946111286042E-2</c:v>
                </c:pt>
                <c:pt idx="4">
                  <c:v>1.3383546614157986E-2</c:v>
                </c:pt>
                <c:pt idx="5">
                  <c:v>1.5806702272415624E-2</c:v>
                </c:pt>
                <c:pt idx="6">
                  <c:v>1.8603619571894957E-2</c:v>
                </c:pt>
                <c:pt idx="7">
                  <c:v>3.391852637403172E-2</c:v>
                </c:pt>
                <c:pt idx="8">
                  <c:v>3.2504195044911657E-2</c:v>
                </c:pt>
                <c:pt idx="9">
                  <c:v>3.3336310836940171E-2</c:v>
                </c:pt>
                <c:pt idx="10">
                  <c:v>0.05</c:v>
                </c:pt>
                <c:pt idx="11">
                  <c:v>1.6E-2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3D-4A98-9AF3-E3A900BB836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2019*</c:v>
                </c:pt>
                <c:pt idx="11">
                  <c:v>2020 YTD*</c:v>
                </c:pt>
              </c:strCache>
            </c:strRef>
          </c:cat>
          <c:val>
            <c:numRef>
              <c:f>Sheet1!$C$2:$C$13</c:f>
              <c:numCache>
                <c:formatCode>0.0%</c:formatCode>
                <c:ptCount val="12"/>
                <c:pt idx="0">
                  <c:v>1.0749390579539199E-2</c:v>
                </c:pt>
                <c:pt idx="1">
                  <c:v>1.2463495225201392E-2</c:v>
                </c:pt>
                <c:pt idx="2">
                  <c:v>2.8443082432202064E-2</c:v>
                </c:pt>
                <c:pt idx="3">
                  <c:v>4.4126651605268977E-2</c:v>
                </c:pt>
                <c:pt idx="4">
                  <c:v>3.6753791904949928E-2</c:v>
                </c:pt>
                <c:pt idx="5">
                  <c:v>3.3445260556026313E-2</c:v>
                </c:pt>
                <c:pt idx="6">
                  <c:v>6.0436939603892403E-2</c:v>
                </c:pt>
                <c:pt idx="7">
                  <c:v>5.7268612443132916E-2</c:v>
                </c:pt>
                <c:pt idx="8">
                  <c:v>5.9348369690389237E-2</c:v>
                </c:pt>
                <c:pt idx="9">
                  <c:v>5.3940635796270182E-2</c:v>
                </c:pt>
                <c:pt idx="10">
                  <c:v>6.3E-2</c:v>
                </c:pt>
                <c:pt idx="11">
                  <c:v>5.6000000000000001E-2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63D-4A98-9AF3-E3A900BB836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19"/>
              <c:layout>
                <c:manualLayout>
                  <c:x val="-8.1941951117432271E-3"/>
                  <c:y val="-6.60828481187201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63D-4A98-9AF3-E3A900BB83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2019*</c:v>
                </c:pt>
                <c:pt idx="11">
                  <c:v>2020 YTD*</c:v>
                </c:pt>
              </c:strCache>
            </c:strRef>
          </c:cat>
          <c:val>
            <c:numRef>
              <c:f>Sheet1!$D$2:$D$13</c:f>
              <c:numCache>
                <c:formatCode>0.0%</c:formatCode>
                <c:ptCount val="12"/>
                <c:pt idx="0">
                  <c:v>0.22032712117637807</c:v>
                </c:pt>
                <c:pt idx="1">
                  <c:v>0.24042317009279865</c:v>
                </c:pt>
                <c:pt idx="2">
                  <c:v>0.21241642084317375</c:v>
                </c:pt>
                <c:pt idx="3">
                  <c:v>0.29894548796082693</c:v>
                </c:pt>
                <c:pt idx="4">
                  <c:v>0.35803342546334083</c:v>
                </c:pt>
                <c:pt idx="5">
                  <c:v>0.3435436744710999</c:v>
                </c:pt>
                <c:pt idx="6">
                  <c:v>0.37278602357491653</c:v>
                </c:pt>
                <c:pt idx="7">
                  <c:v>0.41150252059510634</c:v>
                </c:pt>
                <c:pt idx="8">
                  <c:v>0.44322130095745732</c:v>
                </c:pt>
                <c:pt idx="9">
                  <c:v>0.46103214711394186</c:v>
                </c:pt>
                <c:pt idx="10">
                  <c:v>0.46200000000000002</c:v>
                </c:pt>
                <c:pt idx="11">
                  <c:v>0.442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63D-4A98-9AF3-E3A900BB836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1F497D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2019*</c:v>
                </c:pt>
                <c:pt idx="11">
                  <c:v>2020 YTD*</c:v>
                </c:pt>
              </c:strCache>
            </c:strRef>
          </c:cat>
          <c:val>
            <c:numRef>
              <c:f>Sheet1!$E$2:$E$13</c:f>
              <c:numCache>
                <c:formatCode>0.0%</c:formatCode>
                <c:ptCount val="12"/>
                <c:pt idx="0">
                  <c:v>0.19559382453933055</c:v>
                </c:pt>
                <c:pt idx="1">
                  <c:v>0.24867337887676819</c:v>
                </c:pt>
                <c:pt idx="2">
                  <c:v>0.2142447694177298</c:v>
                </c:pt>
                <c:pt idx="3">
                  <c:v>0.16579073714862222</c:v>
                </c:pt>
                <c:pt idx="4">
                  <c:v>0.16630165825448609</c:v>
                </c:pt>
                <c:pt idx="5">
                  <c:v>0.17696291634289812</c:v>
                </c:pt>
                <c:pt idx="6">
                  <c:v>0.14046117896854637</c:v>
                </c:pt>
                <c:pt idx="7">
                  <c:v>8.6360160764785449E-2</c:v>
                </c:pt>
                <c:pt idx="8">
                  <c:v>6.6337643536340599E-2</c:v>
                </c:pt>
                <c:pt idx="9">
                  <c:v>6.2830739747237019E-2</c:v>
                </c:pt>
                <c:pt idx="10">
                  <c:v>7.1999999999999995E-2</c:v>
                </c:pt>
                <c:pt idx="11">
                  <c:v>7.4999999999999997E-2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63D-4A98-9AF3-E3A900BB836F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2019*</c:v>
                </c:pt>
                <c:pt idx="11">
                  <c:v>2020 YTD*</c:v>
                </c:pt>
              </c:strCache>
            </c:strRef>
          </c:cat>
          <c:val>
            <c:numRef>
              <c:f>Sheet1!$F$2:$F$13</c:f>
              <c:numCache>
                <c:formatCode>0.0%</c:formatCode>
                <c:ptCount val="12"/>
                <c:pt idx="0">
                  <c:v>0.2834447327724044</c:v>
                </c:pt>
                <c:pt idx="1">
                  <c:v>0.2636863727610837</c:v>
                </c:pt>
                <c:pt idx="2">
                  <c:v>0.32225690391001416</c:v>
                </c:pt>
                <c:pt idx="3">
                  <c:v>0.30618028327790114</c:v>
                </c:pt>
                <c:pt idx="4">
                  <c:v>0.31187706254020159</c:v>
                </c:pt>
                <c:pt idx="5">
                  <c:v>0.34292344529571639</c:v>
                </c:pt>
                <c:pt idx="6">
                  <c:v>0.33246070383245513</c:v>
                </c:pt>
                <c:pt idx="7">
                  <c:v>0.31662382423459978</c:v>
                </c:pt>
                <c:pt idx="8">
                  <c:v>0.29239298522686147</c:v>
                </c:pt>
                <c:pt idx="9">
                  <c:v>0.26841563423984782</c:v>
                </c:pt>
                <c:pt idx="10">
                  <c:v>0.23799999999999999</c:v>
                </c:pt>
                <c:pt idx="11">
                  <c:v>0.29199999999999998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63D-4A98-9AF3-E3A900BB836F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2019*</c:v>
                </c:pt>
                <c:pt idx="11">
                  <c:v>2020 YTD*</c:v>
                </c:pt>
              </c:strCache>
            </c:strRef>
          </c:cat>
          <c:val>
            <c:numRef>
              <c:f>Sheet1!$G$2:$G$13</c:f>
              <c:numCache>
                <c:formatCode>0.0%</c:formatCode>
                <c:ptCount val="12"/>
                <c:pt idx="0">
                  <c:v>0.2234096091845561</c:v>
                </c:pt>
                <c:pt idx="1">
                  <c:v>0.16384484109076008</c:v>
                </c:pt>
                <c:pt idx="2">
                  <c:v>0.13522103179073483</c:v>
                </c:pt>
                <c:pt idx="3">
                  <c:v>0.11045341171869764</c:v>
                </c:pt>
                <c:pt idx="4">
                  <c:v>8.4062993285957899E-2</c:v>
                </c:pt>
                <c:pt idx="5">
                  <c:v>6.4740112020983717E-2</c:v>
                </c:pt>
                <c:pt idx="6">
                  <c:v>5.9159083358544008E-2</c:v>
                </c:pt>
                <c:pt idx="7">
                  <c:v>6.9368237427763435E-2</c:v>
                </c:pt>
                <c:pt idx="8">
                  <c:v>8.1998321982035341E-2</c:v>
                </c:pt>
                <c:pt idx="9">
                  <c:v>9.5531849814718073E-2</c:v>
                </c:pt>
                <c:pt idx="10">
                  <c:v>9.8000000000000004E-2</c:v>
                </c:pt>
                <c:pt idx="11">
                  <c:v>0.10100000000000001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63D-4A98-9AF3-E3A900BB836F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2019*</c:v>
                </c:pt>
                <c:pt idx="11">
                  <c:v>2020 YTD*</c:v>
                </c:pt>
              </c:strCache>
            </c:strRef>
          </c:cat>
          <c:val>
            <c:numRef>
              <c:f>Sheet1!$H$2:$H$13</c:f>
              <c:numCache>
                <c:formatCode>0.0%</c:formatCode>
                <c:ptCount val="12"/>
                <c:pt idx="0">
                  <c:v>5.9290713218526379E-2</c:v>
                </c:pt>
                <c:pt idx="1">
                  <c:v>6.5651535664451741E-2</c:v>
                </c:pt>
                <c:pt idx="2">
                  <c:v>7.2005431212123328E-2</c:v>
                </c:pt>
                <c:pt idx="3">
                  <c:v>5.6645482177397073E-2</c:v>
                </c:pt>
                <c:pt idx="4">
                  <c:v>2.9587521936905649E-2</c:v>
                </c:pt>
                <c:pt idx="5">
                  <c:v>2.2577889040859882E-2</c:v>
                </c:pt>
                <c:pt idx="6">
                  <c:v>1.609245108975061E-2</c:v>
                </c:pt>
                <c:pt idx="7">
                  <c:v>2.4958118160580352E-2</c:v>
                </c:pt>
                <c:pt idx="8">
                  <c:v>2.4197183562004409E-2</c:v>
                </c:pt>
                <c:pt idx="9">
                  <c:v>2.4912682451044877E-2</c:v>
                </c:pt>
                <c:pt idx="10">
                  <c:v>1.7999999999999999E-2</c:v>
                </c:pt>
                <c:pt idx="11">
                  <c:v>1.7999999999999999E-2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63D-4A98-9AF3-E3A900BB83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100"/>
        <c:axId val="-1303944064"/>
        <c:axId val="-1303941888"/>
      </c:barChart>
      <c:catAx>
        <c:axId val="-1303944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03941888"/>
        <c:crosses val="autoZero"/>
        <c:auto val="1"/>
        <c:lblAlgn val="ctr"/>
        <c:lblOffset val="100"/>
        <c:noMultiLvlLbl val="0"/>
      </c:catAx>
      <c:valAx>
        <c:axId val="-1303941888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03944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9601050233427015"/>
          <c:y val="0.11925255715552315"/>
          <c:w val="0.10398949766572975"/>
          <c:h val="0.6627034765098543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2019 燃料类型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424-4B26-A803-B3473BCE36D8}"/>
              </c:ext>
            </c:extLst>
          </c:dPt>
          <c:dLbls>
            <c:dLbl>
              <c:idx val="4"/>
              <c:layout>
                <c:manualLayout>
                  <c:x val="0.15647915442668872"/>
                  <c:y val="-0.185618828310283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424-4B26-A803-B3473BCE36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Sheet1!$A$2:$A$6</c:f>
              <c:strCache>
                <c:ptCount val="5"/>
                <c:pt idx="0">
                  <c:v>插电式混合动力</c:v>
                </c:pt>
                <c:pt idx="1">
                  <c:v>柴油</c:v>
                </c:pt>
                <c:pt idx="2">
                  <c:v>纯电动</c:v>
                </c:pt>
                <c:pt idx="3">
                  <c:v>普通混合动力</c:v>
                </c:pt>
                <c:pt idx="4">
                  <c:v>汽油</c:v>
                </c:pt>
              </c:strCache>
            </c:strRef>
          </c:cat>
          <c:val>
            <c:numRef>
              <c:f>Sheet1!$B$2:$B$6</c:f>
              <c:numCache>
                <c:formatCode>0.0%</c:formatCode>
                <c:ptCount val="5"/>
                <c:pt idx="0">
                  <c:v>1.1389444243761647E-2</c:v>
                </c:pt>
                <c:pt idx="1">
                  <c:v>1.1392126637601439E-2</c:v>
                </c:pt>
                <c:pt idx="2">
                  <c:v>4.2443517727046756E-2</c:v>
                </c:pt>
                <c:pt idx="3">
                  <c:v>6.4190578717529617E-2</c:v>
                </c:pt>
                <c:pt idx="4">
                  <c:v>0.87058433267406055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24-4B26-A803-B3473BCE36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2020 燃料类型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8E8-49E3-970E-AD823CC9B96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8E8-49E3-970E-AD823CC9B96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8E8-49E3-970E-AD823CC9B96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8E8-49E3-970E-AD823CC9B96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8E8-49E3-970E-AD823CC9B96D}"/>
              </c:ext>
            </c:extLst>
          </c:dPt>
          <c:dLbls>
            <c:dLbl>
              <c:idx val="4"/>
              <c:layout>
                <c:manualLayout>
                  <c:x val="0.16122480371618397"/>
                  <c:y val="-0.222822011129512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88E8-49E3-970E-AD823CC9B9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Sheet1!$A$2:$A$6</c:f>
              <c:strCache>
                <c:ptCount val="5"/>
                <c:pt idx="0">
                  <c:v>插电式混合动力</c:v>
                </c:pt>
                <c:pt idx="1">
                  <c:v>柴油</c:v>
                </c:pt>
                <c:pt idx="2">
                  <c:v>纯电动</c:v>
                </c:pt>
                <c:pt idx="3">
                  <c:v>普通混合动力</c:v>
                </c:pt>
                <c:pt idx="4">
                  <c:v>汽油</c:v>
                </c:pt>
              </c:strCache>
            </c:strRef>
          </c:cat>
          <c:val>
            <c:numRef>
              <c:f>Sheet1!$B$2:$B$6</c:f>
              <c:numCache>
                <c:formatCode>0.0%</c:formatCode>
                <c:ptCount val="5"/>
                <c:pt idx="0">
                  <c:v>1.1073106864108315E-2</c:v>
                </c:pt>
                <c:pt idx="1">
                  <c:v>5.3386381397992431E-3</c:v>
                </c:pt>
                <c:pt idx="2">
                  <c:v>1.5579485826220225E-2</c:v>
                </c:pt>
                <c:pt idx="3">
                  <c:v>8.5844489327798465E-2</c:v>
                </c:pt>
                <c:pt idx="4">
                  <c:v>0.8821642798420738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8E8-49E3-970E-AD823CC9B9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大型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2019</c:v>
                </c:pt>
                <c:pt idx="1">
                  <c:v>2020 YTD</c:v>
                </c:pt>
              </c:strCache>
            </c:strRef>
          </c:cat>
          <c:val>
            <c:numRef>
              <c:f>Sheet1!$B$2:$B$3</c:f>
              <c:numCache>
                <c:formatCode>0.0%</c:formatCode>
                <c:ptCount val="2"/>
                <c:pt idx="0">
                  <c:v>0.12919928755619614</c:v>
                </c:pt>
                <c:pt idx="1">
                  <c:v>0.16983161975905081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11-4FF1-8538-892A437D11F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中大型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2019</c:v>
                </c:pt>
                <c:pt idx="1">
                  <c:v>2020 YTD</c:v>
                </c:pt>
              </c:strCache>
            </c:strRef>
          </c:cat>
          <c:val>
            <c:numRef>
              <c:f>Sheet1!$C$2:$C$3</c:f>
              <c:numCache>
                <c:formatCode>0.0%</c:formatCode>
                <c:ptCount val="2"/>
                <c:pt idx="0">
                  <c:v>0.464548588882014</c:v>
                </c:pt>
                <c:pt idx="1">
                  <c:v>0.51677205233083312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711-4FF1-8538-892A437D11F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中型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2019</c:v>
                </c:pt>
                <c:pt idx="1">
                  <c:v>2020 YTD</c:v>
                </c:pt>
              </c:strCache>
            </c:strRef>
          </c:cat>
          <c:val>
            <c:numRef>
              <c:f>Sheet1!$D$2:$D$3</c:f>
              <c:numCache>
                <c:formatCode>0.0%</c:formatCode>
                <c:ptCount val="2"/>
                <c:pt idx="0">
                  <c:v>0.27433199452076351</c:v>
                </c:pt>
                <c:pt idx="1">
                  <c:v>0.22802886518416271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711-4FF1-8538-892A437D11F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紧凑型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2019</c:v>
                </c:pt>
                <c:pt idx="1">
                  <c:v>2020 YTD</c:v>
                </c:pt>
              </c:strCache>
            </c:strRef>
          </c:cat>
          <c:val>
            <c:numRef>
              <c:f>Sheet1!$E$2:$E$3</c:f>
              <c:numCache>
                <c:formatCode>0.0%</c:formatCode>
                <c:ptCount val="2"/>
                <c:pt idx="0">
                  <c:v>9.4918294283639904E-2</c:v>
                </c:pt>
                <c:pt idx="1">
                  <c:v>6.2003308737706417E-2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711-4FF1-8538-892A437D11F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小型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2019</c:v>
                </c:pt>
                <c:pt idx="1">
                  <c:v>2020 YTD</c:v>
                </c:pt>
              </c:strCache>
            </c:strRef>
          </c:cat>
          <c:val>
            <c:numRef>
              <c:f>Sheet1!$F$2:$F$3</c:f>
              <c:numCache>
                <c:formatCode>0.0%</c:formatCode>
                <c:ptCount val="2"/>
                <c:pt idx="0">
                  <c:v>2.9112914474554812E-2</c:v>
                </c:pt>
                <c:pt idx="1">
                  <c:v>2.3059668923239317E-2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711-4FF1-8538-892A437D11FE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微型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2019</c:v>
                </c:pt>
                <c:pt idx="1">
                  <c:v>2020 YTD</c:v>
                </c:pt>
              </c:strCache>
            </c:strRef>
          </c:cat>
          <c:val>
            <c:numRef>
              <c:f>Sheet1!$G$2:$G$3</c:f>
              <c:numCache>
                <c:formatCode>0.0%</c:formatCode>
                <c:ptCount val="2"/>
                <c:pt idx="0">
                  <c:v>7.888920282831606E-3</c:v>
                </c:pt>
                <c:pt idx="1">
                  <c:v>3.0448506500756136E-4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711-4FF1-8538-892A437D11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93820872"/>
        <c:axId val="793814312"/>
      </c:barChart>
      <c:catAx>
        <c:axId val="793820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93814312"/>
        <c:crosses val="autoZero"/>
        <c:auto val="1"/>
        <c:lblAlgn val="ctr"/>
        <c:lblOffset val="100"/>
        <c:noMultiLvlLbl val="0"/>
      </c:catAx>
      <c:valAx>
        <c:axId val="793814312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93820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DB125D-92AA-4758-95C8-F3F28AC39F9C}" type="datetimeFigureOut">
              <a:rPr lang="zh-CN" altLang="en-US" smtClean="0"/>
              <a:t>2020-4-7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241425"/>
            <a:ext cx="53594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165EF8-F0BC-4798-9049-FCB9768E53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306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996" y="1060529"/>
            <a:ext cx="7775972" cy="2256061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996" y="3403592"/>
            <a:ext cx="7775972" cy="1564542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803" indent="0" algn="ctr">
              <a:buNone/>
              <a:defRPr sz="1701"/>
            </a:lvl2pPr>
            <a:lvl3pPr marL="777606" indent="0" algn="ctr">
              <a:buNone/>
              <a:defRPr sz="1531"/>
            </a:lvl3pPr>
            <a:lvl4pPr marL="1166409" indent="0" algn="ctr">
              <a:buNone/>
              <a:defRPr sz="1361"/>
            </a:lvl4pPr>
            <a:lvl5pPr marL="1555212" indent="0" algn="ctr">
              <a:buNone/>
              <a:defRPr sz="1361"/>
            </a:lvl5pPr>
            <a:lvl6pPr marL="1944014" indent="0" algn="ctr">
              <a:buNone/>
              <a:defRPr sz="1361"/>
            </a:lvl6pPr>
            <a:lvl7pPr marL="2332817" indent="0" algn="ctr">
              <a:buNone/>
              <a:defRPr sz="1361"/>
            </a:lvl7pPr>
            <a:lvl8pPr marL="2721620" indent="0" algn="ctr">
              <a:buNone/>
              <a:defRPr sz="1361"/>
            </a:lvl8pPr>
            <a:lvl9pPr marL="3110423" indent="0" algn="ctr">
              <a:buNone/>
              <a:defRPr sz="1361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6B7F-D60D-4CD2-9DDD-474B60F9FD25}" type="datetimeFigureOut">
              <a:rPr lang="zh-CN" altLang="en-US" smtClean="0"/>
              <a:pPr/>
              <a:t>2020-4-7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0DD6-C953-4857-8EDB-7A5D01360B5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 descr="3_画板 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17"/>
            <a:ext cx="10367963" cy="647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6B7F-D60D-4CD2-9DDD-474B60F9FD25}" type="datetimeFigureOut">
              <a:rPr lang="zh-CN" altLang="en-US" smtClean="0"/>
              <a:pPr/>
              <a:t>2020-4-7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0DD6-C953-4857-8EDB-7A5D01360B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1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19574" y="345009"/>
            <a:ext cx="2235592" cy="54916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797" y="345009"/>
            <a:ext cx="6577177" cy="549164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6B7F-D60D-4CD2-9DDD-474B60F9FD25}" type="datetimeFigureOut">
              <a:rPr lang="zh-CN" altLang="en-US" smtClean="0"/>
              <a:pPr/>
              <a:t>2020-4-7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0DD6-C953-4857-8EDB-7A5D01360B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94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6B7F-D60D-4CD2-9DDD-474B60F9FD25}" type="datetimeFigureOut">
              <a:rPr lang="zh-CN" altLang="en-US" smtClean="0"/>
              <a:pPr/>
              <a:t>2020-4-7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0DD6-C953-4857-8EDB-7A5D01360B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416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98" y="1615545"/>
            <a:ext cx="8942368" cy="2695572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398" y="4336618"/>
            <a:ext cx="8942368" cy="1417538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>
                    <a:tint val="75000"/>
                  </a:schemeClr>
                </a:solidFill>
              </a:defRPr>
            </a:lvl1pPr>
            <a:lvl2pPr marL="388803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606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409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4pPr>
            <a:lvl5pPr marL="1555212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5pPr>
            <a:lvl6pPr marL="1944014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6pPr>
            <a:lvl7pPr marL="2332817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7pPr>
            <a:lvl8pPr marL="2721620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8pPr>
            <a:lvl9pPr marL="3110423" indent="0">
              <a:buNone/>
              <a:defRPr sz="136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6B7F-D60D-4CD2-9DDD-474B60F9FD25}" type="datetimeFigureOut">
              <a:rPr lang="zh-CN" altLang="en-US" smtClean="0"/>
              <a:pPr/>
              <a:t>2020-4-7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0DD6-C953-4857-8EDB-7A5D01360B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63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2798" y="1725046"/>
            <a:ext cx="4406384" cy="4111612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48781" y="1725046"/>
            <a:ext cx="4406384" cy="4111612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6B7F-D60D-4CD2-9DDD-474B60F9FD25}" type="datetimeFigureOut">
              <a:rPr lang="zh-CN" altLang="en-US" smtClean="0"/>
              <a:pPr/>
              <a:t>2020-4-7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0DD6-C953-4857-8EDB-7A5D01360B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797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148" y="345010"/>
            <a:ext cx="8942368" cy="125253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148" y="1588543"/>
            <a:ext cx="4386134" cy="778521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803" indent="0">
              <a:buNone/>
              <a:defRPr sz="1701" b="1"/>
            </a:lvl2pPr>
            <a:lvl3pPr marL="777606" indent="0">
              <a:buNone/>
              <a:defRPr sz="1531" b="1"/>
            </a:lvl3pPr>
            <a:lvl4pPr marL="1166409" indent="0">
              <a:buNone/>
              <a:defRPr sz="1361" b="1"/>
            </a:lvl4pPr>
            <a:lvl5pPr marL="1555212" indent="0">
              <a:buNone/>
              <a:defRPr sz="1361" b="1"/>
            </a:lvl5pPr>
            <a:lvl6pPr marL="1944014" indent="0">
              <a:buNone/>
              <a:defRPr sz="1361" b="1"/>
            </a:lvl6pPr>
            <a:lvl7pPr marL="2332817" indent="0">
              <a:buNone/>
              <a:defRPr sz="1361" b="1"/>
            </a:lvl7pPr>
            <a:lvl8pPr marL="2721620" indent="0">
              <a:buNone/>
              <a:defRPr sz="1361" b="1"/>
            </a:lvl8pPr>
            <a:lvl9pPr marL="3110423" indent="0">
              <a:buNone/>
              <a:defRPr sz="1361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4148" y="2367064"/>
            <a:ext cx="4386134" cy="348159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48781" y="1588543"/>
            <a:ext cx="4407735" cy="778521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803" indent="0">
              <a:buNone/>
              <a:defRPr sz="1701" b="1"/>
            </a:lvl2pPr>
            <a:lvl3pPr marL="777606" indent="0">
              <a:buNone/>
              <a:defRPr sz="1531" b="1"/>
            </a:lvl3pPr>
            <a:lvl4pPr marL="1166409" indent="0">
              <a:buNone/>
              <a:defRPr sz="1361" b="1"/>
            </a:lvl4pPr>
            <a:lvl5pPr marL="1555212" indent="0">
              <a:buNone/>
              <a:defRPr sz="1361" b="1"/>
            </a:lvl5pPr>
            <a:lvl6pPr marL="1944014" indent="0">
              <a:buNone/>
              <a:defRPr sz="1361" b="1"/>
            </a:lvl6pPr>
            <a:lvl7pPr marL="2332817" indent="0">
              <a:buNone/>
              <a:defRPr sz="1361" b="1"/>
            </a:lvl7pPr>
            <a:lvl8pPr marL="2721620" indent="0">
              <a:buNone/>
              <a:defRPr sz="1361" b="1"/>
            </a:lvl8pPr>
            <a:lvl9pPr marL="3110423" indent="0">
              <a:buNone/>
              <a:defRPr sz="1361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48781" y="2367064"/>
            <a:ext cx="4407735" cy="348159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6B7F-D60D-4CD2-9DDD-474B60F9FD25}" type="datetimeFigureOut">
              <a:rPr lang="zh-CN" altLang="en-US" smtClean="0"/>
              <a:pPr/>
              <a:t>2020-4-7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0DD6-C953-4857-8EDB-7A5D01360B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874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6B7F-D60D-4CD2-9DDD-474B60F9FD25}" type="datetimeFigureOut">
              <a:rPr lang="zh-CN" altLang="en-US" smtClean="0"/>
              <a:pPr/>
              <a:t>2020-4-7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0DD6-C953-4857-8EDB-7A5D01360B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592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6B7F-D60D-4CD2-9DDD-474B60F9FD25}" type="datetimeFigureOut">
              <a:rPr lang="zh-CN" altLang="en-US" smtClean="0"/>
              <a:pPr/>
              <a:t>2020-4-7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0DD6-C953-4857-8EDB-7A5D01360B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398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148" y="432012"/>
            <a:ext cx="3343938" cy="151204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7735" y="933026"/>
            <a:ext cx="5248781" cy="4605124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148" y="1944052"/>
            <a:ext cx="3343938" cy="3601598"/>
          </a:xfrm>
        </p:spPr>
        <p:txBody>
          <a:bodyPr/>
          <a:lstStyle>
            <a:lvl1pPr marL="0" indent="0">
              <a:buNone/>
              <a:defRPr sz="1361"/>
            </a:lvl1pPr>
            <a:lvl2pPr marL="388803" indent="0">
              <a:buNone/>
              <a:defRPr sz="1191"/>
            </a:lvl2pPr>
            <a:lvl3pPr marL="777606" indent="0">
              <a:buNone/>
              <a:defRPr sz="1020"/>
            </a:lvl3pPr>
            <a:lvl4pPr marL="1166409" indent="0">
              <a:buNone/>
              <a:defRPr sz="850"/>
            </a:lvl4pPr>
            <a:lvl5pPr marL="1555212" indent="0">
              <a:buNone/>
              <a:defRPr sz="850"/>
            </a:lvl5pPr>
            <a:lvl6pPr marL="1944014" indent="0">
              <a:buNone/>
              <a:defRPr sz="850"/>
            </a:lvl6pPr>
            <a:lvl7pPr marL="2332817" indent="0">
              <a:buNone/>
              <a:defRPr sz="850"/>
            </a:lvl7pPr>
            <a:lvl8pPr marL="2721620" indent="0">
              <a:buNone/>
              <a:defRPr sz="850"/>
            </a:lvl8pPr>
            <a:lvl9pPr marL="3110423" indent="0">
              <a:buNone/>
              <a:defRPr sz="8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6B7F-D60D-4CD2-9DDD-474B60F9FD25}" type="datetimeFigureOut">
              <a:rPr lang="zh-CN" altLang="en-US" smtClean="0"/>
              <a:pPr/>
              <a:t>2020-4-7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0DD6-C953-4857-8EDB-7A5D01360B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419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148" y="432012"/>
            <a:ext cx="3343938" cy="151204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07735" y="933026"/>
            <a:ext cx="5248781" cy="4605124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803" indent="0">
              <a:buNone/>
              <a:defRPr sz="2381"/>
            </a:lvl2pPr>
            <a:lvl3pPr marL="777606" indent="0">
              <a:buNone/>
              <a:defRPr sz="2041"/>
            </a:lvl3pPr>
            <a:lvl4pPr marL="1166409" indent="0">
              <a:buNone/>
              <a:defRPr sz="1701"/>
            </a:lvl4pPr>
            <a:lvl5pPr marL="1555212" indent="0">
              <a:buNone/>
              <a:defRPr sz="1701"/>
            </a:lvl5pPr>
            <a:lvl6pPr marL="1944014" indent="0">
              <a:buNone/>
              <a:defRPr sz="1701"/>
            </a:lvl6pPr>
            <a:lvl7pPr marL="2332817" indent="0">
              <a:buNone/>
              <a:defRPr sz="1701"/>
            </a:lvl7pPr>
            <a:lvl8pPr marL="2721620" indent="0">
              <a:buNone/>
              <a:defRPr sz="1701"/>
            </a:lvl8pPr>
            <a:lvl9pPr marL="3110423" indent="0">
              <a:buNone/>
              <a:defRPr sz="1701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148" y="1944052"/>
            <a:ext cx="3343938" cy="3601598"/>
          </a:xfrm>
        </p:spPr>
        <p:txBody>
          <a:bodyPr/>
          <a:lstStyle>
            <a:lvl1pPr marL="0" indent="0">
              <a:buNone/>
              <a:defRPr sz="1361"/>
            </a:lvl1pPr>
            <a:lvl2pPr marL="388803" indent="0">
              <a:buNone/>
              <a:defRPr sz="1191"/>
            </a:lvl2pPr>
            <a:lvl3pPr marL="777606" indent="0">
              <a:buNone/>
              <a:defRPr sz="1020"/>
            </a:lvl3pPr>
            <a:lvl4pPr marL="1166409" indent="0">
              <a:buNone/>
              <a:defRPr sz="850"/>
            </a:lvl4pPr>
            <a:lvl5pPr marL="1555212" indent="0">
              <a:buNone/>
              <a:defRPr sz="850"/>
            </a:lvl5pPr>
            <a:lvl6pPr marL="1944014" indent="0">
              <a:buNone/>
              <a:defRPr sz="850"/>
            </a:lvl6pPr>
            <a:lvl7pPr marL="2332817" indent="0">
              <a:buNone/>
              <a:defRPr sz="850"/>
            </a:lvl7pPr>
            <a:lvl8pPr marL="2721620" indent="0">
              <a:buNone/>
              <a:defRPr sz="850"/>
            </a:lvl8pPr>
            <a:lvl9pPr marL="3110423" indent="0">
              <a:buNone/>
              <a:defRPr sz="8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6B7F-D60D-4CD2-9DDD-474B60F9FD25}" type="datetimeFigureOut">
              <a:rPr lang="zh-CN" altLang="en-US" smtClean="0"/>
              <a:pPr/>
              <a:t>2020-4-7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0DD6-C953-4857-8EDB-7A5D01360B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616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2798" y="345010"/>
            <a:ext cx="8942368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98" y="1725046"/>
            <a:ext cx="8942368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2797" y="6006163"/>
            <a:ext cx="2332792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B6B7F-D60D-4CD2-9DDD-474B60F9FD25}" type="datetimeFigureOut">
              <a:rPr lang="zh-CN" altLang="en-US" smtClean="0"/>
              <a:pPr/>
              <a:t>2020-4-7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4388" y="6006163"/>
            <a:ext cx="3499188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22374" y="6006163"/>
            <a:ext cx="2332792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40DD6-C953-4857-8EDB-7A5D01360B5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 descr="3_画板 1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217"/>
            <a:ext cx="10367963" cy="647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316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606" rtl="0" eaLnBrk="1" latinLnBrk="0" hangingPunct="1">
        <a:lnSpc>
          <a:spcPct val="90000"/>
        </a:lnSpc>
        <a:spcBef>
          <a:spcPct val="0"/>
        </a:spcBef>
        <a:buNone/>
        <a:defRPr sz="374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401" indent="-194401" algn="l" defTabSz="777606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204" indent="-194401" algn="l" defTabSz="777606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2007" indent="-194401" algn="l" defTabSz="777606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810" indent="-194401" algn="l" defTabSz="777606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613" indent="-194401" algn="l" defTabSz="777606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416" indent="-194401" algn="l" defTabSz="777606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7219" indent="-194401" algn="l" defTabSz="777606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6022" indent="-194401" algn="l" defTabSz="777606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824" indent="-194401" algn="l" defTabSz="777606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606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803" algn="l" defTabSz="777606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606" algn="l" defTabSz="777606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409" algn="l" defTabSz="777606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212" algn="l" defTabSz="777606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4014" algn="l" defTabSz="777606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817" algn="l" defTabSz="777606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620" algn="l" defTabSz="777606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423" algn="l" defTabSz="777606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_画板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7"/>
            <a:ext cx="10367963" cy="64797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59127" y="2325960"/>
            <a:ext cx="531427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中国进口汽车市场月报</a:t>
            </a:r>
          </a:p>
          <a:p>
            <a:pPr algn="ctr">
              <a:lnSpc>
                <a:spcPct val="15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 </a:t>
            </a:r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2020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05" b="64997"/>
          <a:stretch/>
        </p:blipFill>
        <p:spPr>
          <a:xfrm>
            <a:off x="579184" y="527521"/>
            <a:ext cx="2260999" cy="6322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9236" y="1159815"/>
            <a:ext cx="2005338" cy="337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市场研究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报告系列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368453" y="57970"/>
            <a:ext cx="9793464" cy="1149724"/>
          </a:xfrm>
          <a:prstGeom prst="rect">
            <a:avLst/>
          </a:prstGeom>
        </p:spPr>
        <p:txBody>
          <a:bodyPr/>
          <a:lstStyle>
            <a:lvl1pPr algn="l" defTabSz="77760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4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燃料结构</a:t>
            </a:r>
            <a:r>
              <a:rPr lang="zh-CN" altLang="en-US" sz="24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1-2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，汽油车的占比将近九成，相比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年略有增加，普通混合动力车型占比提升明显，达到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8.6%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；新能源方面，纯电动占比下滑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2.6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个百分点，仅有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1.6%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，插电混合动力车型占比稳定在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1.1%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lang="zh-CN" altLang="en-US" sz="2400" cap="all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170801955"/>
              </p:ext>
            </p:extLst>
          </p:nvPr>
        </p:nvGraphicFramePr>
        <p:xfrm>
          <a:off x="0" y="1207694"/>
          <a:ext cx="4934309" cy="4500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2731361769"/>
              </p:ext>
            </p:extLst>
          </p:nvPr>
        </p:nvGraphicFramePr>
        <p:xfrm>
          <a:off x="5080958" y="1207693"/>
          <a:ext cx="4934309" cy="4500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5380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520129320"/>
              </p:ext>
            </p:extLst>
          </p:nvPr>
        </p:nvGraphicFramePr>
        <p:xfrm>
          <a:off x="1052423" y="1690776"/>
          <a:ext cx="8100203" cy="4478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13"/>
          <p:cNvSpPr>
            <a:spLocks noChangeArrowheads="1"/>
          </p:cNvSpPr>
          <p:nvPr/>
        </p:nvSpPr>
        <p:spPr bwMode="auto">
          <a:xfrm>
            <a:off x="785569" y="1163604"/>
            <a:ext cx="86190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2019—2020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进口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车级别结构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变化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368453" y="57970"/>
            <a:ext cx="9793464" cy="1149724"/>
          </a:xfrm>
          <a:prstGeom prst="rect">
            <a:avLst/>
          </a:prstGeom>
        </p:spPr>
        <p:txBody>
          <a:bodyPr/>
          <a:lstStyle>
            <a:lvl1pPr algn="l" defTabSz="77760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4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级别结构</a:t>
            </a:r>
            <a:r>
              <a:rPr lang="zh-CN" altLang="en-US" sz="24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4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1-2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，大型和中大型进口车细分市场份额相比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年均有所提升，分别达到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4.4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5.2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个百分点，其他细分市场份额均有所减少。疫情对不同级别的冲击有所不同，中高端细分市场影响相对较小。</a:t>
            </a:r>
            <a:endParaRPr lang="zh-CN" altLang="en-US" sz="2400" cap="all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746086" y="1535617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26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画板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7"/>
            <a:ext cx="10367963" cy="64797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9166" y="910574"/>
            <a:ext cx="30059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110070"/>
                </a:solidFill>
                <a:latin typeface="微软雅黑" pitchFamily="34" charset="-122"/>
                <a:ea typeface="微软雅黑" pitchFamily="34" charset="-122"/>
              </a:rPr>
              <a:t>感谢阅读！</a:t>
            </a:r>
            <a:endParaRPr lang="en-US" altLang="zh-CN" sz="4400" b="1" dirty="0" smtClean="0">
              <a:solidFill>
                <a:srgbClr val="11007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7" t="27367" r="42494" b="60874"/>
          <a:stretch/>
        </p:blipFill>
        <p:spPr>
          <a:xfrm>
            <a:off x="7439891" y="5461830"/>
            <a:ext cx="2286000" cy="762001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68484" y="5187295"/>
            <a:ext cx="365146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</a:t>
            </a:r>
            <a:r>
              <a:rPr lang="zh-CN" altLang="en-US" sz="1200" dirty="0" smtClean="0">
                <a:solidFill>
                  <a:schemeClr val="bg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有任何问题，请与我们</a:t>
            </a:r>
            <a:r>
              <a:rPr lang="zh-CN" altLang="en-US" sz="1200" dirty="0" smtClean="0">
                <a:solidFill>
                  <a:schemeClr val="bg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联系</a:t>
            </a:r>
            <a:endParaRPr lang="en-US" altLang="zh-CN" sz="1200" dirty="0">
              <a:solidFill>
                <a:schemeClr val="bg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1200" dirty="0" smtClean="0">
              <a:solidFill>
                <a:schemeClr val="bg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联系人：    </a:t>
            </a:r>
            <a:r>
              <a:rPr lang="zh-CN" altLang="en-US" sz="1200" b="1" dirty="0" smtClean="0">
                <a:solidFill>
                  <a:schemeClr val="bg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王存</a:t>
            </a:r>
            <a:r>
              <a:rPr lang="zh-CN" altLang="en-US" sz="1200" dirty="0" smtClean="0">
                <a:solidFill>
                  <a:schemeClr val="bg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</a:t>
            </a:r>
            <a:endParaRPr lang="en-US" altLang="zh-CN" sz="1200" dirty="0" smtClean="0">
              <a:solidFill>
                <a:schemeClr val="bg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联系方式 ：</a:t>
            </a:r>
            <a:r>
              <a:rPr lang="en-US" altLang="zh-CN" sz="1200" b="1" dirty="0" smtClean="0">
                <a:solidFill>
                  <a:schemeClr val="bg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010-82169177</a:t>
            </a:r>
            <a:endParaRPr lang="en-US" altLang="zh-CN" sz="1200" b="1" dirty="0" smtClean="0">
              <a:solidFill>
                <a:schemeClr val="bg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邮箱：        </a:t>
            </a:r>
            <a:r>
              <a:rPr lang="en-US" altLang="zh-CN" sz="1200" b="1" dirty="0" smtClean="0">
                <a:solidFill>
                  <a:schemeClr val="bg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wang</a:t>
            </a:r>
            <a:r>
              <a:rPr lang="en-US" altLang="zh-CN" sz="1200" b="1" dirty="0">
                <a:solidFill>
                  <a:schemeClr val="bg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cun</a:t>
            </a:r>
            <a:r>
              <a:rPr lang="en-US" altLang="zh-CN" sz="1200" b="1" dirty="0" smtClean="0">
                <a:solidFill>
                  <a:schemeClr val="bg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@sinomach-auto.com</a:t>
            </a:r>
            <a:r>
              <a:rPr lang="en-US" altLang="zh-CN" sz="1200" dirty="0" smtClean="0">
                <a:solidFill>
                  <a:schemeClr val="bg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sz="1200" dirty="0">
              <a:solidFill>
                <a:schemeClr val="bg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6"/>
          <p:cNvSpPr/>
          <p:nvPr/>
        </p:nvSpPr>
        <p:spPr bwMode="auto">
          <a:xfrm>
            <a:off x="577850" y="2900895"/>
            <a:ext cx="825500" cy="4547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17"/>
          <p:cNvSpPr/>
          <p:nvPr/>
        </p:nvSpPr>
        <p:spPr bwMode="auto">
          <a:xfrm>
            <a:off x="1568450" y="2900895"/>
            <a:ext cx="7759700" cy="4547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2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中国进口汽车市场结构特征</a:t>
            </a:r>
            <a:endParaRPr lang="en-US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4"/>
          <p:cNvSpPr/>
          <p:nvPr/>
        </p:nvSpPr>
        <p:spPr bwMode="auto">
          <a:xfrm>
            <a:off x="577850" y="1779062"/>
            <a:ext cx="825500" cy="441684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15"/>
          <p:cNvSpPr/>
          <p:nvPr/>
        </p:nvSpPr>
        <p:spPr bwMode="auto">
          <a:xfrm>
            <a:off x="1568450" y="1779062"/>
            <a:ext cx="7759700" cy="441684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24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中国进口汽车市场总体情况</a:t>
            </a:r>
            <a:endParaRPr 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450818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    录</a:t>
            </a:r>
          </a:p>
        </p:txBody>
      </p:sp>
      <p:sp>
        <p:nvSpPr>
          <p:cNvPr id="11" name="矩形 10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平行进口：非品牌授权下的平行进口试点企业及改装乘用车企业进口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101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562100" y="5963600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368453" y="57970"/>
            <a:ext cx="9758961" cy="1149724"/>
          </a:xfrm>
          <a:prstGeom prst="rect">
            <a:avLst/>
          </a:prstGeom>
        </p:spPr>
        <p:txBody>
          <a:bodyPr/>
          <a:lstStyle>
            <a:lvl1pPr algn="l" defTabSz="77760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4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市场供给端</a:t>
            </a:r>
            <a:r>
              <a:rPr lang="zh-CN" altLang="en-US" sz="24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2020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1-2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月，海关进口汽车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13.6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万辆，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大幅下降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11.3%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，受疫情影响，进口车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2020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年前两个月降幅相比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年全年扩大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9.3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个百分点。</a:t>
            </a:r>
            <a:endParaRPr lang="zh-CN" altLang="en-US" sz="2400" cap="all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88" y="1207694"/>
            <a:ext cx="9760542" cy="4474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24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368453" y="57970"/>
            <a:ext cx="9758961" cy="1149724"/>
          </a:xfrm>
          <a:prstGeom prst="rect">
            <a:avLst/>
          </a:prstGeom>
        </p:spPr>
        <p:txBody>
          <a:bodyPr/>
          <a:lstStyle>
            <a:lvl1pPr algn="l" defTabSz="77760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4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市场需求端</a:t>
            </a:r>
            <a:r>
              <a:rPr lang="zh-CN" altLang="en-US" sz="24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2020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1-2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月，进口汽车终端交付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7.41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万辆，大幅下降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36.9%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，主要受疫情影响，特别是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月份进口车销量不到万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辆，同比大幅下降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76.7%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lang="zh-CN" altLang="en-US" sz="2400" cap="all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9" y="311006"/>
            <a:ext cx="184731" cy="292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3757525" y="5875594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r>
              <a:rPr lang="zh-CN" altLang="en-US" dirty="0"/>
              <a:t>数据来源：</a:t>
            </a:r>
            <a:r>
              <a:rPr lang="en-US" altLang="zh-CN" dirty="0"/>
              <a:t>AAK—</a:t>
            </a:r>
            <a:r>
              <a:rPr lang="zh-CN" altLang="en-US" dirty="0"/>
              <a:t>中国进口汽车市场信息联席会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59" y="1327227"/>
            <a:ext cx="10284843" cy="479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04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139409" y="5963608"/>
            <a:ext cx="409815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数据库，中国汽车技术研究中心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11" name="TextBox 14"/>
          <p:cNvSpPr txBox="1">
            <a:spLocks noChangeArrowheads="1"/>
          </p:cNvSpPr>
          <p:nvPr/>
        </p:nvSpPr>
        <p:spPr bwMode="auto">
          <a:xfrm>
            <a:off x="292255" y="78304"/>
            <a:ext cx="10007685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lvl="1" algn="ju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平行进口汽车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：受疫情和国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政策双重影响，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2020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1—2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月平行进口汽车共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6,023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辆，同比下降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64.5%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，占进口总量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4.4%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全年相比下降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10.6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个百分点。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034" y="1365484"/>
            <a:ext cx="9845893" cy="445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25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_画板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7"/>
            <a:ext cx="10367963" cy="64797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</p:pic>
      <p:sp>
        <p:nvSpPr>
          <p:cNvPr id="6" name="Rectangle 16"/>
          <p:cNvSpPr/>
          <p:nvPr/>
        </p:nvSpPr>
        <p:spPr bwMode="auto">
          <a:xfrm>
            <a:off x="577850" y="2900895"/>
            <a:ext cx="825500" cy="4547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17"/>
          <p:cNvSpPr/>
          <p:nvPr/>
        </p:nvSpPr>
        <p:spPr bwMode="auto">
          <a:xfrm>
            <a:off x="1568450" y="2900895"/>
            <a:ext cx="7759700" cy="4547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中国进口汽车市场结构特征</a:t>
            </a:r>
            <a:endParaRPr lang="en-US" alt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4"/>
          <p:cNvSpPr/>
          <p:nvPr/>
        </p:nvSpPr>
        <p:spPr bwMode="auto">
          <a:xfrm>
            <a:off x="577850" y="1779062"/>
            <a:ext cx="825500" cy="44168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15"/>
          <p:cNvSpPr/>
          <p:nvPr/>
        </p:nvSpPr>
        <p:spPr bwMode="auto">
          <a:xfrm>
            <a:off x="1568450" y="1779062"/>
            <a:ext cx="7759700" cy="44168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24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中国进口汽车市场总体情况</a:t>
            </a:r>
            <a:endParaRPr 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450818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    录</a:t>
            </a:r>
          </a:p>
        </p:txBody>
      </p:sp>
      <p:sp>
        <p:nvSpPr>
          <p:cNvPr id="11" name="矩形 10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平行进口：非品牌授权下的平行进口试点企业及改装乘用车企业进口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65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标题 1"/>
          <p:cNvSpPr txBox="1">
            <a:spLocks/>
          </p:cNvSpPr>
          <p:nvPr/>
        </p:nvSpPr>
        <p:spPr>
          <a:xfrm>
            <a:off x="368453" y="57970"/>
            <a:ext cx="9793464" cy="1149724"/>
          </a:xfrm>
          <a:prstGeom prst="rect">
            <a:avLst/>
          </a:prstGeom>
        </p:spPr>
        <p:txBody>
          <a:bodyPr/>
          <a:lstStyle>
            <a:lvl1pPr algn="l" defTabSz="77760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4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车型结构</a:t>
            </a:r>
            <a:r>
              <a:rPr lang="zh-CN" altLang="en-US" sz="24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2020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，受疫情影响，三大车型均同比下滑超过七成；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1-2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月累计来看，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SUV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下滑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37.4%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，份额达到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59.2%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MPV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同比下滑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23.4%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，降幅最低。</a:t>
            </a:r>
            <a:endParaRPr lang="zh-CN" altLang="en-US" sz="2400" cap="all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7" name="表格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13815"/>
              </p:ext>
            </p:extLst>
          </p:nvPr>
        </p:nvGraphicFramePr>
        <p:xfrm>
          <a:off x="724618" y="2004032"/>
          <a:ext cx="8376253" cy="3618534"/>
        </p:xfrm>
        <a:graphic>
          <a:graphicData uri="http://schemas.openxmlformats.org/drawingml/2006/table">
            <a:tbl>
              <a:tblPr/>
              <a:tblGrid>
                <a:gridCol w="13155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21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8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21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2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21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38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21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8216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37061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车型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</a:t>
                      </a:r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当月累计</a:t>
                      </a:r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70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2019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同比增长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2019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同比增长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6173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进口乘用车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53594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10321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-76.1</a:t>
                      </a:r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98527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157659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-37.5%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0227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轿车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4935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18274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-73.0%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47.8%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36261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59336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-38.9%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36.8%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183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SUV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5104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23627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-78.4%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49.5%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58352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93213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-37.4%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59.2%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6173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MPV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282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1375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-79.0%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2.7%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3914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5110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-23.4%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8" name="矩形 37"/>
          <p:cNvSpPr/>
          <p:nvPr/>
        </p:nvSpPr>
        <p:spPr>
          <a:xfrm>
            <a:off x="3545394" y="1467364"/>
            <a:ext cx="281359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乘用车进口量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分车型</a:t>
            </a:r>
          </a:p>
        </p:txBody>
      </p:sp>
      <p:sp>
        <p:nvSpPr>
          <p:cNvPr id="39" name="Line 18"/>
          <p:cNvSpPr>
            <a:spLocks noChangeShapeType="1"/>
          </p:cNvSpPr>
          <p:nvPr/>
        </p:nvSpPr>
        <p:spPr bwMode="auto">
          <a:xfrm>
            <a:off x="655271" y="1819611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3587978" y="5877341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81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769130" y="5954978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368453" y="57970"/>
            <a:ext cx="9793464" cy="1149724"/>
          </a:xfrm>
          <a:prstGeom prst="rect">
            <a:avLst/>
          </a:prstGeom>
        </p:spPr>
        <p:txBody>
          <a:bodyPr/>
          <a:lstStyle>
            <a:lvl1pPr algn="l" defTabSz="77760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4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品牌结构</a:t>
            </a:r>
            <a:r>
              <a:rPr lang="zh-CN" altLang="en-US" sz="24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2020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，雷克萨斯、奔驰、宝马位居前三，但下滑幅度均在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70%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左右，保时捷位居第四，大众重回前十；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1-2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月累计来看，宝马超越雷克萨斯位居第一，雷克萨斯和奔驰位居二、三。</a:t>
            </a:r>
            <a:endParaRPr lang="zh-CN" altLang="en-US" sz="2400" cap="all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63" y="1396363"/>
            <a:ext cx="10108044" cy="4584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57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3"/>
          <p:cNvSpPr>
            <a:spLocks noChangeArrowheads="1"/>
          </p:cNvSpPr>
          <p:nvPr/>
        </p:nvSpPr>
        <p:spPr bwMode="auto">
          <a:xfrm>
            <a:off x="785569" y="1163604"/>
            <a:ext cx="86190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2009—2020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进口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车市场排量结构变化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746086" y="1535617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8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9533336"/>
              </p:ext>
            </p:extLst>
          </p:nvPr>
        </p:nvGraphicFramePr>
        <p:xfrm>
          <a:off x="483078" y="1582831"/>
          <a:ext cx="9256145" cy="4354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769130" y="5954978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3766" y="5701062"/>
            <a:ext cx="214353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 smtClean="0">
                <a:solidFill>
                  <a:srgbClr val="000000"/>
                </a:solidFill>
                <a:latin typeface="等线" panose="02010600030101010101" pitchFamily="2" charset="-122"/>
              </a:rPr>
              <a:t>2019</a:t>
            </a:r>
            <a:r>
              <a:rPr lang="zh-CN" altLang="en-US" sz="1000" dirty="0" smtClean="0">
                <a:solidFill>
                  <a:srgbClr val="000000"/>
                </a:solidFill>
                <a:latin typeface="等线" panose="02010600030101010101" pitchFamily="2" charset="-122"/>
              </a:rPr>
              <a:t>*和</a:t>
            </a:r>
            <a:r>
              <a:rPr lang="en-US" altLang="zh-CN" sz="1000" dirty="0" smtClean="0">
                <a:solidFill>
                  <a:srgbClr val="000000"/>
                </a:solidFill>
                <a:latin typeface="等线" panose="02010600030101010101" pitchFamily="2" charset="-122"/>
              </a:rPr>
              <a:t>2020 </a:t>
            </a:r>
            <a:r>
              <a:rPr lang="en-US" altLang="zh-CN" sz="1000" dirty="0">
                <a:solidFill>
                  <a:srgbClr val="000000"/>
                </a:solidFill>
                <a:latin typeface="等线" panose="02010600030101010101" pitchFamily="2" charset="-122"/>
              </a:rPr>
              <a:t>YTD*</a:t>
            </a:r>
            <a:r>
              <a:rPr lang="en-US" altLang="zh-CN" sz="1000" dirty="0"/>
              <a:t> </a:t>
            </a:r>
            <a:r>
              <a:rPr lang="zh-CN" altLang="en-US" sz="1000" dirty="0" smtClean="0"/>
              <a:t>数据为终端销售</a:t>
            </a:r>
            <a:endParaRPr lang="zh-CN" altLang="en-US" sz="1000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368453" y="57970"/>
            <a:ext cx="9793464" cy="1149724"/>
          </a:xfrm>
          <a:prstGeom prst="rect">
            <a:avLst/>
          </a:prstGeom>
        </p:spPr>
        <p:txBody>
          <a:bodyPr/>
          <a:lstStyle>
            <a:lvl1pPr algn="l" defTabSz="77760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4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排量结构</a:t>
            </a:r>
            <a:r>
              <a:rPr lang="zh-CN" altLang="en-US" sz="24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1-2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1.5-2.0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升保持第一大排量区间，占比到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44.2%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，相比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个点下滑，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2.0-2.5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升份额相比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5.4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个百分点提升，达到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29.2%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，特斯拉国产导致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1.0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升以下份额下降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3.4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个百分点。</a:t>
            </a:r>
            <a:endParaRPr lang="zh-CN" altLang="en-US" sz="2400" cap="all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742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1542</TotalTime>
  <Words>737</Words>
  <Application>Microsoft Office PowerPoint</Application>
  <PresentationFormat>自定义</PresentationFormat>
  <Paragraphs>94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 Unicode MS</vt:lpstr>
      <vt:lpstr>等线</vt:lpstr>
      <vt:lpstr>等线 Light</vt:lpstr>
      <vt:lpstr>宋体</vt:lpstr>
      <vt:lpstr>微软雅黑</vt:lpstr>
      <vt:lpstr>微软雅黑 Light</vt:lpstr>
      <vt:lpstr>Arial</vt:lpstr>
      <vt:lpstr>Calibri</vt:lpstr>
      <vt:lpstr>Calibri Light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AutoBVT</dc:creator>
  <cp:lastModifiedBy>王存</cp:lastModifiedBy>
  <cp:revision>353</cp:revision>
  <dcterms:created xsi:type="dcterms:W3CDTF">2019-07-14T07:02:28Z</dcterms:created>
  <dcterms:modified xsi:type="dcterms:W3CDTF">2020-04-07T07:42:17Z</dcterms:modified>
</cp:coreProperties>
</file>