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.xml" ContentType="application/vnd.openxmlformats-officedocument.themeOverrid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417" r:id="rId3"/>
    <p:sldId id="490" r:id="rId4"/>
    <p:sldId id="513" r:id="rId5"/>
    <p:sldId id="569" r:id="rId6"/>
    <p:sldId id="516" r:id="rId7"/>
    <p:sldId id="519" r:id="rId8"/>
    <p:sldId id="553" r:id="rId9"/>
    <p:sldId id="533" r:id="rId10"/>
    <p:sldId id="573" r:id="rId11"/>
    <p:sldId id="538" r:id="rId12"/>
    <p:sldId id="570" r:id="rId13"/>
    <p:sldId id="409" r:id="rId14"/>
    <p:sldId id="561" r:id="rId15"/>
    <p:sldId id="562" r:id="rId16"/>
    <p:sldId id="563" r:id="rId17"/>
    <p:sldId id="571" r:id="rId18"/>
    <p:sldId id="568" r:id="rId19"/>
    <p:sldId id="564" r:id="rId20"/>
    <p:sldId id="565" r:id="rId21"/>
    <p:sldId id="26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1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9673"/>
    <a:srgbClr val="B30D1D"/>
    <a:srgbClr val="ED9131"/>
    <a:srgbClr val="ED7D31"/>
    <a:srgbClr val="065D7C"/>
    <a:srgbClr val="26571F"/>
    <a:srgbClr val="3E88BA"/>
    <a:srgbClr val="FF1111"/>
    <a:srgbClr val="5A919E"/>
    <a:srgbClr val="35A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32" autoAdjust="0"/>
    <p:restoredTop sz="94270" autoAdjust="0"/>
  </p:normalViewPr>
  <p:slideViewPr>
    <p:cSldViewPr snapToGrid="0" showGuides="1">
      <p:cViewPr varScale="1">
        <p:scale>
          <a:sx n="93" d="100"/>
          <a:sy n="93" d="100"/>
        </p:scale>
        <p:origin x="483" y="45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2020\1&#26376;\11&#26376;&#27719;&#25253;&#25968;&#25454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2020\1&#26376;\11&#26376;&#27719;&#25253;&#25968;&#25454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2020\1&#26376;\11&#26376;&#27719;&#25253;&#25968;&#25454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file:///C:\Users\LGZ\Documents\WeChat%20Files\QQ83263401\FileStorage\File\2020-03\&#20108;&#25163;&#36710;&#32463;&#29702;&#20154;&#25351;&#25968;&#35843;&#26597;--20200203-&#34920;&#21333;&#21453;&#39304;&#23548;&#20986;-&#21407;&#22987;&#34920;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C:\Users\LGZ\Documents\WeChat%20Files\QQ83263401\FileStorage\File\2020-03\&#20108;&#25163;&#36710;&#32463;&#29702;&#20154;&#25351;&#25968;&#35843;&#26597;--20200203-&#34920;&#21333;&#21453;&#39304;&#23548;&#20986;-&#21407;&#22987;&#34920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CADA&#20013;&#22269;&#27773;&#36710;&#27969;&#36890;&#21327;&#20250;&#24037;&#20316;&#25991;&#26723;\2019&#26376;&#24230;PPTCADA\PPT&#27169;&#26495;\2019&#26376;&#25253;&#25968;&#25454;&#32479;&#35745;&#27169;&#26495;(&#26032;&#65289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AppData\Roaming\Microsoft\Excel\2020&#24180;PPT&#26376;&#25253;&#25968;&#25454;&#32479;&#35745;&#27169;&#26495;(&#26032;&#65289;%20(version%201).xlsb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guangzhi\Desktop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99558545404E-2"/>
          <c:y val="0.18799215860824767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41-42FD-B7E1-D4ECA89B860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841-42FD-B7E1-D4ECA89B860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200" b="1" i="0" u="none" strike="noStrike" kern="1200" baseline="0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841-42FD-B7E1-D4ECA89B8608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F841-42FD-B7E1-D4ECA89B86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43862</c:v>
                </c:pt>
                <c:pt idx="1">
                  <c:v>43831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7.109</c:v>
                </c:pt>
                <c:pt idx="1">
                  <c:v>98.478499999999997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41-42FD-B7E1-D4ECA89B860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6350" cap="flat" cmpd="dbl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流通活跃</a:t>
            </a:r>
            <a:r>
              <a:rPr lang="en-US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123746204948723"/>
          <c:y val="3.93046107331821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135072089248421"/>
          <c:y val="0.12270609031013981"/>
          <c:w val="0.78072983695131937"/>
          <c:h val="0.8071555341296623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天津</c:v>
                </c:pt>
                <c:pt idx="1">
                  <c:v>甘肃</c:v>
                </c:pt>
                <c:pt idx="2">
                  <c:v>陕西</c:v>
                </c:pt>
                <c:pt idx="3">
                  <c:v>辽宁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0.29297883324728963</c:v>
                </c:pt>
                <c:pt idx="1">
                  <c:v>0.31646788651011187</c:v>
                </c:pt>
                <c:pt idx="2">
                  <c:v>0.34977578475336324</c:v>
                </c:pt>
                <c:pt idx="3">
                  <c:v>0.43018809022086946</c:v>
                </c:pt>
                <c:pt idx="4">
                  <c:v>0.55464754838062769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FA-4D6C-BECE-75655B1137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 altLang="en-US" dirty="0"/>
              <a:t>本</a:t>
            </a:r>
            <a:r>
              <a:rPr lang="zh-CN" dirty="0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17-6440-91D5-DB3453D79C0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17-6440-91D5-DB3453D79C0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917-6440-91D5-DB3453D79C0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917-6440-91D5-DB3453D79C00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917-6440-91D5-DB3453D79C00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917-6440-91D5-DB3453D79C00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917-6440-91D5-DB3453D79C00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917-6440-91D5-DB3453D79C00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917-6440-91D5-DB3453D79C00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917-6440-91D5-DB3453D79C00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917-6440-91D5-DB3453D79C00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9917-6440-91D5-DB3453D79C00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9917-6440-91D5-DB3453D79C00}"/>
              </c:ext>
            </c:extLst>
          </c:dPt>
          <c:dPt>
            <c:idx val="1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9917-6440-91D5-DB3453D79C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Sheet1!$A$11:$A$24</c:f>
              <c:strCache>
                <c:ptCount val="14"/>
                <c:pt idx="0">
                  <c:v>大众</c:v>
                </c:pt>
                <c:pt idx="1">
                  <c:v>奔驰</c:v>
                </c:pt>
                <c:pt idx="2">
                  <c:v>本田</c:v>
                </c:pt>
                <c:pt idx="3">
                  <c:v>奥迪</c:v>
                </c:pt>
                <c:pt idx="4">
                  <c:v>宝马</c:v>
                </c:pt>
                <c:pt idx="5">
                  <c:v>福特</c:v>
                </c:pt>
                <c:pt idx="6">
                  <c:v>别克</c:v>
                </c:pt>
                <c:pt idx="7">
                  <c:v>丰田</c:v>
                </c:pt>
                <c:pt idx="8">
                  <c:v>日产</c:v>
                </c:pt>
                <c:pt idx="9">
                  <c:v>吉利汽车</c:v>
                </c:pt>
                <c:pt idx="10">
                  <c:v>现代</c:v>
                </c:pt>
                <c:pt idx="11">
                  <c:v>哈弗</c:v>
                </c:pt>
                <c:pt idx="12">
                  <c:v>起亚</c:v>
                </c:pt>
                <c:pt idx="13">
                  <c:v>其他</c:v>
                </c:pt>
              </c:strCache>
            </c:strRef>
          </c:cat>
          <c:val>
            <c:numRef>
              <c:f>Sheet1!$B$11:$B$24</c:f>
              <c:numCache>
                <c:formatCode>0.0%</c:formatCode>
                <c:ptCount val="14"/>
                <c:pt idx="0">
                  <c:v>0.14610673665791776</c:v>
                </c:pt>
                <c:pt idx="1">
                  <c:v>7.3490813648293962E-2</c:v>
                </c:pt>
                <c:pt idx="2">
                  <c:v>6.6491688538932628E-2</c:v>
                </c:pt>
                <c:pt idx="3">
                  <c:v>5.3368328958880142E-2</c:v>
                </c:pt>
                <c:pt idx="4">
                  <c:v>4.8993875765529306E-2</c:v>
                </c:pt>
                <c:pt idx="5">
                  <c:v>4.6369203849518807E-2</c:v>
                </c:pt>
                <c:pt idx="6">
                  <c:v>4.3744531933508309E-2</c:v>
                </c:pt>
                <c:pt idx="7">
                  <c:v>3.6745406824146981E-2</c:v>
                </c:pt>
                <c:pt idx="8">
                  <c:v>3.3245844269466314E-2</c:v>
                </c:pt>
                <c:pt idx="9">
                  <c:v>2.8871391076115485E-2</c:v>
                </c:pt>
                <c:pt idx="10">
                  <c:v>2.8871391076115485E-2</c:v>
                </c:pt>
                <c:pt idx="11">
                  <c:v>2.5371828521434821E-2</c:v>
                </c:pt>
                <c:pt idx="12">
                  <c:v>2.4496937882764653E-2</c:v>
                </c:pt>
                <c:pt idx="13">
                  <c:v>0.34383202099737531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9917-6440-91D5-DB3453D79C0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855609435628953"/>
          <c:y val="0.1015129257000533"/>
          <c:w val="0.11530341207349082"/>
          <c:h val="0.854465733449985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zh-CN"/>
              <a:t>本月价格区间占比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9.6699999999999994E-2</c:v>
                </c:pt>
                <c:pt idx="1">
                  <c:v>0.2344</c:v>
                </c:pt>
                <c:pt idx="2">
                  <c:v>0.30320000000000003</c:v>
                </c:pt>
                <c:pt idx="3">
                  <c:v>0.23849999999999999</c:v>
                </c:pt>
                <c:pt idx="4">
                  <c:v>0.12720000000000001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5C-8D40-9DA5-435F3A29E0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8.1081081081081086E-2</c:v>
                </c:pt>
                <c:pt idx="1">
                  <c:v>0.12266112266112267</c:v>
                </c:pt>
                <c:pt idx="2">
                  <c:v>0.19750519750519752</c:v>
                </c:pt>
                <c:pt idx="3">
                  <c:v>0.17151767151767153</c:v>
                </c:pt>
                <c:pt idx="4">
                  <c:v>0.15280665280665282</c:v>
                </c:pt>
                <c:pt idx="5">
                  <c:v>0.12266112266112267</c:v>
                </c:pt>
                <c:pt idx="6">
                  <c:v>0.15176715176715178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E0A-7B4F-9E0D-4B5E9BD3DC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sz="140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42AC8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调研模板!$A$3:$A$6</c:f>
              <c:strCache>
                <c:ptCount val="4"/>
                <c:pt idx="0">
                  <c:v>3月02日-08日</c:v>
                </c:pt>
                <c:pt idx="1">
                  <c:v>3月09日-15日</c:v>
                </c:pt>
                <c:pt idx="2">
                  <c:v>3月16日-22日</c:v>
                </c:pt>
                <c:pt idx="3">
                  <c:v>3月23日-29日</c:v>
                </c:pt>
              </c:strCache>
            </c:strRef>
          </c:cat>
          <c:val>
            <c:numRef>
              <c:f>调研模板!$B$3:$B$6</c:f>
              <c:numCache>
                <c:formatCode>0%</c:formatCode>
                <c:ptCount val="4"/>
                <c:pt idx="0">
                  <c:v>0.9</c:v>
                </c:pt>
                <c:pt idx="1">
                  <c:v>0.95</c:v>
                </c:pt>
                <c:pt idx="2">
                  <c:v>0.98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08-47E0-9EA7-04F1EE3DBE1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21893007"/>
        <c:axId val="822308095"/>
      </c:barChart>
      <c:catAx>
        <c:axId val="10218930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22308095"/>
        <c:crosses val="autoZero"/>
        <c:auto val="1"/>
        <c:lblAlgn val="ctr"/>
        <c:lblOffset val="100"/>
        <c:noMultiLvlLbl val="0"/>
      </c:catAx>
      <c:valAx>
        <c:axId val="822308095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18930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平均库存周期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二手车经理人!$F$8</c:f>
              <c:strCache>
                <c:ptCount val="1"/>
                <c:pt idx="0">
                  <c:v>2月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二手车经理人!$G$7:$J$7</c:f>
              <c:strCache>
                <c:ptCount val="4"/>
                <c:pt idx="0">
                  <c:v>25天以内</c:v>
                </c:pt>
                <c:pt idx="1">
                  <c:v>25-35天</c:v>
                </c:pt>
                <c:pt idx="2">
                  <c:v>35-45天</c:v>
                </c:pt>
                <c:pt idx="3">
                  <c:v>45-60天</c:v>
                </c:pt>
              </c:strCache>
            </c:strRef>
          </c:cat>
          <c:val>
            <c:numRef>
              <c:f>二手车经理人!$G$8:$J$8</c:f>
              <c:numCache>
                <c:formatCode>0.00%</c:formatCode>
                <c:ptCount val="4"/>
                <c:pt idx="0">
                  <c:v>9.7087378640776691E-3</c:v>
                </c:pt>
                <c:pt idx="1">
                  <c:v>0.10679611650485436</c:v>
                </c:pt>
                <c:pt idx="2">
                  <c:v>0.28155339805825241</c:v>
                </c:pt>
                <c:pt idx="3">
                  <c:v>0.60194174757281549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98-4542-8240-0B0E6D609231}"/>
            </c:ext>
          </c:extLst>
        </c:ser>
        <c:ser>
          <c:idx val="1"/>
          <c:order val="1"/>
          <c:tx>
            <c:strRef>
              <c:f>二手车经理人!$F$9</c:f>
              <c:strCache>
                <c:ptCount val="1"/>
                <c:pt idx="0">
                  <c:v>3月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二手车经理人!$G$7:$J$7</c:f>
              <c:strCache>
                <c:ptCount val="4"/>
                <c:pt idx="0">
                  <c:v>25天以内</c:v>
                </c:pt>
                <c:pt idx="1">
                  <c:v>25-35天</c:v>
                </c:pt>
                <c:pt idx="2">
                  <c:v>35-45天</c:v>
                </c:pt>
                <c:pt idx="3">
                  <c:v>45-60天</c:v>
                </c:pt>
              </c:strCache>
            </c:strRef>
          </c:cat>
          <c:val>
            <c:numRef>
              <c:f>二手车经理人!$G$9:$J$9</c:f>
              <c:numCache>
                <c:formatCode>0.00%</c:formatCode>
                <c:ptCount val="4"/>
                <c:pt idx="0">
                  <c:v>4.8543689320388349E-2</c:v>
                </c:pt>
                <c:pt idx="1">
                  <c:v>0.17475728155339806</c:v>
                </c:pt>
                <c:pt idx="2">
                  <c:v>0.47572815533980584</c:v>
                </c:pt>
                <c:pt idx="3">
                  <c:v>0.30097087378640774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98-4542-8240-0B0E6D60923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overlap val="-27"/>
        <c:axId val="1452683328"/>
        <c:axId val="714356560"/>
      </c:barChart>
      <c:catAx>
        <c:axId val="145268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14356560"/>
        <c:crosses val="autoZero"/>
        <c:auto val="1"/>
        <c:lblAlgn val="ctr"/>
        <c:lblOffset val="100"/>
        <c:noMultiLvlLbl val="0"/>
      </c:catAx>
      <c:valAx>
        <c:axId val="714356560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5268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025517408062265"/>
          <c:y val="1.5961199983798982E-2"/>
          <c:w val="0.17112877853111655"/>
          <c:h val="0.143261051687641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4891337703351364"/>
          <c:y val="4.5905052447426063E-2"/>
          <c:w val="0.43813568508688649"/>
          <c:h val="0.85728424789648394"/>
        </c:manualLayout>
      </c:layout>
      <c:barChart>
        <c:barDir val="bar"/>
        <c:grouping val="clustered"/>
        <c:varyColors val="0"/>
        <c:ser>
          <c:idx val="3"/>
          <c:order val="3"/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二手车经理人!$F$68:$F$71</c:f>
              <c:strCache>
                <c:ptCount val="4"/>
                <c:pt idx="0">
                  <c:v>其他方式</c:v>
                </c:pt>
                <c:pt idx="1">
                  <c:v>线下集客（市场、门店）</c:v>
                </c:pt>
                <c:pt idx="2">
                  <c:v>直播、短视频（如快手、抖音、火山小视频）</c:v>
                </c:pt>
                <c:pt idx="3">
                  <c:v>线上集客（如汽车之家、58等平台）</c:v>
                </c:pt>
              </c:strCache>
            </c:strRef>
          </c:cat>
          <c:val>
            <c:numRef>
              <c:f>二手车经理人!$J$68:$J$71</c:f>
              <c:numCache>
                <c:formatCode>0.00%</c:formatCode>
                <c:ptCount val="4"/>
                <c:pt idx="0">
                  <c:v>0.2656</c:v>
                </c:pt>
                <c:pt idx="1">
                  <c:v>0.32619999999999999</c:v>
                </c:pt>
                <c:pt idx="2">
                  <c:v>0.1225</c:v>
                </c:pt>
                <c:pt idx="3">
                  <c:v>0.28570000000000001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6B-4FEA-A7FB-0820532A3F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85335200"/>
        <c:axId val="107103526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二手车经理人!$F$68:$F$71</c15:sqref>
                        </c15:formulaRef>
                      </c:ext>
                    </c:extLst>
                    <c:strCache>
                      <c:ptCount val="4"/>
                      <c:pt idx="0">
                        <c:v>其他方式</c:v>
                      </c:pt>
                      <c:pt idx="1">
                        <c:v>线下集客（市场、门店）</c:v>
                      </c:pt>
                      <c:pt idx="2">
                        <c:v>直播、短视频（如快手、抖音、火山小视频）</c:v>
                      </c:pt>
                      <c:pt idx="3">
                        <c:v>线上集客（如汽车之家、58等平台）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二手车经理人!$G$68:$G$71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226B-4FEA-A7FB-0820532A3F46}"/>
                  </c:ext>
                </c:extLst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二手车经理人!$F$68:$F$71</c15:sqref>
                        </c15:formulaRef>
                      </c:ext>
                    </c:extLst>
                    <c:strCache>
                      <c:ptCount val="4"/>
                      <c:pt idx="0">
                        <c:v>其他方式</c:v>
                      </c:pt>
                      <c:pt idx="1">
                        <c:v>线下集客（市场、门店）</c:v>
                      </c:pt>
                      <c:pt idx="2">
                        <c:v>直播、短视频（如快手、抖音、火山小视频）</c:v>
                      </c:pt>
                      <c:pt idx="3">
                        <c:v>线上集客（如汽车之家、58等平台）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二手车经理人!$H$68:$H$71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26B-4FEA-A7FB-0820532A3F46}"/>
                  </c:ext>
                </c:extLst>
              </c15:ser>
            </c15:filteredBarSeries>
            <c15:filteredBarSeries>
              <c15:ser>
                <c:idx val="2"/>
                <c:order val="2"/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二手车经理人!$F$68:$F$71</c15:sqref>
                        </c15:formulaRef>
                      </c:ext>
                    </c:extLst>
                    <c:strCache>
                      <c:ptCount val="4"/>
                      <c:pt idx="0">
                        <c:v>其他方式</c:v>
                      </c:pt>
                      <c:pt idx="1">
                        <c:v>线下集客（市场、门店）</c:v>
                      </c:pt>
                      <c:pt idx="2">
                        <c:v>直播、短视频（如快手、抖音、火山小视频）</c:v>
                      </c:pt>
                      <c:pt idx="3">
                        <c:v>线上集客（如汽车之家、58等平台）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二手车经理人!$I$68:$I$71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226B-4FEA-A7FB-0820532A3F46}"/>
                  </c:ext>
                </c:extLst>
              </c15:ser>
            </c15:filteredBarSeries>
          </c:ext>
        </c:extLst>
      </c:barChart>
      <c:catAx>
        <c:axId val="1285335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71035264"/>
        <c:crosses val="autoZero"/>
        <c:auto val="1"/>
        <c:lblAlgn val="ctr"/>
        <c:lblOffset val="100"/>
        <c:noMultiLvlLbl val="0"/>
      </c:catAx>
      <c:valAx>
        <c:axId val="1071035264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sng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8533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427883830488451E-2"/>
          <c:y val="0.18295903096275609"/>
          <c:w val="0.89736014686209131"/>
          <c:h val="0.5807319338718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PPT模板新!$B$163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PPT模板新!$B$164:$B$175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57-496B-A196-4B2A00861324}"/>
            </c:ext>
          </c:extLst>
        </c:ser>
        <c:ser>
          <c:idx val="1"/>
          <c:order val="1"/>
          <c:tx>
            <c:strRef>
              <c:f>PPT模板新!$C$163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pattFill prst="wdUpDiag">
                <a:fgClr>
                  <a:srgbClr val="92D050"/>
                </a:fgClr>
                <a:bgClr>
                  <a:schemeClr val="bg1"/>
                </a:bgClr>
              </a:pattFill>
              <a:ln w="6350">
                <a:noFill/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2-8957-496B-A196-4B2A00861324}"/>
              </c:ext>
            </c:extLst>
          </c:dPt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57-496B-A196-4B2A00861324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957-496B-A196-4B2A00861324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57-496B-A196-4B2A00861324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57-496B-A196-4B2A00861324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57-496B-A196-4B2A00861324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57-496B-A196-4B2A00861324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957-496B-A196-4B2A00861324}"/>
                </c:ext>
              </c:extLst>
            </c:dLbl>
            <c:spPr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PPT模板新!$C$164:$C$175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957-496B-A196-4B2A008613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PPT模板新!$D$163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Pt>
            <c:idx val="2"/>
            <c:bubble3D val="0"/>
            <c:spPr>
              <a:ln w="28575" cap="rnd" cmpd="sng" algn="ctr">
                <a:solidFill>
                  <a:srgbClr val="FFC000"/>
                </a:solidFill>
                <a:prstDash val="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8957-496B-A196-4B2A0086132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1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PPT模板新!$D$164:$D$175</c:f>
              <c:numCache>
                <c:formatCode>0.00%</c:formatCode>
                <c:ptCount val="12"/>
                <c:pt idx="0">
                  <c:v>-0.17782601435965936</c:v>
                </c:pt>
                <c:pt idx="1">
                  <c:v>-0.91194103802799464</c:v>
                </c:pt>
                <c:pt idx="2">
                  <c:v>-0.36030705261474494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8957-496B-A196-4B2A008613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5204102365"/>
          <c:y val="0.89065112795563528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66582900541687"/>
          <c:y val="0.1543560772375572"/>
          <c:w val="0.81634761080396867"/>
          <c:h val="0.590061372439969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PPT模板新!$A$6</c:f>
              <c:strCache>
                <c:ptCount val="1"/>
                <c:pt idx="0">
                  <c:v>1-12月交易量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E2-4216-BD86-9EAA9A72301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E2-4216-BD86-9EAA9A723010}"/>
              </c:ext>
            </c:extLst>
          </c:dPt>
          <c:dLbls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altLang="zh-CN" sz="1050" b="1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Agency FB" panose="020B0503020202020204" pitchFamily="34" charset="0"/>
                        <a:ea typeface="+mn-ea"/>
                        <a:cs typeface="+mn-cs"/>
                      </a:defRPr>
                    </a:pPr>
                    <a:fld id="{C1DACC89-A8CD-497A-8479-AEC7E2F182A7}" type="VALUE">
                      <a:rPr lang="en-US" altLang="zh-CN" sz="1050" b="1" i="0" u="none" strike="noStrike" kern="1200" baseline="0">
                        <a:solidFill>
                          <a:sysClr val="windowText" lastClr="000000">
                            <a:lumMod val="75000"/>
                            <a:lumOff val="25000"/>
                          </a:sysClr>
                        </a:solidFill>
                        <a:latin typeface="Agency FB" panose="020B0503020202020204" pitchFamily="34" charset="0"/>
                        <a:ea typeface="+mn-ea"/>
                        <a:cs typeface="+mn-cs"/>
                      </a:rPr>
                      <a:pPr algn="ctr" rtl="0">
                        <a:defRPr lang="en-US" altLang="zh-CN" sz="1050" b="1">
                          <a:solidFill>
                            <a:sysClr val="windowText" lastClr="000000">
                              <a:lumMod val="75000"/>
                              <a:lumOff val="25000"/>
                            </a:sysClr>
                          </a:solidFill>
                          <a:latin typeface="Agency FB" panose="020B0503020202020204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050" b="1" i="0" u="none" strike="noStrike" kern="1200" baseline="0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CE2-4216-BD86-9EAA9A7230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PPT模板新!$B$5:$G$5</c:f>
              <c:strCache>
                <c:ptCount val="6"/>
                <c:pt idx="0">
                  <c:v>2015年</c:v>
                </c:pt>
                <c:pt idx="1">
                  <c:v>2016年</c:v>
                </c:pt>
                <c:pt idx="2">
                  <c:v>2017年</c:v>
                </c:pt>
                <c:pt idx="3">
                  <c:v>2018年</c:v>
                </c:pt>
                <c:pt idx="4">
                  <c:v>2019年</c:v>
                </c:pt>
                <c:pt idx="5">
                  <c:v>2020年
1-2月</c:v>
                </c:pt>
              </c:strCache>
            </c:strRef>
          </c:cat>
          <c:val>
            <c:numRef>
              <c:f>PPT模板新!$B$6:$G$6</c:f>
              <c:numCache>
                <c:formatCode>0.00</c:formatCode>
                <c:ptCount val="6"/>
                <c:pt idx="0">
                  <c:v>941.7088</c:v>
                </c:pt>
                <c:pt idx="1">
                  <c:v>1039.2248999999999</c:v>
                </c:pt>
                <c:pt idx="2">
                  <c:v>1240.085</c:v>
                </c:pt>
                <c:pt idx="3">
                  <c:v>1382.1909000000001</c:v>
                </c:pt>
                <c:pt idx="4">
                  <c:v>1492.2761</c:v>
                </c:pt>
                <c:pt idx="5">
                  <c:v>105.58750000000001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E2-4216-BD86-9EAA9A72301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255908623"/>
        <c:axId val="400895855"/>
      </c:barChart>
      <c:catAx>
        <c:axId val="1255908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400895855"/>
        <c:crosses val="autoZero"/>
        <c:auto val="1"/>
        <c:lblAlgn val="ctr"/>
        <c:lblOffset val="100"/>
        <c:noMultiLvlLbl val="0"/>
      </c:catAx>
      <c:valAx>
        <c:axId val="400895855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55908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19247354838739"/>
          <c:y val="8.9891053559744721E-2"/>
          <c:w val="0.80979024062835159"/>
          <c:h val="0.77680037066213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PPT模板新!$A$40</c:f>
              <c:strCache>
                <c:ptCount val="1"/>
                <c:pt idx="0">
                  <c:v>1-12月交易额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C2-47F0-8510-E13E418F52F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C2-47F0-8510-E13E418F52F9}"/>
              </c:ext>
            </c:extLst>
          </c:dPt>
          <c:dLbls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lang="en-US" altLang="zh-CN" sz="1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gency FB" panose="020B0503020202020204" pitchFamily="34" charset="0"/>
                        <a:ea typeface="+mn-ea"/>
                        <a:cs typeface="+mn-cs"/>
                      </a:defRPr>
                    </a:pPr>
                    <a:fld id="{C1DACC89-A8CD-497A-8479-AEC7E2F182A7}" type="VALUE">
                      <a:rPr lang="en-US" altLang="zh-CN" sz="1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gency FB" panose="020B0503020202020204" pitchFamily="34" charset="0"/>
                        <a:ea typeface="+mn-ea"/>
                        <a:cs typeface="+mn-cs"/>
                      </a:rPr>
                      <a:pPr algn="ctr">
                        <a:defRPr lang="en-US" altLang="zh-CN" sz="1000" b="1">
                          <a:latin typeface="Agency FB" panose="020B0503020202020204" pitchFamily="34" charset="0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4C2-47F0-8510-E13E418F5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PPT模板新!$B$39:$G$39</c:f>
              <c:strCache>
                <c:ptCount val="6"/>
                <c:pt idx="0">
                  <c:v>2015年</c:v>
                </c:pt>
                <c:pt idx="1">
                  <c:v>2016年</c:v>
                </c:pt>
                <c:pt idx="2">
                  <c:v>2017年</c:v>
                </c:pt>
                <c:pt idx="3">
                  <c:v>2018年</c:v>
                </c:pt>
                <c:pt idx="4">
                  <c:v>2019年</c:v>
                </c:pt>
                <c:pt idx="5">
                  <c:v>2020年
1-2月</c:v>
                </c:pt>
              </c:strCache>
            </c:strRef>
          </c:cat>
          <c:val>
            <c:numRef>
              <c:f>PPT模板新!$B$40:$G$40</c:f>
              <c:numCache>
                <c:formatCode>0.00</c:formatCode>
                <c:ptCount val="6"/>
                <c:pt idx="0">
                  <c:v>5535.39924962848</c:v>
                </c:pt>
                <c:pt idx="1">
                  <c:v>6039.2760191035895</c:v>
                </c:pt>
                <c:pt idx="2">
                  <c:v>8092.7174887920501</c:v>
                </c:pt>
                <c:pt idx="3">
                  <c:v>8603.568425361671</c:v>
                </c:pt>
                <c:pt idx="4">
                  <c:v>9356.8587869020794</c:v>
                </c:pt>
                <c:pt idx="5">
                  <c:v>633.67097999999999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C2-47F0-8510-E13E418F52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255908623"/>
        <c:axId val="400895855"/>
      </c:barChart>
      <c:catAx>
        <c:axId val="1255908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400895855"/>
        <c:crosses val="autoZero"/>
        <c:auto val="1"/>
        <c:lblAlgn val="ctr"/>
        <c:lblOffset val="100"/>
        <c:noMultiLvlLbl val="0"/>
      </c:catAx>
      <c:valAx>
        <c:axId val="400895855"/>
        <c:scaling>
          <c:orientation val="minMax"/>
          <c:max val="15000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55908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93921783464779"/>
          <c:y val="9.9447022993469261E-2"/>
          <c:w val="0.91034893137130268"/>
          <c:h val="0.7688609024421670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PPT模板1!$B$467:$B$468</c:f>
              <c:strCache>
                <c:ptCount val="2"/>
                <c:pt idx="0">
                  <c:v>2019年</c:v>
                </c:pt>
                <c:pt idx="1">
                  <c:v>1-2月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PPT模板1!$A$469:$A$478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PPT模板1!$B$469:$B$478</c:f>
              <c:numCache>
                <c:formatCode>0.00_);[Red]\(0.00\)</c:formatCode>
                <c:ptCount val="10"/>
                <c:pt idx="0">
                  <c:v>0.30659999999999998</c:v>
                </c:pt>
                <c:pt idx="1">
                  <c:v>1.4427000000000001</c:v>
                </c:pt>
                <c:pt idx="2">
                  <c:v>2.5573999999999999</c:v>
                </c:pt>
                <c:pt idx="3">
                  <c:v>4.5250000000000004</c:v>
                </c:pt>
                <c:pt idx="4">
                  <c:v>2.206</c:v>
                </c:pt>
                <c:pt idx="5">
                  <c:v>11.557399999999999</c:v>
                </c:pt>
                <c:pt idx="6">
                  <c:v>15.0809</c:v>
                </c:pt>
                <c:pt idx="7">
                  <c:v>18.4892</c:v>
                </c:pt>
                <c:pt idx="8">
                  <c:v>19.762799999999999</c:v>
                </c:pt>
                <c:pt idx="9">
                  <c:v>124.5868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C5-4BF8-B982-65F4B1B3D5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PPT模板1!$C$467:$C$468</c:f>
              <c:strCache>
                <c:ptCount val="2"/>
                <c:pt idx="0">
                  <c:v>2020年</c:v>
                </c:pt>
                <c:pt idx="1">
                  <c:v>1-2月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PPT模板1!$A$469:$A$478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PPT模板1!$C$469:$C$478</c:f>
              <c:numCache>
                <c:formatCode>0.00_);[Red]\(0.00\)</c:formatCode>
                <c:ptCount val="10"/>
                <c:pt idx="0">
                  <c:v>0.309</c:v>
                </c:pt>
                <c:pt idx="1">
                  <c:v>0.82909999999999995</c:v>
                </c:pt>
                <c:pt idx="2">
                  <c:v>1.3473999999999999</c:v>
                </c:pt>
                <c:pt idx="3">
                  <c:v>2.8948999999999998</c:v>
                </c:pt>
                <c:pt idx="4">
                  <c:v>2.8624000000000001</c:v>
                </c:pt>
                <c:pt idx="5">
                  <c:v>6.4481000000000002</c:v>
                </c:pt>
                <c:pt idx="6">
                  <c:v>11.8689</c:v>
                </c:pt>
                <c:pt idx="7">
                  <c:v>8.1943000000000001</c:v>
                </c:pt>
                <c:pt idx="8">
                  <c:v>9.0306999999999995</c:v>
                </c:pt>
                <c:pt idx="9">
                  <c:v>61.802700000000002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C5-4BF8-B982-65F4B1B3D5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140"/>
          <c:min val="-14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80"/>
          <c:min val="-8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altLang="zh-CN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4189114886912102"/>
          <c:y val="0.89508959151683221"/>
          <c:w val="0.22529147358070517"/>
          <c:h val="6.7715521266982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PPT模板1!$A$343:$A$353</c:f>
              <c:strCache>
                <c:ptCount val="2"/>
                <c:pt idx="0">
                  <c:v>2019年</c:v>
                </c:pt>
                <c:pt idx="1">
                  <c:v>2020年
1-2月</c:v>
                </c:pt>
              </c:strCache>
              <c:extLst/>
            </c:strRef>
          </c:cat>
          <c:val>
            <c:numRef>
              <c:f>PPT模板1!$B$343:$B$353</c:f>
              <c:numCache>
                <c:formatCode>0.00%</c:formatCode>
                <c:ptCount val="2"/>
                <c:pt idx="0">
                  <c:v>0.1163</c:v>
                </c:pt>
                <c:pt idx="1">
                  <c:v>0.15143932757191902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83EE-4455-9AD3-017310533044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rgbClr val="96626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PPT模板1!$A$343:$A$353</c:f>
              <c:strCache>
                <c:ptCount val="2"/>
                <c:pt idx="0">
                  <c:v>2019年</c:v>
                </c:pt>
                <c:pt idx="1">
                  <c:v>2020年
1-2月</c:v>
                </c:pt>
              </c:strCache>
              <c:extLst/>
            </c:strRef>
          </c:cat>
          <c:val>
            <c:numRef>
              <c:f>PPT模板1!$C$343:$C$353</c:f>
              <c:numCache>
                <c:formatCode>0.00%</c:formatCode>
                <c:ptCount val="2"/>
                <c:pt idx="0">
                  <c:v>0.224</c:v>
                </c:pt>
                <c:pt idx="1">
                  <c:v>0.24354492719308629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83EE-4455-9AD3-017310533044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PPT模板1!$A$343:$A$353</c:f>
              <c:strCache>
                <c:ptCount val="2"/>
                <c:pt idx="0">
                  <c:v>2019年</c:v>
                </c:pt>
                <c:pt idx="1">
                  <c:v>2020年
1-2月</c:v>
                </c:pt>
              </c:strCache>
              <c:extLst/>
            </c:strRef>
          </c:cat>
          <c:val>
            <c:numRef>
              <c:f>PPT模板1!$D$343:$D$353</c:f>
              <c:numCache>
                <c:formatCode>General</c:formatCode>
                <c:ptCount val="2"/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83EE-4455-9AD3-017310533044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rgbClr val="AFE9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PPT模板1!$A$343:$A$353</c:f>
              <c:strCache>
                <c:ptCount val="2"/>
                <c:pt idx="0">
                  <c:v>2019年</c:v>
                </c:pt>
                <c:pt idx="1">
                  <c:v>2020年
1-2月</c:v>
                </c:pt>
              </c:strCache>
              <c:extLst/>
            </c:strRef>
          </c:cat>
          <c:val>
            <c:numRef>
              <c:f>PPT模板1!$E$343:$E$353</c:f>
              <c:numCache>
                <c:formatCode>0.00%</c:formatCode>
                <c:ptCount val="2"/>
                <c:pt idx="0">
                  <c:v>0.4118</c:v>
                </c:pt>
                <c:pt idx="1">
                  <c:v>0.36987143364508107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83EE-4455-9AD3-017310533044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PPT模板1!$A$343:$A$353</c:f>
              <c:strCache>
                <c:ptCount val="2"/>
                <c:pt idx="0">
                  <c:v>2019年</c:v>
                </c:pt>
                <c:pt idx="1">
                  <c:v>2020年
1-2月</c:v>
                </c:pt>
              </c:strCache>
              <c:extLst/>
            </c:strRef>
          </c:cat>
          <c:val>
            <c:numRef>
              <c:f>PPT模板1!$F$343:$F$353</c:f>
              <c:numCache>
                <c:formatCode>0.00%</c:formatCode>
                <c:ptCount val="2"/>
                <c:pt idx="0">
                  <c:v>0.24790000000000001</c:v>
                </c:pt>
                <c:pt idx="1">
                  <c:v>0.23514431158991358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4-83EE-4455-9AD3-01731053304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107052621577998"/>
          <c:y val="0.26438801529582573"/>
          <c:w val="0.54741850491725486"/>
          <c:h val="0.62873624834042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7AC-4D56-971C-E72CBA82291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7AC-4D56-971C-E72CBA8229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7AC-4D56-971C-E72CBA8229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7AC-4D56-971C-E72CBA82291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7AC-4D56-971C-E72CBA82291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7AC-4D56-971C-E72CBA82291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7AC-4D56-971C-E72CBA822918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AC-4D56-971C-E72CBA822918}"/>
                </c:ext>
              </c:extLst>
            </c:dLbl>
            <c:dLbl>
              <c:idx val="1"/>
              <c:layout>
                <c:manualLayout>
                  <c:x val="0.11034489218606568"/>
                  <c:y val="4.2157184825587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AC-4D56-971C-E72CBA822918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7AC-4D56-971C-E72CBA822918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7AC-4D56-971C-E72CBA822918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7AC-4D56-971C-E72CBA822918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F7AC-4D56-971C-E72CBA822918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7AC-4D56-971C-E72CBA8229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0.30195753124974584</c:v>
                </c:pt>
                <c:pt idx="1">
                  <c:v>0.21470222265596409</c:v>
                </c:pt>
                <c:pt idx="2">
                  <c:v>0.17074519563113508</c:v>
                </c:pt>
                <c:pt idx="3">
                  <c:v>0.13607566626816633</c:v>
                </c:pt>
                <c:pt idx="4">
                  <c:v>7.4974992070656554E-2</c:v>
                </c:pt>
                <c:pt idx="5">
                  <c:v>6.8899895088686658E-2</c:v>
                </c:pt>
                <c:pt idx="6">
                  <c:v>3.2644497035645446E-2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7AC-4D56-971C-E72CBA8229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二手车交易价格区间分布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985155249836548"/>
          <c:y val="0.26017030256780249"/>
          <c:w val="0.48483519753197585"/>
          <c:h val="0.5892782899319134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12-4A41-8026-C43B8A377F4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12-4A41-8026-C43B8A377F4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12-4A41-8026-C43B8A377F4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12-4A41-8026-C43B8A377F4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12-4A41-8026-C43B8A377F4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12-4A41-8026-C43B8A377F4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12-4A41-8026-C43B8A377F42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12-4A41-8026-C43B8A377F42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12-4A41-8026-C43B8A377F42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12-4A41-8026-C43B8A377F42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12-4A41-8026-C43B8A377F42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412-4A41-8026-C43B8A377F42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4412-4A41-8026-C43B8A377F42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412-4A41-8026-C43B8A377F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0.4083</c:v>
                </c:pt>
                <c:pt idx="1">
                  <c:v>0.19170000000000001</c:v>
                </c:pt>
                <c:pt idx="2">
                  <c:v>0.16969999999999999</c:v>
                </c:pt>
                <c:pt idx="3">
                  <c:v>0.1048</c:v>
                </c:pt>
                <c:pt idx="4">
                  <c:v>4.1599999999999998E-2</c:v>
                </c:pt>
                <c:pt idx="5">
                  <c:v>6.6500000000000004E-2</c:v>
                </c:pt>
                <c:pt idx="6">
                  <c:v>1.7399999999999999E-2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412-4A41-8026-C43B8A377F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488901875793819"/>
          <c:y val="0.39386283586897586"/>
          <c:w val="0.16158946148921394"/>
          <c:h val="0.519942610907352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63684425083E-2"/>
          <c:y val="0.12804039113249269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PPT模板1!$A$429</c:f>
              <c:strCache>
                <c:ptCount val="1"/>
                <c:pt idx="0">
                  <c:v>2020转籍率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D09-4275-AA04-6A417BDC3E7E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09-4275-AA04-6A417BDC3E7E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D09-4275-AA04-6A417BDC3E7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BD09-4275-AA04-6A417BDC3E7E}"/>
            </c:ext>
          </c:extLst>
        </c:ser>
        <c:ser>
          <c:idx val="1"/>
          <c:order val="1"/>
          <c:tx>
            <c:strRef>
              <c:f>PPT模板1!$A$430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09-4275-AA04-6A417BDC3E7E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09-4275-AA04-6A417BDC3E7E}"/>
                </c:ext>
              </c:extLst>
            </c:dLbl>
            <c:dLbl>
              <c:idx val="4"/>
              <c:layout>
                <c:manualLayout>
                  <c:x val="-3.7527036001126501E-2"/>
                  <c:y val="5.89860873596051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D09-4275-AA04-6A417BDC3E7E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D09-4275-AA04-6A417BDC3E7E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D09-4275-AA04-6A417BDC3E7E}"/>
                </c:ext>
              </c:extLst>
            </c:dLbl>
            <c:spPr>
              <a:noFill/>
              <a:ln w="1270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9-BD09-4275-AA04-6A417BDC3E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PPT模板1!$A$431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PPT模板1!$B$428:$M$428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PPT模板1!$B$431:$M$431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A-BD09-4275-AA04-6A417BDC3E7E}"/>
                  </c:ext>
                </c:extLst>
              </c15:ser>
            </c15:filteredLineSeries>
          </c:ext>
        </c:extLst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545904041737386"/>
          <c:y val="1.2057274903969028E-2"/>
          <c:w val="0.2722414489909008"/>
          <c:h val="0.108768645262313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baseline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2020</a:t>
          </a:r>
          <a:r>
            <a:rPr lang="zh-CN" altLang="zh-CN" sz="1400" b="1" baseline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2020/3/31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95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2020/3/31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2020/3/31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868" y="2545759"/>
            <a:ext cx="6673623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年转籍率走势分析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28692" y="1257415"/>
            <a:ext cx="8395252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月的转籍比例低于去年同期。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月份受疫情影响转籍率仅为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14.86%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，与上月相比下降了近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36D6752-2FE2-4A91-B117-072C2AA1EEE3}"/>
              </a:ext>
            </a:extLst>
          </p:cNvPr>
          <p:cNvCxnSpPr>
            <a:cxnSpLocks/>
          </p:cNvCxnSpPr>
          <p:nvPr/>
        </p:nvCxnSpPr>
        <p:spPr>
          <a:xfrm>
            <a:off x="15651" y="2830255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37000000}"/>
              </a:ext>
            </a:extLst>
          </p:cNvPr>
          <p:cNvGraphicFramePr>
            <a:graphicFrameLocks/>
          </p:cNvGraphicFramePr>
          <p:nvPr/>
        </p:nvGraphicFramePr>
        <p:xfrm>
          <a:off x="803563" y="2927488"/>
          <a:ext cx="7920381" cy="3159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0090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35662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0" y="1666945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598409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A8EA7075-A106-4C01-82AF-B262CD0405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751745"/>
              </p:ext>
            </p:extLst>
          </p:nvPr>
        </p:nvGraphicFramePr>
        <p:xfrm>
          <a:off x="468176" y="1725258"/>
          <a:ext cx="2914651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4496BFD7-9612-4E70-BA08-E71EFDB0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515" y="2159738"/>
            <a:ext cx="4228837" cy="315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82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88629" y="198874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2055151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88629" y="3967928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 ”行“认证分析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4034331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88629" y="297833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3044741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1988629" y="495751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第四部分：二手车商经营分析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5023921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11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4320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735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336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756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5821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1097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736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319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EC7530-E802-8449-9414-0BC0275169B6}"/>
              </a:ext>
            </a:extLst>
          </p:cNvPr>
          <p:cNvGraphicFramePr>
            <a:graphicFrameLocks noGrp="1"/>
          </p:cNvGraphicFramePr>
          <p:nvPr/>
        </p:nvGraphicFramePr>
        <p:xfrm>
          <a:off x="6510782" y="1856513"/>
          <a:ext cx="2120900" cy="366979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84834">
                  <a:extLst>
                    <a:ext uri="{9D8B030D-6E8A-4147-A177-3AD203B41FA5}">
                      <a16:colId xmlns:a16="http://schemas.microsoft.com/office/drawing/2014/main" val="1683057107"/>
                    </a:ext>
                  </a:extLst>
                </a:gridCol>
                <a:gridCol w="1036066">
                  <a:extLst>
                    <a:ext uri="{9D8B030D-6E8A-4147-A177-3AD203B41FA5}">
                      <a16:colId xmlns:a16="http://schemas.microsoft.com/office/drawing/2014/main" val="92524094"/>
                    </a:ext>
                  </a:extLst>
                </a:gridCol>
              </a:tblGrid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75210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7715898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546604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5942796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0708587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9830221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4.6%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5140027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436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2150050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3.3%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819406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吉利汽车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8906321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2.9%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443930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哈弗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2.5%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54748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起亚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99779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34.4%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8894238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348996" y="1344706"/>
          <a:ext cx="6161786" cy="4462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2752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376828" y="1788459"/>
          <a:ext cx="6772089" cy="3617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34961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949510" y="1788459"/>
          <a:ext cx="6634629" cy="376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4261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88629" y="198874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2055151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88629" y="396792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 ”行“认证分析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4034331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88629" y="297833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3044741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1988629" y="4957518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第四部分：二手车商经营分析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5023921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918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A8B725-1904-4D92-B96F-69582DCA7C96}"/>
              </a:ext>
            </a:extLst>
          </p:cNvPr>
          <p:cNvCxnSpPr>
            <a:cxnSpLocks/>
          </p:cNvCxnSpPr>
          <p:nvPr/>
        </p:nvCxnSpPr>
        <p:spPr>
          <a:xfrm>
            <a:off x="31302" y="2923020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69DCD354-1147-49B9-9B33-ED8107A19BE2}"/>
              </a:ext>
            </a:extLst>
          </p:cNvPr>
          <p:cNvGrpSpPr/>
          <p:nvPr/>
        </p:nvGrpSpPr>
        <p:grpSpPr>
          <a:xfrm>
            <a:off x="881270" y="3505200"/>
            <a:ext cx="4572000" cy="3101008"/>
            <a:chOff x="1027044" y="3429000"/>
            <a:chExt cx="4572000" cy="3101008"/>
          </a:xfrm>
        </p:grpSpPr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E9038FA6-341A-4C41-8D53-CEED95DE7E39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027044" y="3786808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52E13C3-0F17-4874-91AC-F9D4AE750DA1}"/>
                </a:ext>
              </a:extLst>
            </p:cNvPr>
            <p:cNvSpPr txBox="1"/>
            <p:nvPr/>
          </p:nvSpPr>
          <p:spPr>
            <a:xfrm>
              <a:off x="2143493" y="3429000"/>
              <a:ext cx="23391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全国二手车经销商复工情况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8BE5D24-4D96-446B-A4DC-5EF47A003388}"/>
              </a:ext>
            </a:extLst>
          </p:cNvPr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二手车经销商复工情况分析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908B71-F43A-49A9-B803-F6F340A90483}"/>
              </a:ext>
            </a:extLst>
          </p:cNvPr>
          <p:cNvSpPr txBox="1"/>
          <p:nvPr/>
        </p:nvSpPr>
        <p:spPr>
          <a:xfrm>
            <a:off x="228599" y="1490472"/>
            <a:ext cx="8371333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日，中国汽车流通协会对全国二手车经销商复工等情况进行调研。全国车商（包括湖北省和武汉地区）基本已全面复工。除湖北省外的其他地区客户到店率已恢复到以往的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5176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84D865E8-B662-4ADD-BD5F-ACB16A7D19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8007064"/>
              </p:ext>
            </p:extLst>
          </p:nvPr>
        </p:nvGraphicFramePr>
        <p:xfrm>
          <a:off x="745958" y="3080083"/>
          <a:ext cx="7652084" cy="3080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3B29946-00B5-40F2-9E3D-AA6F189F50BA}"/>
              </a:ext>
            </a:extLst>
          </p:cNvPr>
          <p:cNvCxnSpPr>
            <a:cxnSpLocks/>
          </p:cNvCxnSpPr>
          <p:nvPr/>
        </p:nvCxnSpPr>
        <p:spPr>
          <a:xfrm>
            <a:off x="0" y="2806083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DA624F0-10B4-4A72-8704-D72680525A6D}"/>
              </a:ext>
            </a:extLst>
          </p:cNvPr>
          <p:cNvSpPr txBox="1"/>
          <p:nvPr/>
        </p:nvSpPr>
        <p:spPr>
          <a:xfrm>
            <a:off x="218965" y="1350453"/>
            <a:ext cx="867476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月份的平均库存周期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43.4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天较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天明显减少，库存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45-60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天的企业由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60.19%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，下降为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30.10%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86933F-577A-4788-A73F-92C8DF9F374D}"/>
              </a:ext>
            </a:extLst>
          </p:cNvPr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二手车经销商库存情况分析</a:t>
            </a:r>
          </a:p>
        </p:txBody>
      </p:sp>
    </p:spTree>
    <p:extLst>
      <p:ext uri="{BB962C8B-B14F-4D97-AF65-F5344CB8AC3E}">
        <p14:creationId xmlns:p14="http://schemas.microsoft.com/office/powerpoint/2010/main" val="825883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88629" y="1988748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2055151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88629" y="396792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 ”行“认证分析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4034331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88629" y="2978338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3044741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1988629" y="495751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第四部分：二手车商经营分析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5023921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5FCFCF3-AE8B-4284-BB65-8D49F3295353}"/>
              </a:ext>
            </a:extLst>
          </p:cNvPr>
          <p:cNvGrpSpPr/>
          <p:nvPr/>
        </p:nvGrpSpPr>
        <p:grpSpPr>
          <a:xfrm>
            <a:off x="661736" y="3676083"/>
            <a:ext cx="5295899" cy="2961438"/>
            <a:chOff x="252663" y="3908593"/>
            <a:chExt cx="5295899" cy="2961438"/>
          </a:xfrm>
        </p:grpSpPr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FB92B85A-A6F8-4479-BC9D-CC73C0301B3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62264248"/>
                </p:ext>
              </p:extLst>
            </p:nvPr>
          </p:nvGraphicFramePr>
          <p:xfrm>
            <a:off x="252663" y="4259178"/>
            <a:ext cx="5295899" cy="26108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2D5642A-8A0C-4B73-887E-FE1852207258}"/>
                </a:ext>
              </a:extLst>
            </p:cNvPr>
            <p:cNvSpPr txBox="1"/>
            <p:nvPr/>
          </p:nvSpPr>
          <p:spPr>
            <a:xfrm>
              <a:off x="2010275" y="3908593"/>
              <a:ext cx="25595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二手车经销商集客情况</a:t>
              </a: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813D969-015C-4B3F-BAA0-7C35385B8071}"/>
              </a:ext>
            </a:extLst>
          </p:cNvPr>
          <p:cNvCxnSpPr>
            <a:cxnSpLocks/>
          </p:cNvCxnSpPr>
          <p:nvPr/>
        </p:nvCxnSpPr>
        <p:spPr>
          <a:xfrm>
            <a:off x="31302" y="3429000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39DAF1F-EA9C-4460-9218-C639E751633F}"/>
              </a:ext>
            </a:extLst>
          </p:cNvPr>
          <p:cNvSpPr txBox="1"/>
          <p:nvPr/>
        </p:nvSpPr>
        <p:spPr>
          <a:xfrm>
            <a:off x="250267" y="1514339"/>
            <a:ext cx="867476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，疫情之下，近半二手车商开始转换运营理念，开拓视野，充分利用互联网优势，通过多渠道展开企业运营。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以上的客源通过线上平台及直播、短视频等渠道获取。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566BB3-8206-4A87-A389-7B8E5AA3DDBA}"/>
              </a:ext>
            </a:extLst>
          </p:cNvPr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二手车经销商集客情况分析</a:t>
            </a:r>
          </a:p>
        </p:txBody>
      </p:sp>
    </p:spTree>
    <p:extLst>
      <p:ext uri="{BB962C8B-B14F-4D97-AF65-F5344CB8AC3E}">
        <p14:creationId xmlns:p14="http://schemas.microsoft.com/office/powerpoint/2010/main" val="2303989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400" y="1131941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7.11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92.78%</a:t>
            </a:r>
            <a:r>
              <a:rPr lang="zh-CN" altLang="en-US" sz="1400" b="1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43.58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709746" y="2149375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5034596" y="2474357"/>
            <a:ext cx="4030086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4.28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92.57%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93.69%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91.77%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92.47%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5035826" y="4819895"/>
            <a:ext cx="392501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0.57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93.24%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0.48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93.72%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798891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59FF83C6-39F4-4666-B85C-F6F6262A12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288875"/>
              </p:ext>
            </p:extLst>
          </p:nvPr>
        </p:nvGraphicFramePr>
        <p:xfrm>
          <a:off x="0" y="2669648"/>
          <a:ext cx="5003006" cy="337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箭头: 下 18">
            <a:extLst>
              <a:ext uri="{FF2B5EF4-FFF2-40B4-BE49-F238E27FC236}">
                <a16:creationId xmlns:a16="http://schemas.microsoft.com/office/drawing/2014/main" id="{CF532568-947C-4147-89D6-33360505DC0B}"/>
              </a:ext>
            </a:extLst>
          </p:cNvPr>
          <p:cNvSpPr/>
          <p:nvPr/>
        </p:nvSpPr>
        <p:spPr>
          <a:xfrm>
            <a:off x="2325290" y="4170331"/>
            <a:ext cx="352425" cy="43739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48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694945" y="5104951"/>
            <a:ext cx="7755476" cy="1000659"/>
            <a:chOff x="5655948" y="1837871"/>
            <a:chExt cx="10340635" cy="133421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55948" y="2237981"/>
              <a:ext cx="10340635" cy="934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随着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疫情得到有效控制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月份各市场车商逐渐全面复工，同时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月份积压的消费需求会集中得以释放，因此预计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月份交易量可达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80-85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万辆左右，一季度交易量可恢复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左右。</a:t>
              </a:r>
              <a:endPara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6" y="301496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i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i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季度二手车预计恢复</a:t>
            </a:r>
            <a:r>
              <a:rPr lang="en-US" altLang="zh-CN" sz="2000" b="1" i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i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成交易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535DA9-51F5-4CE2-AE3D-17D24BB87B4F}"/>
              </a:ext>
            </a:extLst>
          </p:cNvPr>
          <p:cNvGrpSpPr/>
          <p:nvPr/>
        </p:nvGrpSpPr>
        <p:grpSpPr>
          <a:xfrm>
            <a:off x="1131593" y="1360055"/>
            <a:ext cx="396183" cy="358824"/>
            <a:chOff x="9696450" y="2554288"/>
            <a:chExt cx="723900" cy="655638"/>
          </a:xfrm>
          <a:solidFill>
            <a:srgbClr val="F7FBFC"/>
          </a:solidFill>
        </p:grpSpPr>
        <p:sp>
          <p:nvSpPr>
            <p:cNvPr id="24" name="Freeform 277">
              <a:extLst>
                <a:ext uri="{FF2B5EF4-FFF2-40B4-BE49-F238E27FC236}">
                  <a16:creationId xmlns:a16="http://schemas.microsoft.com/office/drawing/2014/main" id="{CC584D55-AF57-4744-9BB1-D72B6C64C9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9175" y="2554288"/>
              <a:ext cx="511175" cy="655638"/>
            </a:xfrm>
            <a:custGeom>
              <a:avLst/>
              <a:gdLst>
                <a:gd name="T0" fmla="*/ 29 w 151"/>
                <a:gd name="T1" fmla="*/ 194 h 194"/>
                <a:gd name="T2" fmla="*/ 18 w 151"/>
                <a:gd name="T3" fmla="*/ 179 h 194"/>
                <a:gd name="T4" fmla="*/ 0 w 151"/>
                <a:gd name="T5" fmla="*/ 176 h 194"/>
                <a:gd name="T6" fmla="*/ 3 w 151"/>
                <a:gd name="T7" fmla="*/ 71 h 194"/>
                <a:gd name="T8" fmla="*/ 26 w 151"/>
                <a:gd name="T9" fmla="*/ 45 h 194"/>
                <a:gd name="T10" fmla="*/ 32 w 151"/>
                <a:gd name="T11" fmla="*/ 6 h 194"/>
                <a:gd name="T12" fmla="*/ 65 w 151"/>
                <a:gd name="T13" fmla="*/ 20 h 194"/>
                <a:gd name="T14" fmla="*/ 132 w 151"/>
                <a:gd name="T15" fmla="*/ 71 h 194"/>
                <a:gd name="T16" fmla="*/ 151 w 151"/>
                <a:gd name="T17" fmla="*/ 90 h 194"/>
                <a:gd name="T18" fmla="*/ 142 w 151"/>
                <a:gd name="T19" fmla="*/ 107 h 194"/>
                <a:gd name="T20" fmla="*/ 143 w 151"/>
                <a:gd name="T21" fmla="*/ 129 h 194"/>
                <a:gd name="T22" fmla="*/ 141 w 151"/>
                <a:gd name="T23" fmla="*/ 148 h 194"/>
                <a:gd name="T24" fmla="*/ 131 w 151"/>
                <a:gd name="T25" fmla="*/ 164 h 194"/>
                <a:gd name="T26" fmla="*/ 133 w 151"/>
                <a:gd name="T27" fmla="*/ 186 h 194"/>
                <a:gd name="T28" fmla="*/ 124 w 151"/>
                <a:gd name="T29" fmla="*/ 194 h 194"/>
                <a:gd name="T30" fmla="*/ 123 w 151"/>
                <a:gd name="T31" fmla="*/ 188 h 194"/>
                <a:gd name="T32" fmla="*/ 129 w 151"/>
                <a:gd name="T33" fmla="*/ 176 h 194"/>
                <a:gd name="T34" fmla="*/ 124 w 151"/>
                <a:gd name="T35" fmla="*/ 164 h 194"/>
                <a:gd name="T36" fmla="*/ 127 w 151"/>
                <a:gd name="T37" fmla="*/ 159 h 194"/>
                <a:gd name="T38" fmla="*/ 133 w 151"/>
                <a:gd name="T39" fmla="*/ 154 h 194"/>
                <a:gd name="T40" fmla="*/ 130 w 151"/>
                <a:gd name="T41" fmla="*/ 137 h 194"/>
                <a:gd name="T42" fmla="*/ 130 w 151"/>
                <a:gd name="T43" fmla="*/ 133 h 194"/>
                <a:gd name="T44" fmla="*/ 133 w 151"/>
                <a:gd name="T45" fmla="*/ 131 h 194"/>
                <a:gd name="T46" fmla="*/ 140 w 151"/>
                <a:gd name="T47" fmla="*/ 119 h 194"/>
                <a:gd name="T48" fmla="*/ 134 w 151"/>
                <a:gd name="T49" fmla="*/ 106 h 194"/>
                <a:gd name="T50" fmla="*/ 138 w 151"/>
                <a:gd name="T51" fmla="*/ 102 h 194"/>
                <a:gd name="T52" fmla="*/ 143 w 151"/>
                <a:gd name="T53" fmla="*/ 97 h 194"/>
                <a:gd name="T54" fmla="*/ 138 w 151"/>
                <a:gd name="T55" fmla="*/ 78 h 194"/>
                <a:gd name="T56" fmla="*/ 62 w 151"/>
                <a:gd name="T57" fmla="*/ 77 h 194"/>
                <a:gd name="T58" fmla="*/ 59 w 151"/>
                <a:gd name="T59" fmla="*/ 20 h 194"/>
                <a:gd name="T60" fmla="*/ 36 w 151"/>
                <a:gd name="T61" fmla="*/ 10 h 194"/>
                <a:gd name="T62" fmla="*/ 32 w 151"/>
                <a:gd name="T63" fmla="*/ 46 h 194"/>
                <a:gd name="T64" fmla="*/ 20 w 151"/>
                <a:gd name="T65" fmla="*/ 77 h 194"/>
                <a:gd name="T66" fmla="*/ 6 w 151"/>
                <a:gd name="T67" fmla="*/ 173 h 194"/>
                <a:gd name="T68" fmla="*/ 24 w 151"/>
                <a:gd name="T69" fmla="*/ 17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194">
                  <a:moveTo>
                    <a:pt x="124" y="194"/>
                  </a:moveTo>
                  <a:cubicBezTo>
                    <a:pt x="29" y="194"/>
                    <a:pt x="29" y="194"/>
                    <a:pt x="29" y="194"/>
                  </a:cubicBezTo>
                  <a:cubicBezTo>
                    <a:pt x="28" y="194"/>
                    <a:pt x="28" y="194"/>
                    <a:pt x="27" y="193"/>
                  </a:cubicBezTo>
                  <a:cubicBezTo>
                    <a:pt x="22" y="190"/>
                    <a:pt x="19" y="185"/>
                    <a:pt x="18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1" y="179"/>
                    <a:pt x="0" y="178"/>
                    <a:pt x="0" y="17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20" y="65"/>
                    <a:pt x="25" y="51"/>
                    <a:pt x="26" y="45"/>
                  </a:cubicBezTo>
                  <a:cubicBezTo>
                    <a:pt x="27" y="40"/>
                    <a:pt x="26" y="25"/>
                    <a:pt x="26" y="20"/>
                  </a:cubicBezTo>
                  <a:cubicBezTo>
                    <a:pt x="26" y="14"/>
                    <a:pt x="28" y="10"/>
                    <a:pt x="32" y="6"/>
                  </a:cubicBezTo>
                  <a:cubicBezTo>
                    <a:pt x="35" y="2"/>
                    <a:pt x="40" y="0"/>
                    <a:pt x="45" y="0"/>
                  </a:cubicBezTo>
                  <a:cubicBezTo>
                    <a:pt x="56" y="0"/>
                    <a:pt x="65" y="9"/>
                    <a:pt x="65" y="20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5" y="71"/>
                    <a:pt x="138" y="71"/>
                    <a:pt x="141" y="73"/>
                  </a:cubicBezTo>
                  <a:cubicBezTo>
                    <a:pt x="147" y="77"/>
                    <a:pt x="151" y="83"/>
                    <a:pt x="151" y="90"/>
                  </a:cubicBezTo>
                  <a:cubicBezTo>
                    <a:pt x="151" y="94"/>
                    <a:pt x="150" y="97"/>
                    <a:pt x="148" y="100"/>
                  </a:cubicBezTo>
                  <a:cubicBezTo>
                    <a:pt x="147" y="103"/>
                    <a:pt x="144" y="105"/>
                    <a:pt x="142" y="107"/>
                  </a:cubicBezTo>
                  <a:cubicBezTo>
                    <a:pt x="144" y="110"/>
                    <a:pt x="146" y="114"/>
                    <a:pt x="146" y="119"/>
                  </a:cubicBezTo>
                  <a:cubicBezTo>
                    <a:pt x="146" y="122"/>
                    <a:pt x="145" y="126"/>
                    <a:pt x="143" y="129"/>
                  </a:cubicBezTo>
                  <a:cubicBezTo>
                    <a:pt x="141" y="132"/>
                    <a:pt x="139" y="134"/>
                    <a:pt x="136" y="136"/>
                  </a:cubicBezTo>
                  <a:cubicBezTo>
                    <a:pt x="139" y="139"/>
                    <a:pt x="141" y="143"/>
                    <a:pt x="141" y="148"/>
                  </a:cubicBezTo>
                  <a:cubicBezTo>
                    <a:pt x="141" y="151"/>
                    <a:pt x="140" y="155"/>
                    <a:pt x="138" y="158"/>
                  </a:cubicBezTo>
                  <a:cubicBezTo>
                    <a:pt x="136" y="160"/>
                    <a:pt x="134" y="163"/>
                    <a:pt x="131" y="164"/>
                  </a:cubicBezTo>
                  <a:cubicBezTo>
                    <a:pt x="134" y="168"/>
                    <a:pt x="135" y="172"/>
                    <a:pt x="135" y="176"/>
                  </a:cubicBezTo>
                  <a:cubicBezTo>
                    <a:pt x="135" y="180"/>
                    <a:pt x="134" y="183"/>
                    <a:pt x="133" y="186"/>
                  </a:cubicBezTo>
                  <a:cubicBezTo>
                    <a:pt x="131" y="189"/>
                    <a:pt x="128" y="192"/>
                    <a:pt x="126" y="193"/>
                  </a:cubicBezTo>
                  <a:cubicBezTo>
                    <a:pt x="125" y="194"/>
                    <a:pt x="125" y="194"/>
                    <a:pt x="124" y="194"/>
                  </a:cubicBezTo>
                  <a:close/>
                  <a:moveTo>
                    <a:pt x="30" y="188"/>
                  </a:moveTo>
                  <a:cubicBezTo>
                    <a:pt x="123" y="188"/>
                    <a:pt x="123" y="188"/>
                    <a:pt x="123" y="188"/>
                  </a:cubicBezTo>
                  <a:cubicBezTo>
                    <a:pt x="125" y="186"/>
                    <a:pt x="126" y="185"/>
                    <a:pt x="127" y="183"/>
                  </a:cubicBezTo>
                  <a:cubicBezTo>
                    <a:pt x="129" y="181"/>
                    <a:pt x="129" y="179"/>
                    <a:pt x="129" y="176"/>
                  </a:cubicBezTo>
                  <a:cubicBezTo>
                    <a:pt x="129" y="172"/>
                    <a:pt x="128" y="169"/>
                    <a:pt x="125" y="166"/>
                  </a:cubicBezTo>
                  <a:cubicBezTo>
                    <a:pt x="124" y="165"/>
                    <a:pt x="124" y="165"/>
                    <a:pt x="124" y="164"/>
                  </a:cubicBezTo>
                  <a:cubicBezTo>
                    <a:pt x="124" y="163"/>
                    <a:pt x="124" y="162"/>
                    <a:pt x="125" y="161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30" y="158"/>
                    <a:pt x="131" y="156"/>
                    <a:pt x="133" y="154"/>
                  </a:cubicBezTo>
                  <a:cubicBezTo>
                    <a:pt x="134" y="152"/>
                    <a:pt x="135" y="150"/>
                    <a:pt x="135" y="148"/>
                  </a:cubicBezTo>
                  <a:cubicBezTo>
                    <a:pt x="135" y="144"/>
                    <a:pt x="133" y="140"/>
                    <a:pt x="130" y="137"/>
                  </a:cubicBezTo>
                  <a:cubicBezTo>
                    <a:pt x="129" y="137"/>
                    <a:pt x="129" y="136"/>
                    <a:pt x="129" y="135"/>
                  </a:cubicBezTo>
                  <a:cubicBezTo>
                    <a:pt x="129" y="134"/>
                    <a:pt x="129" y="133"/>
                    <a:pt x="130" y="133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5" y="129"/>
                    <a:pt x="137" y="128"/>
                    <a:pt x="138" y="126"/>
                  </a:cubicBezTo>
                  <a:cubicBezTo>
                    <a:pt x="139" y="124"/>
                    <a:pt x="140" y="121"/>
                    <a:pt x="140" y="119"/>
                  </a:cubicBezTo>
                  <a:cubicBezTo>
                    <a:pt x="140" y="115"/>
                    <a:pt x="138" y="111"/>
                    <a:pt x="135" y="109"/>
                  </a:cubicBezTo>
                  <a:cubicBezTo>
                    <a:pt x="134" y="108"/>
                    <a:pt x="134" y="107"/>
                    <a:pt x="134" y="106"/>
                  </a:cubicBezTo>
                  <a:cubicBezTo>
                    <a:pt x="134" y="105"/>
                    <a:pt x="135" y="104"/>
                    <a:pt x="135" y="104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40" y="101"/>
                    <a:pt x="142" y="99"/>
                    <a:pt x="143" y="97"/>
                  </a:cubicBezTo>
                  <a:cubicBezTo>
                    <a:pt x="144" y="95"/>
                    <a:pt x="145" y="93"/>
                    <a:pt x="145" y="90"/>
                  </a:cubicBezTo>
                  <a:cubicBezTo>
                    <a:pt x="145" y="85"/>
                    <a:pt x="142" y="81"/>
                    <a:pt x="138" y="78"/>
                  </a:cubicBezTo>
                  <a:cubicBezTo>
                    <a:pt x="136" y="77"/>
                    <a:pt x="134" y="77"/>
                    <a:pt x="132" y="7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0" y="77"/>
                    <a:pt x="59" y="75"/>
                    <a:pt x="59" y="7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2"/>
                    <a:pt x="53" y="6"/>
                    <a:pt x="45" y="6"/>
                  </a:cubicBezTo>
                  <a:cubicBezTo>
                    <a:pt x="42" y="6"/>
                    <a:pt x="38" y="8"/>
                    <a:pt x="36" y="10"/>
                  </a:cubicBezTo>
                  <a:cubicBezTo>
                    <a:pt x="33" y="13"/>
                    <a:pt x="32" y="16"/>
                    <a:pt x="32" y="20"/>
                  </a:cubicBezTo>
                  <a:cubicBezTo>
                    <a:pt x="32" y="20"/>
                    <a:pt x="33" y="40"/>
                    <a:pt x="32" y="46"/>
                  </a:cubicBezTo>
                  <a:cubicBezTo>
                    <a:pt x="31" y="54"/>
                    <a:pt x="23" y="74"/>
                    <a:pt x="23" y="75"/>
                  </a:cubicBezTo>
                  <a:cubicBezTo>
                    <a:pt x="23" y="76"/>
                    <a:pt x="21" y="77"/>
                    <a:pt x="20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4" y="175"/>
                    <a:pt x="24" y="176"/>
                  </a:cubicBezTo>
                  <a:cubicBezTo>
                    <a:pt x="24" y="181"/>
                    <a:pt x="26" y="185"/>
                    <a:pt x="30" y="188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5" name="Freeform 278">
              <a:extLst>
                <a:ext uri="{FF2B5EF4-FFF2-40B4-BE49-F238E27FC236}">
                  <a16:creationId xmlns:a16="http://schemas.microsoft.com/office/drawing/2014/main" id="{E8174567-3411-4D77-A5D2-7FA2EB206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6450" y="3030538"/>
              <a:ext cx="233363" cy="152400"/>
            </a:xfrm>
            <a:custGeom>
              <a:avLst/>
              <a:gdLst>
                <a:gd name="T0" fmla="*/ 66 w 69"/>
                <a:gd name="T1" fmla="*/ 45 h 45"/>
                <a:gd name="T2" fmla="*/ 3 w 69"/>
                <a:gd name="T3" fmla="*/ 45 h 45"/>
                <a:gd name="T4" fmla="*/ 0 w 69"/>
                <a:gd name="T5" fmla="*/ 42 h 45"/>
                <a:gd name="T6" fmla="*/ 0 w 69"/>
                <a:gd name="T7" fmla="*/ 3 h 45"/>
                <a:gd name="T8" fmla="*/ 3 w 69"/>
                <a:gd name="T9" fmla="*/ 0 h 45"/>
                <a:gd name="T10" fmla="*/ 66 w 69"/>
                <a:gd name="T11" fmla="*/ 0 h 45"/>
                <a:gd name="T12" fmla="*/ 69 w 69"/>
                <a:gd name="T13" fmla="*/ 3 h 45"/>
                <a:gd name="T14" fmla="*/ 69 w 69"/>
                <a:gd name="T15" fmla="*/ 42 h 45"/>
                <a:gd name="T16" fmla="*/ 66 w 69"/>
                <a:gd name="T17" fmla="*/ 45 h 45"/>
                <a:gd name="T18" fmla="*/ 6 w 69"/>
                <a:gd name="T19" fmla="*/ 39 h 45"/>
                <a:gd name="T20" fmla="*/ 63 w 69"/>
                <a:gd name="T21" fmla="*/ 39 h 45"/>
                <a:gd name="T22" fmla="*/ 63 w 69"/>
                <a:gd name="T23" fmla="*/ 6 h 45"/>
                <a:gd name="T24" fmla="*/ 6 w 69"/>
                <a:gd name="T25" fmla="*/ 6 h 45"/>
                <a:gd name="T26" fmla="*/ 6 w 69"/>
                <a:gd name="T2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5">
                  <a:moveTo>
                    <a:pt x="66" y="45"/>
                  </a:moveTo>
                  <a:cubicBezTo>
                    <a:pt x="3" y="45"/>
                    <a:pt x="3" y="45"/>
                    <a:pt x="3" y="45"/>
                  </a:cubicBezTo>
                  <a:cubicBezTo>
                    <a:pt x="1" y="45"/>
                    <a:pt x="0" y="44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4"/>
                    <a:pt x="68" y="45"/>
                    <a:pt x="66" y="45"/>
                  </a:cubicBezTo>
                  <a:close/>
                  <a:moveTo>
                    <a:pt x="6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39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6" name="Freeform 279">
              <a:extLst>
                <a:ext uri="{FF2B5EF4-FFF2-40B4-BE49-F238E27FC236}">
                  <a16:creationId xmlns:a16="http://schemas.microsoft.com/office/drawing/2014/main" id="{46D939D3-6590-4D13-B9B0-7F9C18FE51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6450" y="2771776"/>
              <a:ext cx="233363" cy="279400"/>
            </a:xfrm>
            <a:custGeom>
              <a:avLst/>
              <a:gdLst>
                <a:gd name="T0" fmla="*/ 66 w 69"/>
                <a:gd name="T1" fmla="*/ 83 h 83"/>
                <a:gd name="T2" fmla="*/ 3 w 69"/>
                <a:gd name="T3" fmla="*/ 83 h 83"/>
                <a:gd name="T4" fmla="*/ 0 w 69"/>
                <a:gd name="T5" fmla="*/ 80 h 83"/>
                <a:gd name="T6" fmla="*/ 0 w 69"/>
                <a:gd name="T7" fmla="*/ 3 h 83"/>
                <a:gd name="T8" fmla="*/ 3 w 69"/>
                <a:gd name="T9" fmla="*/ 0 h 83"/>
                <a:gd name="T10" fmla="*/ 66 w 69"/>
                <a:gd name="T11" fmla="*/ 0 h 83"/>
                <a:gd name="T12" fmla="*/ 69 w 69"/>
                <a:gd name="T13" fmla="*/ 3 h 83"/>
                <a:gd name="T14" fmla="*/ 69 w 69"/>
                <a:gd name="T15" fmla="*/ 80 h 83"/>
                <a:gd name="T16" fmla="*/ 66 w 69"/>
                <a:gd name="T17" fmla="*/ 83 h 83"/>
                <a:gd name="T18" fmla="*/ 6 w 69"/>
                <a:gd name="T19" fmla="*/ 77 h 83"/>
                <a:gd name="T20" fmla="*/ 63 w 69"/>
                <a:gd name="T21" fmla="*/ 77 h 83"/>
                <a:gd name="T22" fmla="*/ 63 w 69"/>
                <a:gd name="T23" fmla="*/ 6 h 83"/>
                <a:gd name="T24" fmla="*/ 6 w 69"/>
                <a:gd name="T25" fmla="*/ 6 h 83"/>
                <a:gd name="T26" fmla="*/ 6 w 69"/>
                <a:gd name="T27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6" y="83"/>
                  </a:moveTo>
                  <a:cubicBezTo>
                    <a:pt x="3" y="83"/>
                    <a:pt x="3" y="83"/>
                    <a:pt x="3" y="83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69" y="1"/>
                    <a:pt x="69" y="3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9" y="82"/>
                    <a:pt x="68" y="83"/>
                    <a:pt x="66" y="83"/>
                  </a:cubicBezTo>
                  <a:close/>
                  <a:moveTo>
                    <a:pt x="6" y="77"/>
                  </a:moveTo>
                  <a:cubicBezTo>
                    <a:pt x="63" y="77"/>
                    <a:pt x="63" y="77"/>
                    <a:pt x="63" y="7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6" y="77"/>
                  </a:ln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7" name="Freeform 280">
              <a:extLst>
                <a:ext uri="{FF2B5EF4-FFF2-40B4-BE49-F238E27FC236}">
                  <a16:creationId xmlns:a16="http://schemas.microsoft.com/office/drawing/2014/main" id="{3447AEB9-1748-4C39-A759-E3BA970C9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7563" y="2771776"/>
              <a:ext cx="222250" cy="411163"/>
            </a:xfrm>
            <a:custGeom>
              <a:avLst/>
              <a:gdLst>
                <a:gd name="T0" fmla="*/ 63 w 66"/>
                <a:gd name="T1" fmla="*/ 122 h 122"/>
                <a:gd name="T2" fmla="*/ 0 w 66"/>
                <a:gd name="T3" fmla="*/ 122 h 122"/>
                <a:gd name="T4" fmla="*/ 0 w 66"/>
                <a:gd name="T5" fmla="*/ 116 h 122"/>
                <a:gd name="T6" fmla="*/ 60 w 66"/>
                <a:gd name="T7" fmla="*/ 116 h 122"/>
                <a:gd name="T8" fmla="*/ 60 w 66"/>
                <a:gd name="T9" fmla="*/ 6 h 122"/>
                <a:gd name="T10" fmla="*/ 0 w 66"/>
                <a:gd name="T11" fmla="*/ 6 h 122"/>
                <a:gd name="T12" fmla="*/ 0 w 66"/>
                <a:gd name="T13" fmla="*/ 0 h 122"/>
                <a:gd name="T14" fmla="*/ 63 w 66"/>
                <a:gd name="T15" fmla="*/ 0 h 122"/>
                <a:gd name="T16" fmla="*/ 66 w 66"/>
                <a:gd name="T17" fmla="*/ 3 h 122"/>
                <a:gd name="T18" fmla="*/ 66 w 66"/>
                <a:gd name="T19" fmla="*/ 119 h 122"/>
                <a:gd name="T20" fmla="*/ 63 w 66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2">
                  <a:moveTo>
                    <a:pt x="63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6" y="1"/>
                    <a:pt x="66" y="3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6" y="121"/>
                    <a:pt x="65" y="122"/>
                    <a:pt x="63" y="122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8" name="Rectangle 281">
              <a:extLst>
                <a:ext uri="{FF2B5EF4-FFF2-40B4-BE49-F238E27FC236}">
                  <a16:creationId xmlns:a16="http://schemas.microsoft.com/office/drawing/2014/main" id="{35163F74-C5E8-46A6-9EEF-8FBD51FC8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7563" y="3030538"/>
              <a:ext cx="222250" cy="20638"/>
            </a:xfrm>
            <a:prstGeom prst="rect">
              <a:avLst/>
            </a:prstGeom>
            <a:grpFill/>
            <a:ln w="12700">
              <a:solidFill>
                <a:srgbClr val="F7FBFC"/>
              </a:solidFill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29" name="Freeform 282">
              <a:extLst>
                <a:ext uri="{FF2B5EF4-FFF2-40B4-BE49-F238E27FC236}">
                  <a16:creationId xmlns:a16="http://schemas.microsoft.com/office/drawing/2014/main" id="{200955E1-FE6D-47DB-A1C2-1D9DD92691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25038" y="3086101"/>
              <a:ext cx="60325" cy="6032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6 w 18"/>
                <a:gd name="T13" fmla="*/ 9 h 18"/>
                <a:gd name="T14" fmla="*/ 9 w 18"/>
                <a:gd name="T15" fmla="*/ 12 h 18"/>
                <a:gd name="T16" fmla="*/ 12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6"/>
                  </a:moveTo>
                  <a:cubicBezTo>
                    <a:pt x="7" y="6"/>
                    <a:pt x="6" y="7"/>
                    <a:pt x="6" y="9"/>
                  </a:cubicBezTo>
                  <a:cubicBezTo>
                    <a:pt x="6" y="10"/>
                    <a:pt x="7" y="12"/>
                    <a:pt x="9" y="12"/>
                  </a:cubicBezTo>
                  <a:cubicBezTo>
                    <a:pt x="11" y="12"/>
                    <a:pt x="12" y="10"/>
                    <a:pt x="12" y="9"/>
                  </a:cubicBezTo>
                  <a:cubicBezTo>
                    <a:pt x="12" y="7"/>
                    <a:pt x="11" y="6"/>
                    <a:pt x="9" y="6"/>
                  </a:cubicBezTo>
                  <a:close/>
                </a:path>
              </a:pathLst>
            </a:custGeom>
            <a:grpFill/>
            <a:ln w="12700">
              <a:solidFill>
                <a:srgbClr val="F7FBFC"/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graphicFrame>
        <p:nvGraphicFramePr>
          <p:cNvPr id="21" name="内容占位符 5">
            <a:extLst>
              <a:ext uri="{FF2B5EF4-FFF2-40B4-BE49-F238E27FC236}">
                <a16:creationId xmlns:a16="http://schemas.microsoft.com/office/drawing/2014/main" id="{7BA25C9F-47F6-467B-911E-2EB56DC0D5A8}"/>
              </a:ext>
            </a:extLst>
          </p:cNvPr>
          <p:cNvGraphicFramePr>
            <a:graphicFrameLocks noGrp="1"/>
          </p:cNvGraphicFramePr>
          <p:nvPr/>
        </p:nvGraphicFramePr>
        <p:xfrm>
          <a:off x="467472" y="1299534"/>
          <a:ext cx="8514110" cy="3723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452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88629" y="198874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2055151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88629" y="396792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 ”行“认证分析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4034331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988629" y="2978338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3044741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1988629" y="4957518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第四部分：二手车商经营分析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1" y="5023921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487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306C09D6-F82C-46D8-A5FB-5DAAF3736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年二手车市场交易量整体表现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7E77AB6-7EF0-4093-971E-DF9B04A254BA}"/>
              </a:ext>
            </a:extLst>
          </p:cNvPr>
          <p:cNvCxnSpPr>
            <a:cxnSpLocks/>
          </p:cNvCxnSpPr>
          <p:nvPr/>
        </p:nvCxnSpPr>
        <p:spPr>
          <a:xfrm>
            <a:off x="62605" y="2321232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24A6ADFB-CB69-458A-AA61-A7959E3DCBC2}"/>
              </a:ext>
            </a:extLst>
          </p:cNvPr>
          <p:cNvSpPr/>
          <p:nvPr/>
        </p:nvSpPr>
        <p:spPr>
          <a:xfrm>
            <a:off x="193601" y="1339884"/>
            <a:ext cx="908139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105.59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累计同比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47.34%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交易额为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633.67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累计同比下降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50.65%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34F576C-2FCE-41B3-AB0D-CA875D3AD2AF}"/>
              </a:ext>
            </a:extLst>
          </p:cNvPr>
          <p:cNvGrpSpPr/>
          <p:nvPr/>
        </p:nvGrpSpPr>
        <p:grpSpPr>
          <a:xfrm>
            <a:off x="0" y="2907364"/>
            <a:ext cx="4467497" cy="3084636"/>
            <a:chOff x="28677" y="2389341"/>
            <a:chExt cx="4467497" cy="30846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C692DAD-314C-4DE5-A3E5-C8AA4DA6C963}"/>
                </a:ext>
              </a:extLst>
            </p:cNvPr>
            <p:cNvSpPr txBox="1"/>
            <p:nvPr/>
          </p:nvSpPr>
          <p:spPr>
            <a:xfrm>
              <a:off x="61232" y="2389341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单位（万辆）</a:t>
              </a:r>
            </a:p>
          </p:txBody>
        </p:sp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3EAB3641-854F-43A5-9313-83FC635D58D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89641294"/>
                </p:ext>
              </p:extLst>
            </p:nvPr>
          </p:nvGraphicFramePr>
          <p:xfrm>
            <a:off x="28677" y="2650440"/>
            <a:ext cx="4467497" cy="2823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B9DF51E-78C4-458A-80C0-355809D5786E}"/>
              </a:ext>
            </a:extLst>
          </p:cNvPr>
          <p:cNvGrpSpPr/>
          <p:nvPr/>
        </p:nvGrpSpPr>
        <p:grpSpPr>
          <a:xfrm>
            <a:off x="4378133" y="2907364"/>
            <a:ext cx="4467497" cy="2897194"/>
            <a:chOff x="4517469" y="2691038"/>
            <a:chExt cx="4467497" cy="2897194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57965123-EC9D-4364-A72C-9235B6E56C4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583904"/>
                </p:ext>
              </p:extLst>
            </p:nvPr>
          </p:nvGraphicFramePr>
          <p:xfrm>
            <a:off x="4517469" y="2829537"/>
            <a:ext cx="4467497" cy="27586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237299-4206-4CA0-9EEB-F29F1543D727}"/>
                </a:ext>
              </a:extLst>
            </p:cNvPr>
            <p:cNvSpPr txBox="1"/>
            <p:nvPr/>
          </p:nvSpPr>
          <p:spPr>
            <a:xfrm>
              <a:off x="4703318" y="269103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单位（亿元）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321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61.8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50.39%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9.03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54.30%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55.68%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11.87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21.30%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6.45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44.21%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36.02%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31302" y="2837112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641FF92-ED21-485D-9816-6F710FABB514}"/>
              </a:ext>
            </a:extLst>
          </p:cNvPr>
          <p:cNvGrpSpPr/>
          <p:nvPr/>
        </p:nvGrpSpPr>
        <p:grpSpPr>
          <a:xfrm>
            <a:off x="767271" y="3134637"/>
            <a:ext cx="7243967" cy="3306370"/>
            <a:chOff x="767271" y="3061956"/>
            <a:chExt cx="7243967" cy="3306370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9385C88E-67C0-40AB-AF2E-8972D66B34A2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21673525"/>
                </p:ext>
              </p:extLst>
            </p:nvPr>
          </p:nvGraphicFramePr>
          <p:xfrm>
            <a:off x="767271" y="3295323"/>
            <a:ext cx="7243967" cy="307300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pic>
          <p:nvPicPr>
            <p:cNvPr id="8" name="chart">
              <a:extLst>
                <a:ext uri="{FF2B5EF4-FFF2-40B4-BE49-F238E27FC236}">
                  <a16:creationId xmlns:a16="http://schemas.microsoft.com/office/drawing/2014/main" id="{06EFB6AC-5621-479A-82B0-6487F9DBA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9411" y="3061956"/>
              <a:ext cx="3558025" cy="281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7727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D04EDCE8-4806-4464-B251-0B222DBFE034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二手车车龄分布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ED097089-C997-4667-8871-1F596A383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36.99%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24.35%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23.51%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15.14%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12E679B-EB06-4CC6-A890-AD914EDE51EF}"/>
              </a:ext>
            </a:extLst>
          </p:cNvPr>
          <p:cNvCxnSpPr>
            <a:cxnSpLocks/>
          </p:cNvCxnSpPr>
          <p:nvPr/>
        </p:nvCxnSpPr>
        <p:spPr>
          <a:xfrm>
            <a:off x="31302" y="2152861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7EE630A1-AC6A-4B16-AD49-61FCB5CB4B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3792926"/>
              </p:ext>
            </p:extLst>
          </p:nvPr>
        </p:nvGraphicFramePr>
        <p:xfrm>
          <a:off x="249083" y="2474747"/>
          <a:ext cx="8515401" cy="3869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3281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512969"/>
              </p:ext>
            </p:extLst>
          </p:nvPr>
        </p:nvGraphicFramePr>
        <p:xfrm>
          <a:off x="292098" y="2872427"/>
          <a:ext cx="3725962" cy="3362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7274599"/>
              </p:ext>
            </p:extLst>
          </p:nvPr>
        </p:nvGraphicFramePr>
        <p:xfrm>
          <a:off x="4572000" y="2913938"/>
          <a:ext cx="4086832" cy="3362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8579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40443</TotalTime>
  <Words>1115</Words>
  <Application>Microsoft Office PowerPoint</Application>
  <PresentationFormat>全屏显示(4:3)</PresentationFormat>
  <Paragraphs>170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DengXian</vt:lpstr>
      <vt:lpstr>DengXian</vt:lpstr>
      <vt:lpstr>黑体</vt:lpstr>
      <vt:lpstr>华文行楷</vt:lpstr>
      <vt:lpstr>华文新魏</vt:lpstr>
      <vt:lpstr>宋体</vt:lpstr>
      <vt:lpstr>微软雅黑</vt:lpstr>
      <vt:lpstr>Agency FB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2020年转籍率走势分析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76172031@qq.com</cp:lastModifiedBy>
  <cp:revision>3376</cp:revision>
  <dcterms:created xsi:type="dcterms:W3CDTF">2016-02-18T09:25:00Z</dcterms:created>
  <dcterms:modified xsi:type="dcterms:W3CDTF">2020-03-31T11:48:48Z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