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34" r:id="rId3"/>
    <p:sldId id="345" r:id="rId5"/>
    <p:sldId id="349" r:id="rId6"/>
    <p:sldId id="380" r:id="rId7"/>
    <p:sldId id="381" r:id="rId8"/>
    <p:sldId id="371" r:id="rId9"/>
    <p:sldId id="382" r:id="rId10"/>
    <p:sldId id="383" r:id="rId11"/>
    <p:sldId id="384" r:id="rId12"/>
    <p:sldId id="385" r:id="rId13"/>
    <p:sldId id="386" r:id="rId14"/>
    <p:sldId id="387" r:id="rId15"/>
    <p:sldId id="277" r:id="rId16"/>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23B9D6"/>
    <a:srgbClr val="3F608A"/>
    <a:srgbClr val="1E1D1B"/>
    <a:srgbClr val="C512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55" autoAdjust="0"/>
    <p:restoredTop sz="94660"/>
  </p:normalViewPr>
  <p:slideViewPr>
    <p:cSldViewPr snapToGrid="0" showGuides="1">
      <p:cViewPr varScale="1">
        <p:scale>
          <a:sx n="111" d="100"/>
          <a:sy n="111" d="100"/>
        </p:scale>
        <p:origin x="264" y="192"/>
      </p:cViewPr>
      <p:guideLst>
        <p:guide orient="horz" pos="2201"/>
        <p:guide pos="39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gs" Target="tags/tag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74CE3F-3AEE-4E7C-B996-290099926A4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2D5943-2D03-4ED7-9BC0-53E2C0DD5F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pic>
        <p:nvPicPr>
          <p:cNvPr id="8" name="图片 7"/>
          <p:cNvPicPr>
            <a:picLocks noChangeAspect="1"/>
          </p:cNvPicPr>
          <p:nvPr userDrawn="1"/>
        </p:nvPicPr>
        <p:blipFill>
          <a:blip r:embed="rId2"/>
          <a:stretch>
            <a:fillRect/>
          </a:stretch>
        </p:blipFill>
        <p:spPr>
          <a:xfrm>
            <a:off x="0" y="-52705"/>
            <a:ext cx="12226925" cy="6911340"/>
          </a:xfrm>
          <a:prstGeom prst="rect">
            <a:avLst/>
          </a:prstGeom>
        </p:spPr>
      </p:pic>
      <p:pic>
        <p:nvPicPr>
          <p:cNvPr id="9" name="图片 8" descr="乘联会组合LOGO"/>
          <p:cNvPicPr>
            <a:picLocks noChangeAspect="1"/>
          </p:cNvPicPr>
          <p:nvPr userDrawn="1"/>
        </p:nvPicPr>
        <p:blipFill>
          <a:blip r:embed="rId3"/>
          <a:stretch>
            <a:fillRect/>
          </a:stretch>
        </p:blipFill>
        <p:spPr>
          <a:xfrm>
            <a:off x="-1905" y="56515"/>
            <a:ext cx="1656715" cy="541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
        <p:nvSpPr>
          <p:cNvPr id="4103" name="Text Box 12"/>
          <p:cNvSpPr txBox="1">
            <a:spLocks noChangeArrowheads="1"/>
          </p:cNvSpPr>
          <p:nvPr userDrawn="1"/>
        </p:nvSpPr>
        <p:spPr bwMode="auto">
          <a:xfrm>
            <a:off x="-50800" y="6579870"/>
            <a:ext cx="887222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a:defRPr>
                <a:solidFill>
                  <a:schemeClr val="tx1"/>
                </a:solidFill>
                <a:latin typeface="Calibri" panose="020F0502020204030204" charset="0"/>
                <a:ea typeface="宋体" panose="02010600030101010101" pitchFamily="2" charset="-122"/>
              </a:defRPr>
            </a:lvl2pPr>
            <a:lvl3pPr>
              <a:defRPr>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1200" i="0" u="none" strike="noStrike" kern="1200" cap="none" spc="0" normalizeH="0" baseline="0" dirty="0">
                <a:solidFill>
                  <a:srgbClr val="00B0F0"/>
                </a:solidFill>
                <a:latin typeface="Arial" panose="020B0604020202020204"/>
                <a:ea typeface="微软雅黑" panose="020B0503020204020204" charset="-122"/>
                <a:cs typeface="+mn-cs"/>
                <a:sym typeface="+mn-ea"/>
              </a:rPr>
              <a:t>                   </a:t>
            </a:r>
            <a:r>
              <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rPr>
              <a:t>乘联会秘书处地址：上海市武宁路423号18号楼1103室  电话：021-52680968   邮箱：</a:t>
            </a:r>
            <a:r>
              <a:rPr kumimoji="0" lang="en-US" altLang="zh-CN" sz="1200" i="0" u="none" strike="noStrike" kern="1200" cap="none" spc="0" normalizeH="0" baseline="0" dirty="0">
                <a:solidFill>
                  <a:srgbClr val="00B0F0"/>
                </a:solidFill>
                <a:latin typeface="Arial" panose="020B0604020202020204"/>
                <a:ea typeface="微软雅黑" panose="020B0503020204020204" charset="-122"/>
                <a:cs typeface="+mn-cs"/>
                <a:sym typeface="+mn-ea"/>
              </a:rPr>
              <a:t>cpcanews</a:t>
            </a:r>
            <a:r>
              <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rPr>
              <a:t>@sxtauto.com.cn </a:t>
            </a:r>
            <a:endPar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endParaRPr>
          </a:p>
        </p:txBody>
      </p:sp>
      <p:cxnSp>
        <p:nvCxnSpPr>
          <p:cNvPr id="7" name="直接连接符 6"/>
          <p:cNvCxnSpPr/>
          <p:nvPr userDrawn="1"/>
        </p:nvCxnSpPr>
        <p:spPr>
          <a:xfrm>
            <a:off x="857250" y="6600508"/>
            <a:ext cx="113328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9" name="图片 8" descr="乘联会组合LOGO"/>
          <p:cNvPicPr>
            <a:picLocks noChangeAspect="1"/>
          </p:cNvPicPr>
          <p:nvPr userDrawn="1"/>
        </p:nvPicPr>
        <p:blipFill>
          <a:blip r:embed="rId2"/>
          <a:stretch>
            <a:fillRect/>
          </a:stretch>
        </p:blipFill>
        <p:spPr>
          <a:xfrm>
            <a:off x="-1905" y="56515"/>
            <a:ext cx="1656715" cy="541020"/>
          </a:xfrm>
          <a:prstGeom prst="rect">
            <a:avLst/>
          </a:prstGeom>
        </p:spPr>
      </p:pic>
      <p:cxnSp>
        <p:nvCxnSpPr>
          <p:cNvPr id="53337" name="直接连接符 62"/>
          <p:cNvCxnSpPr/>
          <p:nvPr userDrawn="1"/>
        </p:nvCxnSpPr>
        <p:spPr>
          <a:xfrm>
            <a:off x="-17462" y="719455"/>
            <a:ext cx="12207600" cy="0"/>
          </a:xfrm>
          <a:prstGeom prst="line">
            <a:avLst/>
          </a:prstGeom>
          <a:ln w="25400" cap="flat" cmpd="sng">
            <a:solidFill>
              <a:srgbClr val="00B0F0"/>
            </a:solidFill>
            <a:prstDash val="solid"/>
            <a:miter/>
            <a:headEnd type="none" w="med" len="med"/>
            <a:tailEnd type="none" w="med" len="med"/>
          </a:ln>
        </p:spPr>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03D4B8-EBE1-49D8-B288-09D3BAB834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8A455D-95D5-41E4-A9F6-867A8246F069}" type="slidenum">
              <a:rPr lang="zh-CN" altLang="en-US" smtClean="0"/>
            </a:fld>
            <a:endParaRPr lang="zh-CN" altLang="en-US"/>
          </a:p>
        </p:txBody>
      </p:sp>
      <p:sp>
        <p:nvSpPr>
          <p:cNvPr id="8" name="稻壳儿春秋广告/盗版必究        原创来源：http://chn.docer.com/works?userid=199329941#!/work_time"/>
          <p:cNvSpPr/>
          <p:nvPr userDrawn="1"/>
        </p:nvSpPr>
        <p:spPr>
          <a:xfrm flipH="1" flipV="1">
            <a:off x="11497945" y="-8255"/>
            <a:ext cx="698500" cy="716915"/>
          </a:xfrm>
          <a:custGeom>
            <a:avLst/>
            <a:gdLst>
              <a:gd name="connsiteX0" fmla="*/ 0 w 4081986"/>
              <a:gd name="connsiteY0" fmla="*/ 0 h 4335248"/>
              <a:gd name="connsiteX1" fmla="*/ 4081986 w 4081986"/>
              <a:gd name="connsiteY1" fmla="*/ 4335248 h 4335248"/>
              <a:gd name="connsiteX2" fmla="*/ 3101419 w 4081986"/>
              <a:gd name="connsiteY2" fmla="*/ 4335248 h 4335248"/>
              <a:gd name="connsiteX3" fmla="*/ 3101419 w 4081986"/>
              <a:gd name="connsiteY3" fmla="*/ 4335247 h 4335248"/>
              <a:gd name="connsiteX4" fmla="*/ 0 w 4081986"/>
              <a:gd name="connsiteY4" fmla="*/ 4335247 h 4335248"/>
              <a:gd name="connsiteX5" fmla="*/ 0 w 4081986"/>
              <a:gd name="connsiteY5" fmla="*/ 0 h 433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1986" h="4335248">
                <a:moveTo>
                  <a:pt x="0" y="0"/>
                </a:moveTo>
                <a:lnTo>
                  <a:pt x="4081986" y="4335248"/>
                </a:lnTo>
                <a:lnTo>
                  <a:pt x="3101419" y="4335248"/>
                </a:lnTo>
                <a:lnTo>
                  <a:pt x="3101419" y="4335247"/>
                </a:lnTo>
                <a:lnTo>
                  <a:pt x="0" y="4335247"/>
                </a:lnTo>
                <a:lnTo>
                  <a:pt x="0"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
        <p:nvSpPr>
          <p:cNvPr id="11" name="稻壳儿春秋广告/盗版必究        原创来源：http://chn.docer.com/works?userid=199329941#!/work_time"/>
          <p:cNvSpPr/>
          <p:nvPr userDrawn="1"/>
        </p:nvSpPr>
        <p:spPr>
          <a:xfrm>
            <a:off x="1" y="5951644"/>
            <a:ext cx="853409" cy="906357"/>
          </a:xfrm>
          <a:custGeom>
            <a:avLst/>
            <a:gdLst>
              <a:gd name="connsiteX0" fmla="*/ 0 w 853409"/>
              <a:gd name="connsiteY0" fmla="*/ 0 h 906357"/>
              <a:gd name="connsiteX1" fmla="*/ 853409 w 853409"/>
              <a:gd name="connsiteY1" fmla="*/ 906357 h 906357"/>
              <a:gd name="connsiteX2" fmla="*/ 739345 w 853409"/>
              <a:gd name="connsiteY2" fmla="*/ 906357 h 906357"/>
              <a:gd name="connsiteX3" fmla="*/ 681275 w 853409"/>
              <a:gd name="connsiteY3" fmla="*/ 906357 h 906357"/>
              <a:gd name="connsiteX4" fmla="*/ 567211 w 853409"/>
              <a:gd name="connsiteY4" fmla="*/ 906357 h 906357"/>
              <a:gd name="connsiteX5" fmla="*/ 0 w 853409"/>
              <a:gd name="connsiteY5" fmla="*/ 303955 h 906357"/>
              <a:gd name="connsiteX6" fmla="*/ 0 w 853409"/>
              <a:gd name="connsiteY6" fmla="*/ 0 h 90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3409" h="906357">
                <a:moveTo>
                  <a:pt x="0" y="0"/>
                </a:moveTo>
                <a:lnTo>
                  <a:pt x="853409" y="906357"/>
                </a:lnTo>
                <a:lnTo>
                  <a:pt x="739345" y="906357"/>
                </a:lnTo>
                <a:lnTo>
                  <a:pt x="681275" y="906357"/>
                </a:lnTo>
                <a:lnTo>
                  <a:pt x="567211" y="906357"/>
                </a:lnTo>
                <a:lnTo>
                  <a:pt x="0" y="303955"/>
                </a:lnTo>
                <a:lnTo>
                  <a:pt x="0"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
        <p:nvSpPr>
          <p:cNvPr id="19" name="稻壳儿春秋广告/盗版必究        原创来源：http://chn.docer.com/works?userid=199329941#!/work_time"/>
          <p:cNvSpPr/>
          <p:nvPr userDrawn="1"/>
        </p:nvSpPr>
        <p:spPr>
          <a:xfrm>
            <a:off x="0" y="6452408"/>
            <a:ext cx="381898" cy="405592"/>
          </a:xfrm>
          <a:custGeom>
            <a:avLst/>
            <a:gdLst>
              <a:gd name="connsiteX0" fmla="*/ 0 w 4081986"/>
              <a:gd name="connsiteY0" fmla="*/ 0 h 4335248"/>
              <a:gd name="connsiteX1" fmla="*/ 4081986 w 4081986"/>
              <a:gd name="connsiteY1" fmla="*/ 4335248 h 4335248"/>
              <a:gd name="connsiteX2" fmla="*/ 3101419 w 4081986"/>
              <a:gd name="connsiteY2" fmla="*/ 4335248 h 4335248"/>
              <a:gd name="connsiteX3" fmla="*/ 3101419 w 4081986"/>
              <a:gd name="connsiteY3" fmla="*/ 4335247 h 4335248"/>
              <a:gd name="connsiteX4" fmla="*/ 0 w 4081986"/>
              <a:gd name="connsiteY4" fmla="*/ 4335247 h 4335248"/>
              <a:gd name="connsiteX5" fmla="*/ 0 w 4081986"/>
              <a:gd name="connsiteY5" fmla="*/ 0 h 433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1986" h="4335248">
                <a:moveTo>
                  <a:pt x="0" y="0"/>
                </a:moveTo>
                <a:lnTo>
                  <a:pt x="4081986" y="4335248"/>
                </a:lnTo>
                <a:lnTo>
                  <a:pt x="3101419" y="4335248"/>
                </a:lnTo>
                <a:lnTo>
                  <a:pt x="3101419" y="4335247"/>
                </a:lnTo>
                <a:lnTo>
                  <a:pt x="0" y="4335247"/>
                </a:lnTo>
                <a:lnTo>
                  <a:pt x="0" y="0"/>
                </a:lnTo>
                <a:close/>
              </a:path>
            </a:pathLst>
          </a:cu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1677035" y="1445895"/>
            <a:ext cx="9203690" cy="1630045"/>
          </a:xfrm>
          <a:prstGeom prst="rect">
            <a:avLst/>
          </a:prstGeom>
          <a:noFill/>
        </p:spPr>
        <p:txBody>
          <a:bodyPr wrap="square" rtlCol="0">
            <a:spAutoFit/>
          </a:bodyPr>
          <a:p>
            <a:pPr algn="ctr" eaLnBrk="1" hangingPunct="1">
              <a:lnSpc>
                <a:spcPct val="100000"/>
              </a:lnSpc>
              <a:spcBef>
                <a:spcPct val="0"/>
              </a:spcBef>
              <a:buNone/>
            </a:pPr>
            <a:r>
              <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rPr>
              <a:t>关于《智能汽车创新发展战略》</a:t>
            </a:r>
            <a:endPar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endParaRPr>
          </a:p>
          <a:p>
            <a:pPr algn="ctr" eaLnBrk="1" hangingPunct="1">
              <a:lnSpc>
                <a:spcPct val="100000"/>
              </a:lnSpc>
              <a:spcBef>
                <a:spcPct val="0"/>
              </a:spcBef>
              <a:buNone/>
            </a:pPr>
            <a:r>
              <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rPr>
              <a:t>相关政策分析</a:t>
            </a:r>
            <a:endPar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userDrawn="1"/>
        </p:nvSpPr>
        <p:spPr>
          <a:xfrm>
            <a:off x="4509337" y="5977262"/>
            <a:ext cx="3027680" cy="737235"/>
          </a:xfrm>
          <a:prstGeom prst="rect">
            <a:avLst/>
          </a:prstGeom>
        </p:spPr>
        <p:txBody>
          <a:bodyPr wrap="none">
            <a:spAutoFit/>
          </a:bodyPr>
          <a:p>
            <a:pPr algn="ctr"/>
            <a:r>
              <a:rPr lang="en-US" altLang="zh-CN" sz="1400" dirty="0">
                <a:solidFill>
                  <a:srgbClr val="1F497D"/>
                </a:solidFill>
                <a:latin typeface="微软雅黑" panose="020B0503020204020204" charset="-122"/>
                <a:ea typeface="微软雅黑" panose="020B0503020204020204" charset="-122"/>
                <a:sym typeface="+mn-ea"/>
              </a:rPr>
              <a:t>中国汽车流通协会汽车市场研究分会</a:t>
            </a:r>
            <a:endParaRPr lang="en-US" altLang="zh-CN" sz="1400" dirty="0">
              <a:solidFill>
                <a:srgbClr val="1F497D"/>
              </a:solidFill>
              <a:latin typeface="微软雅黑" panose="020B0503020204020204" charset="-122"/>
              <a:ea typeface="微软雅黑" panose="020B0503020204020204" charset="-122"/>
              <a:sym typeface="+mn-ea"/>
            </a:endParaRPr>
          </a:p>
          <a:p>
            <a:pPr algn="ctr"/>
            <a:r>
              <a:rPr lang="zh-CN" altLang="en-US" sz="1400" dirty="0">
                <a:solidFill>
                  <a:srgbClr val="1F497D"/>
                </a:solidFill>
                <a:latin typeface="微软雅黑" panose="020B0503020204020204" charset="-122"/>
                <a:ea typeface="微软雅黑" panose="020B0503020204020204" charset="-122"/>
                <a:sym typeface="Arial" panose="020B0604020202020204"/>
              </a:rPr>
              <a:t>乘用车市场信息联席会</a:t>
            </a:r>
            <a:endParaRPr lang="zh-CN" altLang="en-US" sz="1400" dirty="0">
              <a:solidFill>
                <a:srgbClr val="1F497D"/>
              </a:solidFill>
              <a:latin typeface="微软雅黑" panose="020B0503020204020204" charset="-122"/>
              <a:ea typeface="微软雅黑" panose="020B0503020204020204" charset="-122"/>
              <a:sym typeface="Arial" panose="020B0604020202020204"/>
            </a:endParaRPr>
          </a:p>
          <a:p>
            <a:pPr algn="ctr"/>
            <a:r>
              <a:rPr lang="en-US" altLang="zh-CN" sz="1400" dirty="0">
                <a:solidFill>
                  <a:srgbClr val="1F497D"/>
                </a:solidFill>
                <a:latin typeface="微软雅黑" panose="020B0503020204020204" charset="-122"/>
                <a:ea typeface="微软雅黑" panose="020B0503020204020204" charset="-122"/>
                <a:sym typeface="Arial" panose="020B0604020202020204"/>
              </a:rPr>
              <a:t>2020</a:t>
            </a:r>
            <a:r>
              <a:rPr lang="zh-CN" altLang="en-US" sz="1400" dirty="0">
                <a:solidFill>
                  <a:srgbClr val="1F497D"/>
                </a:solidFill>
                <a:latin typeface="微软雅黑" panose="020B0503020204020204" charset="-122"/>
                <a:ea typeface="微软雅黑" panose="020B0503020204020204" charset="-122"/>
                <a:sym typeface="Arial" panose="020B0604020202020204"/>
              </a:rPr>
              <a:t>年</a:t>
            </a:r>
            <a:r>
              <a:rPr lang="en-US" altLang="zh-CN" sz="1400" dirty="0">
                <a:solidFill>
                  <a:srgbClr val="1F497D"/>
                </a:solidFill>
                <a:latin typeface="微软雅黑" panose="020B0503020204020204" charset="-122"/>
                <a:ea typeface="微软雅黑" panose="020B0503020204020204" charset="-122"/>
                <a:sym typeface="Arial" panose="020B0604020202020204"/>
              </a:rPr>
              <a:t>3</a:t>
            </a:r>
            <a:r>
              <a:rPr lang="zh-CN" altLang="en-US" sz="1400" dirty="0">
                <a:solidFill>
                  <a:srgbClr val="1F497D"/>
                </a:solidFill>
                <a:latin typeface="微软雅黑" panose="020B0503020204020204" charset="-122"/>
                <a:ea typeface="微软雅黑" panose="020B0503020204020204" charset="-122"/>
                <a:sym typeface="Arial" panose="020B0604020202020204"/>
              </a:rPr>
              <a:t>月</a:t>
            </a:r>
            <a:r>
              <a:rPr lang="en-US" altLang="zh-CN" sz="1400" dirty="0">
                <a:solidFill>
                  <a:srgbClr val="1F497D"/>
                </a:solidFill>
                <a:latin typeface="微软雅黑" panose="020B0503020204020204" charset="-122"/>
                <a:ea typeface="微软雅黑" panose="020B0503020204020204" charset="-122"/>
                <a:sym typeface="Arial" panose="020B0604020202020204"/>
              </a:rPr>
              <a:t>27</a:t>
            </a:r>
            <a:r>
              <a:rPr lang="zh-CN" altLang="en-US" sz="1400" dirty="0">
                <a:solidFill>
                  <a:srgbClr val="1F497D"/>
                </a:solidFill>
                <a:latin typeface="微软雅黑" panose="020B0503020204020204" charset="-122"/>
                <a:ea typeface="微软雅黑" panose="020B0503020204020204" charset="-122"/>
                <a:sym typeface="Arial" panose="020B0604020202020204"/>
              </a:rPr>
              <a:t>日</a:t>
            </a:r>
            <a:endParaRPr lang="zh-CN" altLang="en-US" sz="1400" dirty="0">
              <a:solidFill>
                <a:srgbClr val="1F497D"/>
              </a:solidFill>
              <a:latin typeface="微软雅黑" panose="020B0503020204020204" charset="-122"/>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1001712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《智能汽车创新发展战略》六大主要任务相关政策分析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8296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第五、构建科学规范的智能汽车产品监管体系</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的第五大主要任务提出，构建科学规范的智能汽车产品监管体系。主要重点方向是，加强车辆产品管理、加强车辆使用管理两项细分任务。</a:t>
            </a:r>
            <a:endParaRPr lang="en-US" altLang="zh-CN" sz="2000" dirty="0" smtClean="0">
              <a:latin typeface="微软雅黑" panose="020B0503020204020204" charset="-122"/>
              <a:ea typeface="微软雅黑" panose="020B0503020204020204" charset="-122"/>
            </a:endParaRPr>
          </a:p>
          <a:p>
            <a:pPr eaLnBrk="1">
              <a:lnSpc>
                <a:spcPct val="140000"/>
              </a:lnSpc>
            </a:pPr>
            <a:r>
              <a:rPr lang="zh-CN" altLang="en-US" sz="2000" dirty="0" smtClean="0">
                <a:latin typeface="微软雅黑" panose="020B0503020204020204" charset="-122"/>
                <a:ea typeface="微软雅黑" panose="020B0503020204020204" charset="-122"/>
                <a:sym typeface="+mn-ea"/>
              </a:rPr>
              <a:t>       此任务涉及</a:t>
            </a:r>
            <a:r>
              <a:rPr lang="zh-CN" altLang="en-US" sz="2000" b="1" dirty="0" smtClean="0">
                <a:latin typeface="微软雅黑" panose="020B0503020204020204" charset="-122"/>
                <a:ea typeface="微软雅黑" panose="020B0503020204020204" charset="-122"/>
                <a:sym typeface="+mn-ea"/>
              </a:rPr>
              <a:t>产品管理</a:t>
            </a:r>
            <a:r>
              <a:rPr lang="zh-CN" altLang="en-US" sz="2000" dirty="0" smtClean="0">
                <a:latin typeface="微软雅黑" panose="020B0503020204020204" charset="-122"/>
                <a:ea typeface="微软雅黑" panose="020B0503020204020204" charset="-122"/>
                <a:sym typeface="+mn-ea"/>
              </a:rPr>
              <a:t>方面的政策包括：一是完善智能汽车生产、准入、销售、检验、登记、召回等管理规定；二是研究制定智能汽车相关产品安全审核和管理办法；三是加强智能汽车产品研发、生产制造、进出口等监管，完善智能汽车道路交通违法违规行为取证和处置、安全事故追溯和责任追究相关规定；四是明确车用无线通信设备型号核准和进网许可办理流程；五是完善智能汽车场地测试标准和管理办法。</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此任务涉及</a:t>
            </a:r>
            <a:r>
              <a:rPr lang="zh-CN" altLang="en-US" sz="2000" b="1" dirty="0" smtClean="0">
                <a:latin typeface="微软雅黑" panose="020B0503020204020204" charset="-122"/>
                <a:ea typeface="微软雅黑" panose="020B0503020204020204" charset="-122"/>
                <a:sym typeface="+mn-ea"/>
              </a:rPr>
              <a:t>使用管理</a:t>
            </a:r>
            <a:r>
              <a:rPr lang="zh-CN" altLang="en-US" sz="2000" dirty="0" smtClean="0">
                <a:latin typeface="微软雅黑" panose="020B0503020204020204" charset="-122"/>
                <a:ea typeface="微软雅黑" panose="020B0503020204020204" charset="-122"/>
                <a:sym typeface="+mn-ea"/>
              </a:rPr>
              <a:t>方面的政策包括：一是颁布智能汽车标识管理办法，强化智能汽车的身份认证、实时跟踪和事件溯源；二是建立公开透明的智能汽车监管和事故报告机制，运行监管体系；三是加强道路基础设施领域联网通信设备进网许可管理；四是制定智能汽车软硬件升级更新、售后服务、质量担保、金融保险等领域管理规定，积极推进智能汽车商业化应用。</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1001712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《智能汽车创新发展战略》六大主要任务相关政策分析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82968"/>
            <a:ext cx="11501518" cy="4831080"/>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第六、构建全面高效的智能汽车网络安全体系</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的第六大主要任务提出，构建全面高效的智能汽车网络安全体系。主要重点方向是，完善安全管理联动机制、提升网络安全防护能力两项细分任务。智能汽车电子电气部件的软硬件模块的集成和应用，衍生出了一系列新的网络安全问题。智能汽车一旦出现网络安全问题，将带来巨大危害。</a:t>
            </a:r>
            <a:endParaRPr lang="en-US" altLang="zh-CN" sz="2000" dirty="0" smtClean="0">
              <a:latin typeface="微软雅黑" panose="020B0503020204020204" charset="-122"/>
              <a:ea typeface="微软雅黑" panose="020B0503020204020204" charset="-122"/>
            </a:endParaRPr>
          </a:p>
          <a:p>
            <a:pPr eaLnBrk="1">
              <a:lnSpc>
                <a:spcPct val="140000"/>
              </a:lnSpc>
            </a:pPr>
            <a:r>
              <a:rPr lang="zh-CN" altLang="en-US" sz="2000" dirty="0" smtClean="0">
                <a:latin typeface="微软雅黑" panose="020B0503020204020204" charset="-122"/>
                <a:ea typeface="微软雅黑" panose="020B0503020204020204" charset="-122"/>
                <a:sym typeface="+mn-ea"/>
              </a:rPr>
              <a:t>       此任务涉及的政策包括：一是严格落实国家网络安全法律法规和等级保护，完善智能汽车网络安全管理制度，建立覆盖汽车制造企业、电子零部件供应商、网络运营商、服务提供商等产业链关键环节的安全责任体系，建立风险评估、等级测评、监测预警、应急响应等机制，定期开展网络安全监督检查；二是搭建多层纵深防御、软硬件结合的安全防护体系，加强车载芯片、操作系统、应用软件等安全可靠性设计，开展车载信息系统、服务平台及关键电子零部件安全检测，强化远程软件更新、监控服务等安全管理。实施统一身份权限认证管理。建立北斗系统抗干扰和防欺骗安全防护体系；三是按照国家网络安全等级保护相关标准规范，建设智能汽车网络安全态势感知平台，提升应急处置能力。</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1001712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《智能汽车创新发展战略》六大主要任务相关政策分析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82968"/>
            <a:ext cx="11501518" cy="569277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总体分析及建议</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指出，当今世界正经历百年未有之大变局，新一轮科技革命和产业变革方兴未艾，智能汽车已成为全球汽车产业发展的战略方向。</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提出了到</a:t>
            </a:r>
            <a:r>
              <a:rPr lang="en-US" altLang="zh-CN" sz="2000" dirty="0" smtClean="0">
                <a:latin typeface="微软雅黑" panose="020B0503020204020204" charset="-122"/>
                <a:ea typeface="微软雅黑" panose="020B0503020204020204" charset="-122"/>
                <a:sym typeface="+mn-ea"/>
              </a:rPr>
              <a:t>2025</a:t>
            </a:r>
            <a:r>
              <a:rPr lang="zh-CN" altLang="en-US" sz="2000" dirty="0" smtClean="0">
                <a:latin typeface="微软雅黑" panose="020B0503020204020204" charset="-122"/>
                <a:ea typeface="微软雅黑" panose="020B0503020204020204" charset="-122"/>
                <a:sym typeface="+mn-ea"/>
              </a:rPr>
              <a:t>和展望</a:t>
            </a:r>
            <a:r>
              <a:rPr lang="en-US" altLang="zh-CN" sz="2000" dirty="0" smtClean="0">
                <a:latin typeface="微软雅黑" panose="020B0503020204020204" charset="-122"/>
                <a:ea typeface="微软雅黑" panose="020B0503020204020204" charset="-122"/>
                <a:sym typeface="+mn-ea"/>
              </a:rPr>
              <a:t>2035</a:t>
            </a:r>
            <a:r>
              <a:rPr lang="zh-CN" altLang="en-US" sz="2000" dirty="0" smtClean="0">
                <a:latin typeface="微软雅黑" panose="020B0503020204020204" charset="-122"/>
                <a:ea typeface="微软雅黑" panose="020B0503020204020204" charset="-122"/>
                <a:sym typeface="+mn-ea"/>
              </a:rPr>
              <a:t>到</a:t>
            </a:r>
            <a:r>
              <a:rPr lang="en-US" altLang="zh-CN" sz="2000" dirty="0" smtClean="0">
                <a:latin typeface="微软雅黑" panose="020B0503020204020204" charset="-122"/>
                <a:ea typeface="微软雅黑" panose="020B0503020204020204" charset="-122"/>
                <a:sym typeface="+mn-ea"/>
              </a:rPr>
              <a:t>2050</a:t>
            </a:r>
            <a:r>
              <a:rPr lang="zh-CN" altLang="en-US" sz="2000" dirty="0" smtClean="0">
                <a:latin typeface="微软雅黑" panose="020B0503020204020204" charset="-122"/>
                <a:ea typeface="微软雅黑" panose="020B0503020204020204" charset="-122"/>
                <a:sym typeface="+mn-ea"/>
              </a:rPr>
              <a:t>年的战略愿景，阐述了我国智能汽车创新发展整体部署和战略任务。这表明，建设世界智能汽车强国已上升为国家战略。</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通过上述对六大主要任务的政策分析，说明要实现整体部署和战略任务需要二十五项政策标准来保障。这有赖于国家有关部委、地方政府部门，及相关行业的协调推进和政策支持。为此提出以下建议：</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一、建议国家有关部委针对六大主要任务涉及的财税金融政策和法规标准，制定统一的政策和法规标准。例如，制定突破关键基础技术研发投入的财税金融支持政策，推动军用技术的民用转化支持政策，构建系统完善的智能汽车法规标准体系，研究制定智能汽车相关产品安全审核和管理办法等。</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第二、建议地方政府部门</a:t>
            </a:r>
            <a:r>
              <a:rPr lang="zh-CN" altLang="en-US" sz="2000" dirty="0" smtClean="0">
                <a:latin typeface="微软雅黑" panose="020B0503020204020204" charset="-122"/>
                <a:ea typeface="微软雅黑" panose="020B0503020204020204" charset="-122"/>
                <a:cs typeface="微软雅黑" panose="020B0503020204020204" charset="-122"/>
                <a:sym typeface="+mn-ea"/>
              </a:rPr>
              <a:t>结合实际制定促进智能汽车创新发展的政策措施。例如，</a:t>
            </a:r>
            <a:r>
              <a:rPr lang="zh-CN" altLang="en-US" sz="2000" dirty="0" smtClean="0">
                <a:latin typeface="微软雅黑" panose="020B0503020204020204" charset="-122"/>
                <a:ea typeface="微软雅黑" panose="020B0503020204020204" charset="-122"/>
                <a:sym typeface="+mn-ea"/>
              </a:rPr>
              <a:t>开展城市级智能汽车大规模、综合性应用试点工作，在重点城市封闭区域探索开展智能汽车出行服务的支持政策等。</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稻壳儿春秋广告/盗版必究        原创来源：http://chn.docer.com/works?userid=199329941#!/work_time"/>
          <p:cNvSpPr txBox="1"/>
          <p:nvPr/>
        </p:nvSpPr>
        <p:spPr>
          <a:xfrm>
            <a:off x="4569460" y="810895"/>
            <a:ext cx="2897505" cy="768350"/>
          </a:xfrm>
          <a:prstGeom prst="rect">
            <a:avLst/>
          </a:prstGeom>
          <a:noFill/>
        </p:spPr>
        <p:txBody>
          <a:bodyPr wrap="square" rtlCol="0">
            <a:spAutoFit/>
          </a:bodyPr>
          <a:lstStyle/>
          <a:p>
            <a:r>
              <a:rPr lang="zh-CN" altLang="en-US" sz="4400" dirty="0" smtClean="0">
                <a:solidFill>
                  <a:srgbClr val="00B0F0"/>
                </a:solidFill>
                <a:latin typeface="Arial" panose="020B0604020202020204"/>
                <a:ea typeface="微软雅黑" panose="020B0503020204020204" charset="-122"/>
                <a:sym typeface="Arial" panose="020B0604020202020204"/>
              </a:rPr>
              <a:t>感谢关注！</a:t>
            </a:r>
            <a:endParaRPr lang="zh-CN" altLang="en-US" sz="4400" dirty="0" smtClean="0">
              <a:solidFill>
                <a:srgbClr val="00B0F0"/>
              </a:solidFill>
              <a:latin typeface="Arial" panose="020B0604020202020204"/>
              <a:ea typeface="微软雅黑" panose="020B0503020204020204" charset="-122"/>
              <a:sym typeface="Arial" panose="020B0604020202020204"/>
            </a:endParaRPr>
          </a:p>
        </p:txBody>
      </p:sp>
      <p:pic>
        <p:nvPicPr>
          <p:cNvPr id="88072" name="图片 43027" descr="微信二维码"/>
          <p:cNvPicPr>
            <a:picLocks noChangeAspect="1"/>
          </p:cNvPicPr>
          <p:nvPr/>
        </p:nvPicPr>
        <p:blipFill>
          <a:blip r:embed="rId1"/>
          <a:stretch>
            <a:fillRect/>
          </a:stretch>
        </p:blipFill>
        <p:spPr>
          <a:xfrm>
            <a:off x="4843780" y="1691640"/>
            <a:ext cx="2163445" cy="2163445"/>
          </a:xfrm>
          <a:prstGeom prst="rect">
            <a:avLst/>
          </a:prstGeom>
          <a:noFill/>
          <a:ln w="9525">
            <a:noFill/>
          </a:ln>
        </p:spPr>
      </p:pic>
      <p:sp>
        <p:nvSpPr>
          <p:cNvPr id="88071" name="Text Box 3"/>
          <p:cNvSpPr txBox="1"/>
          <p:nvPr/>
        </p:nvSpPr>
        <p:spPr>
          <a:xfrm>
            <a:off x="5043488" y="4002723"/>
            <a:ext cx="1692275" cy="245110"/>
          </a:xfrm>
          <a:prstGeom prst="rect">
            <a:avLst/>
          </a:prstGeom>
          <a:noFill/>
          <a:ln w="9525">
            <a:noFill/>
          </a:ln>
        </p:spPr>
        <p:txBody>
          <a:bodyPr anchor="t">
            <a:spAutoFit/>
          </a:bodyPr>
          <a:p>
            <a:pPr algn="ctr">
              <a:spcBef>
                <a:spcPct val="50000"/>
              </a:spcBef>
            </a:pPr>
            <a:r>
              <a:rPr lang="zh-CN" altLang="en-US" sz="1000" b="1" dirty="0">
                <a:solidFill>
                  <a:schemeClr val="bg1"/>
                </a:solidFill>
                <a:latin typeface="微软雅黑" panose="020B0503020204020204" charset="-122"/>
                <a:ea typeface="微软雅黑" panose="020B0503020204020204" charset="-122"/>
              </a:rPr>
              <a:t>扫一扫  关注我们</a:t>
            </a:r>
            <a:endParaRPr lang="zh-CN" altLang="en-US" sz="1000" b="1" dirty="0">
              <a:solidFill>
                <a:schemeClr val="bg1"/>
              </a:solidFill>
              <a:latin typeface="微软雅黑" panose="020B0503020204020204" charset="-122"/>
              <a:ea typeface="微软雅黑" panose="020B0503020204020204" charset="-122"/>
            </a:endParaRPr>
          </a:p>
        </p:txBody>
      </p:sp>
      <p:sp>
        <p:nvSpPr>
          <p:cNvPr id="88070" name="Text Box 3"/>
          <p:cNvSpPr txBox="1"/>
          <p:nvPr/>
        </p:nvSpPr>
        <p:spPr>
          <a:xfrm>
            <a:off x="5043488" y="4299585"/>
            <a:ext cx="1692275" cy="398780"/>
          </a:xfrm>
          <a:prstGeom prst="rect">
            <a:avLst/>
          </a:prstGeom>
          <a:noFill/>
          <a:ln w="9525">
            <a:noFill/>
          </a:ln>
        </p:spPr>
        <p:txBody>
          <a:bodyPr wrap="square" anchor="t">
            <a:spAutoFit/>
          </a:bodyPr>
          <a:p>
            <a:pPr algn="ctr">
              <a:spcBef>
                <a:spcPct val="50000"/>
              </a:spcBef>
            </a:pPr>
            <a:r>
              <a:rPr lang="zh-CN" altLang="en-US" sz="1000" b="1" dirty="0">
                <a:solidFill>
                  <a:schemeClr val="bg1"/>
                </a:solidFill>
                <a:latin typeface="微软雅黑" panose="020B0503020204020204" charset="-122"/>
                <a:ea typeface="微软雅黑" panose="020B0503020204020204" charset="-122"/>
              </a:rPr>
              <a:t>乘联会官方网站</a:t>
            </a:r>
            <a:r>
              <a:rPr lang="en-US" altLang="zh-CN" sz="1000" b="1" dirty="0">
                <a:solidFill>
                  <a:schemeClr val="bg1"/>
                </a:solidFill>
                <a:latin typeface="微软雅黑" panose="020B0503020204020204" charset="-122"/>
                <a:ea typeface="微软雅黑" panose="020B0503020204020204" charset="-122"/>
              </a:rPr>
              <a:t>www.cpcaauto.com</a:t>
            </a:r>
            <a:endParaRPr lang="en-US" altLang="zh-CN" sz="1000" b="1" dirty="0">
              <a:solidFill>
                <a:schemeClr val="bg1"/>
              </a:solidFill>
              <a:latin typeface="微软雅黑" panose="020B0503020204020204" charset="-122"/>
              <a:ea typeface="微软雅黑" panose="020B0503020204020204" charset="-122"/>
            </a:endParaRPr>
          </a:p>
        </p:txBody>
      </p:sp>
      <p:sp>
        <p:nvSpPr>
          <p:cNvPr id="12" name="矩形 11"/>
          <p:cNvSpPr/>
          <p:nvPr userDrawn="1"/>
        </p:nvSpPr>
        <p:spPr>
          <a:xfrm>
            <a:off x="3525087" y="5577212"/>
            <a:ext cx="6024880" cy="1291590"/>
          </a:xfrm>
          <a:prstGeom prst="rect">
            <a:avLst/>
          </a:prstGeom>
        </p:spPr>
        <p:txBody>
          <a:bodyPr wrap="none">
            <a:spAutoFit/>
          </a:bodyPr>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愿景：最具价值的汽车信息交流平台和行业研究机构</a:t>
            </a:r>
            <a:endParaRPr lang="en-US" altLang="zh-CN" sz="2000" dirty="0">
              <a:solidFill>
                <a:srgbClr val="00B0F0"/>
              </a:solidFill>
              <a:latin typeface="微软雅黑" panose="020B0503020204020204" charset="-122"/>
              <a:ea typeface="微软雅黑" panose="020B0503020204020204" charset="-122"/>
              <a:sym typeface="+mn-ea"/>
            </a:endParaRPr>
          </a:p>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宗旨：为汽车企业服务 为中国汽车产业发展做贡献</a:t>
            </a:r>
            <a:endParaRPr lang="en-US" altLang="zh-CN" sz="2000" dirty="0">
              <a:solidFill>
                <a:srgbClr val="00B0F0"/>
              </a:solidFill>
              <a:latin typeface="微软雅黑" panose="020B0503020204020204" charset="-122"/>
              <a:ea typeface="微软雅黑" panose="020B0503020204020204" charset="-122"/>
              <a:sym typeface="+mn-ea"/>
            </a:endParaRPr>
          </a:p>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价值观：专业 共享 高效 创新</a:t>
            </a:r>
            <a:endParaRPr lang="en-US" altLang="zh-CN" sz="2000" dirty="0">
              <a:solidFill>
                <a:srgbClr val="00B0F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4934585" y="46990"/>
            <a:ext cx="401256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问题的提出</a:t>
            </a:r>
            <a:endParaRPr lang="zh-CN" altLang="en-US" sz="3200" dirty="0">
              <a:solidFill>
                <a:srgbClr val="00B0F0"/>
              </a:solidFill>
              <a:latin typeface="Arial" panose="020B0604020202020204"/>
              <a:ea typeface="微软雅黑" panose="020B0503020204020204" charset="-122"/>
              <a:sym typeface="Wingdings 2" panose="05020102010507070707" pitchFamily="18" charset="2"/>
            </a:endParaRPr>
          </a:p>
        </p:txBody>
      </p:sp>
      <p:sp>
        <p:nvSpPr>
          <p:cNvPr id="22534" name="Text Box 2"/>
          <p:cNvSpPr txBox="1"/>
          <p:nvPr/>
        </p:nvSpPr>
        <p:spPr>
          <a:xfrm>
            <a:off x="295869" y="1082343"/>
            <a:ext cx="11715832" cy="4831080"/>
          </a:xfrm>
          <a:prstGeom prst="rect">
            <a:avLst/>
          </a:prstGeom>
          <a:noFill/>
          <a:ln w="9525">
            <a:noFill/>
          </a:ln>
        </p:spPr>
        <p:txBody>
          <a:bodyPr wrap="square" anchor="t">
            <a:spAutoFit/>
          </a:bodyPr>
          <a:p>
            <a:pPr eaLnBrk="1">
              <a:lnSpc>
                <a:spcPct val="140000"/>
              </a:lnSpc>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10</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日，国家发展改革委等十一部委联合印发“关于印发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智能汽车创新发展战略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（以下简称</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）的通知”。通知要求各省、自治区、直辖市及计划单列市、新疆生产建设兵团有关部门结合实际制定促进智能汽车创新发展的政策措施，着力推动各项战略任务有效落实。</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的主要内容包括发展态势、总体要求、主要任务、保障措施共四部分。战略愿景：到</a:t>
            </a:r>
            <a:r>
              <a:rPr lang="en-US" altLang="zh-CN" sz="2000" dirty="0" smtClean="0">
                <a:latin typeface="微软雅黑" panose="020B0503020204020204" charset="-122"/>
                <a:ea typeface="微软雅黑" panose="020B0503020204020204" charset="-122"/>
                <a:cs typeface="微软雅黑" panose="020B0503020204020204" charset="-122"/>
                <a:sym typeface="+mn-ea"/>
              </a:rPr>
              <a:t>2025</a:t>
            </a:r>
            <a:r>
              <a:rPr lang="zh-CN" altLang="en-US" sz="2000" dirty="0" smtClean="0">
                <a:latin typeface="微软雅黑" panose="020B0503020204020204" charset="-122"/>
                <a:ea typeface="微软雅黑" panose="020B0503020204020204" charset="-122"/>
                <a:cs typeface="微软雅黑" panose="020B0503020204020204" charset="-122"/>
                <a:sym typeface="+mn-ea"/>
              </a:rPr>
              <a:t>年，中国标准智能汽车的技术创新、产业生态、基础设施、法规标准、产品监管和网络安全体系基本形成。实现有条件自动驾驶的智能汽车达到规模化生产，实现高度自动驾驶的智能汽车在特定环境下市场化应用。智能交通系统和智慧城市相关设施建设取得积极进展，车用无线通信网络（</a:t>
            </a:r>
            <a:r>
              <a:rPr lang="en-US" altLang="zh-CN" sz="2000" dirty="0" smtClean="0">
                <a:latin typeface="微软雅黑" panose="020B0503020204020204" charset="-122"/>
                <a:ea typeface="微软雅黑" panose="020B0503020204020204" charset="-122"/>
                <a:cs typeface="微软雅黑" panose="020B0503020204020204" charset="-122"/>
                <a:sym typeface="+mn-ea"/>
              </a:rPr>
              <a:t>LTE-V2X </a:t>
            </a:r>
            <a:r>
              <a:rPr lang="zh-CN" altLang="en-US" sz="2000" dirty="0" smtClean="0">
                <a:latin typeface="微软雅黑" panose="020B0503020204020204" charset="-122"/>
                <a:ea typeface="微软雅黑" panose="020B0503020204020204" charset="-122"/>
                <a:cs typeface="微软雅黑" panose="020B0503020204020204" charset="-122"/>
                <a:sym typeface="+mn-ea"/>
              </a:rPr>
              <a:t>等）实现区域覆盖，新一代车用无线通信网络（</a:t>
            </a:r>
            <a:r>
              <a:rPr lang="en-US" altLang="zh-CN" sz="2000" dirty="0" smtClean="0">
                <a:latin typeface="微软雅黑" panose="020B0503020204020204" charset="-122"/>
                <a:ea typeface="微软雅黑" panose="020B0503020204020204" charset="-122"/>
                <a:cs typeface="微软雅黑" panose="020B0503020204020204" charset="-122"/>
                <a:sym typeface="+mn-ea"/>
              </a:rPr>
              <a:t>5G-V2X</a:t>
            </a:r>
            <a:r>
              <a:rPr lang="zh-CN" altLang="en-US" sz="2000" dirty="0" smtClean="0">
                <a:latin typeface="微软雅黑" panose="020B0503020204020204" charset="-122"/>
                <a:ea typeface="微软雅黑" panose="020B0503020204020204" charset="-122"/>
                <a:cs typeface="微软雅黑" panose="020B0503020204020204" charset="-122"/>
                <a:sym typeface="+mn-ea"/>
              </a:rPr>
              <a:t>）在部分城市、高速公路逐步开展应用，高精度时空基准服务网络实现全覆盖。同时还展望了</a:t>
            </a:r>
            <a:r>
              <a:rPr lang="en-US" altLang="zh-CN" sz="2000" dirty="0" smtClean="0">
                <a:latin typeface="微软雅黑" panose="020B0503020204020204" charset="-122"/>
                <a:ea typeface="微软雅黑" panose="020B0503020204020204" charset="-122"/>
                <a:cs typeface="微软雅黑" panose="020B0503020204020204" charset="-122"/>
                <a:sym typeface="+mn-ea"/>
              </a:rPr>
              <a:t>2035</a:t>
            </a:r>
            <a:r>
              <a:rPr lang="zh-CN" altLang="en-US" sz="2000" dirty="0" smtClean="0">
                <a:latin typeface="微软雅黑" panose="020B0503020204020204" charset="-122"/>
                <a:ea typeface="微软雅黑" panose="020B0503020204020204" charset="-122"/>
                <a:cs typeface="微软雅黑" panose="020B0503020204020204" charset="-122"/>
                <a:sym typeface="+mn-ea"/>
              </a:rPr>
              <a:t>到</a:t>
            </a:r>
            <a:r>
              <a:rPr lang="en-US" altLang="zh-CN" sz="2000" dirty="0" smtClean="0">
                <a:latin typeface="微软雅黑" panose="020B0503020204020204" charset="-122"/>
                <a:ea typeface="微软雅黑" panose="020B0503020204020204" charset="-122"/>
                <a:cs typeface="微软雅黑" panose="020B0503020204020204" charset="-122"/>
                <a:sym typeface="+mn-ea"/>
              </a:rPr>
              <a:t>2050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年的战略愿景。对于如何实现上述愿景，</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提出要完成六个方面共二十项关键任务。但是，这些关键任务的实现需要国家和地方的政策措施支撑。因此，有必要对</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涉及的相关政策进行分析，并密切关注后续国家和地方政策措施的出台。</a:t>
            </a:r>
            <a:endParaRPr lang="zh-CN" altLang="en-US"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《智能汽车创新发展战略》出台的背景情况</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rPr>
              <a:t>我国智能网联汽车行业市场现状</a:t>
            </a:r>
            <a:endParaRPr lang="en-US" altLang="zh-CN"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目前，我国智能网联汽车发展处于行业导入期。自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2016</a:t>
            </a:r>
            <a:r>
              <a:rPr lang="zh-CN" altLang="en-US" sz="2000" dirty="0" smtClean="0">
                <a:latin typeface="微软雅黑" panose="020B0503020204020204" charset="-122"/>
                <a:ea typeface="微软雅黑" panose="020B0503020204020204" charset="-122"/>
                <a:cs typeface="微软雅黑" panose="020B0503020204020204" charset="-122"/>
                <a:sym typeface="+mn-ea"/>
              </a:rPr>
              <a:t>年以来，上汽集团、长安汽车、北汽集团等中国各大汽车企业纷纷发布了汽车智能化战略。同时，互联网和高新技术企业纷纷加入自动驾驶汽车的角逐。</a:t>
            </a:r>
            <a:r>
              <a:rPr lang="en-US" altLang="zh-CN" sz="2000" dirty="0" smtClean="0">
                <a:latin typeface="微软雅黑" panose="020B0503020204020204" charset="-122"/>
                <a:ea typeface="微软雅黑" panose="020B0503020204020204" charset="-122"/>
                <a:cs typeface="微软雅黑" panose="020B0503020204020204" charset="-122"/>
                <a:sym typeface="+mn-ea"/>
              </a:rPr>
              <a:t>2017</a:t>
            </a:r>
            <a:r>
              <a:rPr lang="zh-CN" altLang="en-US" sz="2000" dirty="0" smtClean="0">
                <a:latin typeface="微软雅黑" panose="020B0503020204020204" charset="-122"/>
                <a:ea typeface="微软雅黑" panose="020B0503020204020204" charset="-122"/>
                <a:cs typeface="微软雅黑" panose="020B0503020204020204" charset="-122"/>
                <a:sym typeface="+mn-ea"/>
              </a:rPr>
              <a:t>年车联网市场规模在</a:t>
            </a:r>
            <a:r>
              <a:rPr lang="en-US" altLang="zh-CN" sz="2000" dirty="0" smtClean="0">
                <a:latin typeface="微软雅黑" panose="020B0503020204020204" charset="-122"/>
                <a:ea typeface="微软雅黑" panose="020B0503020204020204" charset="-122"/>
                <a:cs typeface="微软雅黑" panose="020B0503020204020204" charset="-122"/>
                <a:sym typeface="+mn-ea"/>
              </a:rPr>
              <a:t>114</a:t>
            </a:r>
            <a:r>
              <a:rPr lang="zh-CN" altLang="en-US" sz="2000" dirty="0" smtClean="0">
                <a:latin typeface="微软雅黑" panose="020B0503020204020204" charset="-122"/>
                <a:ea typeface="微软雅黑" panose="020B0503020204020204" charset="-122"/>
                <a:cs typeface="微软雅黑" panose="020B0503020204020204" charset="-122"/>
                <a:sym typeface="+mn-ea"/>
              </a:rPr>
              <a:t>亿美元左右，预测</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年市场规模可达到</a:t>
            </a:r>
            <a:r>
              <a:rPr lang="en-US" altLang="zh-CN" sz="2000" dirty="0" smtClean="0">
                <a:latin typeface="微软雅黑" panose="020B0503020204020204" charset="-122"/>
                <a:ea typeface="微软雅黑" panose="020B0503020204020204" charset="-122"/>
                <a:cs typeface="微软雅黑" panose="020B0503020204020204" charset="-122"/>
                <a:sym typeface="+mn-ea"/>
              </a:rPr>
              <a:t>1000</a:t>
            </a:r>
            <a:r>
              <a:rPr lang="zh-CN" altLang="en-US" sz="2000" dirty="0" smtClean="0">
                <a:latin typeface="微软雅黑" panose="020B0503020204020204" charset="-122"/>
                <a:ea typeface="微软雅黑" panose="020B0503020204020204" charset="-122"/>
                <a:cs typeface="微软雅黑" panose="020B0503020204020204" charset="-122"/>
                <a:sym typeface="+mn-ea"/>
              </a:rPr>
              <a:t>亿元以上。</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近年来，我国积极推动智能网联汽车产业的发展，大力建设智能网联汽车产业示范区。北京、深圳、上海、浙江和长春综合实力更为优越，具备较好的智能网联汽车发展潜力。目前，从北京、上海、广州到福建平潭县、浙江德清县，中国已有约</a:t>
            </a:r>
            <a:r>
              <a:rPr lang="en-US" altLang="zh-CN" sz="2000" dirty="0" smtClean="0">
                <a:latin typeface="微软雅黑" panose="020B0503020204020204" charset="-122"/>
                <a:ea typeface="微软雅黑" panose="020B0503020204020204" charset="-122"/>
                <a:cs typeface="微软雅黑" panose="020B0503020204020204" charset="-122"/>
                <a:sym typeface="+mn-ea"/>
              </a:rPr>
              <a:t>20</a:t>
            </a:r>
            <a:r>
              <a:rPr lang="zh-CN" altLang="en-US" sz="2000" dirty="0" smtClean="0">
                <a:latin typeface="微软雅黑" panose="020B0503020204020204" charset="-122"/>
                <a:ea typeface="微软雅黑" panose="020B0503020204020204" charset="-122"/>
                <a:cs typeface="微软雅黑" panose="020B0503020204020204" charset="-122"/>
                <a:sym typeface="+mn-ea"/>
              </a:rPr>
              <a:t>个地区发放超过</a:t>
            </a:r>
            <a:r>
              <a:rPr lang="en-US" altLang="zh-CN" sz="2000" dirty="0" smtClean="0">
                <a:latin typeface="微软雅黑" panose="020B0503020204020204" charset="-122"/>
                <a:ea typeface="微软雅黑" panose="020B0503020204020204" charset="-122"/>
                <a:cs typeface="微软雅黑" panose="020B0503020204020204" charset="-122"/>
                <a:sym typeface="+mn-ea"/>
              </a:rPr>
              <a:t>200</a:t>
            </a:r>
            <a:r>
              <a:rPr lang="zh-CN" altLang="en-US" sz="2000" dirty="0" smtClean="0">
                <a:latin typeface="微软雅黑" panose="020B0503020204020204" charset="-122"/>
                <a:ea typeface="微软雅黑" panose="020B0503020204020204" charset="-122"/>
                <a:cs typeface="微软雅黑" panose="020B0503020204020204" charset="-122"/>
                <a:sym typeface="+mn-ea"/>
              </a:rPr>
              <a:t>张智能网联汽车开放道路测试牌照。</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但是，目前国内智能网联汽车仍处于研发测试阶段，在技术上还有很大的不确定性。中国发展智能网联汽车的短板主要表现在以下几个方面。一是还没有形成发展智能网联和自动驾驶的国家战略；二是在智能网联和自动驾驶的关键领域，基础还比较薄弱；三是通讯、汽车、交通和产业跨界融合亟需加强；四是智能化的基础设施还需要加强，特别是路、网、车的联系必须要加强。</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《智能汽车创新发展战略》出台的背景情况</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4831080"/>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rPr>
              <a:t>政策推动我国智能网联汽车产业发展</a:t>
            </a:r>
            <a:endParaRPr lang="en-US" altLang="zh-CN"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zh-CN" altLang="en-US" sz="2000" dirty="0" smtClean="0">
                <a:latin typeface="微软雅黑" panose="020B0503020204020204" charset="-122"/>
                <a:ea typeface="微软雅黑" panose="020B0503020204020204" charset="-122"/>
                <a:cs typeface="微软雅黑" panose="020B0503020204020204" charset="-122"/>
                <a:sym typeface="+mn-ea"/>
              </a:rPr>
              <a:t>       我国高度重视智能网联汽车发展。</a:t>
            </a:r>
            <a:r>
              <a:rPr lang="en-US" altLang="zh-CN" sz="2000" dirty="0" smtClean="0">
                <a:latin typeface="微软雅黑" panose="020B0503020204020204" charset="-122"/>
                <a:ea typeface="微软雅黑" panose="020B0503020204020204" charset="-122"/>
                <a:cs typeface="微软雅黑" panose="020B0503020204020204" charset="-122"/>
                <a:sym typeface="+mn-ea"/>
              </a:rPr>
              <a:t>2017</a:t>
            </a:r>
            <a:r>
              <a:rPr lang="zh-CN" altLang="en-US" sz="2000" dirty="0" smtClean="0">
                <a:latin typeface="微软雅黑" panose="020B0503020204020204" charset="-122"/>
                <a:ea typeface="微软雅黑" panose="020B0503020204020204" charset="-122"/>
                <a:cs typeface="微软雅黑" panose="020B0503020204020204" charset="-122"/>
                <a:sym typeface="+mn-ea"/>
              </a:rPr>
              <a:t>年以来，工业和信息化部、交通运输部、科学技术部、发展改革委、公安部等部委先后出台一系列规划及政策推动我国智能网联汽车发展。 </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2017</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4</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6</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日，工业和信息化部等三部委印发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汽车产业中长期发展规划</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提出加大智能网联汽车关键技术攻关；开展智能网联汽车示范推广，稳步扩大试点范围。 </a:t>
            </a:r>
            <a:r>
              <a:rPr lang="en-US" altLang="zh-CN" sz="2000" dirty="0" smtClean="0">
                <a:latin typeface="微软雅黑" panose="020B0503020204020204" charset="-122"/>
                <a:ea typeface="微软雅黑" panose="020B0503020204020204" charset="-122"/>
                <a:cs typeface="微软雅黑" panose="020B0503020204020204" charset="-122"/>
                <a:sym typeface="+mn-ea"/>
              </a:rPr>
              <a:t>2018</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4</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3</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日，工业和信息化部等三部委印发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智能网联汽车道路测试管理规范（试行）</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，旨在推动汽车智能化、网联化技术发展和产业应用，规范智能网联汽车道路测试管理。</a:t>
            </a:r>
            <a:r>
              <a:rPr lang="en-US" altLang="zh-CN" sz="2000" dirty="0" smtClean="0">
                <a:latin typeface="微软雅黑" panose="020B0503020204020204" charset="-122"/>
                <a:ea typeface="微软雅黑" panose="020B0503020204020204" charset="-122"/>
                <a:cs typeface="微软雅黑" panose="020B0503020204020204" charset="-122"/>
                <a:sym typeface="+mn-ea"/>
              </a:rPr>
              <a:t>2018</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25</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日，工业和信息化部发布“关于印发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车联网（智能网联汽车）产业发展行动计划</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的通知”，明确表示将加大对车联网（智能网联汽车）行业的政策扶持力度，以</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年为时间节点，分两个阶段实现智能网联汽车行业高质量发展的目标。</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9</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19</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日，国务院印发的</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交通强国建设纲要</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提出加强智能网联汽车研发。</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同时，北京、上海、重庆、长沙、长春、深圳、广州等地相继出台智能网联汽车相关政策法规。</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976249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《智能汽车创新发展战略》出台的背景情况</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rPr>
              <a:t>发展智能汽车对我国具有重要的战略意义</a:t>
            </a:r>
            <a:endParaRPr lang="en-US" altLang="zh-CN" sz="2000" b="1" dirty="0" smtClean="0">
              <a:solidFill>
                <a:srgbClr val="00B0F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zh-CN" altLang="en-US" sz="2000" dirty="0" smtClean="0">
                <a:latin typeface="微软雅黑" panose="020B0503020204020204" charset="-122"/>
                <a:ea typeface="微软雅黑" panose="020B0503020204020204" charset="-122"/>
                <a:cs typeface="微软雅黑" panose="020B0503020204020204" charset="-122"/>
                <a:sym typeface="+mn-ea"/>
              </a:rPr>
              <a:t>       智能汽车已成为全球汽车产业发展的战略方向。我国拥有智能汽车发展的战略优势，发展智能汽车成为建设汽车强国的战略选择。主要表现在，中国特色社会主义制度和国家治理体系能够集中力量办大事，我国汽车产业体系完善，品牌质量逐步提升，关键技术不断突破，发展基础较为扎实。互联网、信息通信等领域涌现一批知名企业，网络通信实力雄厚。路网规模、</a:t>
            </a:r>
            <a:r>
              <a:rPr lang="en-US" altLang="zh-CN" sz="2000" dirty="0" smtClean="0">
                <a:latin typeface="微软雅黑" panose="020B0503020204020204" charset="-122"/>
                <a:ea typeface="微软雅黑" panose="020B0503020204020204" charset="-122"/>
                <a:cs typeface="微软雅黑" panose="020B0503020204020204" charset="-122"/>
                <a:sym typeface="+mn-ea"/>
              </a:rPr>
              <a:t>5G </a:t>
            </a:r>
            <a:r>
              <a:rPr lang="zh-CN" altLang="en-US" sz="2000" dirty="0" smtClean="0">
                <a:latin typeface="微软雅黑" panose="020B0503020204020204" charset="-122"/>
                <a:ea typeface="微软雅黑" panose="020B0503020204020204" charset="-122"/>
                <a:cs typeface="微软雅黑" panose="020B0503020204020204" charset="-122"/>
                <a:sym typeface="+mn-ea"/>
              </a:rPr>
              <a:t>通信、北斗卫星导航定位系统水平国际领先，基础设施保障有力。汽车销量位居世界首位，新型城镇化建设快速推进，市场需求前景广阔。</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zh-CN" altLang="en-US" sz="2000" dirty="0" smtClean="0">
                <a:latin typeface="微软雅黑" panose="020B0503020204020204" charset="-122"/>
                <a:ea typeface="微软雅黑" panose="020B0503020204020204" charset="-122"/>
                <a:cs typeface="微软雅黑" panose="020B0503020204020204" charset="-122"/>
                <a:sym typeface="+mn-ea"/>
              </a:rPr>
              <a:t>       发展智能汽车，有利于提升汽车及相关产业基础能力，突破关键技术瓶颈，增强新一轮科技革命和产业变革引领能力，培育产业发展新优势；有利于加速汽车产业转型升级，培育数字经济，壮大经济增长新动能；有利于加快制造强国、科技强国、网络强国、交通强国、数字中国、智慧社会建设，增强新时代国家综合实力；有利于保障生命安全，提高交通效率，促进节能减排，增进人民福祉。</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因此，为加快推进我国智能汽车创新发展，国家十一部委制定出台</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智能汽车创新发展战略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1001712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《智能汽车创新发展战略》六大主要任务相关政策分析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82968"/>
            <a:ext cx="11501518" cy="569277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第一、构建协同开放的智能汽车技术创新体系</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提出了六大主要任务、二十项细分任务来推进智能汽车体系建设。其中第一大主要任务就是构建协同开放的智能汽车技术创新体系，主要重点方向是，突破关键基础技术、完善测试评价技术、开展应用示范试点三项细分任务。这三项细分任务层层递进，对基础的前瞻技术、共性的交叉技术的研发、测试工具研发、评价能力建设、示范应用的协同系统、先导区的设立都有明确的规划和要求。</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此任务所涉及的政策包括：一是突破关键基础技术研发投入的财税金融支持政策；二是建立健全智能汽车测试评价体系及测试基础数据库；三是开展特定区域智能汽车测试运行及示范应用，推动有条件的地方开展城市级智能汽车大规模、综合性应用试点，支持优势地区创建国家车联网先导区的相关政策。</a:t>
            </a:r>
            <a:endParaRPr lang="en-US" altLang="zh-CN" sz="2000" dirty="0" smtClean="0">
              <a:latin typeface="微软雅黑" panose="020B0503020204020204" charset="-122"/>
              <a:ea typeface="微软雅黑" panose="020B0503020204020204" charset="-122"/>
            </a:endParaRPr>
          </a:p>
          <a:p>
            <a:pPr eaLnBrk="1">
              <a:lnSpc>
                <a:spcPct val="140000"/>
              </a:lnSpc>
            </a:pPr>
            <a:r>
              <a:rPr lang="zh-CN" altLang="en-US" sz="2000" dirty="0" smtClean="0">
                <a:latin typeface="微软雅黑" panose="020B0503020204020204" charset="-122"/>
                <a:ea typeface="微软雅黑" panose="020B0503020204020204" charset="-122"/>
                <a:sym typeface="+mn-ea"/>
              </a:rPr>
              <a:t>       在汽车生产企业、相关配套企业、信息通信企业和互联网企业的共同推动下，智能汽车技术研发应用进程将不断加快，再加上国家部委、地方政府政策支持，未来智能汽车的生产量和商业化应用将加速。因此，希望国家有关部委和地方政府部门针对上述三个方面尽快出台具体的支持政策措施。</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1001712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《智能汽车创新发展战略》六大主要任务相关政策分析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8296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第二、构建跨界融合的智能汽车产业生态体系</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的第二大主要任务提出，构建跨界融合的智能汽车产业生态体系。主要重点方向是，增强产业核心竞争力、培育新型市场主体、创新产业发展形态、推动新技术转化应用四项细分任务。</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此任务涉及的政策包括：一是推进建设智能汽车关键零部件产业集群、培育有竞争力的智能汽车品牌的支持政策；二是整合优势资源，组建智能汽车产业联合体和联盟的支持政策；三是优先在重点城市封闭区域探索开展智能汽车出行服务的支持政策；四是推动车辆电子控制、高性能芯片、激光</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毫米波雷达、微机电系统、惯性导航系统等自主知识产权军用技术的民用转化的支持政策。</a:t>
            </a:r>
            <a:endParaRPr lang="en-US" altLang="zh-CN" sz="2000" dirty="0" smtClean="0">
              <a:latin typeface="微软雅黑" panose="020B0503020204020204" charset="-122"/>
              <a:ea typeface="微软雅黑" panose="020B0503020204020204" charset="-122"/>
            </a:endParaRPr>
          </a:p>
          <a:p>
            <a:pPr eaLnBrk="1">
              <a:lnSpc>
                <a:spcPct val="140000"/>
              </a:lnSpc>
            </a:pPr>
            <a:r>
              <a:rPr lang="zh-CN" altLang="en-US" sz="2000" dirty="0" smtClean="0">
                <a:latin typeface="微软雅黑" panose="020B0503020204020204" charset="-122"/>
                <a:ea typeface="微软雅黑" panose="020B0503020204020204" charset="-122"/>
                <a:sym typeface="+mn-ea"/>
              </a:rPr>
              <a:t>       当前，成本问题是制约智能汽车推广应用的一大难题。据了解，自动驾驶系统成本非常昂贵，一套</a:t>
            </a:r>
            <a:r>
              <a:rPr lang="en-US" altLang="zh-CN" sz="2000" dirty="0" smtClean="0">
                <a:latin typeface="微软雅黑" panose="020B0503020204020204" charset="-122"/>
                <a:ea typeface="微软雅黑" panose="020B0503020204020204" charset="-122"/>
                <a:sym typeface="+mn-ea"/>
              </a:rPr>
              <a:t>32</a:t>
            </a:r>
            <a:r>
              <a:rPr lang="zh-CN" altLang="en-US" sz="2000" dirty="0" smtClean="0">
                <a:latin typeface="微软雅黑" panose="020B0503020204020204" charset="-122"/>
                <a:ea typeface="微软雅黑" panose="020B0503020204020204" charset="-122"/>
                <a:sym typeface="+mn-ea"/>
              </a:rPr>
              <a:t>线的激光雷达甚至需要十几万元，难以在车上量产，自动驾驶模拟实验的资金投入也很巨大。构建跨界融合的智能汽车产业生态体系，建设智能汽车关键零部件产业集群、组建智能汽车产业联合体和联盟、军用技术的民用转化，是促进智能汽车实现量产的关键。因此，需要国家部委和地方部门提供政策支持。</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1001712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《智能汽车创新发展战略》六大主要任务相关政策分析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82968"/>
            <a:ext cx="11501518" cy="569277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第三、构建先进完备的智能汽车基础设施体系</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的第三大主要任务提出，构建先进完备的智能汽车基础设施体系。主要重点方向是，推进智能化道路基础设施规划建设、建设广泛覆盖的车用无线通信网络、建设覆盖全国的车用高精度时空基准服务能力、建设覆盖全国路网的道路交通地理信息系统、建设国家智能汽车大数据云控基础平台等五项细分任务。此任务的重点方向与</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交通强国建设纲要</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部分要求相当。</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纲要</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提出，大力发展智慧交通。推动大数据、互联网、人工智能、区块链、超级计算等新技术与交通行业深度融合。推进数据资源赋能交通发展，加速交通基础设施网、运输服务网、能源网与信息网络融合发展，构建泛在先进的交通信息基础设施。构建综合交通大数据中心体系，深化交通公共服务和电子政务发展。推进北斗卫星导航系统应用。</a:t>
            </a:r>
            <a:endParaRPr lang="en-US" altLang="zh-CN" sz="2000" dirty="0" smtClean="0">
              <a:latin typeface="微软雅黑" panose="020B0503020204020204" charset="-122"/>
              <a:ea typeface="微软雅黑" panose="020B0503020204020204" charset="-122"/>
            </a:endParaRPr>
          </a:p>
          <a:p>
            <a:pPr eaLnBrk="1">
              <a:lnSpc>
                <a:spcPct val="140000"/>
              </a:lnSpc>
            </a:pPr>
            <a:r>
              <a:rPr lang="zh-CN" altLang="en-US" sz="2000" dirty="0" smtClean="0">
                <a:latin typeface="微软雅黑" panose="020B0503020204020204" charset="-122"/>
                <a:ea typeface="微软雅黑" panose="020B0503020204020204" charset="-122"/>
                <a:sym typeface="+mn-ea"/>
              </a:rPr>
              <a:t>       此任务涉及的政策包括：一是建立健全中央和地方各级财政投入保障制度，鼓励采用多元化市场融资方式拓宽融资渠道，促进交通、通信、网络等机构共同构建先进完备的智能汽车基础设施体系建设；二是制定鼓励有条件的地方和企业在构建先进完备的智能汽车基础设施体系建设中先行先试的支持政策。</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42135" y="46990"/>
            <a:ext cx="1001712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《智能汽车创新发展战略》六大主要任务相关政策分析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8296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rgbClr val="00B0F0"/>
                </a:solidFill>
                <a:latin typeface="微软雅黑" panose="020B0503020204020204" charset="-122"/>
                <a:ea typeface="微软雅黑" panose="020B0503020204020204" charset="-122"/>
                <a:sym typeface="+mn-ea"/>
              </a:rPr>
              <a:t>第四、构建系统完善的智能汽车法规标准体系</a:t>
            </a:r>
            <a:endParaRPr lang="en-US" altLang="zh-CN" sz="2000" b="1" dirty="0" smtClean="0">
              <a:solidFill>
                <a:srgbClr val="00B0F0"/>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战略</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的第四大主要任务提出，构建系统完善的智能汽车法规标准体系。主要重点方向是健全法律法规、完善技术标准、推动认证认可等三项细分任务。</a:t>
            </a:r>
            <a:endParaRPr lang="en-US" altLang="zh-CN" sz="2000" dirty="0" smtClean="0">
              <a:latin typeface="微软雅黑" panose="020B0503020204020204" charset="-122"/>
              <a:ea typeface="微软雅黑" panose="020B0503020204020204" charset="-122"/>
            </a:endParaRPr>
          </a:p>
          <a:p>
            <a:pPr eaLnBrk="1">
              <a:lnSpc>
                <a:spcPct val="140000"/>
              </a:lnSpc>
            </a:pPr>
            <a:r>
              <a:rPr lang="zh-CN" altLang="en-US" sz="2000" dirty="0" smtClean="0">
                <a:latin typeface="微软雅黑" panose="020B0503020204020204" charset="-122"/>
                <a:ea typeface="微软雅黑" panose="020B0503020204020204" charset="-122"/>
                <a:sym typeface="+mn-ea"/>
              </a:rPr>
              <a:t>       此任务涉及的政策包括：一是开展智能汽车“机器驾驶人”认定、责任确认、网络安全、数据管理等法律问题及伦理规范研究，明确相关主体的法律权利、义务和责任等；二是推动出台规范智能汽车测试、准入、使用、监管等方面的法律法规规范，促进</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道路交通安全法</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等法律法规修订完善。完善测绘地理信息法律法规；三是构建智能汽车中国标准体系。重点制定车载关键系统、智能汽车基础地图、云控基础平台、安全防护、智能化基础设施等技术标准和规范，以及“人</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车</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路</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云”系统协同的车用无线通信技术标准和设备接口规范。建立智能汽车等级划分及评估准则，制定智能汽车产品认证、运行安全、自动驾驶能力测试标准，完善测试方法。制定人机控制转换、车路交互、车车交互及事件记录、车辆事故产品缺陷调查等标准。四是构建覆盖智能汽车全生命周期的综合认证服务体系等。</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ags/tag1.xml><?xml version="1.0" encoding="utf-8"?>
<p:tagLst xmlns:p="http://schemas.openxmlformats.org/presentationml/2006/main">
  <p:tag name="ISPRING_PRESENTATION_TITLE" val="欧美风商务总结计划PPT"/>
</p:tagLst>
</file>

<file path=ppt/theme/theme1.xml><?xml version="1.0" encoding="utf-8"?>
<a:theme xmlns:a="http://schemas.openxmlformats.org/drawingml/2006/main" name="Office 主题​​">
  <a:themeElements>
    <a:clrScheme name="紫红色">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5624</Words>
  <Application>WPS 演示</Application>
  <PresentationFormat>宽屏</PresentationFormat>
  <Paragraphs>90</Paragraphs>
  <Slides>13</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Arial</vt:lpstr>
      <vt:lpstr>宋体</vt:lpstr>
      <vt:lpstr>Wingdings</vt:lpstr>
      <vt:lpstr>Arial</vt:lpstr>
      <vt:lpstr>微软雅黑</vt:lpstr>
      <vt:lpstr>Calibri</vt:lpstr>
      <vt:lpstr>Wingdings 2</vt:lpstr>
      <vt:lpstr>等线</vt:lpstr>
      <vt:lpstr>Arial Unicode MS</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欧美风商务总结计划PPT</dc:title>
  <dc:creator>赵春波</dc:creator>
  <cp:lastModifiedBy>猴子</cp:lastModifiedBy>
  <cp:revision>73</cp:revision>
  <dcterms:created xsi:type="dcterms:W3CDTF">2018-01-02T10:09:00Z</dcterms:created>
  <dcterms:modified xsi:type="dcterms:W3CDTF">2020-04-01T06:40:09Z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