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9" r:id="rId1"/>
  </p:sldMasterIdLst>
  <p:notesMasterIdLst>
    <p:notesMasterId r:id="rId12"/>
  </p:notesMasterIdLst>
  <p:handoutMasterIdLst>
    <p:handoutMasterId r:id="rId13"/>
  </p:handoutMasterIdLst>
  <p:sldIdLst>
    <p:sldId id="703" r:id="rId2"/>
    <p:sldId id="695" r:id="rId3"/>
    <p:sldId id="697" r:id="rId4"/>
    <p:sldId id="696" r:id="rId5"/>
    <p:sldId id="692" r:id="rId6"/>
    <p:sldId id="693" r:id="rId7"/>
    <p:sldId id="707" r:id="rId8"/>
    <p:sldId id="708" r:id="rId9"/>
    <p:sldId id="706" r:id="rId10"/>
    <p:sldId id="636" r:id="rId11"/>
  </p:sldIdLst>
  <p:sldSz cx="9906000" cy="6858000" type="A4"/>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981" userDrawn="1">
          <p15:clr>
            <a:srgbClr val="A4A3A4"/>
          </p15:clr>
        </p15:guide>
        <p15:guide id="5" pos="6114" userDrawn="1">
          <p15:clr>
            <a:srgbClr val="A4A3A4"/>
          </p15:clr>
        </p15:guide>
        <p15:guide id="6">
          <p15:clr>
            <a:srgbClr val="A4A3A4"/>
          </p15:clr>
        </p15:guide>
        <p15:guide id="7" pos="126" userDrawn="1">
          <p15:clr>
            <a:srgbClr val="A4A3A4"/>
          </p15:clr>
        </p15:guide>
        <p15:guide id="8" pos="3120">
          <p15:clr>
            <a:srgbClr val="A4A3A4"/>
          </p15:clr>
        </p15:guide>
        <p15:guide id="10" orient="horz" pos="4065" userDrawn="1">
          <p15:clr>
            <a:srgbClr val="A4A3A4"/>
          </p15:clr>
        </p15:guide>
        <p15:guide id="11" orient="horz" pos="415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M" initials="C" lastIdx="0" clrIdx="0">
    <p:extLst>
      <p:ext uri="{19B8F6BF-5375-455C-9EA6-DF929625EA0E}">
        <p15:presenceInfo xmlns:p15="http://schemas.microsoft.com/office/powerpoint/2012/main" userId="CA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2129"/>
    <a:srgbClr val="D9D9D9"/>
    <a:srgbClr val="BCD9F0"/>
    <a:srgbClr val="B8D7EE"/>
    <a:srgbClr val="BFDCF1"/>
    <a:srgbClr val="BDDAF0"/>
    <a:srgbClr val="B7D6ED"/>
    <a:srgbClr val="BCDAF0"/>
    <a:srgbClr val="000000"/>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706" autoAdjust="0"/>
    <p:restoredTop sz="95056" autoAdjust="0"/>
  </p:normalViewPr>
  <p:slideViewPr>
    <p:cSldViewPr>
      <p:cViewPr varScale="1">
        <p:scale>
          <a:sx n="125" d="100"/>
          <a:sy n="125" d="100"/>
        </p:scale>
        <p:origin x="1152" y="96"/>
      </p:cViewPr>
      <p:guideLst>
        <p:guide orient="horz" pos="981"/>
        <p:guide pos="6114"/>
        <p:guide/>
        <p:guide pos="126"/>
        <p:guide pos="3120"/>
        <p:guide orient="horz" pos="4065"/>
        <p:guide orient="horz" pos="415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7" d="100"/>
          <a:sy n="87" d="100"/>
        </p:scale>
        <p:origin x="3840"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6C0672-9A1D-49E4-9AC5-60ECB5BB9DE7}" type="datetimeFigureOut">
              <a:rPr lang="zh-CN" altLang="en-US" smtClean="0"/>
              <a:pPr/>
              <a:t>2020/6/3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9681B76-3745-4F94-971A-EF7EB41BCF18}" type="slidenum">
              <a:rPr lang="zh-CN" altLang="en-US" smtClean="0"/>
              <a:pPr/>
              <a:t>‹#›</a:t>
            </a:fld>
            <a:endParaRPr lang="zh-CN" altLang="en-US"/>
          </a:p>
        </p:txBody>
      </p:sp>
    </p:spTree>
    <p:extLst>
      <p:ext uri="{BB962C8B-B14F-4D97-AF65-F5344CB8AC3E}">
        <p14:creationId xmlns:p14="http://schemas.microsoft.com/office/powerpoint/2010/main" val="2777099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B693C18-DA8C-4128-A6C2-E7A22FCADE8E}" type="datetimeFigureOut">
              <a:rPr lang="zh-CN" altLang="en-US" smtClean="0"/>
              <a:pPr/>
              <a:t>2020/6/3</a:t>
            </a:fld>
            <a:endParaRPr lang="zh-CN" altLang="en-US"/>
          </a:p>
        </p:txBody>
      </p:sp>
      <p:sp>
        <p:nvSpPr>
          <p:cNvPr id="4" name="幻灯片图像占位符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E7C05-A6E1-4D8D-A2C1-452CA84F84F7}" type="slidenum">
              <a:rPr lang="zh-CN" altLang="en-US" smtClean="0"/>
              <a:pPr/>
              <a:t>‹#›</a:t>
            </a:fld>
            <a:endParaRPr lang="zh-CN" altLang="en-US"/>
          </a:p>
        </p:txBody>
      </p:sp>
    </p:spTree>
    <p:extLst>
      <p:ext uri="{BB962C8B-B14F-4D97-AF65-F5344CB8AC3E}">
        <p14:creationId xmlns:p14="http://schemas.microsoft.com/office/powerpoint/2010/main" val="177863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838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Tree>
    <p:extLst>
      <p:ext uri="{BB962C8B-B14F-4D97-AF65-F5344CB8AC3E}">
        <p14:creationId xmlns:p14="http://schemas.microsoft.com/office/powerpoint/2010/main" val="719799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3_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42950" y="2130426"/>
            <a:ext cx="84201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485900" y="3886200"/>
            <a:ext cx="69342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95300" y="6356351"/>
            <a:ext cx="2311400" cy="365125"/>
          </a:xfrm>
          <a:prstGeom prst="rect">
            <a:avLst/>
          </a:prstGeom>
        </p:spPr>
        <p:txBody>
          <a:bodyPr/>
          <a:lstStyle/>
          <a:p>
            <a:endParaRPr lang="zh-CN" altLang="en-US"/>
          </a:p>
        </p:txBody>
      </p:sp>
      <p:sp>
        <p:nvSpPr>
          <p:cNvPr id="6" name="TextBox 12"/>
          <p:cNvSpPr txBox="1"/>
          <p:nvPr userDrawn="1"/>
        </p:nvSpPr>
        <p:spPr>
          <a:xfrm>
            <a:off x="389497" y="6520361"/>
            <a:ext cx="1043876" cy="230832"/>
          </a:xfrm>
          <a:prstGeom prst="rect">
            <a:avLst/>
          </a:prstGeom>
          <a:noFill/>
        </p:spPr>
        <p:txBody>
          <a:bodyPr wrap="none" rtlCol="0">
            <a:spAutoFit/>
          </a:bodyPr>
          <a:lstStyle/>
          <a:p>
            <a:r>
              <a:rPr lang="en-US" altLang="zh-CN" sz="900" b="1" i="1" dirty="0">
                <a:solidFill>
                  <a:prstClr val="black">
                    <a:lumMod val="50000"/>
                    <a:lumOff val="50000"/>
                  </a:prstClr>
                </a:solidFill>
                <a:latin typeface="Arial" pitchFamily="34" charset="0"/>
                <a:cs typeface="Arial" pitchFamily="34" charset="0"/>
              </a:rPr>
              <a:t>CONFIDENTIAL</a:t>
            </a:r>
            <a:endParaRPr lang="zh-CN" altLang="en-US" sz="1400" b="1" i="1" dirty="0">
              <a:solidFill>
                <a:prstClr val="black">
                  <a:lumMod val="50000"/>
                  <a:lumOff val="50000"/>
                </a:prstClr>
              </a:solidFill>
              <a:latin typeface="Arial" pitchFamily="34" charset="0"/>
              <a:cs typeface="Arial" pitchFamily="34" charset="0"/>
            </a:endParaRPr>
          </a:p>
        </p:txBody>
      </p:sp>
    </p:spTree>
    <p:extLst>
      <p:ext uri="{BB962C8B-B14F-4D97-AF65-F5344CB8AC3E}">
        <p14:creationId xmlns:p14="http://schemas.microsoft.com/office/powerpoint/2010/main" val="10699608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Title and content">
    <p:bg>
      <p:bgPr>
        <a:blipFill rotWithShape="1">
          <a:blip r:embed="rId2" cstate="print">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8049344" y="404664"/>
            <a:ext cx="1584932" cy="222447"/>
          </a:xfrm>
          <a:prstGeom prst="rect">
            <a:avLst/>
          </a:prstGeom>
        </p:spPr>
      </p:pic>
      <p:sp>
        <p:nvSpPr>
          <p:cNvPr id="5" name="标题 1"/>
          <p:cNvSpPr>
            <a:spLocks noGrp="1"/>
          </p:cNvSpPr>
          <p:nvPr>
            <p:ph type="title"/>
          </p:nvPr>
        </p:nvSpPr>
        <p:spPr>
          <a:xfrm>
            <a:off x="1136576" y="574863"/>
            <a:ext cx="7056784" cy="309600"/>
          </a:xfrm>
          <a:prstGeom prst="rect">
            <a:avLst/>
          </a:prstGeom>
        </p:spPr>
        <p:txBody>
          <a:bodyPr anchor="b"/>
          <a:lstStyle>
            <a:lvl1pPr>
              <a:defRPr lang="zh-CN" altLang="en-US" sz="4400" b="1" dirty="0">
                <a:solidFill>
                  <a:srgbClr val="203864"/>
                </a:solidFill>
              </a:defRPr>
            </a:lvl1pPr>
          </a:lstStyle>
          <a:p>
            <a:pPr marL="0" lvl="0" algn="l"/>
            <a:r>
              <a:rPr lang="zh-CN" altLang="en-US" dirty="0"/>
              <a:t>单击此处编辑母版标题样式</a:t>
            </a:r>
          </a:p>
        </p:txBody>
      </p:sp>
      <p:cxnSp>
        <p:nvCxnSpPr>
          <p:cNvPr id="10" name="直线连接符 63"/>
          <p:cNvCxnSpPr/>
          <p:nvPr userDrawn="1"/>
        </p:nvCxnSpPr>
        <p:spPr>
          <a:xfrm>
            <a:off x="350838" y="908720"/>
            <a:ext cx="9283435" cy="0"/>
          </a:xfrm>
          <a:prstGeom prst="line">
            <a:avLst/>
          </a:prstGeom>
          <a:ln>
            <a:solidFill>
              <a:schemeClr val="accent1">
                <a:shade val="95000"/>
                <a:satMod val="105000"/>
                <a:alpha val="32000"/>
              </a:schemeClr>
            </a:solidFill>
          </a:ln>
        </p:spPr>
        <p:style>
          <a:lnRef idx="1">
            <a:schemeClr val="accent1"/>
          </a:lnRef>
          <a:fillRef idx="0">
            <a:schemeClr val="accent1"/>
          </a:fillRef>
          <a:effectRef idx="0">
            <a:schemeClr val="accent1"/>
          </a:effectRef>
          <a:fontRef idx="minor">
            <a:schemeClr val="tx1"/>
          </a:fontRef>
        </p:style>
      </p:cxnSp>
      <p:sp>
        <p:nvSpPr>
          <p:cNvPr id="11" name="KSO_Shape"/>
          <p:cNvSpPr>
            <a:spLocks noChangeAspect="1"/>
          </p:cNvSpPr>
          <p:nvPr userDrawn="1"/>
        </p:nvSpPr>
        <p:spPr bwMode="auto">
          <a:xfrm>
            <a:off x="200472" y="44623"/>
            <a:ext cx="792000" cy="883269"/>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203864"/>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b="1" dirty="0">
              <a:solidFill>
                <a:srgbClr val="FFFFFF"/>
              </a:solidFill>
            </a:endParaRPr>
          </a:p>
        </p:txBody>
      </p:sp>
    </p:spTree>
    <p:extLst>
      <p:ext uri="{BB962C8B-B14F-4D97-AF65-F5344CB8AC3E}">
        <p14:creationId xmlns:p14="http://schemas.microsoft.com/office/powerpoint/2010/main" val="204397935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4850004"/>
      </p:ext>
    </p:extLst>
  </p:cSld>
  <p:clrMap bg1="lt1" tx1="dk1" bg2="lt2" tx2="dk2" accent1="accent1" accent2="accent2" accent3="accent3" accent4="accent4" accent5="accent5" accent6="accent6" hlink="hlink" folHlink="folHlink"/>
  <p:sldLayoutIdLst>
    <p:sldLayoutId id="2147483698" r:id="rId1"/>
    <p:sldLayoutId id="2147483700" r:id="rId2"/>
    <p:sldLayoutId id="2147483701" r:id="rId3"/>
    <p:sldLayoutId id="2147483702" r:id="rId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61" y="-7374"/>
            <a:ext cx="9906000" cy="6858000"/>
          </a:xfrm>
          <a:prstGeom prst="rect">
            <a:avLst/>
          </a:prstGeom>
        </p:spPr>
      </p:pic>
      <p:sp>
        <p:nvSpPr>
          <p:cNvPr id="80" name="矩形 79"/>
          <p:cNvSpPr/>
          <p:nvPr/>
        </p:nvSpPr>
        <p:spPr>
          <a:xfrm>
            <a:off x="3728864" y="3229754"/>
            <a:ext cx="5904656" cy="523220"/>
          </a:xfrm>
          <a:prstGeom prst="rect">
            <a:avLst/>
          </a:prstGeom>
        </p:spPr>
        <p:txBody>
          <a:bodyPr wrap="square">
            <a:spAutoFit/>
          </a:bodyPr>
          <a:lstStyle/>
          <a:p>
            <a:r>
              <a:rPr lang="zh-CN" altLang="en-US" sz="2800" b="1" dirty="0">
                <a:solidFill>
                  <a:schemeClr val="bg1"/>
                </a:solidFill>
                <a:latin typeface="Microsoft YaHei" charset="-122"/>
                <a:ea typeface="Microsoft YaHei" charset="-122"/>
                <a:cs typeface="Microsoft YaHei" charset="-122"/>
              </a:rPr>
              <a:t>简析</a:t>
            </a:r>
            <a:r>
              <a:rPr lang="en-US" altLang="zh-CN" sz="2800" b="1" dirty="0">
                <a:solidFill>
                  <a:schemeClr val="bg1"/>
                </a:solidFill>
                <a:latin typeface="Microsoft YaHei" charset="-122"/>
                <a:ea typeface="Microsoft YaHei" charset="-122"/>
                <a:cs typeface="Microsoft YaHei" charset="-122"/>
              </a:rPr>
              <a:t>2020</a:t>
            </a:r>
            <a:r>
              <a:rPr lang="zh-CN" altLang="en-US" sz="2800" b="1" dirty="0">
                <a:solidFill>
                  <a:schemeClr val="bg1"/>
                </a:solidFill>
                <a:latin typeface="Microsoft YaHei" charset="-122"/>
                <a:ea typeface="Microsoft YaHei" charset="-122"/>
                <a:cs typeface="Microsoft YaHei" charset="-122"/>
              </a:rPr>
              <a:t>全国两会</a:t>
            </a:r>
          </a:p>
        </p:txBody>
      </p:sp>
    </p:spTree>
    <p:extLst>
      <p:ext uri="{BB962C8B-B14F-4D97-AF65-F5344CB8AC3E}">
        <p14:creationId xmlns:p14="http://schemas.microsoft.com/office/powerpoint/2010/main" val="325419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54616" y="1777956"/>
            <a:ext cx="6699769" cy="2992860"/>
            <a:chOff x="2054616" y="1777956"/>
            <a:chExt cx="6699769" cy="2992860"/>
          </a:xfrm>
        </p:grpSpPr>
        <p:sp>
          <p:nvSpPr>
            <p:cNvPr id="10" name="矩形 9"/>
            <p:cNvSpPr/>
            <p:nvPr/>
          </p:nvSpPr>
          <p:spPr>
            <a:xfrm>
              <a:off x="4793945" y="1970153"/>
              <a:ext cx="3960440" cy="2141612"/>
            </a:xfrm>
            <a:prstGeom prst="rect">
              <a:avLst/>
            </a:prstGeom>
          </p:spPr>
          <p:txBody>
            <a:bodyPr wrap="square">
              <a:spAutoFit/>
            </a:bodyPr>
            <a:lstStyle/>
            <a:p>
              <a:pPr>
                <a:lnSpc>
                  <a:spcPct val="150000"/>
                </a:lnSpc>
                <a:spcAft>
                  <a:spcPts val="488"/>
                </a:spcAft>
              </a:pPr>
              <a:r>
                <a:rPr lang="zh-CN" altLang="en-US" sz="2000" b="1" dirty="0">
                  <a:solidFill>
                    <a:schemeClr val="tx1">
                      <a:lumMod val="75000"/>
                      <a:lumOff val="25000"/>
                    </a:schemeClr>
                  </a:solidFill>
                  <a:latin typeface="Arial" panose="020B0604020202020204" pitchFamily="34" charset="0"/>
                  <a:ea typeface="微软雅黑" panose="020B0503020204020204" pitchFamily="34" charset="-122"/>
                </a:rPr>
                <a:t>联系我们</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邮件：</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camservice@chinaautomarket.com</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电话：</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1040-8093</a:t>
              </a:r>
            </a:p>
            <a:p>
              <a:pPr>
                <a:lnSpc>
                  <a:spcPct val="150000"/>
                </a:lnSpc>
                <a:spcAft>
                  <a:spcPts val="600"/>
                </a:spcAft>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传真：</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+8621-6481 0943</a:t>
              </a:r>
            </a:p>
            <a:p>
              <a:pPr>
                <a:lnSpc>
                  <a:spcPct val="150000"/>
                </a:lnSpc>
              </a:pPr>
              <a:r>
                <a:rPr lang="zh-CN" altLang="en-US" sz="1400" b="1" dirty="0">
                  <a:solidFill>
                    <a:schemeClr val="tx1">
                      <a:lumMod val="75000"/>
                      <a:lumOff val="25000"/>
                    </a:schemeClr>
                  </a:solidFill>
                  <a:latin typeface="Arial" panose="020B0604020202020204" pitchFamily="34" charset="0"/>
                  <a:ea typeface="微软雅黑" panose="020B0503020204020204" pitchFamily="34" charset="-122"/>
                </a:rPr>
                <a:t>地址：</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上海市中山西路</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2025</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号永升大厦</a:t>
              </a:r>
              <a:r>
                <a:rPr lang="en-US" altLang="zh-CN" sz="1400" dirty="0">
                  <a:solidFill>
                    <a:schemeClr val="tx1">
                      <a:lumMod val="75000"/>
                      <a:lumOff val="25000"/>
                    </a:schemeClr>
                  </a:solidFill>
                  <a:latin typeface="Arial" panose="020B0604020202020204" pitchFamily="34" charset="0"/>
                  <a:ea typeface="微软雅黑" panose="020B0503020204020204" pitchFamily="34" charset="-122"/>
                </a:rPr>
                <a:t>1116</a:t>
              </a:r>
              <a:r>
                <a:rPr lang="zh-CN" altLang="en-US" sz="1400" dirty="0">
                  <a:solidFill>
                    <a:schemeClr val="tx1">
                      <a:lumMod val="75000"/>
                      <a:lumOff val="25000"/>
                    </a:schemeClr>
                  </a:solidFill>
                  <a:latin typeface="Arial" panose="020B0604020202020204" pitchFamily="34" charset="0"/>
                  <a:ea typeface="微软雅黑" panose="020B0503020204020204" pitchFamily="34" charset="-122"/>
                </a:rPr>
                <a:t>室 </a:t>
              </a:r>
            </a:p>
          </p:txBody>
        </p:sp>
        <p:grpSp>
          <p:nvGrpSpPr>
            <p:cNvPr id="4" name="组合 3"/>
            <p:cNvGrpSpPr/>
            <p:nvPr/>
          </p:nvGrpSpPr>
          <p:grpSpPr>
            <a:xfrm>
              <a:off x="2054616" y="2308017"/>
              <a:ext cx="1643399" cy="1696716"/>
              <a:chOff x="2032703" y="2708920"/>
              <a:chExt cx="1643399" cy="1696716"/>
            </a:xfrm>
          </p:grpSpPr>
          <p:pic>
            <p:nvPicPr>
              <p:cNvPr id="13" name="图片 12"/>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139767" y="2708920"/>
                <a:ext cx="1429270" cy="1429270"/>
              </a:xfrm>
              <a:prstGeom prst="rect">
                <a:avLst/>
              </a:prstGeom>
            </p:spPr>
          </p:pic>
          <p:sp>
            <p:nvSpPr>
              <p:cNvPr id="14" name="矩形 13"/>
              <p:cNvSpPr/>
              <p:nvPr/>
            </p:nvSpPr>
            <p:spPr>
              <a:xfrm>
                <a:off x="2032703" y="4138190"/>
                <a:ext cx="1643399" cy="267446"/>
              </a:xfrm>
              <a:prstGeom prst="rect">
                <a:avLst/>
              </a:prstGeom>
            </p:spPr>
            <p:txBody>
              <a:bodyPr wrap="none">
                <a:spAutoFit/>
              </a:bodyPr>
              <a:lstStyle/>
              <a:p>
                <a:pPr algn="ctr"/>
                <a:r>
                  <a:rPr lang="zh-CN" altLang="en-US" sz="1138" dirty="0">
                    <a:latin typeface="Arial" panose="020B0604020202020204" pitchFamily="34" charset="0"/>
                    <a:ea typeface="微软雅黑" panose="020B0503020204020204" pitchFamily="34" charset="-122"/>
                  </a:rPr>
                  <a:t>扫码关注微信公众平台</a:t>
                </a:r>
              </a:p>
            </p:txBody>
          </p:sp>
        </p:grpSp>
        <p:cxnSp>
          <p:nvCxnSpPr>
            <p:cNvPr id="3" name="直接连接符 2"/>
            <p:cNvCxnSpPr/>
            <p:nvPr/>
          </p:nvCxnSpPr>
          <p:spPr>
            <a:xfrm>
              <a:off x="4686881" y="1777956"/>
              <a:ext cx="0" cy="299286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2688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50B6E45-0DFA-465E-8689-5F490F530C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7" name="矩形 6"/>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263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1087FCF-7A95-4C89-9D67-35139462355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5955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61A2DFB-D060-4EB5-9EBB-A55DCAE8CA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44786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5BADB93-9E98-4E75-A7BE-918C863019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4367238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FF81525-081A-4037-97A3-21CD37DF89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9" name="矩形 8"/>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41496858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281C678-FB9D-4A94-8FF2-7F9E82669B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366891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8BF6E68-2A89-44EB-A51B-5567D86BE4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06000" cy="6858000"/>
          </a:xfrm>
          <a:prstGeom prst="rect">
            <a:avLst/>
          </a:prstGeom>
        </p:spPr>
      </p:pic>
      <p:sp>
        <p:nvSpPr>
          <p:cNvPr id="4" name="矩形 3"/>
          <p:cNvSpPr/>
          <p:nvPr/>
        </p:nvSpPr>
        <p:spPr>
          <a:xfrm>
            <a:off x="8409532" y="0"/>
            <a:ext cx="1223987" cy="288032"/>
          </a:xfrm>
          <a:prstGeom prst="rect">
            <a:avLst/>
          </a:prstGeom>
          <a:solidFill>
            <a:schemeClr val="bg1"/>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1313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lgn="l"/>
            <a:r>
              <a:rPr lang="en-US" altLang="zh-CN" b="1" dirty="0">
                <a:solidFill>
                  <a:srgbClr val="203864"/>
                </a:solidFill>
              </a:rPr>
              <a:t>CAM</a:t>
            </a:r>
            <a:r>
              <a:rPr lang="zh-CN" altLang="en-US" b="1" dirty="0">
                <a:solidFill>
                  <a:srgbClr val="203864"/>
                </a:solidFill>
              </a:rPr>
              <a:t>观点</a:t>
            </a:r>
          </a:p>
        </p:txBody>
      </p:sp>
      <p:sp>
        <p:nvSpPr>
          <p:cNvPr id="4" name="矩形 3"/>
          <p:cNvSpPr/>
          <p:nvPr/>
        </p:nvSpPr>
        <p:spPr>
          <a:xfrm>
            <a:off x="272480" y="1179904"/>
            <a:ext cx="9433048" cy="5526834"/>
          </a:xfrm>
          <a:prstGeom prst="rect">
            <a:avLst/>
          </a:prstGeom>
        </p:spPr>
        <p:txBody>
          <a:bodyPr wrap="square" rIns="0">
            <a:spAutoFit/>
          </a:bodyPr>
          <a:lstStyle/>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恰逢决胜全面小康之年、决战脱贫攻坚之年和“十三五”规划收官之年，受到新冠肺炎疫情影响，推迟两个多月的</a:t>
            </a:r>
            <a:r>
              <a:rPr lang="en-US" altLang="zh-CN" sz="1600" b="1" dirty="0">
                <a:solidFill>
                  <a:srgbClr val="203864"/>
                </a:solidFill>
                <a:latin typeface="Arial" panose="020B0604020202020204" pitchFamily="34" charset="0"/>
                <a:ea typeface="微软雅黑" panose="020B0503020204020204" pitchFamily="34" charset="-122"/>
              </a:rPr>
              <a:t>2020</a:t>
            </a:r>
            <a:r>
              <a:rPr lang="zh-CN" altLang="en-US" sz="1600" b="1" dirty="0">
                <a:solidFill>
                  <a:srgbClr val="203864"/>
                </a:solidFill>
                <a:latin typeface="Arial" panose="020B0604020202020204" pitchFamily="34" charset="0"/>
                <a:ea typeface="微软雅黑" panose="020B0503020204020204" pitchFamily="34" charset="-122"/>
              </a:rPr>
              <a:t>全国两会在京召开。政府工作报告虽未提全年经济增速具体目标，但将把稳定就业和保障生活水平放在首位，提出打赢脱贫攻坚战，实现全面建成小康社会的目标。</a:t>
            </a:r>
            <a:endParaRPr lang="en-US" altLang="zh-CN" sz="1600" b="1"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推进新能源汽车产业发展、加速相关配套设施建设仍是两会重点：</a:t>
            </a:r>
            <a:r>
              <a:rPr lang="zh-CN" altLang="en-US" sz="1600" dirty="0">
                <a:solidFill>
                  <a:srgbClr val="203864"/>
                </a:solidFill>
                <a:latin typeface="Arial" panose="020B0604020202020204" pitchFamily="34" charset="0"/>
                <a:ea typeface="微软雅黑" panose="020B0503020204020204" pitchFamily="34" charset="-122"/>
              </a:rPr>
              <a:t>政府工作报告中明确指出拓展</a:t>
            </a:r>
            <a:r>
              <a:rPr lang="en-US" altLang="zh-CN" sz="1600" dirty="0">
                <a:solidFill>
                  <a:srgbClr val="203864"/>
                </a:solidFill>
                <a:latin typeface="Arial" panose="020B0604020202020204" pitchFamily="34" charset="0"/>
                <a:ea typeface="微软雅黑" panose="020B0503020204020204" pitchFamily="34" charset="-122"/>
              </a:rPr>
              <a:t>5G</a:t>
            </a:r>
            <a:r>
              <a:rPr lang="zh-CN" altLang="en-US" sz="1600" dirty="0">
                <a:solidFill>
                  <a:srgbClr val="203864"/>
                </a:solidFill>
                <a:latin typeface="Arial" panose="020B0604020202020204" pitchFamily="34" charset="0"/>
                <a:ea typeface="微软雅黑" panose="020B0503020204020204" pitchFamily="34" charset="-122"/>
              </a:rPr>
              <a:t>应用，建设充电桩，推广新能源汽车，这是政府工作报告中唯一直接提及汽车产业的相关内容。</a:t>
            </a:r>
            <a:r>
              <a:rPr lang="en-US" altLang="zh-CN" sz="1600" dirty="0">
                <a:solidFill>
                  <a:srgbClr val="203864"/>
                </a:solidFill>
                <a:latin typeface="Arial" panose="020B0604020202020204" pitchFamily="34" charset="0"/>
                <a:ea typeface="微软雅黑" panose="020B0503020204020204" pitchFamily="34" charset="-122"/>
              </a:rPr>
              <a:t>5G</a:t>
            </a:r>
            <a:r>
              <a:rPr lang="zh-CN" altLang="en-US" sz="1600" dirty="0">
                <a:solidFill>
                  <a:srgbClr val="203864"/>
                </a:solidFill>
                <a:latin typeface="Arial" panose="020B0604020202020204" pitchFamily="34" charset="0"/>
                <a:ea typeface="微软雅黑" panose="020B0503020204020204" pitchFamily="34" charset="-122"/>
              </a:rPr>
              <a:t>在我国汽车领域已经开始进入量产落地阶段，新能源汽车首当其中；充电桩保有量持续增长，中央及各地政府部门陆续出台政策鼓励充电桩的发展；促进新能源汽车消费的一系列措施也正在陆续发布。随着政府工作报告的发布，新能源汽车产业发展有望再提速。</a:t>
            </a:r>
            <a:endParaRPr lang="en-US" altLang="zh-CN" sz="1600" dirty="0">
              <a:solidFill>
                <a:srgbClr val="203864"/>
              </a:solidFill>
              <a:latin typeface="Arial" panose="020B0604020202020204" pitchFamily="34" charset="0"/>
              <a:ea typeface="微软雅黑" panose="020B0503020204020204" pitchFamily="34" charset="-122"/>
            </a:endParaRPr>
          </a:p>
          <a:p>
            <a:pPr marL="354013" indent="-354013">
              <a:lnSpc>
                <a:spcPct val="150000"/>
              </a:lnSpc>
              <a:spcAft>
                <a:spcPts val="1200"/>
              </a:spcAft>
              <a:buFont typeface="Wingdings" pitchFamily="2" charset="2"/>
              <a:buChar char="u"/>
            </a:pPr>
            <a:r>
              <a:rPr lang="zh-CN" altLang="en-US" sz="1600" b="1" dirty="0">
                <a:solidFill>
                  <a:srgbClr val="203864"/>
                </a:solidFill>
                <a:latin typeface="Arial" panose="020B0604020202020204" pitchFamily="34" charset="0"/>
                <a:ea typeface="微软雅黑" panose="020B0503020204020204" pitchFamily="34" charset="-122"/>
              </a:rPr>
              <a:t>行业代表建言献策，推动汽车行业高质量发展：</a:t>
            </a:r>
            <a:r>
              <a:rPr lang="zh-CN" altLang="en-US" sz="1600" dirty="0">
                <a:solidFill>
                  <a:srgbClr val="203864"/>
                </a:solidFill>
                <a:latin typeface="Arial" panose="020B0604020202020204" pitchFamily="34" charset="0"/>
                <a:ea typeface="微软雅黑" panose="020B0503020204020204" pitchFamily="34" charset="-122"/>
              </a:rPr>
              <a:t>本次代表提案主要聚焦于汽车行业税收制度改革与减负、双积分制度的完善与调整、新能源二手车行业回收与评估体系的建设以及新基建与汽车行业的融合发展。其中值得注意的是，吉利李书福与长城王凤英联名提议将车辆购置税改成中央与地方“五五共享”，奇瑞尹同跃建议取消新能源积分结转限制，允许整车制造企业回收低续航新能源汽车，升级改造后视同新车销售，北汽徐和谊提议融合汽车、人工智能与城市发展，把汽车打造成现代智能城市的新型基础设施。</a:t>
            </a:r>
          </a:p>
        </p:txBody>
      </p:sp>
    </p:spTree>
    <p:extLst>
      <p:ext uri="{BB962C8B-B14F-4D97-AF65-F5344CB8AC3E}">
        <p14:creationId xmlns:p14="http://schemas.microsoft.com/office/powerpoint/2010/main" val="4108160814"/>
      </p:ext>
    </p:extLst>
  </p:cSld>
  <p:clrMapOvr>
    <a:masterClrMapping/>
  </p:clrMapOvr>
</p:sld>
</file>

<file path=ppt/theme/theme1.xml><?xml version="1.0" encoding="utf-8"?>
<a:theme xmlns:a="http://schemas.openxmlformats.org/drawingml/2006/main" name="2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54139</TotalTime>
  <Words>369</Words>
  <Application>Microsoft Office PowerPoint</Application>
  <PresentationFormat>A4 纸张(210x297 毫米)</PresentationFormat>
  <Paragraphs>11</Paragraphs>
  <Slides>10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10</vt:i4>
      </vt:variant>
    </vt:vector>
  </HeadingPairs>
  <TitlesOfParts>
    <vt:vector size="15" baseType="lpstr">
      <vt:lpstr>Microsoft YaHei</vt:lpstr>
      <vt:lpstr>Arial</vt:lpstr>
      <vt:lpstr>Calibri</vt:lpstr>
      <vt:lpstr>Wingdings</vt:lpstr>
      <vt:lpstr>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CAM观点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CAM</dc:creator>
  <cp:lastModifiedBy>CAM CAM</cp:lastModifiedBy>
  <cp:revision>8132</cp:revision>
  <cp:lastPrinted>2016-08-18T05:59:21Z</cp:lastPrinted>
  <dcterms:created xsi:type="dcterms:W3CDTF">2013-12-03T00:55:47Z</dcterms:created>
  <dcterms:modified xsi:type="dcterms:W3CDTF">2020-06-03T06:13:20Z</dcterms:modified>
</cp:coreProperties>
</file>