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69" r:id="rId2"/>
    <p:sldId id="267" r:id="rId3"/>
    <p:sldId id="268" r:id="rId4"/>
    <p:sldId id="272" r:id="rId5"/>
    <p:sldId id="273" r:id="rId6"/>
    <p:sldId id="282" r:id="rId7"/>
    <p:sldId id="276" r:id="rId8"/>
    <p:sldId id="283" r:id="rId9"/>
    <p:sldId id="279" r:id="rId10"/>
    <p:sldId id="280" r:id="rId11"/>
    <p:sldId id="281" r:id="rId12"/>
    <p:sldId id="266" r:id="rId13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等线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等线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等线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等线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等线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等线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等线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等线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等线"/>
      </a:defRPr>
    </a:lvl9pPr>
  </p:defaultTextStyle>
  <p:extLst>
    <p:ext uri="{EFAFB233-063F-42B5-8137-9DF3F51BA10A}">
      <p15:sldGuideLst xmlns:p15="http://schemas.microsoft.com/office/powerpoint/2012/main">
        <p15:guide id="1" orient="horz" pos="1389" userDrawn="1">
          <p15:clr>
            <a:srgbClr val="A4A3A4"/>
          </p15:clr>
        </p15:guide>
        <p15:guide id="2" pos="529" userDrawn="1">
          <p15:clr>
            <a:srgbClr val="A4A3A4"/>
          </p15:clr>
        </p15:guide>
        <p15:guide id="3" orient="horz" pos="395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99"/>
    <a:srgbClr val="0075C2"/>
    <a:srgbClr val="4472C4"/>
    <a:srgbClr val="A6ADB3"/>
    <a:srgbClr val="595757"/>
    <a:srgbClr val="1E238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563" autoAdjust="0"/>
    <p:restoredTop sz="95561" autoAdjust="0"/>
  </p:normalViewPr>
  <p:slideViewPr>
    <p:cSldViewPr snapToGrid="0">
      <p:cViewPr varScale="1">
        <p:scale>
          <a:sx n="101" d="100"/>
          <a:sy n="101" d="100"/>
        </p:scale>
        <p:origin x="132" y="216"/>
      </p:cViewPr>
      <p:guideLst>
        <p:guide orient="horz" pos="1389"/>
        <p:guide pos="529"/>
        <p:guide orient="horz" pos="3952"/>
      </p:guideLst>
    </p:cSldViewPr>
  </p:slideViewPr>
  <p:outlineViewPr>
    <p:cViewPr>
      <p:scale>
        <a:sx n="33" d="100"/>
        <a:sy n="33" d="100"/>
      </p:scale>
      <p:origin x="0" y="-144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oleObject" Target="file:///G:\&#33891;&#21150;&#24037;&#20316;20191018\24&#24066;&#22330;&#30740;&#31350;&#20010;&#20154;&#25991;&#20214;\&#24066;&#22330;&#30740;&#31350;2020\2020&#25968;&#25454;-&#27169;&#26495;.xlsx" TargetMode="External"/><Relationship Id="rId1" Type="http://schemas.openxmlformats.org/officeDocument/2006/relationships/themeOverride" Target="../theme/themeOverrid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5263277275525744"/>
          <c:y val="0.11104890506397282"/>
          <c:w val="0.77363292551394025"/>
          <c:h val="0.88015986122684986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'P12 (2)'!$B$41</c:f>
              <c:strCache>
                <c:ptCount val="1"/>
                <c:pt idx="0">
                  <c:v>2019</c:v>
                </c:pt>
              </c:strCache>
            </c:strRef>
          </c:tx>
          <c:spPr>
            <a:solidFill>
              <a:srgbClr val="1F497D"/>
            </a:solidFill>
          </c:spPr>
          <c:invertIfNegative val="0"/>
          <c:cat>
            <c:strRef>
              <c:f>'P12 (2)'!$A$42:$A$51</c:f>
              <c:strCache>
                <c:ptCount val="10"/>
                <c:pt idx="0">
                  <c:v>大众</c:v>
                </c:pt>
                <c:pt idx="1">
                  <c:v>林肯</c:v>
                </c:pt>
                <c:pt idx="2">
                  <c:v>MINI</c:v>
                </c:pt>
                <c:pt idx="3">
                  <c:v>路虎</c:v>
                </c:pt>
                <c:pt idx="4">
                  <c:v>奥迪</c:v>
                </c:pt>
                <c:pt idx="5">
                  <c:v>丰田</c:v>
                </c:pt>
                <c:pt idx="6">
                  <c:v>保时捷</c:v>
                </c:pt>
                <c:pt idx="7">
                  <c:v>奔驰</c:v>
                </c:pt>
                <c:pt idx="8">
                  <c:v>宝马</c:v>
                </c:pt>
                <c:pt idx="9">
                  <c:v>雷克萨斯</c:v>
                </c:pt>
              </c:strCache>
            </c:strRef>
          </c:cat>
          <c:val>
            <c:numRef>
              <c:f>'P12 (2)'!$B$42:$B$51</c:f>
              <c:numCache>
                <c:formatCode>General</c:formatCode>
                <c:ptCount val="10"/>
                <c:pt idx="0">
                  <c:v>12875</c:v>
                </c:pt>
                <c:pt idx="1">
                  <c:v>14977</c:v>
                </c:pt>
                <c:pt idx="2">
                  <c:v>10847</c:v>
                </c:pt>
                <c:pt idx="3">
                  <c:v>11780</c:v>
                </c:pt>
                <c:pt idx="4">
                  <c:v>21891</c:v>
                </c:pt>
                <c:pt idx="5">
                  <c:v>22189</c:v>
                </c:pt>
                <c:pt idx="6">
                  <c:v>22693</c:v>
                </c:pt>
                <c:pt idx="7">
                  <c:v>47627</c:v>
                </c:pt>
                <c:pt idx="8">
                  <c:v>51938</c:v>
                </c:pt>
                <c:pt idx="9">
                  <c:v>55980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BE9-49EC-A619-C9875532A96C}"/>
            </c:ext>
          </c:extLst>
        </c:ser>
        <c:ser>
          <c:idx val="1"/>
          <c:order val="1"/>
          <c:tx>
            <c:strRef>
              <c:f>'P12 (2)'!$C$41</c:f>
              <c:strCache>
                <c:ptCount val="1"/>
                <c:pt idx="0">
                  <c:v>2020</c:v>
                </c:pt>
              </c:strCache>
            </c:strRef>
          </c:tx>
          <c:spPr>
            <a:solidFill>
              <a:srgbClr val="A6ADB3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</c:ext>
            </c:extLst>
          </c:dLbls>
          <c:cat>
            <c:strRef>
              <c:f>'P12 (2)'!$A$42:$A$51</c:f>
              <c:strCache>
                <c:ptCount val="10"/>
                <c:pt idx="0">
                  <c:v>大众</c:v>
                </c:pt>
                <c:pt idx="1">
                  <c:v>林肯</c:v>
                </c:pt>
                <c:pt idx="2">
                  <c:v>MINI</c:v>
                </c:pt>
                <c:pt idx="3">
                  <c:v>路虎</c:v>
                </c:pt>
                <c:pt idx="4">
                  <c:v>奥迪</c:v>
                </c:pt>
                <c:pt idx="5">
                  <c:v>丰田</c:v>
                </c:pt>
                <c:pt idx="6">
                  <c:v>保时捷</c:v>
                </c:pt>
                <c:pt idx="7">
                  <c:v>奔驰</c:v>
                </c:pt>
                <c:pt idx="8">
                  <c:v>宝马</c:v>
                </c:pt>
                <c:pt idx="9">
                  <c:v>雷克萨斯</c:v>
                </c:pt>
              </c:strCache>
            </c:strRef>
          </c:cat>
          <c:val>
            <c:numRef>
              <c:f>'P12 (2)'!$C$42:$C$51</c:f>
              <c:numCache>
                <c:formatCode>General</c:formatCode>
                <c:ptCount val="10"/>
                <c:pt idx="0">
                  <c:v>7476</c:v>
                </c:pt>
                <c:pt idx="1">
                  <c:v>8141</c:v>
                </c:pt>
                <c:pt idx="2">
                  <c:v>8439</c:v>
                </c:pt>
                <c:pt idx="3">
                  <c:v>9227</c:v>
                </c:pt>
                <c:pt idx="4">
                  <c:v>9415</c:v>
                </c:pt>
                <c:pt idx="5">
                  <c:v>21317</c:v>
                </c:pt>
                <c:pt idx="6">
                  <c:v>23688</c:v>
                </c:pt>
                <c:pt idx="7">
                  <c:v>38895</c:v>
                </c:pt>
                <c:pt idx="8">
                  <c:v>43884</c:v>
                </c:pt>
                <c:pt idx="9">
                  <c:v>55676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EBE9-49EC-A619-C9875532A96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1642754128"/>
        <c:axId val="1794465680"/>
      </c:barChart>
      <c:catAx>
        <c:axId val="164275412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1794465680"/>
        <c:crosses val="autoZero"/>
        <c:auto val="1"/>
        <c:lblAlgn val="ctr"/>
        <c:lblOffset val="100"/>
        <c:noMultiLvlLbl val="0"/>
      </c:catAx>
      <c:valAx>
        <c:axId val="1794465680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164275412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2.1164021164021163E-2"/>
          <c:y val="5.3884136071573066E-2"/>
          <c:w val="0.57951028655914216"/>
          <c:h val="7.9151715106885956E-2"/>
        </c:manualLayout>
      </c:layout>
      <c:overlay val="0"/>
      <c:txPr>
        <a:bodyPr/>
        <a:lstStyle/>
        <a:p>
          <a:pPr>
            <a:defRPr sz="1200">
              <a:latin typeface="微软雅黑" panose="020B0503020204020204" pitchFamily="34" charset="-122"/>
              <a:ea typeface="微软雅黑" panose="020B0503020204020204" pitchFamily="34" charset="-122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2">
    <c:autoUpdate val="0"/>
  </c:externalData>
</c:chartSpac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image" Target="../media/image9.emf"/><Relationship Id="rId1" Type="http://schemas.openxmlformats.org/officeDocument/2006/relationships/image" Target="../media/image8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B140804-E855-4C96-AD51-4BACC9804A52}" type="datetimeFigureOut">
              <a:rPr lang="zh-CN" altLang="en-US" smtClean="0"/>
              <a:t>2020-6-5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30A3C0B-3400-4449-A60A-8C77C6E6305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78239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65E2ACC-3934-409E-B464-EE17E10CB85C}" type="slidenum">
              <a:rPr lang="de-DE" altLang="de-DE" smtClean="0"/>
              <a:pPr>
                <a:defRPr/>
              </a:pPr>
              <a:t>4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118429217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09538" y="741363"/>
            <a:ext cx="6578600" cy="370205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45B837F-3CE1-4058-8CF2-BCA0B263051A}" type="slidenum">
              <a:rPr lang="de-DE" altLang="de-DE" smtClean="0">
                <a:solidFill>
                  <a:prstClr val="black"/>
                </a:solidFill>
              </a:rPr>
              <a:pPr>
                <a:defRPr/>
              </a:pPr>
              <a:t>5</a:t>
            </a:fld>
            <a:endParaRPr lang="de-DE" altLang="de-DE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879081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0A3C0B-3400-4449-A60A-8C77C6E63053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707952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0A3C0B-3400-4449-A60A-8C77C6E63053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526543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09538" y="741363"/>
            <a:ext cx="6578600" cy="370205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45B837F-3CE1-4058-8CF2-BCA0B263051A}" type="slidenum">
              <a:rPr lang="de-DE" altLang="de-DE" smtClean="0">
                <a:solidFill>
                  <a:prstClr val="black"/>
                </a:solidFill>
              </a:rPr>
              <a:pPr>
                <a:defRPr/>
              </a:pPr>
              <a:t>10</a:t>
            </a:fld>
            <a:endParaRPr lang="de-DE" altLang="de-DE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999513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/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/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/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4CBE51-F246-4E78-B5EE-54B92C197547}" type="datetimeFigureOut">
              <a:rPr lang="zh-CN" altLang="en-US"/>
              <a:pPr>
                <a:defRPr/>
              </a:pPr>
              <a:t>2020-6-5</a:t>
            </a:fld>
            <a:endParaRPr lang="zh-CN" altLang="en-US"/>
          </a:p>
        </p:txBody>
      </p:sp>
      <p:sp>
        <p:nvSpPr>
          <p:cNvPr id="5" name="页脚占位符 4">
            <a:extLst/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/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508D1B-4B78-46F7-9DE0-5CD3733851A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/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/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/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33FD13-E0DC-4374-9B1B-EDAF61B3C664}" type="datetimeFigureOut">
              <a:rPr lang="zh-CN" altLang="en-US"/>
              <a:pPr>
                <a:defRPr/>
              </a:pPr>
              <a:t>2020-6-5</a:t>
            </a:fld>
            <a:endParaRPr lang="zh-CN" altLang="en-US"/>
          </a:p>
        </p:txBody>
      </p:sp>
      <p:sp>
        <p:nvSpPr>
          <p:cNvPr id="5" name="页脚占位符 4">
            <a:extLst/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/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F8B03C-1DA5-47BA-BC35-FB35E05C807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/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/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/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EDC5B6-7F0E-4259-B02F-0DD6F0AD600A}" type="datetimeFigureOut">
              <a:rPr lang="zh-CN" altLang="en-US"/>
              <a:pPr>
                <a:defRPr/>
              </a:pPr>
              <a:t>2020-6-5</a:t>
            </a:fld>
            <a:endParaRPr lang="zh-CN" altLang="en-US"/>
          </a:p>
        </p:txBody>
      </p:sp>
      <p:sp>
        <p:nvSpPr>
          <p:cNvPr id="5" name="页脚占位符 4">
            <a:extLst/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/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012E1D-FE80-4692-B776-5B10F5AA721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/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/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/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5AD3D7-A728-475F-87EA-1E1027DB9D9F}" type="datetimeFigureOut">
              <a:rPr lang="zh-CN" altLang="en-US"/>
              <a:pPr>
                <a:defRPr/>
              </a:pPr>
              <a:t>2020-6-5</a:t>
            </a:fld>
            <a:endParaRPr lang="zh-CN" altLang="en-US"/>
          </a:p>
        </p:txBody>
      </p:sp>
      <p:sp>
        <p:nvSpPr>
          <p:cNvPr id="5" name="页脚占位符 4">
            <a:extLst/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/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A76F73-4C94-4F2D-8AF4-AB96B40120B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/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/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/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FF22C2-B069-496A-A7B6-E0C5504C5D55}" type="datetimeFigureOut">
              <a:rPr lang="zh-CN" altLang="en-US"/>
              <a:pPr>
                <a:defRPr/>
              </a:pPr>
              <a:t>2020-6-5</a:t>
            </a:fld>
            <a:endParaRPr lang="zh-CN" altLang="en-US"/>
          </a:p>
        </p:txBody>
      </p:sp>
      <p:sp>
        <p:nvSpPr>
          <p:cNvPr id="5" name="页脚占位符 4">
            <a:extLst/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/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1EB2D7-66D4-4B08-B253-E491B16BBF4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/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/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/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3">
            <a:extLst/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A6E605-6D11-4B1D-A7C1-99E379A3F854}" type="datetimeFigureOut">
              <a:rPr lang="zh-CN" altLang="en-US"/>
              <a:pPr>
                <a:defRPr/>
              </a:pPr>
              <a:t>2020-6-5</a:t>
            </a:fld>
            <a:endParaRPr lang="zh-CN" altLang="en-US"/>
          </a:p>
        </p:txBody>
      </p:sp>
      <p:sp>
        <p:nvSpPr>
          <p:cNvPr id="6" name="页脚占位符 4">
            <a:extLst/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/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6FF1D2-4905-4738-A0B3-E00DE12493F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/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/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/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/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/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3">
            <a:extLst/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1A868A-D03C-4F59-A725-BC3213E7174C}" type="datetimeFigureOut">
              <a:rPr lang="zh-CN" altLang="en-US"/>
              <a:pPr>
                <a:defRPr/>
              </a:pPr>
              <a:t>2020-6-5</a:t>
            </a:fld>
            <a:endParaRPr lang="zh-CN" altLang="en-US"/>
          </a:p>
        </p:txBody>
      </p:sp>
      <p:sp>
        <p:nvSpPr>
          <p:cNvPr id="8" name="页脚占位符 4">
            <a:extLst/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>
            <a:extLst/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0AA645-8441-4F38-8F28-C07B437430F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/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>
            <a:extLst/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F53B55-16E4-469F-B12A-D2F61FDD63AA}" type="datetimeFigureOut">
              <a:rPr lang="zh-CN" altLang="en-US"/>
              <a:pPr>
                <a:defRPr/>
              </a:pPr>
              <a:t>2020-6-5</a:t>
            </a:fld>
            <a:endParaRPr lang="zh-CN" altLang="en-US"/>
          </a:p>
        </p:txBody>
      </p:sp>
      <p:sp>
        <p:nvSpPr>
          <p:cNvPr id="4" name="页脚占位符 4">
            <a:extLst/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>
            <a:extLst/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AD6A51-8730-45C0-A65E-47D6A22F0CA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>
            <a:extLst/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7674A0-3BCA-406A-A568-78DC75DB31DA}" type="datetimeFigureOut">
              <a:rPr lang="zh-CN" altLang="en-US"/>
              <a:pPr>
                <a:defRPr/>
              </a:pPr>
              <a:t>2020-6-5</a:t>
            </a:fld>
            <a:endParaRPr lang="zh-CN" altLang="en-US"/>
          </a:p>
        </p:txBody>
      </p:sp>
      <p:sp>
        <p:nvSpPr>
          <p:cNvPr id="3" name="页脚占位符 4">
            <a:extLst/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>
            <a:extLst/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FC6B31-7B08-4D12-ADB1-925E6A65091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/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/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/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>
            <a:extLst/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5E0542-CA15-470F-AE79-A0CFCA9A7E08}" type="datetimeFigureOut">
              <a:rPr lang="zh-CN" altLang="en-US"/>
              <a:pPr>
                <a:defRPr/>
              </a:pPr>
              <a:t>2020-6-5</a:t>
            </a:fld>
            <a:endParaRPr lang="zh-CN" altLang="en-US"/>
          </a:p>
        </p:txBody>
      </p:sp>
      <p:sp>
        <p:nvSpPr>
          <p:cNvPr id="6" name="页脚占位符 4">
            <a:extLst/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/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D64508-7C42-49ED-9940-F33DFB88ECE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/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/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>
            <a:extLst/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>
            <a:extLst/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D0B594-F27A-4538-92C9-3AEB9FDD2786}" type="datetimeFigureOut">
              <a:rPr lang="zh-CN" altLang="en-US"/>
              <a:pPr>
                <a:defRPr/>
              </a:pPr>
              <a:t>2020-6-5</a:t>
            </a:fld>
            <a:endParaRPr lang="zh-CN" altLang="en-US"/>
          </a:p>
        </p:txBody>
      </p:sp>
      <p:sp>
        <p:nvSpPr>
          <p:cNvPr id="6" name="页脚占位符 4">
            <a:extLst/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/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C0A9B6-9E35-49F5-BECF-F1783C92287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</a:p>
        </p:txBody>
      </p:sp>
      <p:sp>
        <p:nvSpPr>
          <p:cNvPr id="4" name="日期占位符 3">
            <a:extLst/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3EF45281-F680-4E1C-BAB8-48447A1006D3}" type="datetimeFigureOut">
              <a:rPr lang="zh-CN" altLang="en-US"/>
              <a:pPr>
                <a:defRPr/>
              </a:pPr>
              <a:t>2020-6-5</a:t>
            </a:fld>
            <a:endParaRPr lang="zh-CN" altLang="en-US"/>
          </a:p>
        </p:txBody>
      </p:sp>
      <p:sp>
        <p:nvSpPr>
          <p:cNvPr id="5" name="页脚占位符 4">
            <a:extLst/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/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1B118797-4A18-4E06-ABEB-1A52C04D257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等线 Light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/>
          <a:ea typeface="等线 Light"/>
          <a:cs typeface="等线 Light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/>
          <a:ea typeface="等线 Light"/>
          <a:cs typeface="等线 Light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/>
          <a:ea typeface="等线 Light"/>
          <a:cs typeface="等线 Light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/>
          <a:ea typeface="等线 Light"/>
          <a:cs typeface="等线 Light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/>
          <a:ea typeface="等线 Light"/>
          <a:cs typeface="等线 Light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/>
          <a:ea typeface="等线 Light"/>
          <a:cs typeface="等线 Light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/>
          <a:ea typeface="等线 Light"/>
          <a:cs typeface="等线 Light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/>
          <a:ea typeface="等线 Light"/>
          <a:cs typeface="等线 Light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等线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等线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等线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等线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等线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5" Type="http://schemas.openxmlformats.org/officeDocument/2006/relationships/image" Target="../media/image11.emf"/><Relationship Id="rId4" Type="http://schemas.openxmlformats.org/officeDocument/2006/relationships/oleObject" Target="file:///G:\&#33891;&#21150;&#24037;&#20316;20191018\24&#24066;&#22330;&#30740;&#31350;&#20010;&#20154;&#25991;&#20214;\&#24066;&#22330;&#30740;&#31350;2020\2020&#25968;&#25454;-&#27169;&#26495;.xlsx!P13!%5b2020&#25968;&#25454;-&#27169;&#26495;.xlsx%5dP13%20&#20869;&#23481;&#21344;&#20301;&#31526;%206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file:///G:\&#33891;&#21150;&#24037;&#20316;20191018\24&#24066;&#22330;&#30740;&#31350;&#20010;&#20154;&#25991;&#20214;\&#24066;&#22330;&#30740;&#31350;2020\2020&#25968;&#25454;-&#27169;&#26495;.xlsx!&#20877;&#25630;&#30340;&#36879;&#35270;&#34920;!%5b2020&#25968;&#25454;-&#27169;&#26495;.xlsx%5d&#20877;&#25630;&#30340;&#36879;&#35270;&#34920;%20&#20869;&#23481;&#21344;&#20301;&#31526;%206" TargetMode="Externa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4" Type="http://schemas.openxmlformats.org/officeDocument/2006/relationships/image" Target="../media/image12.e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4.emf"/><Relationship Id="rId4" Type="http://schemas.openxmlformats.org/officeDocument/2006/relationships/oleObject" Target="file:///G:\&#33891;&#21150;&#24037;&#20316;20191018\24&#24066;&#22330;&#30740;&#31350;&#20010;&#20154;&#25991;&#20214;\&#24066;&#22330;&#30740;&#31350;2020\2020&#25968;&#25454;-&#27169;&#26495;.xlsx!P4&#65288;&#28023;&#20851;&#25968;!%5b2020&#25968;&#25454;-&#27169;&#26495;.xlsx%5dP4&#65288;&#28023;&#20851;&#25968;%20&#20869;&#23481;&#21344;&#20301;&#31526;%206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5.emf"/><Relationship Id="rId4" Type="http://schemas.openxmlformats.org/officeDocument/2006/relationships/oleObject" Target="file:///G:\&#33891;&#21150;&#24037;&#20316;20191018\24&#24066;&#22330;&#30740;&#31350;&#20010;&#20154;&#25991;&#20214;\&#24066;&#22330;&#30740;&#31350;2020\2020&#25968;&#25454;-&#27169;&#26495;.xlsx!P6+P9!%5b2020&#25968;&#25454;-&#27169;&#26495;.xlsx%5dP6+P9%20&#20869;&#23481;&#21344;&#20301;&#31526;%206" TargetMode="Externa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5" Type="http://schemas.openxmlformats.org/officeDocument/2006/relationships/image" Target="../media/image6.emf"/><Relationship Id="rId4" Type="http://schemas.openxmlformats.org/officeDocument/2006/relationships/oleObject" Target="file:///G:\&#33891;&#21150;&#24037;&#20316;20191018\24&#24066;&#22330;&#30740;&#31350;&#20010;&#20154;&#25991;&#20214;\&#24066;&#22330;&#30740;&#31350;2020\2020&#25968;&#25454;-&#27169;&#26495;.xlsx!P6+P9!R1C1:R6C9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file:///G:\&#33891;&#21150;&#24037;&#20316;20191018\24&#24066;&#22330;&#30740;&#31350;&#20010;&#20154;&#25991;&#20214;\&#24066;&#22330;&#30740;&#31350;2020\2020&#25968;&#25454;-&#27169;&#26495;.xlsx!P10!%5b2020&#25968;&#25454;-&#27169;&#26495;.xlsx%5dP10%20&#22270;&#34920;%202" TargetMode="Externa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7.emf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chart" Target="../charts/chart1.xml"/><Relationship Id="rId3" Type="http://schemas.openxmlformats.org/officeDocument/2006/relationships/notesSlide" Target="../notesSlides/notesSlide4.xml"/><Relationship Id="rId7" Type="http://schemas.openxmlformats.org/officeDocument/2006/relationships/image" Target="../media/image9.e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6" Type="http://schemas.openxmlformats.org/officeDocument/2006/relationships/oleObject" Target="file:///G:\&#33891;&#21150;&#24037;&#20316;20191018\24&#24066;&#22330;&#30740;&#31350;&#20010;&#20154;&#25991;&#20214;\&#24066;&#22330;&#30740;&#31350;2020\2020&#25968;&#25454;-&#27169;&#26495;.xlsx!P12%20(2)!R1C6:R11C6" TargetMode="External"/><Relationship Id="rId5" Type="http://schemas.openxmlformats.org/officeDocument/2006/relationships/image" Target="../media/image8.emf"/><Relationship Id="rId10" Type="http://schemas.openxmlformats.org/officeDocument/2006/relationships/image" Target="../media/image10.emf"/><Relationship Id="rId4" Type="http://schemas.openxmlformats.org/officeDocument/2006/relationships/oleObject" Target="file:///G:\&#33891;&#21150;&#24037;&#20316;20191018\24&#24066;&#22330;&#30740;&#31350;&#20010;&#20154;&#25991;&#20214;\&#24066;&#22330;&#30740;&#31350;2020\2020&#25968;&#25454;-&#27169;&#26495;.xlsx!P12%20(2)!R28C6:R38C6" TargetMode="External"/><Relationship Id="rId9" Type="http://schemas.openxmlformats.org/officeDocument/2006/relationships/oleObject" Target="file:///G:\&#33891;&#21150;&#24037;&#20316;20191018\24&#24066;&#22330;&#30740;&#31350;&#20010;&#20154;&#25991;&#20214;\&#24066;&#22330;&#30740;&#31350;2020\2020&#25968;&#25454;-&#27169;&#26495;.xlsx!P12%20(2)!%5b2020&#25968;&#25454;-&#27169;&#26495;.xlsx%5dP12%20(2)%20&#20869;&#23481;&#21344;&#20301;&#31526;%205-1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3" name="图片 1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93" t="-29205" r="-2893" b="29205"/>
          <a:stretch/>
        </p:blipFill>
        <p:spPr bwMode="auto">
          <a:xfrm>
            <a:off x="1588" y="223621"/>
            <a:ext cx="12564881" cy="5188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4" name="文本框 1"/>
          <p:cNvSpPr txBox="1">
            <a:spLocks noChangeArrowheads="1"/>
          </p:cNvSpPr>
          <p:nvPr/>
        </p:nvSpPr>
        <p:spPr bwMode="auto">
          <a:xfrm>
            <a:off x="736200" y="1473182"/>
            <a:ext cx="10775444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lvl="0" algn="ctr" defTabSz="958850" eaLnBrk="0" hangingPunct="0">
              <a:lnSpc>
                <a:spcPct val="150000"/>
              </a:lnSpc>
              <a:defRPr/>
            </a:pPr>
            <a:r>
              <a:rPr lang="zh-CN" altLang="en-US" sz="4400" b="1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中国进口汽车市场月报</a:t>
            </a:r>
            <a:endParaRPr lang="en-US" altLang="zh-CN" sz="4400" b="1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algn="ctr" defTabSz="958850" eaLnBrk="0" hangingPunct="0">
              <a:lnSpc>
                <a:spcPct val="150000"/>
              </a:lnSpc>
              <a:defRPr/>
            </a:pPr>
            <a:r>
              <a:rPr lang="zh-CN" altLang="en-US" sz="3600" b="1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3600" b="1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2020</a:t>
            </a:r>
            <a:r>
              <a:rPr lang="zh-CN" altLang="en-US" sz="3600" b="1" kern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3600" b="1" kern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3600" b="1" kern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月）</a:t>
            </a:r>
            <a:endParaRPr lang="zh-CN" altLang="en-US" sz="4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平行四边形 3">
            <a:extLst/>
          </p:cNvPr>
          <p:cNvSpPr/>
          <p:nvPr/>
        </p:nvSpPr>
        <p:spPr>
          <a:xfrm>
            <a:off x="7199313" y="5200650"/>
            <a:ext cx="4986337" cy="1676400"/>
          </a:xfrm>
          <a:custGeom>
            <a:avLst/>
            <a:gdLst>
              <a:gd name="connsiteX0" fmla="*/ 0 w 4812000"/>
              <a:gd name="connsiteY0" fmla="*/ 1638000 h 1638000"/>
              <a:gd name="connsiteX1" fmla="*/ 1483651 w 4812000"/>
              <a:gd name="connsiteY1" fmla="*/ 0 h 1638000"/>
              <a:gd name="connsiteX2" fmla="*/ 4812000 w 4812000"/>
              <a:gd name="connsiteY2" fmla="*/ 0 h 1638000"/>
              <a:gd name="connsiteX3" fmla="*/ 3328349 w 4812000"/>
              <a:gd name="connsiteY3" fmla="*/ 1638000 h 1638000"/>
              <a:gd name="connsiteX4" fmla="*/ 0 w 4812000"/>
              <a:gd name="connsiteY4" fmla="*/ 1638000 h 1638000"/>
              <a:gd name="connsiteX0" fmla="*/ 0 w 4995224"/>
              <a:gd name="connsiteY0" fmla="*/ 1638000 h 1657050"/>
              <a:gd name="connsiteX1" fmla="*/ 1483651 w 4995224"/>
              <a:gd name="connsiteY1" fmla="*/ 0 h 1657050"/>
              <a:gd name="connsiteX2" fmla="*/ 4812000 w 4995224"/>
              <a:gd name="connsiteY2" fmla="*/ 0 h 1657050"/>
              <a:gd name="connsiteX3" fmla="*/ 4995224 w 4995224"/>
              <a:gd name="connsiteY3" fmla="*/ 1657050 h 1657050"/>
              <a:gd name="connsiteX4" fmla="*/ 0 w 4995224"/>
              <a:gd name="connsiteY4" fmla="*/ 1638000 h 1657050"/>
              <a:gd name="connsiteX0" fmla="*/ 0 w 4995224"/>
              <a:gd name="connsiteY0" fmla="*/ 1657050 h 1676100"/>
              <a:gd name="connsiteX1" fmla="*/ 1483651 w 4995224"/>
              <a:gd name="connsiteY1" fmla="*/ 19050 h 1676100"/>
              <a:gd name="connsiteX2" fmla="*/ 4992975 w 4995224"/>
              <a:gd name="connsiteY2" fmla="*/ 0 h 1676100"/>
              <a:gd name="connsiteX3" fmla="*/ 4995224 w 4995224"/>
              <a:gd name="connsiteY3" fmla="*/ 1676100 h 1676100"/>
              <a:gd name="connsiteX4" fmla="*/ 0 w 4995224"/>
              <a:gd name="connsiteY4" fmla="*/ 1657050 h 1676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995224" h="1676100">
                <a:moveTo>
                  <a:pt x="0" y="1657050"/>
                </a:moveTo>
                <a:lnTo>
                  <a:pt x="1483651" y="19050"/>
                </a:lnTo>
                <a:lnTo>
                  <a:pt x="4992975" y="0"/>
                </a:lnTo>
                <a:cubicBezTo>
                  <a:pt x="4993725" y="558700"/>
                  <a:pt x="4994474" y="1117400"/>
                  <a:pt x="4995224" y="1676100"/>
                </a:cubicBezTo>
                <a:lnTo>
                  <a:pt x="0" y="165705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" name="平行四边形 6">
            <a:extLst/>
          </p:cNvPr>
          <p:cNvSpPr/>
          <p:nvPr/>
        </p:nvSpPr>
        <p:spPr>
          <a:xfrm>
            <a:off x="1588" y="5210175"/>
            <a:ext cx="10026650" cy="1666875"/>
          </a:xfrm>
          <a:custGeom>
            <a:avLst/>
            <a:gdLst>
              <a:gd name="connsiteX0" fmla="*/ 0 w 4812000"/>
              <a:gd name="connsiteY0" fmla="*/ 1638000 h 1638000"/>
              <a:gd name="connsiteX1" fmla="*/ 1483651 w 4812000"/>
              <a:gd name="connsiteY1" fmla="*/ 0 h 1638000"/>
              <a:gd name="connsiteX2" fmla="*/ 4812000 w 4812000"/>
              <a:gd name="connsiteY2" fmla="*/ 0 h 1638000"/>
              <a:gd name="connsiteX3" fmla="*/ 3328349 w 4812000"/>
              <a:gd name="connsiteY3" fmla="*/ 1638000 h 1638000"/>
              <a:gd name="connsiteX4" fmla="*/ 0 w 4812000"/>
              <a:gd name="connsiteY4" fmla="*/ 1638000 h 1638000"/>
              <a:gd name="connsiteX0" fmla="*/ 0 w 6500174"/>
              <a:gd name="connsiteY0" fmla="*/ 1638000 h 1657050"/>
              <a:gd name="connsiteX1" fmla="*/ 1483651 w 6500174"/>
              <a:gd name="connsiteY1" fmla="*/ 0 h 1657050"/>
              <a:gd name="connsiteX2" fmla="*/ 4812000 w 6500174"/>
              <a:gd name="connsiteY2" fmla="*/ 0 h 1657050"/>
              <a:gd name="connsiteX3" fmla="*/ 6500174 w 6500174"/>
              <a:gd name="connsiteY3" fmla="*/ 1657050 h 1657050"/>
              <a:gd name="connsiteX4" fmla="*/ 0 w 6500174"/>
              <a:gd name="connsiteY4" fmla="*/ 1638000 h 1657050"/>
              <a:gd name="connsiteX0" fmla="*/ 3526499 w 10026673"/>
              <a:gd name="connsiteY0" fmla="*/ 1647525 h 1666575"/>
              <a:gd name="connsiteX1" fmla="*/ 0 w 10026673"/>
              <a:gd name="connsiteY1" fmla="*/ 0 h 1666575"/>
              <a:gd name="connsiteX2" fmla="*/ 8338499 w 10026673"/>
              <a:gd name="connsiteY2" fmla="*/ 9525 h 1666575"/>
              <a:gd name="connsiteX3" fmla="*/ 10026673 w 10026673"/>
              <a:gd name="connsiteY3" fmla="*/ 1666575 h 1666575"/>
              <a:gd name="connsiteX4" fmla="*/ 3526499 w 10026673"/>
              <a:gd name="connsiteY4" fmla="*/ 1647525 h 1666575"/>
              <a:gd name="connsiteX0" fmla="*/ 2249 w 10026673"/>
              <a:gd name="connsiteY0" fmla="*/ 1647525 h 1666575"/>
              <a:gd name="connsiteX1" fmla="*/ 0 w 10026673"/>
              <a:gd name="connsiteY1" fmla="*/ 0 h 1666575"/>
              <a:gd name="connsiteX2" fmla="*/ 8338499 w 10026673"/>
              <a:gd name="connsiteY2" fmla="*/ 9525 h 1666575"/>
              <a:gd name="connsiteX3" fmla="*/ 10026673 w 10026673"/>
              <a:gd name="connsiteY3" fmla="*/ 1666575 h 1666575"/>
              <a:gd name="connsiteX4" fmla="*/ 2249 w 10026673"/>
              <a:gd name="connsiteY4" fmla="*/ 1647525 h 16665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26673" h="1666575">
                <a:moveTo>
                  <a:pt x="2249" y="1647525"/>
                </a:moveTo>
                <a:cubicBezTo>
                  <a:pt x="1499" y="1098350"/>
                  <a:pt x="750" y="549175"/>
                  <a:pt x="0" y="0"/>
                </a:cubicBezTo>
                <a:lnTo>
                  <a:pt x="8338499" y="9525"/>
                </a:lnTo>
                <a:lnTo>
                  <a:pt x="10026673" y="1666575"/>
                </a:lnTo>
                <a:lnTo>
                  <a:pt x="2249" y="164752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805" b="64997"/>
          <a:stretch/>
        </p:blipFill>
        <p:spPr>
          <a:xfrm>
            <a:off x="8028047" y="5623600"/>
            <a:ext cx="2863110" cy="80067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3" name="Rectangle 5"/>
          <p:cNvSpPr>
            <a:spLocks noChangeArrowheads="1"/>
          </p:cNvSpPr>
          <p:nvPr/>
        </p:nvSpPr>
        <p:spPr bwMode="auto">
          <a:xfrm>
            <a:off x="1143010" y="272534"/>
            <a:ext cx="184731" cy="36933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>
              <a:latin typeface="Arial" panose="020B0604020202020204"/>
              <a:ea typeface="宋体" panose="02010600030101010101" pitchFamily="2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847615" y="1608336"/>
            <a:ext cx="395653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14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2019—2020</a:t>
            </a:r>
            <a:r>
              <a:rPr lang="zh-CN" altLang="en-US" sz="14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年进口乘用车分地区当月销售情况</a:t>
            </a:r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839788" y="464650"/>
            <a:ext cx="10812281" cy="852452"/>
          </a:xfr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spc="100" dirty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区域结构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：</a:t>
            </a:r>
            <a:r>
              <a:rPr lang="en-US" altLang="zh-CN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4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月，</a:t>
            </a:r>
            <a:r>
              <a:rPr lang="zh-CN" altLang="en-US" sz="2400" b="1" spc="100" dirty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全国销售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前三的省份仍然是</a:t>
            </a:r>
            <a:r>
              <a:rPr lang="zh-CN" altLang="en-US" sz="2400" b="1" spc="100" dirty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广东、浙江、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江苏</a:t>
            </a:r>
            <a:r>
              <a:rPr lang="zh-CN" altLang="en-US" sz="2400" b="1" spc="100" dirty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。销售前十的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省份中辽宁</a:t>
            </a:r>
            <a:r>
              <a:rPr lang="zh-CN" altLang="en-US" sz="2400" b="1" spc="100" dirty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、湖南因同期基数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低，分别增长</a:t>
            </a:r>
            <a:r>
              <a:rPr lang="en-US" altLang="zh-CN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59%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和</a:t>
            </a:r>
            <a:r>
              <a:rPr lang="en-US" altLang="zh-CN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12%</a:t>
            </a:r>
            <a:r>
              <a:rPr lang="zh-CN" altLang="en-US" sz="2400" b="1" spc="100" dirty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；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其余省份均出现下滑</a:t>
            </a:r>
            <a:r>
              <a:rPr lang="zh-CN" altLang="en-US" sz="2400" b="1" spc="100" dirty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，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北京</a:t>
            </a:r>
            <a:r>
              <a:rPr lang="zh-CN" altLang="en-US" sz="2400" b="1" spc="100" dirty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、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上海、广州因</a:t>
            </a:r>
            <a:r>
              <a:rPr lang="zh-CN" altLang="en-US" sz="2400" b="1" spc="100" dirty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输入型疫情防控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要求下滑较大。</a:t>
            </a:r>
            <a:endParaRPr lang="zh-CN" altLang="en-US" sz="2400" b="1" spc="100" dirty="0">
              <a:solidFill>
                <a:srgbClr val="1E238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8" name="Line 18"/>
          <p:cNvSpPr>
            <a:spLocks noChangeShapeType="1"/>
          </p:cNvSpPr>
          <p:nvPr/>
        </p:nvSpPr>
        <p:spPr bwMode="auto">
          <a:xfrm flipV="1">
            <a:off x="2251569" y="1923803"/>
            <a:ext cx="8634190" cy="69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102396" tIns="51198" rIns="102396" bIns="51198"/>
          <a:lstStyle/>
          <a:p>
            <a:pPr>
              <a:spcBef>
                <a:spcPct val="0"/>
              </a:spcBef>
            </a:pPr>
            <a:endParaRPr lang="zh-CN" altLang="en-US" b="1">
              <a:solidFill>
                <a:srgbClr val="000000"/>
              </a:solidFill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47607540"/>
              </p:ext>
            </p:extLst>
          </p:nvPr>
        </p:nvGraphicFramePr>
        <p:xfrm>
          <a:off x="482600" y="1835150"/>
          <a:ext cx="11525250" cy="4743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34" name="工作表" r:id="rId4" imgW="11525392" imgH="4743530" progId="Excel.Sheet.12">
                  <p:link updateAutomatic="1"/>
                </p:oleObj>
              </mc:Choice>
              <mc:Fallback>
                <p:oleObj name="工作表" r:id="rId4" imgW="11525392" imgH="4743530" progId="Excel.Sheet.12">
                  <p:link updateAutomatic="1"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82600" y="1835150"/>
                        <a:ext cx="11525250" cy="4743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" name="Text Box 4"/>
          <p:cNvSpPr txBox="1">
            <a:spLocks noChangeArrowheads="1"/>
          </p:cNvSpPr>
          <p:nvPr/>
        </p:nvSpPr>
        <p:spPr bwMode="auto">
          <a:xfrm>
            <a:off x="4659571" y="6465030"/>
            <a:ext cx="2849563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b">
            <a:spAutoFit/>
          </a:bodyPr>
          <a:lstStyle>
            <a:defPPr>
              <a:defRPr lang="de-DE"/>
            </a:defPPr>
            <a:lvl1pPr marL="161925" indent="-161925" algn="ctr">
              <a:lnSpc>
                <a:spcPct val="110000"/>
              </a:lnSpc>
              <a:defRPr sz="10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lnSpc>
                <a:spcPct val="110000"/>
              </a:lnSpc>
              <a:spcAft>
                <a:spcPct val="25000"/>
              </a:spcAft>
              <a:buChar char="•"/>
            </a:lvl2pPr>
            <a:lvl3pPr marL="1143000" indent="-228600">
              <a:lnSpc>
                <a:spcPct val="110000"/>
              </a:lnSpc>
              <a:spcAft>
                <a:spcPct val="25000"/>
              </a:spcAft>
              <a:buChar char="•"/>
            </a:lvl3pPr>
            <a:lvl4pPr marL="1600200" indent="-228600">
              <a:lnSpc>
                <a:spcPct val="110000"/>
              </a:lnSpc>
              <a:spcAft>
                <a:spcPct val="25000"/>
              </a:spcAft>
              <a:buChar char="•"/>
            </a:lvl4pPr>
            <a:lvl5pPr marL="2057400" indent="-228600">
              <a:lnSpc>
                <a:spcPct val="110000"/>
              </a:lnSpc>
              <a:spcAft>
                <a:spcPct val="25000"/>
              </a:spcAft>
              <a:buChar char="•"/>
            </a:lvl5pPr>
            <a:lvl6pPr marL="25146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</a:lvl6pPr>
            <a:lvl7pPr marL="29718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</a:lvl7pPr>
            <a:lvl8pPr marL="34290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</a:lvl8pPr>
            <a:lvl9pPr marL="38862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</a:lvl9pPr>
          </a:lstStyle>
          <a:p>
            <a:pPr>
              <a:spcAft>
                <a:spcPct val="25000"/>
              </a:spcAft>
            </a:pPr>
            <a:r>
              <a:rPr lang="zh-CN" altLang="en-US" dirty="0"/>
              <a:t>数据来源：国机汽车</a:t>
            </a:r>
            <a:r>
              <a:rPr lang="en-US" altLang="zh-CN" dirty="0"/>
              <a:t>—</a:t>
            </a:r>
            <a:r>
              <a:rPr lang="zh-CN" altLang="en-US" dirty="0"/>
              <a:t>中国进口汽车市场数据库</a:t>
            </a:r>
            <a:endParaRPr lang="zh-CN" alt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18735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13"/>
          <p:cNvSpPr>
            <a:spLocks noChangeArrowheads="1"/>
          </p:cNvSpPr>
          <p:nvPr/>
        </p:nvSpPr>
        <p:spPr bwMode="auto">
          <a:xfrm>
            <a:off x="1799173" y="1570841"/>
            <a:ext cx="861905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2019—2020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年进口乘用车销售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-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排量结构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9" name="Line 18"/>
          <p:cNvSpPr>
            <a:spLocks noChangeShapeType="1"/>
          </p:cNvSpPr>
          <p:nvPr/>
        </p:nvSpPr>
        <p:spPr bwMode="auto">
          <a:xfrm flipV="1">
            <a:off x="1759689" y="1923803"/>
            <a:ext cx="8634190" cy="69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102396" tIns="51198" rIns="102396" bIns="51198"/>
          <a:lstStyle/>
          <a:p>
            <a:pPr>
              <a:spcBef>
                <a:spcPct val="0"/>
              </a:spcBef>
            </a:pPr>
            <a:endParaRPr lang="zh-CN" altLang="en-US" b="1">
              <a:solidFill>
                <a:srgbClr val="000000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25328"/>
            <a:ext cx="11514551" cy="1341437"/>
          </a:xfr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排量结构：</a:t>
            </a:r>
            <a:r>
              <a:rPr lang="en-US" altLang="zh-CN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2020</a:t>
            </a:r>
            <a:r>
              <a:rPr lang="zh-CN" altLang="zh-CN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</a:t>
            </a:r>
            <a:r>
              <a:rPr lang="en-US" altLang="zh-CN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1—4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月，</a:t>
            </a:r>
            <a:r>
              <a:rPr lang="en-US" altLang="zh-CN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1.5~2.0L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仍是第一排量区间，份额为</a:t>
            </a:r>
            <a:r>
              <a:rPr lang="en-US" altLang="zh-CN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46.1%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；</a:t>
            </a:r>
            <a:r>
              <a:rPr lang="en-US" altLang="zh-CN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1.0L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以下排量份额受到特斯拉国产化的影响</a:t>
            </a:r>
            <a:r>
              <a:rPr lang="zh-CN" altLang="zh-CN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下降</a:t>
            </a:r>
            <a:r>
              <a:rPr lang="en-US" altLang="zh-CN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3.4</a:t>
            </a:r>
            <a:r>
              <a:rPr lang="zh-CN" altLang="zh-CN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个百分点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；排量结构向</a:t>
            </a:r>
            <a:r>
              <a:rPr lang="en-US" altLang="zh-CN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1.5</a:t>
            </a:r>
            <a:r>
              <a:rPr lang="en-US" altLang="zh-CN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~3.0</a:t>
            </a:r>
            <a:r>
              <a:rPr lang="en-US" altLang="zh-CN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L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排量区间聚拢，该区间份额为</a:t>
            </a:r>
            <a:r>
              <a:rPr lang="en-US" altLang="zh-CN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80.9%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，比</a:t>
            </a:r>
            <a:r>
              <a:rPr lang="en-US" altLang="zh-CN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2019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年全年增长</a:t>
            </a:r>
            <a:r>
              <a:rPr lang="en-US" altLang="zh-CN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3.7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个百分点。</a:t>
            </a:r>
            <a:endParaRPr lang="zh-CN" altLang="en-US" sz="2400" b="1" spc="100" dirty="0">
              <a:solidFill>
                <a:srgbClr val="1E238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6" name="Text Box 4"/>
          <p:cNvSpPr txBox="1">
            <a:spLocks noChangeArrowheads="1"/>
          </p:cNvSpPr>
          <p:nvPr/>
        </p:nvSpPr>
        <p:spPr bwMode="auto">
          <a:xfrm>
            <a:off x="4659571" y="6465030"/>
            <a:ext cx="2849563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b">
            <a:spAutoFit/>
          </a:bodyPr>
          <a:lstStyle>
            <a:defPPr>
              <a:defRPr lang="de-DE"/>
            </a:defPPr>
            <a:lvl1pPr marL="161925" indent="-161925" algn="ctr">
              <a:lnSpc>
                <a:spcPct val="110000"/>
              </a:lnSpc>
              <a:defRPr sz="10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lnSpc>
                <a:spcPct val="110000"/>
              </a:lnSpc>
              <a:spcAft>
                <a:spcPct val="25000"/>
              </a:spcAft>
              <a:buChar char="•"/>
            </a:lvl2pPr>
            <a:lvl3pPr marL="1143000" indent="-228600">
              <a:lnSpc>
                <a:spcPct val="110000"/>
              </a:lnSpc>
              <a:spcAft>
                <a:spcPct val="25000"/>
              </a:spcAft>
              <a:buChar char="•"/>
            </a:lvl3pPr>
            <a:lvl4pPr marL="1600200" indent="-228600">
              <a:lnSpc>
                <a:spcPct val="110000"/>
              </a:lnSpc>
              <a:spcAft>
                <a:spcPct val="25000"/>
              </a:spcAft>
              <a:buChar char="•"/>
            </a:lvl4pPr>
            <a:lvl5pPr marL="2057400" indent="-228600">
              <a:lnSpc>
                <a:spcPct val="110000"/>
              </a:lnSpc>
              <a:spcAft>
                <a:spcPct val="25000"/>
              </a:spcAft>
              <a:buChar char="•"/>
            </a:lvl5pPr>
            <a:lvl6pPr marL="25146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</a:lvl6pPr>
            <a:lvl7pPr marL="29718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</a:lvl7pPr>
            <a:lvl8pPr marL="34290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</a:lvl8pPr>
            <a:lvl9pPr marL="38862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</a:lvl9pPr>
          </a:lstStyle>
          <a:p>
            <a:pPr>
              <a:spcAft>
                <a:spcPct val="25000"/>
              </a:spcAft>
            </a:pPr>
            <a:r>
              <a:rPr lang="zh-CN" altLang="en-US" dirty="0"/>
              <a:t>数据来源：国机汽车</a:t>
            </a:r>
            <a:r>
              <a:rPr lang="en-US" altLang="zh-CN" dirty="0"/>
              <a:t>—</a:t>
            </a:r>
            <a:r>
              <a:rPr lang="zh-CN" altLang="en-US" dirty="0"/>
              <a:t>中国进口汽车市场数据库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839788" y="1846441"/>
            <a:ext cx="11194168" cy="19851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2020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年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1—4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月，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1.5~2.0L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仍是第一排量区间，份额为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46.1%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，与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2019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年相比保持稳定；</a:t>
            </a:r>
            <a:endParaRPr lang="en-US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  <a:cs typeface="Arial Unicode MS" pitchFamily="34" charset="-122"/>
            </a:endParaRPr>
          </a:p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1.0L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以下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排量份额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下降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3.4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个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百分点，主要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由于特斯拉国产，进口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新能源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车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销量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相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较去年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同期大幅下降；</a:t>
            </a:r>
            <a:endParaRPr lang="en-US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  <a:cs typeface="Arial Unicode MS" pitchFamily="34" charset="-122"/>
            </a:endParaRPr>
          </a:p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排量结构向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1.5~3.0L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排量区间聚拢，该区间份额为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80.9%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，比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2019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年全年增长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3.7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个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百分点，其中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2.5~3.0L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排量份额为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26.0%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，比去年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增加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2.1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个百分点。</a:t>
            </a:r>
            <a:endParaRPr lang="en-US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  <a:cs typeface="Arial Unicode MS" pitchFamily="34" charset="-122"/>
            </a:endParaRPr>
          </a:p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l"/>
            </a:pP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  <a:cs typeface="Arial Unicode MS" pitchFamily="34" charset="-122"/>
            </a:endParaRPr>
          </a:p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l"/>
            </a:pP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  <a:cs typeface="Arial Unicode MS" pitchFamily="34" charset="-122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42795667"/>
              </p:ext>
            </p:extLst>
          </p:nvPr>
        </p:nvGraphicFramePr>
        <p:xfrm>
          <a:off x="249238" y="3241675"/>
          <a:ext cx="11401425" cy="3086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64" name="工作表" r:id="rId3" imgW="11401436" imgH="3086100" progId="Excel.Sheet.12">
                  <p:link updateAutomatic="1"/>
                </p:oleObj>
              </mc:Choice>
              <mc:Fallback>
                <p:oleObj name="工作表" r:id="rId3" imgW="11401436" imgH="3086100" progId="Excel.Sheet.12">
                  <p:link updateAutomatic="1"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49238" y="3241675"/>
                        <a:ext cx="11401425" cy="3086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086413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3588" cy="5369899"/>
          </a:xfrm>
          <a:prstGeom prst="rect">
            <a:avLst/>
          </a:prstGeom>
        </p:spPr>
      </p:pic>
      <p:sp>
        <p:nvSpPr>
          <p:cNvPr id="17412" name="文本框 12"/>
          <p:cNvSpPr txBox="1">
            <a:spLocks noChangeArrowheads="1"/>
          </p:cNvSpPr>
          <p:nvPr/>
        </p:nvSpPr>
        <p:spPr bwMode="auto">
          <a:xfrm>
            <a:off x="3303883" y="2073423"/>
            <a:ext cx="5848350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6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Thanks !</a:t>
            </a: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805" b="64997"/>
          <a:stretch/>
        </p:blipFill>
        <p:spPr>
          <a:xfrm>
            <a:off x="8145010" y="5623600"/>
            <a:ext cx="2863110" cy="80067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图片 1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511300"/>
            <a:ext cx="12204700" cy="207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文本框 5">
            <a:extLst/>
          </p:cNvPr>
          <p:cNvSpPr txBox="1"/>
          <p:nvPr/>
        </p:nvSpPr>
        <p:spPr>
          <a:xfrm>
            <a:off x="539750" y="576263"/>
            <a:ext cx="2160588" cy="7699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400" b="1" spc="500" dirty="0">
                <a:solidFill>
                  <a:srgbClr val="59575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目录</a:t>
            </a:r>
          </a:p>
        </p:txBody>
      </p:sp>
      <p:sp>
        <p:nvSpPr>
          <p:cNvPr id="4" name="文本框 3">
            <a:extLst/>
          </p:cNvPr>
          <p:cNvSpPr txBox="1"/>
          <p:nvPr/>
        </p:nvSpPr>
        <p:spPr>
          <a:xfrm>
            <a:off x="1044575" y="2390775"/>
            <a:ext cx="10090150" cy="261610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b="1" spc="250" dirty="0" smtClean="0">
                <a:solidFill>
                  <a:srgbClr val="59575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01  </a:t>
            </a:r>
            <a:r>
              <a:rPr lang="zh-CN" altLang="en-US" sz="2400" b="1" spc="250" dirty="0" smtClean="0">
                <a:solidFill>
                  <a:srgbClr val="59575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中国</a:t>
            </a:r>
            <a:r>
              <a:rPr lang="zh-CN" altLang="en-US" sz="2400" b="1" spc="250" dirty="0">
                <a:solidFill>
                  <a:srgbClr val="59575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进口汽车市场总体情况</a:t>
            </a:r>
          </a:p>
          <a:p>
            <a:pPr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2000" spc="250" dirty="0" smtClean="0">
              <a:solidFill>
                <a:srgbClr val="595757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0" spc="250" dirty="0" smtClean="0">
                <a:solidFill>
                  <a:srgbClr val="59575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02  </a:t>
            </a:r>
            <a:r>
              <a:rPr lang="zh-CN" altLang="en-US" sz="2000" spc="250" dirty="0" smtClean="0">
                <a:solidFill>
                  <a:srgbClr val="59575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中国</a:t>
            </a:r>
            <a:r>
              <a:rPr lang="zh-CN" altLang="en-US" sz="2000" spc="250" dirty="0">
                <a:solidFill>
                  <a:srgbClr val="59575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进口汽车市场结构特征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Tx/>
              <a:buAutoNum type="arabicPlain" startAt="2"/>
              <a:defRPr/>
            </a:pPr>
            <a:endParaRPr lang="en-US" altLang="zh-CN" spc="250" dirty="0">
              <a:latin typeface="+mn-lt"/>
              <a:ea typeface="+mn-ea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altLang="zh-CN" dirty="0">
              <a:latin typeface="+mn-lt"/>
              <a:ea typeface="+mn-ea"/>
              <a:cs typeface="+mn-cs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044575" y="5445604"/>
            <a:ext cx="80391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备注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正常进口：原进口汽车总经销商授权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进口</a:t>
            </a:r>
            <a:endParaRPr lang="en-US" altLang="zh-CN" sz="12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平行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进口：非品牌授权下的平行进口试点企业及改装乘用车企业进口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>
            <a:extLst/>
          </p:cNvPr>
          <p:cNvSpPr txBox="1"/>
          <p:nvPr/>
        </p:nvSpPr>
        <p:spPr>
          <a:xfrm>
            <a:off x="828675" y="828675"/>
            <a:ext cx="7553325" cy="4603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综述</a:t>
            </a:r>
            <a:endParaRPr lang="zh-CN" altLang="en-US" sz="2400" b="1" spc="100" dirty="0">
              <a:solidFill>
                <a:srgbClr val="1E238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6388" name="文本框 6"/>
          <p:cNvSpPr txBox="1">
            <a:spLocks noChangeArrowheads="1"/>
          </p:cNvSpPr>
          <p:nvPr/>
        </p:nvSpPr>
        <p:spPr bwMode="auto">
          <a:xfrm>
            <a:off x="839788" y="1325033"/>
            <a:ext cx="10741378" cy="550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232410" indent="-232410" algn="just">
              <a:lnSpc>
                <a:spcPct val="200000"/>
              </a:lnSpc>
              <a:buFont typeface="Wingdings" panose="05000000000000000000" pitchFamily="2" charset="2"/>
              <a:buChar char="l"/>
            </a:pPr>
            <a:r>
              <a:rPr lang="zh-CN" altLang="en-US" sz="1600" cap="all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进口汽车供需双降</a:t>
            </a:r>
            <a:r>
              <a:rPr lang="zh-CN" altLang="en-US" sz="1600" cap="all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：</a:t>
            </a:r>
            <a:r>
              <a:rPr lang="en-US" altLang="zh-CN" sz="1600" b="1" spc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2020</a:t>
            </a:r>
            <a:r>
              <a:rPr lang="zh-CN" altLang="en-US" sz="1600" b="1" spc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600" b="1" spc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1—4</a:t>
            </a:r>
            <a:r>
              <a:rPr lang="zh-CN" altLang="en-US" sz="1600" b="1" spc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月，全球疫情影响扩大，全国累计进口汽车</a:t>
            </a:r>
            <a:r>
              <a:rPr lang="en-US" altLang="zh-CN" sz="1600" b="1" spc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23.8</a:t>
            </a:r>
            <a:r>
              <a:rPr lang="zh-CN" altLang="en-US" sz="1600" b="1" spc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万辆，同比累计降幅为</a:t>
            </a:r>
            <a:r>
              <a:rPr lang="en-US" altLang="zh-CN" sz="1600" b="1" spc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29.8%</a:t>
            </a:r>
            <a:r>
              <a:rPr lang="zh-CN" altLang="en-US" sz="1600" b="1" spc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en-US" altLang="zh-CN" sz="1600" b="1" spc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1600" b="1" spc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月，全球疫情影响进一步加剧，单月</a:t>
            </a:r>
            <a:r>
              <a:rPr lang="zh-CN" altLang="en-US" sz="1600" b="1" spc="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进口汽车</a:t>
            </a:r>
            <a:r>
              <a:rPr lang="en-US" altLang="zh-CN" sz="1600" b="1" spc="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3.9</a:t>
            </a:r>
            <a:r>
              <a:rPr lang="zh-CN" altLang="en-US" sz="1600" b="1" spc="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万</a:t>
            </a:r>
            <a:r>
              <a:rPr lang="zh-CN" altLang="en-US" sz="1600" b="1" spc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辆，同比降幅</a:t>
            </a:r>
            <a:r>
              <a:rPr lang="en-US" altLang="zh-CN" sz="1600" b="1" spc="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62.5%</a:t>
            </a:r>
            <a:r>
              <a:rPr lang="zh-CN" altLang="en-US" sz="1600" b="1" spc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，降幅大幅扩大</a:t>
            </a:r>
            <a:r>
              <a:rPr lang="zh-CN" altLang="en-US" sz="1600" b="1" spc="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1600" b="1" spc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随着市场逐渐回暖，进口车销售企稳。</a:t>
            </a:r>
            <a:r>
              <a:rPr lang="en-US" altLang="zh-CN" sz="1600" b="1" spc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1—4</a:t>
            </a:r>
            <a:r>
              <a:rPr lang="zh-CN" altLang="en-US" sz="1600" b="1" spc="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月销售</a:t>
            </a:r>
            <a:r>
              <a:rPr lang="en-US" altLang="zh-CN" sz="1600" b="1" spc="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25.6</a:t>
            </a:r>
            <a:r>
              <a:rPr lang="zh-CN" altLang="en-US" sz="1600" b="1" spc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万辆，累计同比下滑</a:t>
            </a:r>
            <a:r>
              <a:rPr lang="en-US" altLang="zh-CN" sz="1600" b="1" spc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25.4%</a:t>
            </a:r>
            <a:r>
              <a:rPr lang="zh-CN" altLang="en-US" sz="1600" b="1" spc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r>
              <a:rPr lang="en-US" altLang="zh-CN" sz="1600" b="1" spc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1600" b="1" spc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月，进口汽车销售</a:t>
            </a:r>
            <a:r>
              <a:rPr lang="en-US" altLang="zh-CN" sz="1600" b="1" spc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9.2</a:t>
            </a:r>
            <a:r>
              <a:rPr lang="zh-CN" altLang="en-US" sz="1600" b="1" spc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万辆，同比下滑</a:t>
            </a:r>
            <a:r>
              <a:rPr lang="en-US" altLang="zh-CN" sz="1600" b="1" spc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1.7%</a:t>
            </a:r>
            <a:r>
              <a:rPr lang="zh-CN" altLang="en-US" sz="1600" b="1" spc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，基本与去年同期持平，降幅相比上月大幅收窄</a:t>
            </a:r>
            <a:r>
              <a:rPr lang="zh-CN" altLang="en-US" sz="1600" b="1" spc="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600" b="1" spc="1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32410" indent="-232410" algn="just">
              <a:lnSpc>
                <a:spcPct val="200000"/>
              </a:lnSpc>
              <a:buFont typeface="Wingdings" panose="05000000000000000000" pitchFamily="2" charset="2"/>
              <a:buChar char="l"/>
            </a:pPr>
            <a:r>
              <a:rPr lang="zh-CN" altLang="en-US" sz="1600" cap="all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三</a:t>
            </a:r>
            <a:r>
              <a:rPr lang="zh-CN" altLang="en-US" sz="1600" cap="all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大车型同比下降</a:t>
            </a:r>
            <a:r>
              <a:rPr lang="zh-CN" altLang="en-US" sz="1600" cap="all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：</a:t>
            </a:r>
            <a:r>
              <a:rPr lang="en-US" altLang="zh-CN" sz="1600" b="1" spc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1—4</a:t>
            </a:r>
            <a:r>
              <a:rPr lang="zh-CN" altLang="en-US" sz="1600" b="1" spc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月，进口销售车型仍以轿车和</a:t>
            </a:r>
            <a:r>
              <a:rPr lang="en-US" altLang="zh-CN" sz="1600" b="1" spc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SUV</a:t>
            </a:r>
            <a:r>
              <a:rPr lang="zh-CN" altLang="en-US" sz="1600" b="1" spc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为主，占比超过</a:t>
            </a:r>
            <a:r>
              <a:rPr lang="en-US" altLang="zh-CN" sz="1600" b="1" spc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96%</a:t>
            </a:r>
            <a:r>
              <a:rPr lang="zh-CN" altLang="en-US" sz="1600" b="1" spc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r>
              <a:rPr lang="en-US" altLang="zh-CN" sz="1600" b="1" spc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/>
            </a:r>
            <a:br>
              <a:rPr lang="en-US" altLang="zh-CN" sz="1600" b="1" spc="100" dirty="0"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zh-CN" altLang="en-US" sz="1600" b="1" spc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进口乘用车累计同比下降</a:t>
            </a:r>
            <a:r>
              <a:rPr lang="en-US" altLang="zh-CN" sz="1600" b="1" spc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25.4%</a:t>
            </a:r>
            <a:r>
              <a:rPr lang="zh-CN" altLang="en-US" sz="1600" b="1" spc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，其中</a:t>
            </a:r>
            <a:r>
              <a:rPr lang="en-US" altLang="zh-CN" sz="1600" b="1" spc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CAR</a:t>
            </a:r>
            <a:r>
              <a:rPr lang="zh-CN" altLang="en-US" sz="1600" b="1" spc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1600" b="1" spc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SUV</a:t>
            </a:r>
            <a:r>
              <a:rPr lang="zh-CN" altLang="en-US" sz="1600" b="1" spc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en-US" altLang="zh-CN" sz="1600" b="1" spc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MPV</a:t>
            </a:r>
            <a:r>
              <a:rPr lang="zh-CN" altLang="en-US" sz="1600" b="1" spc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降幅分别为</a:t>
            </a:r>
            <a:r>
              <a:rPr lang="en-US" altLang="zh-CN" sz="1600" b="1" spc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27.1%</a:t>
            </a:r>
            <a:r>
              <a:rPr lang="zh-CN" altLang="en-US" sz="1600" b="1" spc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sz="1600" b="1" spc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24.3%</a:t>
            </a:r>
            <a:r>
              <a:rPr lang="zh-CN" altLang="en-US" sz="1600" b="1" spc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en-US" altLang="zh-CN" sz="1600" b="1" spc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23.9%</a:t>
            </a:r>
            <a:r>
              <a:rPr lang="zh-CN" altLang="en-US" sz="1600" b="1" spc="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600" b="1" spc="1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32410" indent="-232410" algn="just">
              <a:lnSpc>
                <a:spcPct val="200000"/>
              </a:lnSpc>
              <a:buFont typeface="Wingdings" panose="05000000000000000000" pitchFamily="2" charset="2"/>
              <a:buChar char="l"/>
            </a:pPr>
            <a:r>
              <a:rPr lang="zh-CN" altLang="en-US" sz="1600" cap="all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品牌</a:t>
            </a:r>
            <a:r>
              <a:rPr lang="zh-CN" altLang="en-US" sz="1600" cap="all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结构</a:t>
            </a:r>
            <a:r>
              <a:rPr lang="zh-CN" altLang="en-US" sz="1600" cap="all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：</a:t>
            </a:r>
            <a:r>
              <a:rPr lang="en-US" altLang="zh-CN" sz="1600" b="1" spc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1600" b="1" spc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zh-CN" altLang="zh-CN" sz="1600" b="1" spc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en-US" sz="1600" b="1" spc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进口品牌前十名一半以上实现增长，包括雷克萨斯、宝马、奔驰、保时捷、丰田、路虎</a:t>
            </a:r>
            <a:r>
              <a:rPr lang="zh-CN" altLang="zh-CN" sz="1600" b="1" spc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en-US" altLang="zh-CN" sz="1600" b="1" spc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1—4</a:t>
            </a:r>
            <a:r>
              <a:rPr lang="zh-CN" altLang="en-US" sz="1600" b="1" spc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zh-CN" altLang="zh-CN" sz="1600" b="1" spc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en-US" sz="1600" b="1" spc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品牌格局稳定，前三名是雷克萨斯、宝马和奔驰；进口前十名品牌中保时捷受</a:t>
            </a:r>
            <a:r>
              <a:rPr lang="en-US" altLang="zh-CN" sz="1600" b="1" spc="1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Macan</a:t>
            </a:r>
            <a:r>
              <a:rPr lang="zh-CN" altLang="en-US" sz="1600" b="1" spc="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等车型</a:t>
            </a:r>
            <a:r>
              <a:rPr lang="zh-CN" altLang="en-US" sz="1600" b="1" spc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拉动，实现增长，其余品牌均下降</a:t>
            </a:r>
            <a:r>
              <a:rPr lang="zh-CN" altLang="en-US" sz="1600" b="1" spc="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600" b="1" spc="1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32410" indent="-232410" algn="just">
              <a:lnSpc>
                <a:spcPct val="200000"/>
              </a:lnSpc>
              <a:buFont typeface="Wingdings" panose="05000000000000000000" pitchFamily="2" charset="2"/>
              <a:buChar char="l"/>
            </a:pPr>
            <a:r>
              <a:rPr lang="zh-CN" altLang="en-US" sz="1600" cap="all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区域结构：</a:t>
            </a:r>
            <a:r>
              <a:rPr lang="en-US" altLang="zh-CN" sz="1600" b="1" spc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4</a:t>
            </a:r>
            <a:r>
              <a:rPr lang="zh-CN" altLang="en-US" sz="1600" b="1" spc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月，全国销售前三的省份仍然是广东、浙江、江苏。销售前十的省份中辽宁、湖南因同期基数低，分别增长</a:t>
            </a:r>
            <a:r>
              <a:rPr lang="en-US" altLang="zh-CN" sz="1600" b="1" spc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59%</a:t>
            </a:r>
            <a:r>
              <a:rPr lang="zh-CN" altLang="en-US" sz="1600" b="1" spc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en-US" altLang="zh-CN" sz="1600" b="1" spc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12%</a:t>
            </a:r>
            <a:r>
              <a:rPr lang="zh-CN" altLang="en-US" sz="1600" b="1" spc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；其余省份均出现下滑，北京、上海、广州因输入型疫情防控要求下滑</a:t>
            </a:r>
            <a:r>
              <a:rPr lang="zh-CN" altLang="en-US" sz="1600" b="1" spc="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较大。</a:t>
            </a:r>
            <a:endParaRPr lang="en-US" altLang="zh-CN" sz="1600" cap="all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Box 26"/>
          <p:cNvSpPr txBox="1">
            <a:spLocks noChangeArrowheads="1"/>
          </p:cNvSpPr>
          <p:nvPr/>
        </p:nvSpPr>
        <p:spPr bwMode="auto">
          <a:xfrm>
            <a:off x="3882293" y="1515932"/>
            <a:ext cx="4495800" cy="408516"/>
          </a:xfrm>
          <a:prstGeom prst="rect">
            <a:avLst/>
          </a:prstGeom>
          <a:noFill/>
          <a:ln>
            <a:noFill/>
          </a:ln>
        </p:spPr>
        <p:txBody>
          <a:bodyPr lIns="102396" tIns="51198" rIns="102396" bIns="51198" anchor="ctr"/>
          <a:lstStyle>
            <a:defPPr>
              <a:defRPr lang="en-US"/>
            </a:defPPr>
            <a:lvl1pPr eaLnBrk="1" hangingPunct="1">
              <a:defRPr sz="1200"/>
            </a:lvl1pPr>
            <a:lvl2pPr marL="742950" indent="-285750" eaLnBrk="0" hangingPunct="0"/>
            <a:lvl3pPr marL="1143000" indent="-228600" eaLnBrk="0" hangingPunct="0"/>
            <a:lvl4pPr marL="1600200" indent="-228600" eaLnBrk="0" hangingPunct="0"/>
            <a:lvl5pPr marL="2057400" indent="-228600" eaLnBrk="0" hangingPunct="0"/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pPr algn="ctr"/>
            <a:r>
              <a:rPr lang="en-US" altLang="zh-CN" sz="14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2019—2020</a:t>
            </a:r>
            <a:r>
              <a:rPr lang="zh-CN" altLang="en-US" sz="14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年海关进口量年度走势</a:t>
            </a:r>
            <a:endParaRPr lang="de-DE" altLang="zh-CN" sz="1400" b="1" dirty="0">
              <a:solidFill>
                <a:srgbClr val="000000"/>
              </a:solidFill>
              <a:latin typeface="Arial" panose="020B0604020202020204"/>
            </a:endParaRPr>
          </a:p>
        </p:txBody>
      </p:sp>
      <p:sp>
        <p:nvSpPr>
          <p:cNvPr id="12" name="Text Box 4"/>
          <p:cNvSpPr txBox="1">
            <a:spLocks noChangeArrowheads="1"/>
          </p:cNvSpPr>
          <p:nvPr/>
        </p:nvSpPr>
        <p:spPr bwMode="auto">
          <a:xfrm>
            <a:off x="4679700" y="6158367"/>
            <a:ext cx="4407150" cy="792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b">
            <a:spAutoFit/>
          </a:bodyPr>
          <a:lstStyle>
            <a:lvl1pPr marL="161925" indent="-161925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10000"/>
              </a:lnSpc>
              <a:spcAft>
                <a:spcPct val="25000"/>
              </a:spcAft>
            </a:pPr>
            <a:r>
              <a:rPr lang="zh-CN" altLang="en-US" sz="10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数据来源：国机汽车</a:t>
            </a:r>
            <a:r>
              <a:rPr lang="en-US" altLang="zh-CN" sz="10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10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中国进口汽车市场数据库</a:t>
            </a:r>
            <a:endParaRPr lang="en-US" altLang="zh-CN" sz="1000" b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10000"/>
              </a:lnSpc>
              <a:spcAft>
                <a:spcPct val="25000"/>
              </a:spcAft>
            </a:pPr>
            <a:r>
              <a:rPr lang="zh-CN" altLang="en-US" sz="10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中华人民共和国海关总署</a:t>
            </a:r>
            <a:r>
              <a:rPr lang="en-US" altLang="zh-CN" sz="10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10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海关统计</a:t>
            </a:r>
            <a:r>
              <a:rPr lang="en-US" altLang="zh-CN" sz="10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-2020</a:t>
            </a:r>
            <a:r>
              <a:rPr lang="zh-CN" altLang="en-US" sz="10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0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100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至</a:t>
            </a:r>
            <a:r>
              <a:rPr lang="en-US" altLang="zh-CN" sz="100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100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月进口</a:t>
            </a:r>
            <a:r>
              <a:rPr lang="zh-CN" altLang="en-US" sz="10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主要商品量值表</a:t>
            </a:r>
            <a:endParaRPr lang="en-US" altLang="zh-CN" sz="1000" b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10000"/>
              </a:lnSpc>
              <a:spcAft>
                <a:spcPct val="25000"/>
              </a:spcAft>
            </a:pPr>
            <a:r>
              <a:rPr lang="zh-CN" altLang="en-US" sz="10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注：</a:t>
            </a:r>
            <a:r>
              <a:rPr lang="en-US" altLang="zh-CN" sz="10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2020</a:t>
            </a:r>
            <a:r>
              <a:rPr lang="zh-CN" altLang="en-US" sz="10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年数据选取海关统计数</a:t>
            </a:r>
            <a:endParaRPr lang="en-US" altLang="zh-CN" sz="1000" b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10000"/>
              </a:lnSpc>
              <a:spcAft>
                <a:spcPct val="25000"/>
              </a:spcAft>
            </a:pPr>
            <a:endParaRPr lang="zh-CN" altLang="en-US" sz="1000" b="0" dirty="0">
              <a:solidFill>
                <a:schemeClr val="tx1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268291"/>
            <a:ext cx="11352211" cy="1207382"/>
          </a:xfr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市场供给：</a:t>
            </a:r>
            <a:r>
              <a:rPr lang="en-US" altLang="zh-CN" sz="2400" b="1" spc="100" dirty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2020</a:t>
            </a:r>
            <a:r>
              <a:rPr lang="zh-CN" altLang="en-US" sz="2400" b="1" spc="100" dirty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</a:t>
            </a:r>
            <a:r>
              <a:rPr lang="en-US" altLang="zh-CN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1—4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月，全球疫情影响扩大，</a:t>
            </a:r>
            <a:r>
              <a:rPr lang="zh-CN" altLang="en-US" sz="2400" b="1" spc="100" dirty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全国累计进口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汽车</a:t>
            </a:r>
            <a:r>
              <a:rPr lang="en-US" altLang="zh-CN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23.8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万</a:t>
            </a:r>
            <a:r>
              <a:rPr lang="zh-CN" altLang="en-US" sz="2400" b="1" spc="100" dirty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辆，同比累计降幅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为</a:t>
            </a:r>
            <a:r>
              <a:rPr lang="en-US" altLang="zh-CN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29.8%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。</a:t>
            </a:r>
            <a:r>
              <a:rPr lang="en-US" altLang="zh-CN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4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月，全球疫情</a:t>
            </a:r>
            <a:r>
              <a:rPr lang="zh-CN" altLang="en-US" sz="2400" b="1" spc="100" dirty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影响进一步加剧，单月进口汽车</a:t>
            </a:r>
            <a:r>
              <a:rPr lang="en-US" altLang="zh-CN" sz="2400" b="1" spc="100" dirty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3.9</a:t>
            </a:r>
            <a:r>
              <a:rPr lang="zh-CN" altLang="en-US" sz="2400" b="1" spc="100" dirty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万辆，同比降幅</a:t>
            </a:r>
            <a:r>
              <a:rPr lang="en-US" altLang="zh-CN" sz="2400" b="1" spc="100" dirty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62.5%</a:t>
            </a:r>
            <a:r>
              <a:rPr lang="zh-CN" altLang="en-US" sz="2400" b="1" spc="100" dirty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，降幅大幅扩大。</a:t>
            </a:r>
          </a:p>
        </p:txBody>
      </p:sp>
      <p:sp>
        <p:nvSpPr>
          <p:cNvPr id="10" name="Line 18"/>
          <p:cNvSpPr>
            <a:spLocks noChangeShapeType="1"/>
          </p:cNvSpPr>
          <p:nvPr/>
        </p:nvSpPr>
        <p:spPr bwMode="auto">
          <a:xfrm flipV="1">
            <a:off x="1759689" y="1923803"/>
            <a:ext cx="8634190" cy="69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102396" tIns="51198" rIns="102396" bIns="51198"/>
          <a:lstStyle/>
          <a:p>
            <a:pPr>
              <a:spcBef>
                <a:spcPct val="0"/>
              </a:spcBef>
            </a:pPr>
            <a:endParaRPr lang="zh-CN" altLang="en-US" b="1">
              <a:solidFill>
                <a:srgbClr val="000000"/>
              </a:solidFill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82496385"/>
              </p:ext>
            </p:extLst>
          </p:nvPr>
        </p:nvGraphicFramePr>
        <p:xfrm>
          <a:off x="1386743" y="2230467"/>
          <a:ext cx="9486900" cy="3467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30" name="工作表" r:id="rId4" imgW="9486765" imgH="3467007" progId="Excel.Sheet.12">
                  <p:link updateAutomatic="1"/>
                </p:oleObj>
              </mc:Choice>
              <mc:Fallback>
                <p:oleObj name="工作表" r:id="rId4" imgW="9486765" imgH="3467007" progId="Excel.Sheet.12">
                  <p:link updateAutomatic="1"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386743" y="2230467"/>
                        <a:ext cx="9486900" cy="3467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6091765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3" name="Rectangle 5"/>
          <p:cNvSpPr>
            <a:spLocks noChangeArrowheads="1"/>
          </p:cNvSpPr>
          <p:nvPr/>
        </p:nvSpPr>
        <p:spPr bwMode="auto">
          <a:xfrm>
            <a:off x="1143010" y="272534"/>
            <a:ext cx="184731" cy="36933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>
              <a:latin typeface="Arial" panose="020B0604020202020204"/>
              <a:ea typeface="宋体" panose="02010600030101010101" pitchFamily="2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870192" y="1592647"/>
            <a:ext cx="323838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14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2019—2020</a:t>
            </a:r>
            <a:r>
              <a:rPr lang="zh-CN" altLang="en-US" sz="14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年进口</a:t>
            </a:r>
            <a:r>
              <a:rPr lang="zh-CN" altLang="en-US" sz="1400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汽车销售情况走势</a:t>
            </a:r>
            <a:endParaRPr lang="zh-CN" altLang="en-US" sz="14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839787" y="376407"/>
            <a:ext cx="11491549" cy="1016465"/>
          </a:xfr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spc="100" dirty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销售情况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：随着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市场</a:t>
            </a:r>
            <a:r>
              <a:rPr lang="zh-CN" altLang="en-US" sz="2400" b="1" spc="100" dirty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逐渐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回暖，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进口</a:t>
            </a:r>
            <a:r>
              <a:rPr lang="zh-CN" altLang="en-US" sz="2400" b="1" spc="100" dirty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车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销售企稳。</a:t>
            </a:r>
            <a:r>
              <a:rPr lang="en-US" altLang="zh-CN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1—4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月，</a:t>
            </a:r>
            <a:r>
              <a:rPr lang="zh-CN" altLang="en-US" sz="2400" b="1" spc="100" dirty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销售</a:t>
            </a:r>
            <a:r>
              <a:rPr lang="en-US" altLang="zh-CN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25.6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万</a:t>
            </a:r>
            <a:r>
              <a:rPr lang="zh-CN" altLang="en-US" sz="2400" b="1" spc="100" dirty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辆，累计同比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下滑</a:t>
            </a:r>
            <a:r>
              <a:rPr lang="en-US" altLang="zh-CN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25.4%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；</a:t>
            </a:r>
            <a:r>
              <a:rPr lang="en-US" altLang="zh-CN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4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月，进口</a:t>
            </a:r>
            <a:r>
              <a:rPr lang="zh-CN" altLang="en-US" sz="2400" b="1" spc="100" dirty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汽车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销售</a:t>
            </a:r>
            <a:r>
              <a:rPr lang="en-US" altLang="zh-CN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9.2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万</a:t>
            </a:r>
            <a:r>
              <a:rPr lang="zh-CN" altLang="en-US" sz="2400" b="1" spc="100" dirty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辆，同比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下滑</a:t>
            </a:r>
            <a:r>
              <a:rPr lang="en-US" altLang="zh-CN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1.7%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，基本与去年同期持平，降幅相比上月大幅收窄。</a:t>
            </a:r>
            <a:endParaRPr lang="zh-CN" altLang="en-US" sz="2400" b="1" spc="100" dirty="0">
              <a:solidFill>
                <a:srgbClr val="1E238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9" name="Text Box 4"/>
          <p:cNvSpPr txBox="1">
            <a:spLocks noChangeArrowheads="1"/>
          </p:cNvSpPr>
          <p:nvPr/>
        </p:nvSpPr>
        <p:spPr bwMode="auto">
          <a:xfrm>
            <a:off x="4691906" y="6463395"/>
            <a:ext cx="2849562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b">
            <a:spAutoFit/>
          </a:bodyPr>
          <a:lstStyle>
            <a:lvl1pPr marL="161925" indent="-161925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10000"/>
              </a:lnSpc>
              <a:spcAft>
                <a:spcPct val="25000"/>
              </a:spcAft>
            </a:pPr>
            <a:r>
              <a:rPr lang="zh-CN" altLang="en-US" sz="10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数据来源：国机汽车</a:t>
            </a:r>
            <a:r>
              <a:rPr lang="en-US" altLang="zh-CN" sz="10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10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中国进口汽车市场数据库</a:t>
            </a:r>
            <a:endParaRPr lang="zh-CN" altLang="en-US" sz="1000" b="0" dirty="0">
              <a:solidFill>
                <a:schemeClr val="tx1"/>
              </a:soli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4996523" y="6201785"/>
            <a:ext cx="3005951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161925" indent="-161925">
              <a:lnSpc>
                <a:spcPct val="110000"/>
              </a:lnSpc>
              <a:spcAft>
                <a:spcPct val="25000"/>
              </a:spcAft>
            </a:pPr>
            <a:r>
              <a:rPr lang="zh-CN" altLang="en-US" sz="1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注：销售数据</a:t>
            </a:r>
            <a:r>
              <a:rPr lang="zh-CN" altLang="en-US" sz="10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选用终端销售数，当月数据暂未更新</a:t>
            </a:r>
            <a:endParaRPr lang="en-US" altLang="zh-CN" sz="10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Line 18"/>
          <p:cNvSpPr>
            <a:spLocks noChangeShapeType="1"/>
          </p:cNvSpPr>
          <p:nvPr/>
        </p:nvSpPr>
        <p:spPr bwMode="auto">
          <a:xfrm flipV="1">
            <a:off x="1759689" y="1923803"/>
            <a:ext cx="8634190" cy="69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102396" tIns="51198" rIns="102396" bIns="51198"/>
          <a:lstStyle/>
          <a:p>
            <a:pPr>
              <a:spcBef>
                <a:spcPct val="0"/>
              </a:spcBef>
            </a:pPr>
            <a:endParaRPr lang="zh-CN" altLang="en-US" b="1">
              <a:solidFill>
                <a:srgbClr val="000000"/>
              </a:solidFill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41358913"/>
              </p:ext>
            </p:extLst>
          </p:nvPr>
        </p:nvGraphicFramePr>
        <p:xfrm>
          <a:off x="639763" y="2224088"/>
          <a:ext cx="11620500" cy="3629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92" name="工作表" r:id="rId4" imgW="11620605" imgH="3628865" progId="Excel.Sheet.12">
                  <p:link updateAutomatic="1"/>
                </p:oleObj>
              </mc:Choice>
              <mc:Fallback>
                <p:oleObj name="工作表" r:id="rId4" imgW="11620605" imgH="3628865" progId="Excel.Sheet.12">
                  <p:link updateAutomatic="1"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39763" y="2224088"/>
                        <a:ext cx="11620500" cy="3629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7439125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图片 1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511300"/>
            <a:ext cx="12204700" cy="207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文本框 5">
            <a:extLst/>
          </p:cNvPr>
          <p:cNvSpPr txBox="1"/>
          <p:nvPr/>
        </p:nvSpPr>
        <p:spPr>
          <a:xfrm>
            <a:off x="539750" y="576263"/>
            <a:ext cx="2160588" cy="7699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400" b="1" spc="500" dirty="0">
                <a:solidFill>
                  <a:srgbClr val="59575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目录</a:t>
            </a:r>
          </a:p>
        </p:txBody>
      </p:sp>
      <p:sp>
        <p:nvSpPr>
          <p:cNvPr id="4" name="文本框 3">
            <a:extLst/>
          </p:cNvPr>
          <p:cNvSpPr txBox="1"/>
          <p:nvPr/>
        </p:nvSpPr>
        <p:spPr>
          <a:xfrm>
            <a:off x="1044575" y="2390775"/>
            <a:ext cx="10090150" cy="261610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0" spc="250" dirty="0" smtClean="0">
                <a:solidFill>
                  <a:srgbClr val="59575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01  </a:t>
            </a:r>
            <a:r>
              <a:rPr lang="zh-CN" altLang="en-US" sz="2000" spc="250" dirty="0" smtClean="0">
                <a:solidFill>
                  <a:srgbClr val="59575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中国</a:t>
            </a:r>
            <a:r>
              <a:rPr lang="zh-CN" altLang="en-US" sz="2000" spc="250" dirty="0">
                <a:solidFill>
                  <a:srgbClr val="59575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进口汽车市场总体情况</a:t>
            </a:r>
          </a:p>
          <a:p>
            <a:pPr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2000" spc="250" dirty="0" smtClean="0">
              <a:solidFill>
                <a:srgbClr val="595757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b="1" spc="250" dirty="0" smtClean="0">
                <a:solidFill>
                  <a:srgbClr val="59575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02  </a:t>
            </a:r>
            <a:r>
              <a:rPr lang="zh-CN" altLang="en-US" sz="2400" b="1" spc="250" dirty="0" smtClean="0">
                <a:solidFill>
                  <a:srgbClr val="59575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中国</a:t>
            </a:r>
            <a:r>
              <a:rPr lang="zh-CN" altLang="en-US" sz="2400" b="1" spc="250" dirty="0">
                <a:solidFill>
                  <a:srgbClr val="59575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进口汽车市场结构特征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Tx/>
              <a:buAutoNum type="arabicPlain" startAt="2"/>
              <a:defRPr/>
            </a:pPr>
            <a:endParaRPr lang="en-US" altLang="zh-CN" spc="250" dirty="0">
              <a:latin typeface="+mn-lt"/>
              <a:ea typeface="+mn-ea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altLang="zh-CN" dirty="0"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36808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839788" y="2147644"/>
            <a:ext cx="10292037" cy="7386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>
            <a:lvl1pPr eaLnBrk="0" hangingPunct="0">
              <a:buChar char="•"/>
              <a:defRPr kumimoji="1" sz="17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392430" indent="-390525" eaLnBrk="0" hangingPunct="0">
              <a:buChar char="•"/>
              <a:defRPr kumimoji="1" sz="17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835025" indent="-441325" eaLnBrk="0" hangingPunct="0">
              <a:buChar char="–"/>
              <a:defRPr kumimoji="1" sz="17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240155" indent="-403225" eaLnBrk="0" hangingPunct="0">
              <a:buChar char="-"/>
              <a:defRPr kumimoji="1" sz="17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624455" indent="5080" algn="ctr" eaLnBrk="0" hangingPunct="0">
              <a:lnSpc>
                <a:spcPts val="1600"/>
              </a:lnSpc>
              <a:buChar char="»"/>
              <a:defRPr kumimoji="1" sz="14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3081655" indent="5080" algn="ctr" eaLnBrk="0" fontAlgn="base" hangingPunct="0">
              <a:lnSpc>
                <a:spcPts val="1600"/>
              </a:lnSpc>
              <a:spcBef>
                <a:spcPct val="0"/>
              </a:spcBef>
              <a:spcAft>
                <a:spcPct val="0"/>
              </a:spcAft>
              <a:buChar char="»"/>
              <a:defRPr kumimoji="1" sz="14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3538855" indent="5080" algn="ctr" eaLnBrk="0" fontAlgn="base" hangingPunct="0">
              <a:lnSpc>
                <a:spcPts val="1600"/>
              </a:lnSpc>
              <a:spcBef>
                <a:spcPct val="0"/>
              </a:spcBef>
              <a:spcAft>
                <a:spcPct val="0"/>
              </a:spcAft>
              <a:buChar char="»"/>
              <a:defRPr kumimoji="1" sz="14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996055" indent="5080" algn="ctr" eaLnBrk="0" fontAlgn="base" hangingPunct="0">
              <a:lnSpc>
                <a:spcPts val="1600"/>
              </a:lnSpc>
              <a:spcBef>
                <a:spcPct val="0"/>
              </a:spcBef>
              <a:spcAft>
                <a:spcPct val="0"/>
              </a:spcAft>
              <a:buChar char="»"/>
              <a:defRPr kumimoji="1" sz="14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4453255" indent="5080" algn="ctr" eaLnBrk="0" fontAlgn="base" hangingPunct="0">
              <a:lnSpc>
                <a:spcPts val="1600"/>
              </a:lnSpc>
              <a:spcBef>
                <a:spcPct val="0"/>
              </a:spcBef>
              <a:spcAft>
                <a:spcPct val="0"/>
              </a:spcAft>
              <a:buChar char="»"/>
              <a:defRPr kumimoji="1" sz="14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171450" indent="-171450" algn="just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kumimoji="0" lang="en-US" altLang="zh-CN" sz="14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4</a:t>
            </a:r>
            <a:r>
              <a:rPr kumimoji="0" lang="zh-CN" altLang="en-US" sz="14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月</a:t>
            </a:r>
            <a:r>
              <a:rPr kumimoji="0" lang="zh-CN" altLang="en-US" sz="14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，进口乘用</a:t>
            </a:r>
            <a:r>
              <a:rPr kumimoji="0" lang="zh-CN" altLang="en-US" sz="14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车终端销售上牌</a:t>
            </a:r>
            <a:r>
              <a:rPr kumimoji="0" lang="en-US" altLang="zh-CN" sz="14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9</a:t>
            </a:r>
            <a:r>
              <a:rPr kumimoji="0" lang="en-US" altLang="zh-CN" sz="14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.2</a:t>
            </a:r>
            <a:r>
              <a:rPr kumimoji="0" lang="zh-CN" altLang="en-US" sz="14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万</a:t>
            </a:r>
            <a:r>
              <a:rPr kumimoji="0" lang="zh-CN" altLang="en-US" sz="14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辆，同比</a:t>
            </a:r>
            <a:r>
              <a:rPr kumimoji="0" lang="zh-CN" altLang="en-US" sz="14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下降</a:t>
            </a:r>
            <a:r>
              <a:rPr kumimoji="0" lang="en-US" altLang="zh-CN" sz="14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1.7%</a:t>
            </a:r>
            <a:r>
              <a:rPr kumimoji="0" lang="zh-CN" altLang="en-US" sz="14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，</a:t>
            </a:r>
            <a:r>
              <a:rPr kumimoji="0"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其中</a:t>
            </a:r>
            <a:r>
              <a:rPr kumimoji="0" lang="en-US" altLang="zh-CN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SUV</a:t>
            </a:r>
            <a:r>
              <a:rPr kumimoji="0"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增长</a:t>
            </a:r>
            <a:r>
              <a:rPr kumimoji="0" lang="en-US" altLang="zh-CN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2.7</a:t>
            </a:r>
            <a:r>
              <a:rPr kumimoji="0" lang="en-US" altLang="zh-CN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%</a:t>
            </a:r>
            <a:r>
              <a:rPr kumimoji="0" lang="zh-CN" altLang="en-US" sz="14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；</a:t>
            </a:r>
            <a:r>
              <a:rPr kumimoji="0" lang="en-US" altLang="zh-CN" sz="14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CAR</a:t>
            </a:r>
            <a:r>
              <a:rPr kumimoji="0" lang="zh-CN" altLang="en-US" sz="14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、</a:t>
            </a:r>
            <a:r>
              <a:rPr kumimoji="0" lang="en-US" altLang="zh-CN" sz="14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MPV</a:t>
            </a:r>
            <a:r>
              <a:rPr kumimoji="0" lang="zh-CN" altLang="en-US" sz="14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分别</a:t>
            </a:r>
            <a:r>
              <a:rPr kumimoji="0" lang="zh-CN" altLang="en-US" sz="14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下降</a:t>
            </a:r>
            <a:r>
              <a:rPr kumimoji="0" lang="en-US" altLang="zh-CN" sz="14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6.4%</a:t>
            </a:r>
            <a:r>
              <a:rPr kumimoji="0" lang="zh-CN" altLang="en-US" sz="14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和</a:t>
            </a:r>
            <a:r>
              <a:rPr kumimoji="0" lang="en-US" altLang="zh-CN" sz="14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7.2% </a:t>
            </a:r>
            <a:r>
              <a:rPr kumimoji="0" lang="zh-CN" altLang="en-US" sz="14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。</a:t>
            </a:r>
            <a:endParaRPr kumimoji="0" lang="en-US" altLang="zh-CN" sz="1400" b="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 Unicode MS" pitchFamily="34" charset="-122"/>
            </a:endParaRPr>
          </a:p>
          <a:p>
            <a:pPr marL="171450" indent="-171450" algn="just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kumimoji="0" lang="en-US" altLang="zh-CN" sz="14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1—4</a:t>
            </a:r>
            <a:r>
              <a:rPr kumimoji="0" lang="zh-CN" altLang="en-US" sz="14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月，</a:t>
            </a:r>
            <a:r>
              <a:rPr kumimoji="0" lang="zh-CN" altLang="en-US" sz="14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进口乘用车累计同比</a:t>
            </a:r>
            <a:r>
              <a:rPr kumimoji="0" lang="zh-CN" altLang="en-US" sz="14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下降</a:t>
            </a:r>
            <a:r>
              <a:rPr kumimoji="0" lang="en-US" altLang="zh-CN" sz="14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25.4%</a:t>
            </a:r>
            <a:r>
              <a:rPr kumimoji="0" lang="zh-CN" altLang="en-US" sz="14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。</a:t>
            </a:r>
            <a:r>
              <a:rPr kumimoji="0" lang="zh-CN" altLang="en-US" sz="14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其中，</a:t>
            </a:r>
            <a:r>
              <a:rPr kumimoji="0" lang="en-US" altLang="zh-CN" sz="14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CAR</a:t>
            </a:r>
            <a:r>
              <a:rPr kumimoji="0" lang="zh-CN" altLang="en-US" sz="14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、</a:t>
            </a:r>
            <a:r>
              <a:rPr kumimoji="0" lang="en-US" altLang="zh-CN" sz="14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SUV</a:t>
            </a:r>
            <a:r>
              <a:rPr kumimoji="0" lang="zh-CN" altLang="en-US" sz="14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和</a:t>
            </a:r>
            <a:r>
              <a:rPr kumimoji="0" lang="en-US" altLang="zh-CN" sz="14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MPV</a:t>
            </a:r>
            <a:r>
              <a:rPr kumimoji="0" lang="zh-CN" altLang="en-US" sz="14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降幅分别</a:t>
            </a:r>
            <a:r>
              <a:rPr kumimoji="0" lang="zh-CN" altLang="en-US" sz="14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为</a:t>
            </a:r>
            <a:r>
              <a:rPr kumimoji="0" lang="en-US" altLang="zh-CN" sz="14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27.1%</a:t>
            </a:r>
            <a:r>
              <a:rPr kumimoji="0" lang="zh-CN" altLang="en-US" sz="14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，</a:t>
            </a:r>
            <a:r>
              <a:rPr kumimoji="0" lang="en-US" altLang="zh-CN" sz="14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24.3%</a:t>
            </a:r>
            <a:r>
              <a:rPr kumimoji="0" lang="zh-CN" altLang="en-US" sz="14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和</a:t>
            </a:r>
            <a:r>
              <a:rPr kumimoji="0" lang="en-US" altLang="zh-CN" sz="14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23.9%</a:t>
            </a:r>
            <a:r>
              <a:rPr kumimoji="0" lang="zh-CN" altLang="en-US" sz="14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。</a:t>
            </a:r>
            <a:endParaRPr kumimoji="0" lang="en-US" altLang="zh-CN" sz="1400" b="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 Unicode MS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662517" y="1588132"/>
            <a:ext cx="331693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1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2019—2020</a:t>
            </a:r>
            <a:r>
              <a:rPr lang="zh-CN" altLang="en-US" sz="1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年进口乘用车销量</a:t>
            </a:r>
            <a:r>
              <a:rPr lang="en-US" altLang="zh-CN" sz="1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1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分车型</a:t>
            </a:r>
          </a:p>
        </p:txBody>
      </p:sp>
      <p:sp>
        <p:nvSpPr>
          <p:cNvPr id="9" name="Line 18"/>
          <p:cNvSpPr>
            <a:spLocks noChangeShapeType="1"/>
          </p:cNvSpPr>
          <p:nvPr/>
        </p:nvSpPr>
        <p:spPr bwMode="auto">
          <a:xfrm>
            <a:off x="1772393" y="1927316"/>
            <a:ext cx="8638432" cy="5897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endParaRPr lang="zh-CN" altLang="en-US" b="1">
              <a:solidFill>
                <a:srgbClr val="000000"/>
              </a:solidFill>
              <a:latin typeface="Arial" panose="020B0604020202020204"/>
              <a:ea typeface="+mn-ea"/>
            </a:endParaRPr>
          </a:p>
        </p:txBody>
      </p:sp>
      <p:sp>
        <p:nvSpPr>
          <p:cNvPr id="10" name="Text Box 4"/>
          <p:cNvSpPr txBox="1">
            <a:spLocks noChangeArrowheads="1"/>
          </p:cNvSpPr>
          <p:nvPr/>
        </p:nvSpPr>
        <p:spPr bwMode="auto">
          <a:xfrm>
            <a:off x="4705100" y="6489815"/>
            <a:ext cx="2849562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b">
            <a:spAutoFit/>
          </a:bodyPr>
          <a:lstStyle>
            <a:lvl1pPr marL="161925" indent="-161925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10000"/>
              </a:lnSpc>
              <a:spcAft>
                <a:spcPct val="25000"/>
              </a:spcAft>
            </a:pPr>
            <a:r>
              <a:rPr lang="zh-CN" altLang="en-US" sz="10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数据来源：国机汽车</a:t>
            </a:r>
            <a:r>
              <a:rPr lang="en-US" altLang="zh-CN" sz="10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10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中国进口汽车市场数据库</a:t>
            </a:r>
            <a:endParaRPr lang="zh-CN" altLang="en-US" sz="1000" b="0" dirty="0">
              <a:solidFill>
                <a:schemeClr val="tx1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2259" y="433996"/>
            <a:ext cx="11201695" cy="909557"/>
          </a:xfr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车型结构：</a:t>
            </a:r>
            <a:r>
              <a:rPr lang="en-US" altLang="zh-CN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1—4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月，进口销售车型仍以轿车和</a:t>
            </a:r>
            <a:r>
              <a:rPr lang="en-US" altLang="zh-CN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SUV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为主，占比超过</a:t>
            </a:r>
            <a:r>
              <a:rPr lang="en-US" altLang="zh-CN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96%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；</a:t>
            </a:r>
            <a:r>
              <a:rPr lang="en-US" altLang="zh-CN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/>
            </a:r>
            <a:br>
              <a:rPr lang="en-US" altLang="zh-CN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</a:b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进口乘用车累计同比下降</a:t>
            </a:r>
            <a:r>
              <a:rPr lang="en-US" altLang="zh-CN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25.4%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，其中</a:t>
            </a:r>
            <a:r>
              <a:rPr lang="en-US" altLang="zh-CN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CAR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、</a:t>
            </a:r>
            <a:r>
              <a:rPr lang="en-US" altLang="zh-CN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SUV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和</a:t>
            </a:r>
            <a:r>
              <a:rPr lang="en-US" altLang="zh-CN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MPV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降幅分别为</a:t>
            </a:r>
            <a:r>
              <a:rPr lang="en-US" altLang="zh-CN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27.1%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，</a:t>
            </a:r>
            <a:r>
              <a:rPr lang="en-US" altLang="zh-CN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24.3%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和</a:t>
            </a:r>
            <a:r>
              <a:rPr lang="en-US" altLang="zh-CN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23.9%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。</a:t>
            </a:r>
            <a:endParaRPr lang="zh-CN" altLang="en-US" sz="2400" b="1" spc="100" dirty="0">
              <a:solidFill>
                <a:srgbClr val="1E238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02957099"/>
              </p:ext>
            </p:extLst>
          </p:nvPr>
        </p:nvGraphicFramePr>
        <p:xfrm>
          <a:off x="639763" y="3744913"/>
          <a:ext cx="11125200" cy="2209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16" name="工作表" r:id="rId4" imgW="11125140" imgH="2209907" progId="Excel.Sheet.12">
                  <p:link updateAutomatic="1"/>
                </p:oleObj>
              </mc:Choice>
              <mc:Fallback>
                <p:oleObj name="工作表" r:id="rId4" imgW="11125140" imgH="2209907" progId="Excel.Sheet.12">
                  <p:link updateAutomatic="1"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39763" y="3744913"/>
                        <a:ext cx="11125200" cy="2209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9416226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ext Box 4"/>
          <p:cNvSpPr txBox="1">
            <a:spLocks noChangeArrowheads="1"/>
          </p:cNvSpPr>
          <p:nvPr/>
        </p:nvSpPr>
        <p:spPr bwMode="auto">
          <a:xfrm>
            <a:off x="4705098" y="6624251"/>
            <a:ext cx="2849562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b">
            <a:spAutoFit/>
          </a:bodyPr>
          <a:lstStyle>
            <a:lvl1pPr marL="161925" indent="-161925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10000"/>
              </a:lnSpc>
              <a:spcAft>
                <a:spcPct val="25000"/>
              </a:spcAft>
            </a:pPr>
            <a:r>
              <a:rPr lang="zh-CN" altLang="en-US" sz="10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数据来源：国机汽车</a:t>
            </a:r>
            <a:r>
              <a:rPr lang="en-US" altLang="zh-CN" sz="10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10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中国进口汽车市场数据库</a:t>
            </a:r>
            <a:endParaRPr lang="zh-CN" altLang="en-US" sz="1000" b="0" dirty="0">
              <a:solidFill>
                <a:schemeClr val="tx1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3852352" y="1572877"/>
            <a:ext cx="45550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 sz="1400" b="1" i="0" u="none" strike="noStrike" kern="1200" baseline="0">
                <a:solidFill>
                  <a:prstClr val="black"/>
                </a:solidFill>
                <a:latin typeface="+mn-lt"/>
                <a:ea typeface="+mn-ea"/>
                <a:cs typeface="+mn-cs"/>
              </a:defRPr>
            </a:pPr>
            <a:r>
              <a:rPr lang="en-US" altLang="zh-CN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2019-2020</a:t>
            </a:r>
            <a:r>
              <a:rPr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年进口乘用车销量</a:t>
            </a:r>
            <a:r>
              <a:rPr lang="en-US" altLang="zh-CN" sz="14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14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级别结构</a:t>
            </a:r>
            <a:endParaRPr lang="zh-CN" altLang="en-US" sz="1400" b="1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Line 18"/>
          <p:cNvSpPr>
            <a:spLocks noChangeShapeType="1"/>
          </p:cNvSpPr>
          <p:nvPr/>
        </p:nvSpPr>
        <p:spPr bwMode="auto">
          <a:xfrm>
            <a:off x="1576417" y="1916113"/>
            <a:ext cx="8638432" cy="5897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endParaRPr lang="zh-CN" altLang="en-US" b="1">
              <a:solidFill>
                <a:srgbClr val="000000"/>
              </a:solidFill>
              <a:latin typeface="Arial" panose="020B0604020202020204"/>
              <a:ea typeface="+mn-ea"/>
            </a:endParaRPr>
          </a:p>
        </p:txBody>
      </p:sp>
      <p:sp>
        <p:nvSpPr>
          <p:cNvPr id="7" name="标题 1"/>
          <p:cNvSpPr>
            <a:spLocks noGrp="1"/>
          </p:cNvSpPr>
          <p:nvPr>
            <p:ph type="title"/>
          </p:nvPr>
        </p:nvSpPr>
        <p:spPr>
          <a:xfrm>
            <a:off x="770776" y="211855"/>
            <a:ext cx="10515600" cy="1325563"/>
          </a:xfrm>
        </p:spPr>
        <p:txBody>
          <a:bodyPr/>
          <a:lstStyle/>
          <a:p>
            <a:r>
              <a:rPr lang="zh-CN" altLang="zh-CN" sz="2400" b="1" spc="100" dirty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级别结构：</a:t>
            </a:r>
            <a:r>
              <a:rPr lang="en-US" altLang="zh-CN" sz="2400" b="1" spc="100" dirty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2020</a:t>
            </a:r>
            <a:r>
              <a:rPr lang="zh-CN" altLang="zh-CN" sz="2400" b="1" spc="100" dirty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</a:t>
            </a:r>
            <a:r>
              <a:rPr lang="en-US" altLang="zh-CN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1-4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月</a:t>
            </a:r>
            <a:r>
              <a:rPr lang="zh-CN" altLang="zh-CN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，</a:t>
            </a:r>
            <a:r>
              <a:rPr lang="zh-CN" altLang="zh-CN" sz="2400" b="1" spc="100" dirty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大型和中大型进口车细分市场份额相比</a:t>
            </a:r>
            <a:r>
              <a:rPr lang="en-US" altLang="zh-CN" sz="2400" b="1" spc="100" dirty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2019</a:t>
            </a:r>
            <a:r>
              <a:rPr lang="zh-CN" altLang="zh-CN" sz="2400" b="1" spc="100" dirty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年均有所提升，</a:t>
            </a:r>
            <a:r>
              <a:rPr lang="zh-CN" altLang="zh-CN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分别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提高</a:t>
            </a:r>
            <a:r>
              <a:rPr lang="en-US" altLang="zh-CN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2.0</a:t>
            </a:r>
            <a:r>
              <a:rPr lang="zh-CN" altLang="zh-CN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和</a:t>
            </a:r>
            <a:r>
              <a:rPr lang="en-US" altLang="zh-CN" sz="2400" b="1" spc="100" dirty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5</a:t>
            </a:r>
            <a:r>
              <a:rPr lang="en-US" altLang="zh-CN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.7</a:t>
            </a:r>
            <a:r>
              <a:rPr lang="zh-CN" altLang="zh-CN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个百分点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；</a:t>
            </a:r>
            <a:r>
              <a:rPr lang="zh-CN" altLang="zh-CN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其他</a:t>
            </a:r>
            <a:r>
              <a:rPr lang="zh-CN" altLang="zh-CN" sz="2400" b="1" spc="100" dirty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细分市场份额均有所</a:t>
            </a:r>
            <a:r>
              <a:rPr lang="zh-CN" altLang="zh-CN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减少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，其中，中型和紧凑型进口车份额分别减少</a:t>
            </a:r>
            <a:r>
              <a:rPr lang="en-US" altLang="zh-CN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4.1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和</a:t>
            </a:r>
            <a:r>
              <a:rPr lang="en-US" altLang="zh-CN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2.7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个百分点</a:t>
            </a:r>
            <a:r>
              <a:rPr lang="zh-CN" altLang="zh-CN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。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数据显示</a:t>
            </a:r>
            <a:r>
              <a:rPr lang="zh-CN" altLang="zh-CN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疫情对中高端市场影响</a:t>
            </a:r>
            <a:r>
              <a:rPr lang="zh-CN" altLang="zh-CN" sz="2400" b="1" spc="100" dirty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相对</a:t>
            </a:r>
            <a:r>
              <a:rPr lang="zh-CN" altLang="zh-CN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较小。</a:t>
            </a:r>
            <a:endParaRPr lang="zh-CN" altLang="en-US" sz="2400" b="1" spc="100" dirty="0">
              <a:solidFill>
                <a:srgbClr val="1E238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45770194"/>
              </p:ext>
            </p:extLst>
          </p:nvPr>
        </p:nvGraphicFramePr>
        <p:xfrm>
          <a:off x="2390026" y="2010895"/>
          <a:ext cx="7277100" cy="4572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34" name="工作表" r:id="rId3" imgW="7277115" imgH="4571960" progId="Excel.Sheet.12">
                  <p:link updateAutomatic="1"/>
                </p:oleObj>
              </mc:Choice>
              <mc:Fallback>
                <p:oleObj name="工作表" r:id="rId3" imgW="7277115" imgH="4571960" progId="Excel.Sheet.12">
                  <p:link updateAutomatic="1"/>
                  <p:pic>
                    <p:nvPicPr>
                      <p:cNvPr id="3" name="对象 2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390026" y="2010895"/>
                        <a:ext cx="7277100" cy="4572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1807750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Line 18"/>
          <p:cNvSpPr>
            <a:spLocks noChangeShapeType="1"/>
          </p:cNvSpPr>
          <p:nvPr/>
        </p:nvSpPr>
        <p:spPr bwMode="auto">
          <a:xfrm flipV="1">
            <a:off x="1364401" y="1924493"/>
            <a:ext cx="9542138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102396" tIns="51198" rIns="102396" bIns="51198"/>
          <a:lstStyle/>
          <a:p>
            <a:pPr>
              <a:spcBef>
                <a:spcPct val="0"/>
              </a:spcBef>
            </a:pPr>
            <a:endParaRPr lang="zh-CN" altLang="en-US" b="1">
              <a:solidFill>
                <a:srgbClr val="000000"/>
              </a:solidFill>
            </a:endParaRPr>
          </a:p>
        </p:txBody>
      </p:sp>
      <p:sp>
        <p:nvSpPr>
          <p:cNvPr id="15" name="矩形 13"/>
          <p:cNvSpPr>
            <a:spLocks noChangeArrowheads="1"/>
          </p:cNvSpPr>
          <p:nvPr/>
        </p:nvSpPr>
        <p:spPr bwMode="auto">
          <a:xfrm>
            <a:off x="1407344" y="1621481"/>
            <a:ext cx="5230827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2020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年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4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月进口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乘用车分品牌销量与同比增速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8" name="Text Box 4"/>
          <p:cNvSpPr txBox="1">
            <a:spLocks noChangeArrowheads="1"/>
          </p:cNvSpPr>
          <p:nvPr/>
        </p:nvSpPr>
        <p:spPr bwMode="auto">
          <a:xfrm>
            <a:off x="4705100" y="6489815"/>
            <a:ext cx="2849562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b">
            <a:spAutoFit/>
          </a:bodyPr>
          <a:lstStyle>
            <a:lvl1pPr marL="161925" indent="-161925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10000"/>
              </a:lnSpc>
              <a:spcAft>
                <a:spcPct val="25000"/>
              </a:spcAft>
            </a:pPr>
            <a:r>
              <a:rPr lang="zh-CN" altLang="en-US" sz="10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数据来源：国机汽车</a:t>
            </a:r>
            <a:r>
              <a:rPr lang="en-US" altLang="zh-CN" sz="10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10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中国进口汽车市场数据库</a:t>
            </a:r>
            <a:endParaRPr lang="zh-CN" altLang="en-US" sz="1000" b="0" dirty="0">
              <a:solidFill>
                <a:schemeClr val="tx1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945" y="228518"/>
            <a:ext cx="11074760" cy="1402731"/>
          </a:xfr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2400" b="1" spc="100" dirty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品牌结构</a:t>
            </a:r>
            <a:r>
              <a:rPr lang="en-US" altLang="zh-CN" sz="2400" b="1" spc="100" dirty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-</a:t>
            </a:r>
            <a:r>
              <a:rPr lang="zh-CN" altLang="en-US" sz="2400" b="1" spc="100" dirty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细分品牌</a:t>
            </a:r>
            <a:r>
              <a:rPr lang="zh-CN" altLang="zh-CN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：</a:t>
            </a:r>
            <a:r>
              <a:rPr lang="en-US" altLang="zh-CN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4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月</a:t>
            </a:r>
            <a:r>
              <a:rPr lang="zh-CN" altLang="zh-CN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，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进口品牌前十</a:t>
            </a:r>
            <a:r>
              <a:rPr lang="zh-CN" altLang="en-US" sz="2400" b="1" spc="10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名半数以上增长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，包括雷克萨斯、宝马、奔驰、保时捷、丰田、路虎</a:t>
            </a:r>
            <a:r>
              <a:rPr lang="zh-CN" altLang="zh-CN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。</a:t>
            </a:r>
            <a:r>
              <a:rPr lang="en-US" altLang="zh-CN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1—4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月</a:t>
            </a:r>
            <a:r>
              <a:rPr lang="zh-CN" altLang="zh-CN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，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品牌格局稳定，前三名是雷克萨斯、宝马和奔驰；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进口前</a:t>
            </a:r>
            <a:r>
              <a:rPr lang="zh-CN" altLang="en-US" sz="2400" b="1" spc="100" dirty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十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名品牌中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保时捷受</a:t>
            </a:r>
            <a:r>
              <a:rPr lang="en-US" altLang="zh-CN" sz="2400" b="1" spc="100" dirty="0" err="1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Macan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、</a:t>
            </a:r>
            <a:r>
              <a:rPr lang="en-US" altLang="zh-CN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Cayenne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车型拉动，实现增长，其余品牌均下降。</a:t>
            </a:r>
            <a:endParaRPr lang="zh-CN" altLang="en-US" sz="2400" b="1" spc="100" dirty="0">
              <a:solidFill>
                <a:srgbClr val="1E238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0" name="矩形 13"/>
          <p:cNvSpPr>
            <a:spLocks noChangeArrowheads="1"/>
          </p:cNvSpPr>
          <p:nvPr/>
        </p:nvSpPr>
        <p:spPr bwMode="auto">
          <a:xfrm>
            <a:off x="6638171" y="1597713"/>
            <a:ext cx="5230827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2020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年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1—4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月进口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乘用车分品牌销量与同比增速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9" name="对象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93597488"/>
              </p:ext>
            </p:extLst>
          </p:nvPr>
        </p:nvGraphicFramePr>
        <p:xfrm>
          <a:off x="5888388" y="2217738"/>
          <a:ext cx="819150" cy="4048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50" name="工作表" r:id="rId4" imgW="819187" imgH="4048258" progId="Excel.Sheet.12">
                  <p:link updateAutomatic="1"/>
                </p:oleObj>
              </mc:Choice>
              <mc:Fallback>
                <p:oleObj name="工作表" r:id="rId4" imgW="819187" imgH="4048258" progId="Excel.Sheet.12">
                  <p:link updateAutomatic="1"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888388" y="2217738"/>
                        <a:ext cx="819150" cy="4048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对象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46642894"/>
              </p:ext>
            </p:extLst>
          </p:nvPr>
        </p:nvGraphicFramePr>
        <p:xfrm>
          <a:off x="838945" y="2248284"/>
          <a:ext cx="819150" cy="4048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51" name="工作表" r:id="rId6" imgW="819187" imgH="4048258" progId="Excel.Sheet.12">
                  <p:link updateAutomatic="1"/>
                </p:oleObj>
              </mc:Choice>
              <mc:Fallback>
                <p:oleObj name="工作表" r:id="rId6" imgW="819187" imgH="4048258" progId="Excel.Sheet.12">
                  <p:link updateAutomatic="1"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838945" y="2248284"/>
                        <a:ext cx="819150" cy="4048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内容占位符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7876976"/>
              </p:ext>
            </p:extLst>
          </p:nvPr>
        </p:nvGraphicFramePr>
        <p:xfrm>
          <a:off x="6791325" y="2008190"/>
          <a:ext cx="5400675" cy="425767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34387095"/>
              </p:ext>
            </p:extLst>
          </p:nvPr>
        </p:nvGraphicFramePr>
        <p:xfrm>
          <a:off x="1168376" y="2046288"/>
          <a:ext cx="4619625" cy="4181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52" name="工作表" r:id="rId9" imgW="4619786" imgH="4181342" progId="Excel.Sheet.12">
                  <p:link updateAutomatic="1"/>
                </p:oleObj>
              </mc:Choice>
              <mc:Fallback>
                <p:oleObj name="工作表" r:id="rId9" imgW="4619786" imgH="4181342" progId="Excel.Sheet.12">
                  <p:link updateAutomatic="1"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168376" y="2046288"/>
                        <a:ext cx="4619625" cy="41814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8713755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3420</TotalTime>
  <Words>1151</Words>
  <Application>Microsoft Office PowerPoint</Application>
  <PresentationFormat>宽屏</PresentationFormat>
  <Paragraphs>54</Paragraphs>
  <Slides>12</Slides>
  <Notes>5</Notes>
  <HiddenSlides>0</HiddenSlides>
  <MMClips>0</MMClips>
  <ScaleCrop>false</ScaleCrop>
  <HeadingPairs>
    <vt:vector size="8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链接</vt:lpstr>
      </vt:variant>
      <vt:variant>
        <vt:i4>9</vt:i4>
      </vt:variant>
      <vt:variant>
        <vt:lpstr>幻灯片标题</vt:lpstr>
      </vt:variant>
      <vt:variant>
        <vt:i4>12</vt:i4>
      </vt:variant>
    </vt:vector>
  </HeadingPairs>
  <TitlesOfParts>
    <vt:vector size="30" baseType="lpstr">
      <vt:lpstr>Arial Unicode MS</vt:lpstr>
      <vt:lpstr>等线</vt:lpstr>
      <vt:lpstr>等线 Light</vt:lpstr>
      <vt:lpstr>宋体</vt:lpstr>
      <vt:lpstr>微软雅黑</vt:lpstr>
      <vt:lpstr>Arial</vt:lpstr>
      <vt:lpstr>Times New Roman</vt:lpstr>
      <vt:lpstr>Wingdings</vt:lpstr>
      <vt:lpstr>Office 主题​​</vt:lpstr>
      <vt:lpstr>file:///G:\董办工作20191018\24市场研究个人文件\市场研究2020\2020数据-模板.xlsx!P4（海关数!%5b2020数据-模板.xlsx%5dP4（海关数%20内容占位符%206</vt:lpstr>
      <vt:lpstr>file:///G:\董办工作20191018\24市场研究个人文件\市场研究2020\2020数据-模板.xlsx!P6+P9!%5b2020数据-模板.xlsx%5dP6+P9%20内容占位符%206</vt:lpstr>
      <vt:lpstr>file:///G:\董办工作20191018\24市场研究个人文件\市场研究2020\2020数据-模板.xlsx!P6+P9!R1C1:R6C9</vt:lpstr>
      <vt:lpstr>file:///G:\董办工作20191018\24市场研究个人文件\市场研究2020\2020数据-模板.xlsx!P12%20(2)!R28C6:R38C6</vt:lpstr>
      <vt:lpstr>file:///G:\董办工作20191018\24市场研究个人文件\市场研究2020\2020数据-模板.xlsx!P12%20(2)!R1C6:R11C6</vt:lpstr>
      <vt:lpstr>file:///G:\董办工作20191018\24市场研究个人文件\市场研究2020\2020数据-模板.xlsx!P12%20(2)!%5b2020数据-模板.xlsx%5dP12%20(2)%20内容占位符%205-1</vt:lpstr>
      <vt:lpstr>file:///G:\董办工作20191018\24市场研究个人文件\市场研究2020\2020数据-模板.xlsx!P13!%5b2020数据-模板.xlsx%5dP13%20内容占位符%206</vt:lpstr>
      <vt:lpstr>file:///G:\董办工作20191018\24市场研究个人文件\市场研究2020\2020数据-模板.xlsx!再搞的透视表!%5b2020数据-模板.xlsx%5d再搞的透视表%20内容占位符%206</vt:lpstr>
      <vt:lpstr>file:///G:\董办工作20191018\24市场研究个人文件\市场研究2020\2020数据-模板.xlsx!P10!%5b2020数据-模板.xlsx%5dP10%20图表%202</vt:lpstr>
      <vt:lpstr>PowerPoint 演示文稿</vt:lpstr>
      <vt:lpstr>PowerPoint 演示文稿</vt:lpstr>
      <vt:lpstr>PowerPoint 演示文稿</vt:lpstr>
      <vt:lpstr>市场供给：2020年1—4月，全球疫情影响扩大，全国累计进口汽车23.8万辆，同比累计降幅为29.8%。4月，全球疫情影响进一步加剧，单月进口汽车3.9万辆，同比降幅62.5%，降幅大幅扩大。</vt:lpstr>
      <vt:lpstr>销售情况：随着市场逐渐回暖，进口车销售企稳。1—4月，销售25.6万辆，累计同比下滑25.4%；4月，进口汽车销售9.2万辆，同比下滑1.7%，基本与去年同期持平，降幅相比上月大幅收窄。</vt:lpstr>
      <vt:lpstr>PowerPoint 演示文稿</vt:lpstr>
      <vt:lpstr>车型结构：1—4月，进口销售车型仍以轿车和SUV为主，占比超过96%； 进口乘用车累计同比下降25.4%，其中CAR、SUV和MPV降幅分别为27.1%，24.3%和23.9%。</vt:lpstr>
      <vt:lpstr>级别结构：2020年1-4月，大型和中大型进口车细分市场份额相比2019年均有所提升，分别提高2.0和5.7个百分点；其他细分市场份额均有所减少，其中，中型和紧凑型进口车份额分别减少4.1和2.7个百分点。数据显示疫情对中高端市场影响相对较小。</vt:lpstr>
      <vt:lpstr>品牌结构-细分品牌：4月，进口品牌前十名半数以上增长，包括雷克萨斯、宝马、奔驰、保时捷、丰田、路虎。1—4月，品牌格局稳定，前三名是雷克萨斯、宝马和奔驰；进口前十名品牌中保时捷受Macan、Cayenne车型拉动，实现增长，其余品牌均下降。</vt:lpstr>
      <vt:lpstr>区域结构：4月，全国销售前三的省份仍然是广东、浙江、江苏。销售前十的省份中辽宁、湖南因同期基数低，分别增长59%和12%；其余省份均出现下滑，北京、上海、广州因输入型疫情防控要求下滑较大。</vt:lpstr>
      <vt:lpstr>排量结构：2020年1—4月，1.5~2.0L仍是第一排量区间，份额为46.1%；1.0L以下排量份额受到特斯拉国产化的影响下降3.4个百分点；排量结构向1.5~3.0L排量区间聚拢，该区间份额为80.9%，比2019年全年增长3.7个百分点。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王枫亭</dc:creator>
  <cp:lastModifiedBy>王存</cp:lastModifiedBy>
  <cp:revision>138</cp:revision>
  <dcterms:created xsi:type="dcterms:W3CDTF">2019-08-08T05:53:36Z</dcterms:created>
  <dcterms:modified xsi:type="dcterms:W3CDTF">2020-06-05T05:33:07Z</dcterms:modified>
</cp:coreProperties>
</file>