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257" r:id="rId5"/>
    <p:sldId id="293" r:id="rId7"/>
    <p:sldId id="331" r:id="rId8"/>
    <p:sldId id="342" r:id="rId9"/>
    <p:sldId id="343" r:id="rId10"/>
    <p:sldId id="344" r:id="rId11"/>
    <p:sldId id="345" r:id="rId12"/>
    <p:sldId id="346" r:id="rId13"/>
    <p:sldId id="347" r:id="rId14"/>
    <p:sldId id="348" r:id="rId15"/>
    <p:sldId id="349" r:id="rId16"/>
    <p:sldId id="350" r:id="rId17"/>
    <p:sldId id="351" r:id="rId18"/>
    <p:sldId id="311" r:id="rId19"/>
  </p:sldIdLst>
  <p:sldSz cx="9144000" cy="5143500" type="screen16x9"/>
  <p:notesSz cx="6858000" cy="9144000"/>
  <p:custDataLst>
    <p:tags r:id="rId2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CC345"/>
    <a:srgbClr val="159EBE"/>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402" y="96"/>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gs" Target="tags/tag10.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2.xml"/><Relationship Id="rId4" Type="http://schemas.openxmlformats.org/officeDocument/2006/relationships/image" Target="../media/image2.jpeg"/><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2.jpeg"/><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2"/>
          <a:stretch>
            <a:fillRect/>
          </a:stretch>
        </p:blipFill>
        <p:spPr>
          <a:xfrm>
            <a:off x="7895590" y="101600"/>
            <a:ext cx="1125220" cy="392430"/>
          </a:xfrm>
          <a:prstGeom prst="rect">
            <a:avLst/>
          </a:prstGeom>
        </p:spPr>
      </p:pic>
      <p:sp>
        <p:nvSpPr>
          <p:cNvPr id="21" name="PA_文本框 23"/>
          <p:cNvSpPr txBox="1"/>
          <p:nvPr userDrawn="1">
            <p:custDataLst>
              <p:tags r:id="rId3"/>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endParaRPr kumimoji="0" lang="zh-CN" altLang="en-US" sz="1600" i="0" u="none" strike="noStrike" kern="1200" cap="none" spc="0" normalizeH="0" baseline="0" noProof="0" dirty="0" smtClean="0">
              <a:ln>
                <a:noFill/>
              </a:ln>
              <a:solidFill>
                <a:srgbClr val="159EBE"/>
              </a:solidFill>
              <a:effectLst/>
              <a:uLnTx/>
              <a:uFillTx/>
              <a:cs typeface="+mn-ea"/>
              <a:sym typeface="+mn-lt"/>
            </a:endParaRPr>
          </a:p>
        </p:txBody>
      </p:sp>
      <p:pic>
        <p:nvPicPr>
          <p:cNvPr id="8" name="图片 43027" descr="微信二维码"/>
          <p:cNvPicPr>
            <a:picLocks noChangeAspect="1"/>
          </p:cNvPicPr>
          <p:nvPr userDrawn="1"/>
        </p:nvPicPr>
        <p:blipFill>
          <a:blip r:embed="rId4"/>
          <a:stretch>
            <a:fillRect/>
          </a:stretch>
        </p:blipFill>
        <p:spPr>
          <a:xfrm>
            <a:off x="635" y="4173855"/>
            <a:ext cx="981075" cy="963295"/>
          </a:xfrm>
          <a:prstGeom prst="rect">
            <a:avLst/>
          </a:prstGeom>
          <a:noFill/>
          <a:ln w="9525">
            <a:noFill/>
          </a:ln>
        </p:spPr>
      </p:pic>
      <p:sp>
        <p:nvSpPr>
          <p:cNvPr id="9" name="PA_文本框 23"/>
          <p:cNvSpPr txBox="1"/>
          <p:nvPr userDrawn="1">
            <p:custDataLst>
              <p:tags r:id="rId5"/>
            </p:custDataLst>
          </p:nvPr>
        </p:nvSpPr>
        <p:spPr>
          <a:xfrm>
            <a:off x="3933206" y="958883"/>
            <a:ext cx="1808480" cy="583565"/>
          </a:xfrm>
          <a:prstGeom prst="rect">
            <a:avLst/>
          </a:prstGeom>
          <a:noFill/>
        </p:spPr>
        <p:txBody>
          <a:bodyPr wrap="none" rtlCol="0">
            <a:spAutoFit/>
            <a:scene3d>
              <a:camera prst="orthographicFront"/>
              <a:lightRig rig="threePt" dir="t"/>
            </a:scene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政策解读</a:t>
            </a:r>
            <a:endParaRPr kumimoji="0" lang="zh-CN" altLang="en-US" sz="32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
        <p:nvSpPr>
          <p:cNvPr id="5" name="任意多边形 4"/>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6" name="矩形 5"/>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7" name="矩形 6"/>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endPar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endParaRPr>
          </a:p>
        </p:txBody>
      </p:sp>
      <p:sp>
        <p:nvSpPr>
          <p:cNvPr id="8" name="直角三角形 7"/>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17" name="矩形 16"/>
          <p:cNvSpPr/>
          <p:nvPr userDrawn="1"/>
        </p:nvSpPr>
        <p:spPr>
          <a:xfrm>
            <a:off x="635" y="0"/>
            <a:ext cx="5664835" cy="250825"/>
          </a:xfrm>
          <a:prstGeom prst="rect">
            <a:avLst/>
          </a:prstGeom>
        </p:spPr>
        <p:txBody>
          <a:bodyPr wrap="square">
            <a:spAutoFit/>
          </a:bodyPr>
          <a:p>
            <a:pPr algn="l">
              <a:lnSpc>
                <a:spcPct val="130000"/>
              </a:lnSpc>
              <a:spcBef>
                <a:spcPts val="300"/>
              </a:spcBef>
            </a:pPr>
            <a:r>
              <a:rPr lang="zh-CN" altLang="en-US" sz="800" b="1" dirty="0">
                <a:solidFill>
                  <a:schemeClr val="tx1">
                    <a:lumMod val="75000"/>
                    <a:lumOff val="25000"/>
                  </a:schemeClr>
                </a:solidFill>
                <a:latin typeface="微软雅黑" panose="020B0503020204020204" pitchFamily="34" charset="-122"/>
                <a:ea typeface="微软雅黑" panose="020B0503020204020204" pitchFamily="34" charset="-122"/>
                <a:cs typeface="思源黑体 CN Regular" panose="020B0500000000000000" pitchFamily="34" charset="-122"/>
                <a:sym typeface="思源黑体 CN Regular" panose="020B0500000000000000" pitchFamily="34" charset="-122"/>
              </a:rPr>
              <a:t>乘联会版权所有，任何单位、组织和个人未经允许不得传播及出售，违者必究！</a:t>
            </a:r>
            <a:endParaRPr lang="zh-CN" altLang="en-US" sz="800" b="1" dirty="0">
              <a:solidFill>
                <a:schemeClr val="tx1">
                  <a:lumMod val="75000"/>
                  <a:lumOff val="25000"/>
                </a:schemeClr>
              </a:solidFill>
              <a:latin typeface="微软雅黑" panose="020B0503020204020204" pitchFamily="34" charset="-122"/>
              <a:ea typeface="微软雅黑" panose="020B0503020204020204" pitchFamily="34" charset="-122"/>
              <a:cs typeface="思源黑体 CN Regular" panose="020B0500000000000000" pitchFamily="34" charset="-122"/>
              <a:sym typeface="思源黑体 CN Regular" panose="020B0500000000000000" pitchFamily="34" charset="-122"/>
            </a:endParaRPr>
          </a:p>
        </p:txBody>
      </p:sp>
      <p:sp>
        <p:nvSpPr>
          <p:cNvPr id="9" name="文本框 8"/>
          <p:cNvSpPr txBox="1"/>
          <p:nvPr userDrawn="1"/>
        </p:nvSpPr>
        <p:spPr>
          <a:xfrm>
            <a:off x="1614805" y="395605"/>
            <a:ext cx="3086100" cy="306705"/>
          </a:xfrm>
          <a:prstGeom prst="rect">
            <a:avLst/>
          </a:prstGeom>
          <a:noFill/>
        </p:spPr>
        <p:txBody>
          <a:bodyPr wrap="square" rtlCol="0">
            <a:spAutoFit/>
          </a:bodyPr>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endParaRPr lang="zh-CN" altLang="en-US" sz="1400" b="1">
              <a:solidFill>
                <a:srgbClr val="159EBE"/>
              </a:solidFill>
              <a:latin typeface="微软雅黑" panose="020B0503020204020204" pitchFamily="34" charset="-122"/>
              <a:ea typeface="微软雅黑" panose="020B0503020204020204" pitchFamily="34" charset="-122"/>
            </a:endParaRPr>
          </a:p>
        </p:txBody>
      </p:sp>
      <p:sp>
        <p:nvSpPr>
          <p:cNvPr id="10" name="文本框 9"/>
          <p:cNvSpPr txBox="1"/>
          <p:nvPr userDrawn="1"/>
        </p:nvSpPr>
        <p:spPr>
          <a:xfrm>
            <a:off x="2845435" y="827405"/>
            <a:ext cx="1297940" cy="245110"/>
          </a:xfrm>
          <a:prstGeom prst="rect">
            <a:avLst/>
          </a:prstGeom>
          <a:noFill/>
        </p:spPr>
        <p:txBody>
          <a:bodyPr wrap="square" rtlCol="0">
            <a:spAutoFit/>
          </a:bodyPr>
          <a:p>
            <a:r>
              <a:rPr lang="en-US" altLang="zh-CN" sz="1000" b="1">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endParaRPr lang="en-US" altLang="zh-CN" sz="1000" b="1">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userDrawn="1"/>
        </p:nvSpPr>
        <p:spPr>
          <a:xfrm>
            <a:off x="2839720" y="1131570"/>
            <a:ext cx="1948815" cy="245110"/>
          </a:xfrm>
          <a:prstGeom prst="rect">
            <a:avLst/>
          </a:prstGeom>
          <a:noFill/>
        </p:spPr>
        <p:txBody>
          <a:bodyPr wrap="square" rtlCol="0">
            <a:spAutoFit/>
          </a:bodyPr>
          <a:p>
            <a:r>
              <a:rPr lang="en-US" altLang="zh-CN" sz="1000" b="1">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endParaRPr lang="en-US" altLang="zh-CN" sz="1000" b="1">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userDrawn="1"/>
        </p:nvSpPr>
        <p:spPr>
          <a:xfrm>
            <a:off x="2849880" y="1449070"/>
            <a:ext cx="1442720" cy="245110"/>
          </a:xfrm>
          <a:prstGeom prst="rect">
            <a:avLst/>
          </a:prstGeom>
          <a:noFill/>
        </p:spPr>
        <p:txBody>
          <a:bodyPr wrap="square" rtlCol="0">
            <a:spAutoFit/>
          </a:bodyPr>
          <a:p>
            <a:r>
              <a:rPr lang="en-US" altLang="zh-CN" sz="1000" b="1">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endParaRPr lang="en-US" altLang="zh-CN" sz="1000" b="1">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pic>
        <p:nvPicPr>
          <p:cNvPr id="15" name="图片 14" descr="乘早读"/>
          <p:cNvPicPr>
            <a:picLocks noChangeAspect="1"/>
          </p:cNvPicPr>
          <p:nvPr userDrawn="1"/>
        </p:nvPicPr>
        <p:blipFill>
          <a:blip r:embed="rId2"/>
          <a:stretch>
            <a:fillRect/>
          </a:stretch>
        </p:blipFill>
        <p:spPr>
          <a:xfrm>
            <a:off x="6711950" y="758190"/>
            <a:ext cx="981710" cy="981710"/>
          </a:xfrm>
          <a:prstGeom prst="rect">
            <a:avLst/>
          </a:prstGeom>
        </p:spPr>
      </p:pic>
      <p:pic>
        <p:nvPicPr>
          <p:cNvPr id="16" name="图片 43027" descr="微信二维码"/>
          <p:cNvPicPr>
            <a:picLocks noChangeAspect="1"/>
          </p:cNvPicPr>
          <p:nvPr userDrawn="1"/>
        </p:nvPicPr>
        <p:blipFill>
          <a:blip r:embed="rId3"/>
          <a:stretch>
            <a:fillRect/>
          </a:stretch>
        </p:blipFill>
        <p:spPr>
          <a:xfrm>
            <a:off x="5778500" y="757555"/>
            <a:ext cx="1014095" cy="995045"/>
          </a:xfrm>
          <a:prstGeom prst="rect">
            <a:avLst/>
          </a:prstGeom>
          <a:noFill/>
          <a:ln w="9525">
            <a:noFill/>
          </a:ln>
        </p:spPr>
      </p:pic>
      <p:cxnSp>
        <p:nvCxnSpPr>
          <p:cNvPr id="21" name="直接连接符 20"/>
          <p:cNvCxnSpPr/>
          <p:nvPr userDrawn="1"/>
        </p:nvCxnSpPr>
        <p:spPr>
          <a:xfrm>
            <a:off x="573849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22" name="Freeform 51"/>
          <p:cNvSpPr>
            <a:spLocks noChangeArrowheads="1"/>
          </p:cNvSpPr>
          <p:nvPr userDrawn="1"/>
        </p:nvSpPr>
        <p:spPr bwMode="auto">
          <a:xfrm>
            <a:off x="2689225" y="1195705"/>
            <a:ext cx="207963" cy="128588"/>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sp>
        <p:nvSpPr>
          <p:cNvPr id="23" name="Freeform 251"/>
          <p:cNvSpPr/>
          <p:nvPr userDrawn="1"/>
        </p:nvSpPr>
        <p:spPr bwMode="auto">
          <a:xfrm>
            <a:off x="2678430" y="1470660"/>
            <a:ext cx="231775" cy="18288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nvGrpSpPr>
          <p:cNvPr id="24" name="Group 20"/>
          <p:cNvGrpSpPr>
            <a:grpSpLocks noChangeAspect="1"/>
          </p:cNvGrpSpPr>
          <p:nvPr userDrawn="1"/>
        </p:nvGrpSpPr>
        <p:grpSpPr bwMode="auto">
          <a:xfrm>
            <a:off x="5036185" y="978535"/>
            <a:ext cx="586740" cy="508000"/>
            <a:chOff x="1536" y="46"/>
            <a:chExt cx="4737" cy="4097"/>
          </a:xfrm>
          <a:solidFill>
            <a:srgbClr val="159EBE"/>
          </a:solidFill>
        </p:grpSpPr>
        <p:sp>
          <p:nvSpPr>
            <p:cNvPr id="40"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44" name="PA_文本框 23"/>
          <p:cNvSpPr txBox="1"/>
          <p:nvPr userDrawn="1">
            <p:custDataLst>
              <p:tags r:id="rId4"/>
            </p:custDataLst>
          </p:nvPr>
        </p:nvSpPr>
        <p:spPr>
          <a:xfrm>
            <a:off x="2644775" y="3446145"/>
            <a:ext cx="4662170" cy="11296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endParaRPr kumimoji="0" lang="zh-CN" altLang="en-US" b="1"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b="1"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1"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b="1"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6605" name="Freeform 231"/>
          <p:cNvSpPr>
            <a:spLocks noEditPoints="1"/>
          </p:cNvSpPr>
          <p:nvPr userDrawn="1"/>
        </p:nvSpPr>
        <p:spPr>
          <a:xfrm>
            <a:off x="2690495" y="8426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p>
            <a:endParaRPr lang="zh-CN" altLang="en-US"/>
          </a:p>
        </p:txBody>
      </p:sp>
      <p:cxnSp>
        <p:nvCxnSpPr>
          <p:cNvPr id="45" name="直接连接符 44"/>
          <p:cNvCxnSpPr/>
          <p:nvPr userDrawn="1"/>
        </p:nvCxnSpPr>
        <p:spPr>
          <a:xfrm>
            <a:off x="257365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241" name="Freeform 75"/>
          <p:cNvSpPr>
            <a:spLocks noChangeArrowheads="1"/>
          </p:cNvSpPr>
          <p:nvPr userDrawn="1"/>
        </p:nvSpPr>
        <p:spPr bwMode="auto">
          <a:xfrm>
            <a:off x="173482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pic>
        <p:nvPicPr>
          <p:cNvPr id="56" name="图片 55" descr="乘联会组合LOGO"/>
          <p:cNvPicPr>
            <a:picLocks noChangeAspect="1"/>
          </p:cNvPicPr>
          <p:nvPr userDrawn="1"/>
        </p:nvPicPr>
        <p:blipFill>
          <a:blip r:embed="rId2"/>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103" name="Text Box 12"/>
          <p:cNvSpPr txBox="1">
            <a:spLocks noChangeArrowheads="1"/>
          </p:cNvSpPr>
          <p:nvPr userDrawn="1"/>
        </p:nvSpPr>
        <p:spPr bwMode="auto">
          <a:xfrm>
            <a:off x="-43815" y="492760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乘联会秘书处   地址：上海市武宁路423号18号楼1103室  电话：021-52680968   邮箱：</a:t>
            </a:r>
            <a:r>
              <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cpcanews</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@sxtauto.com.cn </a:t>
            </a:r>
            <a:endPar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p>
            <a:r>
              <a:rPr lang="zh-CN" altLang="en-US" sz="1000" b="1">
                <a:solidFill>
                  <a:srgbClr val="00A4C5"/>
                </a:solidFill>
                <a:effectLst/>
                <a:latin typeface="楷体" panose="02010609060101010101" charset="-122"/>
                <a:ea typeface="楷体" panose="02010609060101010101" charset="-122"/>
              </a:rPr>
              <a:t>政策分析</a:t>
            </a:r>
            <a:endParaRPr lang="zh-CN" altLang="en-US" sz="10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2"/>
          <a:stretch>
            <a:fillRect/>
          </a:stretch>
        </p:blipFill>
        <p:spPr>
          <a:xfrm>
            <a:off x="8135620" y="101600"/>
            <a:ext cx="885190" cy="308610"/>
          </a:xfrm>
          <a:prstGeom prst="rect">
            <a:avLst/>
          </a:prstGeom>
        </p:spPr>
      </p:pic>
      <p:sp>
        <p:nvSpPr>
          <p:cNvPr id="21" name="PA_文本框 23"/>
          <p:cNvSpPr txBox="1"/>
          <p:nvPr userDrawn="1">
            <p:custDataLst>
              <p:tags r:id="rId3"/>
            </p:custDataLst>
          </p:nvPr>
        </p:nvSpPr>
        <p:spPr>
          <a:xfrm>
            <a:off x="3710004" y="111953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endParaRPr kumimoji="0" lang="zh-CN" altLang="en-US" sz="1600" i="0" u="none" strike="noStrike" kern="1200" cap="none" spc="0" normalizeH="0" baseline="0" noProof="0" dirty="0" smtClean="0">
              <a:ln>
                <a:noFill/>
              </a:ln>
              <a:solidFill>
                <a:srgbClr val="159EBE"/>
              </a:solidFill>
              <a:effectLst/>
              <a:uLnTx/>
              <a:uFillTx/>
              <a:cs typeface="+mn-ea"/>
              <a:sym typeface="+mn-lt"/>
            </a:endParaRPr>
          </a:p>
        </p:txBody>
      </p:sp>
      <p:pic>
        <p:nvPicPr>
          <p:cNvPr id="8" name="图片 43027" descr="微信二维码"/>
          <p:cNvPicPr>
            <a:picLocks noChangeAspect="1"/>
          </p:cNvPicPr>
          <p:nvPr userDrawn="1"/>
        </p:nvPicPr>
        <p:blipFill>
          <a:blip r:embed="rId4"/>
          <a:stretch>
            <a:fillRect/>
          </a:stretch>
        </p:blipFill>
        <p:spPr>
          <a:xfrm>
            <a:off x="635" y="4173855"/>
            <a:ext cx="981075" cy="96329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pic>
        <p:nvPicPr>
          <p:cNvPr id="56" name="图片 55" descr="乘联会组合LOGO"/>
          <p:cNvPicPr>
            <a:picLocks noChangeAspect="1"/>
          </p:cNvPicPr>
          <p:nvPr userDrawn="1"/>
        </p:nvPicPr>
        <p:blipFill>
          <a:blip r:embed="rId2"/>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103" name="Text Box 12"/>
          <p:cNvSpPr txBox="1">
            <a:spLocks noChangeArrowheads="1"/>
          </p:cNvSpPr>
          <p:nvPr userDrawn="1"/>
        </p:nvSpPr>
        <p:spPr bwMode="auto">
          <a:xfrm>
            <a:off x="-43815" y="492760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乘联会秘书处   地址：上海市武宁路423号18号楼1103室  电话：021-52680968   邮箱：</a:t>
            </a:r>
            <a:r>
              <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cpcanews</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@sxtauto.com.cn </a:t>
            </a:r>
            <a:endPar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p>
            <a:r>
              <a:rPr lang="zh-CN" altLang="en-US" sz="1000" b="1">
                <a:solidFill>
                  <a:srgbClr val="00A4C5"/>
                </a:solidFill>
                <a:effectLst/>
                <a:latin typeface="楷体" panose="02010609060101010101" charset="-122"/>
                <a:ea typeface="楷体" panose="02010609060101010101" charset="-122"/>
              </a:rPr>
              <a:t>政策分析</a:t>
            </a:r>
            <a:endParaRPr lang="zh-CN" altLang="en-US" sz="10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4.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4.xml"/><Relationship Id="rId2" Type="http://schemas.openxmlformats.org/officeDocument/2006/relationships/image" Target="../media/image4.png"/><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4.xml"/><Relationship Id="rId2" Type="http://schemas.openxmlformats.org/officeDocument/2006/relationships/image" Target="../media/image5.png"/><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endPar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endPar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2020</a:t>
            </a:r>
            <a:r>
              <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5</a:t>
            </a:r>
            <a:r>
              <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1000" b="1"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PA_矩形 3"/>
          <p:cNvSpPr txBox="1">
            <a:spLocks noChangeArrowheads="1"/>
          </p:cNvSpPr>
          <p:nvPr userDrawn="1">
            <p:custDataLst>
              <p:tags r:id="rId2"/>
            </p:custDataLst>
          </p:nvPr>
        </p:nvSpPr>
        <p:spPr bwMode="auto">
          <a:xfrm>
            <a:off x="140271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800" b="1" dirty="0" smtClean="0">
                <a:solidFill>
                  <a:srgbClr val="159EB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rPr>
              <a:t>关于完善新能源汽车推广应用财政补贴政策的分析</a:t>
            </a:r>
            <a:endParaRPr lang="zh-CN" altLang="en-US" sz="3800" b="1" dirty="0" smtClean="0">
              <a:solidFill>
                <a:srgbClr val="159EB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77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第三、完善资金清算制度，提高补贴精度</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的第三个事项，包括以下两项具体规定：一是企业单次申报清算车辆数量的规定。从</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年起，新能源乘用车、商用车企业单次申报清算车辆数量应分别达到</a:t>
            </a:r>
            <a:r>
              <a:rPr lang="en-US" altLang="zh-CN" sz="1500" dirty="0" smtClean="0">
                <a:latin typeface="微软雅黑" panose="020B0503020204020204" pitchFamily="34" charset="-122"/>
                <a:ea typeface="微软雅黑" panose="020B0503020204020204" pitchFamily="34" charset="-122"/>
                <a:sym typeface="+mn-ea"/>
              </a:rPr>
              <a:t>10000</a:t>
            </a:r>
            <a:r>
              <a:rPr lang="zh-CN" altLang="en-US" sz="1500" dirty="0" smtClean="0">
                <a:latin typeface="微软雅黑" panose="020B0503020204020204" pitchFamily="34" charset="-122"/>
                <a:ea typeface="微软雅黑" panose="020B0503020204020204" pitchFamily="34" charset="-122"/>
                <a:sym typeface="+mn-ea"/>
              </a:rPr>
              <a:t>辆、</a:t>
            </a:r>
            <a:r>
              <a:rPr lang="en-US" altLang="zh-CN" sz="1500" dirty="0" smtClean="0">
                <a:latin typeface="微软雅黑" panose="020B0503020204020204" pitchFamily="34" charset="-122"/>
                <a:ea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sym typeface="+mn-ea"/>
              </a:rPr>
              <a:t>辆；补贴政策结束后，对未达到清算车辆数量要求的企业，将安排最终清算。二是对新能源乘用车补贴设置</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万元限价。新能源乘用车补贴前售价须在</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万元以下（含</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万元），为鼓励“换电”新型商业模式发展，加快新能源汽车推广，“换电模式”车辆不受此规定。</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设置</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万元限价的办法是借鉴美国、德国、英国、法国等国做法，避免补贴资金大量流向奢侈消费。综合考虑我国消费者购买力水平、产业发展等因素，此次政策要求新能源乘用车补贴前售价须在</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万元以下（含</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万）。具体执行过程中，四部委将以机动车销售统一发票的价税合计金额，以及产品官方指导价等信息作为参考依据。为鼓励“换电”等新型商业模式创新发展，对采取“换电”模式的新能源汽车产品不执行</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万元限价要求。</a:t>
            </a:r>
            <a:endParaRPr lang="zh-CN" altLang="en-US" sz="1500" dirty="0" smtClean="0">
              <a:latin typeface="微软雅黑" panose="020B0503020204020204" pitchFamily="34" charset="-122"/>
              <a:ea typeface="微软雅黑" panose="020B0503020204020204" pitchFamily="34" charset="-122"/>
            </a:endParaRPr>
          </a:p>
          <a:p>
            <a:pPr eaLnBrk="1">
              <a:lnSpc>
                <a:spcPct val="140000"/>
              </a:lnSpc>
            </a:pP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77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第四、调整补贴方式，开展燃料电池汽车示范应用</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第四个事项，包括以下两项具体规定：一是调整燃料电池汽车的购置补贴方式。将当前对燃料电池汽车的购置补贴，调整为选择有基础、有积极性、有特色的城市或区域，重点围绕关键零部件的技术攻关和产业化应用开展示范，中央财政将采取“以奖代补”方式对示范城市给予奖励（有关通知另行发布）。二是推进解决燃料电池汽车产业发展面临的突出问题。争取通过</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年左右时间，建立氢能和燃料电池汽车产业链，关键核心技术取得突破，形成布局合理、协同发展的良好局面。</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针对燃料电池汽车产业存在的核心技术和关键部件缺失、基础设施建设不足等问题，此次政策将当前对燃料电池汽车的购置补贴政策，调整为选择一部分城市围绕燃料电池汽车关键零部件核心技术攻关，开展燃料电池产业化示范应用，形成布局合理、各有侧重、协同推进的燃料电池汽车发展模式。示范为期</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年，示范期间中央财政将按照结果导向，采取“以奖代补”方式对示范城市给予奖励，支持地方组织企业开展新技术研发攻关和产业化、人才引进和团队建设以及新技术在燃料电池汽车上的示范应用等。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77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64617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第五、强化资金监管，确保资金安全</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第五个事项具体规定：地方新能源汽车推广牵头部门应会同其他相关部门强化管理，要把补贴核查结果同步公示，接受社会监督，对未按要求审核公示的上报资料不予受理。切实发挥信息化监管作用，对于数据弄虚作假的，经查实一律取消补贴。对监管不严、造成骗补等问题的地方和企业按规定严肃处理。</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企业和地方是新能源汽车推广应用的责任主体。地方新能源汽车推广应用牵头部门应会同其他相关部门强化管理，严格执行审核、公示、上报的流程，要将核查结果在新能源汽车推广应用牵头部门的门户网站和工信部通信清算中心门户网站上（</a:t>
            </a:r>
            <a:r>
              <a:rPr lang="en-US" altLang="zh-CN" sz="1500" dirty="0" smtClean="0">
                <a:latin typeface="微软雅黑" panose="020B0503020204020204" pitchFamily="34" charset="-122"/>
                <a:ea typeface="微软雅黑" panose="020B0503020204020204" pitchFamily="34" charset="-122"/>
                <a:sym typeface="+mn-ea"/>
              </a:rPr>
              <a:t>www.miitcfc.cn</a:t>
            </a:r>
            <a:r>
              <a:rPr lang="zh-CN" altLang="en-US" sz="1500" dirty="0" smtClean="0">
                <a:latin typeface="微软雅黑" panose="020B0503020204020204" pitchFamily="34" charset="-122"/>
                <a:ea typeface="微软雅黑" panose="020B0503020204020204" pitchFamily="34" charset="-122"/>
                <a:sym typeface="+mn-ea"/>
              </a:rPr>
              <a:t>）进行同步公示，并在补贴申请材料中注明公示时间、公示链接等内容。未按要求进行公示或注明的，四部委对该地方上报的补贴申请材料不予受理。四部委将进一步强化监督管理。对涉及弄虚作假、骗取补贴的线索必查、查实必重罚，对监管缺失、造成骗补等问题的地方和企业按规定严肃处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61677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第六、完善配套政策措施，营造良好发展环境</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第六个事项，包括以下四项具体规定：一是制定新能源汽车产业发展规划。根据资源优势、产业基础等条件合理制定新能源汽车产业发展规划，强化规划的严肃性，确保规划落实。二是加大政府采购力度。加大新能源汽车政府采购力度，机要通信等公务用车除特殊地理环境等因素外原则上采购新能源汽车，优先采购提供新能源汽车的租赁服务。三是完善除补贴外其他配套政策措施。推动落实新能源汽车免限购、免限行、路权等支持政策，加大柴油货车治理力度，提高新能源汽车使用优势。四是设置过渡期。本通知从</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sym typeface="+mn-ea"/>
              </a:rPr>
              <a:t>日起实施，</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sym typeface="+mn-ea"/>
              </a:rPr>
              <a:t>日为过渡期。过渡期期间，符合</a:t>
            </a:r>
            <a:r>
              <a:rPr lang="en-US" altLang="zh-CN" sz="1500" dirty="0" smtClean="0">
                <a:latin typeface="微软雅黑" panose="020B0503020204020204" pitchFamily="34" charset="-122"/>
                <a:ea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sym typeface="+mn-ea"/>
              </a:rPr>
              <a:t>年技术指标要求但不符合</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年技术指标要求的销售上牌车辆，按照</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关于进一步完善新能源汽车推广应用财政补贴政策的通知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（财建</a:t>
            </a:r>
            <a:r>
              <a:rPr lang="en-US" altLang="zh-CN" sz="1500" dirty="0" smtClean="0">
                <a:latin typeface="微软雅黑" panose="020B0503020204020204" pitchFamily="34" charset="-122"/>
                <a:ea typeface="微软雅黑" panose="020B0503020204020204" pitchFamily="34" charset="-122"/>
                <a:sym typeface="+mn-ea"/>
              </a:rPr>
              <a:t>〔2019〕138</a:t>
            </a:r>
            <a:r>
              <a:rPr lang="zh-CN" altLang="en-US" sz="1500" dirty="0" smtClean="0">
                <a:latin typeface="微软雅黑" panose="020B0503020204020204" pitchFamily="34" charset="-122"/>
                <a:ea typeface="微软雅黑" panose="020B0503020204020204" pitchFamily="34" charset="-122"/>
                <a:sym typeface="+mn-ea"/>
              </a:rPr>
              <a:t>号）对应标准的</a:t>
            </a:r>
            <a:r>
              <a:rPr lang="en-US" altLang="zh-CN" sz="1500" dirty="0" smtClean="0">
                <a:latin typeface="微软雅黑" panose="020B0503020204020204" pitchFamily="34" charset="-122"/>
                <a:ea typeface="微软雅黑" panose="020B0503020204020204" pitchFamily="34" charset="-122"/>
                <a:sym typeface="+mn-ea"/>
              </a:rPr>
              <a:t>0.5</a:t>
            </a:r>
            <a:r>
              <a:rPr lang="zh-CN" altLang="en-US" sz="1500" dirty="0" smtClean="0">
                <a:latin typeface="微软雅黑" panose="020B0503020204020204" pitchFamily="34" charset="-122"/>
                <a:ea typeface="微软雅黑" panose="020B0503020204020204" pitchFamily="34" charset="-122"/>
                <a:sym typeface="+mn-ea"/>
              </a:rPr>
              <a:t>倍补贴，符合</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年技术指标要求的销售上牌车辆按</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年标准补贴。补贴车辆限价规定过渡期后开始执行。</a:t>
            </a:r>
            <a:r>
              <a:rPr lang="en-US" altLang="zh-CN" sz="1500" dirty="0" smtClean="0">
                <a:latin typeface="微软雅黑" panose="020B0503020204020204" pitchFamily="34" charset="-122"/>
                <a:ea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26</a:t>
            </a:r>
            <a:r>
              <a:rPr lang="zh-CN" altLang="en-US" sz="1500" dirty="0" smtClean="0">
                <a:latin typeface="微软雅黑" panose="020B0503020204020204" pitchFamily="34" charset="-122"/>
                <a:ea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sym typeface="+mn-ea"/>
              </a:rPr>
              <a:t>日推广的燃料电池汽车按照财建</a:t>
            </a:r>
            <a:r>
              <a:rPr lang="en-US" altLang="zh-CN" sz="1500" dirty="0" smtClean="0">
                <a:latin typeface="微软雅黑" panose="020B0503020204020204" pitchFamily="34" charset="-122"/>
                <a:ea typeface="微软雅黑" panose="020B0503020204020204" pitchFamily="34" charset="-122"/>
                <a:sym typeface="+mn-ea"/>
              </a:rPr>
              <a:t>〔2019〕138</a:t>
            </a:r>
            <a:r>
              <a:rPr lang="zh-CN" altLang="en-US" sz="1500" dirty="0" smtClean="0">
                <a:latin typeface="微软雅黑" panose="020B0503020204020204" pitchFamily="34" charset="-122"/>
                <a:ea typeface="微软雅黑" panose="020B0503020204020204" pitchFamily="34" charset="-122"/>
                <a:sym typeface="+mn-ea"/>
              </a:rPr>
              <a:t>号规定的过渡期补贴标准执行。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54635" y="795655"/>
            <a:ext cx="868870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日，财政部 、工业和信息化部 、科技部 、国家发改委印发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关于完善新能源汽车推广应用财政补贴政策的通知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日起实施。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日财政部、科技部印发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关于开展节能与新能源汽车示范推广试点工作的通知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算起，新能源汽车推广应用财政补贴政策的施行已进入第十二个年头。财政部等部委先后于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日，对新能源汽车推广应用财政补贴政策进行了五次调整和完善。按照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日财政部等四部委印发的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年新能源汽车推广应用财政支持政策的通知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年除燃料电池汽车外其他车型补助标准适当退坡，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年底全部退坡且政策到期。但是，因新能源汽车市场化预期目标尚未达到，汽车市场在持续下滑的情况下又受到突如其来的疫情冲击。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日国务院常务会议确定，将今年底到期的新能源汽车购置补贴政策延长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年。为落实国务院常务会议决定，财政部等四部委印发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（共六个事项）。因此，有必要对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出台的必要性，此次完善新能源汽车补贴政策的要点和影响进行分析。</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应对多重不利因素叠加造成新能源汽车销量下降的影响</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年以来，财政部会同国家有关部门大力支持新能源汽车产业发展。在各方共同努力下，我国新能源汽车关键技术显著进步，产品性能明显提升，年销量从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年的不到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辆增长到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万辆，连续五年世界第一。但是，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年我国汽车行业在转型升级过程中，受中美经贸摩擦、环保标准切换、新能源补贴退坡等因素影响，承受了较大压力。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年我国新能源汽车销量同比下降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。特别是进入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年以来，受新冠肺炎疫情的冲击，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月我国新能源汽车产销分别完成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万辆，同比分别下降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56.4%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月份降幅收窄，同比分别下降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为应对多重不利因素叠加造成新能源汽车销量下降的影响，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日中央政治局常委会会议提出，要积极稳定汽车等传统大宗消费。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日国务院常务会议确定，将年底到期的新能源汽车购置补贴和免征车辆购置税政策延长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年。延长补贴支持政策，有利于对冲疫情影响、促进汽车市场消费、提高综合竞争力、推动产业高质量发展。因此，财政部等四部委联合印发了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0706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实现新能源汽车市场化预期目标尚需延长补贴政策</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2012―2020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，确定了新能源汽车发展的五项主要目标。一是产业化取得重大进展。到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年，纯电动汽车和插电式混合动力汽车生产能力达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万辆、累计产销量超过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万辆，燃料电池汽车、车用氢能源产业与国际同步发展。二是燃料经济性显著改善。到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年，当年生产的乘用车平均燃料消耗量降至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百公里，节能型乘用车燃料消耗量降至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百公里以下；商用车新车燃料消耗量接近国际先进水平。另外三项主要目标是，技术水平大幅提高，配套能力明显增强，管理制度较为完善。包括充电设施建设与新能源汽车产销规模相适应。</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后续通过非补贴政策接力，产业将逐步实现市场化发展，补贴政策在实现预期目标后退出。但是，从产业发展现状看，上述目标尚未完全实现。主要表现在，新能源汽车成本仍然较高，难以与传统车竞争，需要继续给予支持，巩固和扩大来之不易的发展成果。同时，电动化是转型升级的方向，欧美等汽车发达国家都在加大支持力度。因此，有必要延续对新能源汽车的财税政策支持。</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第一、延长补贴期限，平缓补贴退坡力度和节奏</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的第一个事项，包括以下四项具体规定：一是延长补贴期限。综合技术进步、规模效应等因素，将新能源汽车推广应用财政补贴政策实施期限延长至</a:t>
            </a:r>
            <a:r>
              <a:rPr lang="en-US" altLang="zh-CN" sz="1500" dirty="0" smtClean="0">
                <a:latin typeface="微软雅黑" panose="020B0503020204020204" pitchFamily="34" charset="-122"/>
                <a:ea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sym typeface="+mn-ea"/>
              </a:rPr>
              <a:t>年底。</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二是平缓补贴退坡力度和节奏。原则上</a:t>
            </a:r>
            <a:r>
              <a:rPr lang="en-US" altLang="zh-CN" sz="1500" dirty="0" smtClean="0">
                <a:latin typeface="微软雅黑" panose="020B0503020204020204" pitchFamily="34" charset="-122"/>
                <a:ea typeface="微软雅黑" panose="020B0503020204020204" pitchFamily="34" charset="-122"/>
                <a:sym typeface="+mn-ea"/>
              </a:rPr>
              <a:t>2020 -2022</a:t>
            </a:r>
            <a:r>
              <a:rPr lang="zh-CN" altLang="en-US" sz="1500" dirty="0" smtClean="0">
                <a:latin typeface="微软雅黑" panose="020B0503020204020204" pitchFamily="34" charset="-122"/>
                <a:ea typeface="微软雅黑" panose="020B0503020204020204" pitchFamily="34" charset="-122"/>
                <a:sym typeface="+mn-ea"/>
              </a:rPr>
              <a:t>年补贴标准分别在上一年基础上退坡</a:t>
            </a:r>
            <a:r>
              <a:rPr lang="en-US" altLang="zh-CN" sz="1500" dirty="0" smtClean="0">
                <a:latin typeface="微软雅黑" panose="020B0503020204020204" pitchFamily="34" charset="-122"/>
                <a:ea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年补贴标准见附件）。该项规定的主要考虑是，稳字当头，综合考虑技术进步、规模效应等因素，将补贴政策合理延长到</a:t>
            </a:r>
            <a:r>
              <a:rPr lang="en-US" altLang="zh-CN" sz="1500" dirty="0" smtClean="0">
                <a:latin typeface="微软雅黑" panose="020B0503020204020204" pitchFamily="34" charset="-122"/>
                <a:ea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sym typeface="+mn-ea"/>
              </a:rPr>
              <a:t>年底，达到平缓补贴退坡力度和节奏的目的。</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三是加快公共交通及特定领域汽车电动化。为加快公共交通等领域汽车电动化，城市公交、道路客运、出租（含网约车）、环卫、城市物流配送、邮政快递、民航机场以及党政机关公务领域符合要求的车辆，</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年补贴标准不退坡，</a:t>
            </a:r>
            <a:r>
              <a:rPr lang="en-US" altLang="zh-CN" sz="1500" dirty="0" smtClean="0">
                <a:latin typeface="微软雅黑" panose="020B0503020204020204" pitchFamily="34" charset="-122"/>
                <a:ea typeface="微软雅黑" panose="020B0503020204020204" pitchFamily="34" charset="-122"/>
                <a:sym typeface="+mn-ea"/>
              </a:rPr>
              <a:t>2021-2022</a:t>
            </a:r>
            <a:r>
              <a:rPr lang="zh-CN" altLang="en-US" sz="1500" dirty="0" smtClean="0">
                <a:latin typeface="微软雅黑" panose="020B0503020204020204" pitchFamily="34" charset="-122"/>
                <a:ea typeface="微软雅黑" panose="020B0503020204020204" pitchFamily="34" charset="-122"/>
                <a:sym typeface="+mn-ea"/>
              </a:rPr>
              <a:t>年补贴标准分别在上一年基础上退坡</a:t>
            </a:r>
            <a:r>
              <a:rPr lang="en-US" altLang="zh-CN" sz="1500" dirty="0" smtClean="0">
                <a:latin typeface="微软雅黑" panose="020B0503020204020204" pitchFamily="34" charset="-122"/>
                <a:ea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sym typeface="+mn-ea"/>
              </a:rPr>
              <a:t>。加快该领域车辆电动化有利于实现快速拉动消费、壮大产业规模、减少污染排放和降低石油对外依存度等多重目标。</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四是设置年度补贴规模上限。原则上每年补贴规模上限约</a:t>
            </a:r>
            <a:r>
              <a:rPr lang="en-US" altLang="zh-CN" sz="1500" dirty="0" smtClean="0">
                <a:latin typeface="微软雅黑" panose="020B0503020204020204" pitchFamily="34" charset="-122"/>
                <a:ea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sym typeface="+mn-ea"/>
              </a:rPr>
              <a:t>万辆。此项规定是国际通行做法。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第二、适当优化技术指标，促进产业做优做强</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的第二个事项，包括以下两项具体规定：一是适当优化技术指标。</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年，保持动力电池系统能量密度等技术指标不作调整，适度提高新能源汽车整车能耗、纯电动乘用车纯电续驶里程门槛（具体技术要求见附件）。</a:t>
            </a:r>
            <a:r>
              <a:rPr lang="en-US" altLang="zh-CN" sz="1500" dirty="0" smtClean="0">
                <a:latin typeface="微软雅黑" panose="020B0503020204020204" pitchFamily="34" charset="-122"/>
                <a:ea typeface="微软雅黑" panose="020B0503020204020204" pitchFamily="34" charset="-122"/>
                <a:sym typeface="+mn-ea"/>
              </a:rPr>
              <a:t>2021-2022</a:t>
            </a:r>
            <a:r>
              <a:rPr lang="zh-CN" altLang="en-US" sz="1500" dirty="0" smtClean="0">
                <a:latin typeface="微软雅黑" panose="020B0503020204020204" pitchFamily="34" charset="-122"/>
                <a:ea typeface="微软雅黑" panose="020B0503020204020204" pitchFamily="34" charset="-122"/>
                <a:sym typeface="+mn-ea"/>
              </a:rPr>
              <a:t>年，原则上保持技术指标总体稳定。此项规定的主要考虑是，目前新能源汽车产品技术进入稳步提升的阶段，提升动力电池系统能量密度等指标与产品安全性的矛盾有所显现。按照技术上先进、质量上可靠、安全上有保障的原则，保持技术指标体系总体稳定，给予企业稳定的预期，推动企业进一步提升产品技术水平和安全可靠性。</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年保持大部分技术指标门槛要求不变，</a:t>
            </a:r>
            <a:r>
              <a:rPr lang="en-US" altLang="zh-CN" sz="1500" dirty="0" smtClean="0">
                <a:latin typeface="微软雅黑" panose="020B0503020204020204" pitchFamily="34" charset="-122"/>
                <a:ea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sym typeface="+mn-ea"/>
              </a:rPr>
              <a:t>年至</a:t>
            </a:r>
            <a:r>
              <a:rPr lang="en-US" altLang="zh-CN" sz="1500" dirty="0" smtClean="0">
                <a:latin typeface="微软雅黑" panose="020B0503020204020204" pitchFamily="34" charset="-122"/>
                <a:ea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sym typeface="+mn-ea"/>
              </a:rPr>
              <a:t>年原则上保持稳定，根据技术进步、产业发展情况等适当调整。</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二是支持“车电分离”等新型商业模式发展。支持“车电分离”等新型商业模式发展，鼓励企业进一步提升整车安全性、可靠性，研发生产具有先进底层操作系统、电子电气系统架构和智能化网联化特征的新能源汽车产品。此规定旨在鼓励企业加快发展使用便利的新能源汽车产品。</a:t>
            </a:r>
            <a:endParaRPr lang="zh-CN" altLang="en-US" sz="1500" dirty="0" smtClean="0">
              <a:latin typeface="微软雅黑" panose="020B0503020204020204" pitchFamily="34" charset="-122"/>
              <a:ea typeface="微软雅黑" panose="020B0503020204020204" pitchFamily="34" charset="-122"/>
            </a:endParaRPr>
          </a:p>
          <a:p>
            <a:pPr eaLnBrk="1">
              <a:lnSpc>
                <a:spcPct val="140000"/>
              </a:lnSpc>
            </a:pP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p:cNvGraphicFramePr>
            <a:graphicFrameLocks noGrp="1"/>
          </p:cNvGraphicFramePr>
          <p:nvPr>
            <p:custDataLst>
              <p:tags r:id="rId1"/>
            </p:custDataLst>
          </p:nvPr>
        </p:nvGraphicFramePr>
        <p:xfrm>
          <a:off x="300990" y="1602105"/>
          <a:ext cx="8359775" cy="2027555"/>
        </p:xfrm>
        <a:graphic>
          <a:graphicData uri="http://schemas.openxmlformats.org/drawingml/2006/table">
            <a:tbl>
              <a:tblPr firstRow="1" bandRow="1">
                <a:effectLst/>
                <a:tableStyleId>{5940675A-B579-460E-94D1-54222C63F5DA}</a:tableStyleId>
              </a:tblPr>
              <a:tblGrid>
                <a:gridCol w="2923540"/>
                <a:gridCol w="1812290"/>
                <a:gridCol w="1812290"/>
                <a:gridCol w="1811655"/>
              </a:tblGrid>
              <a:tr h="274320">
                <a:tc>
                  <a:txBody>
                    <a:bodyPr/>
                    <a:p>
                      <a:pPr algn="ctr"/>
                      <a:r>
                        <a:rPr lang="zh-CN" altLang="en-US" sz="1200" b="1" dirty="0" smtClean="0">
                          <a:solidFill>
                            <a:sysClr val="window" lastClr="FFFFFF"/>
                          </a:solidFill>
                          <a:latin typeface="微软雅黑" panose="020B0503020204020204" pitchFamily="34" charset="-122"/>
                          <a:ea typeface="微软雅黑" panose="020B0503020204020204" pitchFamily="34" charset="-122"/>
                        </a:rPr>
                        <a:t>车辆类型</a:t>
                      </a:r>
                      <a:endParaRPr lang="zh-CN" altLang="en-US" sz="1200" b="1" dirty="0" smtClean="0">
                        <a:solidFill>
                          <a:sysClr val="window" lastClr="FFFFFF"/>
                        </a:solidFill>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8F0000"/>
                    </a:solidFill>
                  </a:tcPr>
                </a:tc>
                <a:tc gridSpan="3">
                  <a:txBody>
                    <a:bodyPr/>
                    <a:p>
                      <a:pPr algn="ctr"/>
                      <a:r>
                        <a:rPr lang="zh-CN" altLang="en-US" sz="1200" b="1"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纯电动续驶历程</a:t>
                      </a:r>
                      <a:r>
                        <a:rPr lang="en-US" altLang="zh-CN" sz="1200" b="1"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R</a:t>
                      </a:r>
                      <a:r>
                        <a:rPr lang="zh-CN" altLang="en-US" sz="1200" b="1"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rPr>
                        <a:t>（工况法、公里）</a:t>
                      </a:r>
                      <a:endParaRPr lang="zh-CN" altLang="en-US" sz="1200" b="1" dirty="0" smtClean="0">
                        <a:solidFill>
                          <a:sysClr val="window" lastClr="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8F0000"/>
                    </a:solidFill>
                  </a:tcPr>
                </a:tc>
                <a:tc hMerge="1">
                  <a:tcPr/>
                </a:tc>
                <a:tc hMerge="1">
                  <a:tcPr/>
                </a:tc>
              </a:tr>
              <a:tr h="274320">
                <a:tc rowSpan="2">
                  <a:txBody>
                    <a:bodyPr/>
                    <a:p>
                      <a:pPr algn="ctr"/>
                      <a:r>
                        <a:rPr lang="zh-CN" altLang="en-US" sz="1200" dirty="0" smtClean="0">
                          <a:solidFill>
                            <a:sysClr val="windowText" lastClr="000000"/>
                          </a:solidFill>
                          <a:latin typeface="微软雅黑" panose="020B0503020204020204" pitchFamily="34" charset="-122"/>
                          <a:ea typeface="微软雅黑" panose="020B0503020204020204" pitchFamily="34" charset="-122"/>
                        </a:rPr>
                        <a:t>纯电动乘用车</a:t>
                      </a:r>
                      <a:endParaRPr lang="zh-CN" altLang="en-US" sz="1200" dirty="0" smtClean="0">
                        <a:solidFill>
                          <a:sysClr val="windowText" lastClr="000000"/>
                        </a:solidFill>
                        <a:latin typeface="微软雅黑" panose="020B0503020204020204" pitchFamily="34" charset="-122"/>
                        <a:ea typeface="微软雅黑" panose="020B0503020204020204" pitchFamily="34" charset="-122"/>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40000"/>
                      </a:srgbClr>
                    </a:solidFill>
                  </a:tcPr>
                </a:tc>
                <a:tc>
                  <a:txBody>
                    <a:bodyPr/>
                    <a:p>
                      <a:pPr algn="ctr"/>
                      <a:r>
                        <a:rPr lang="en-US" altLang="zh-CN" sz="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300≤R</a:t>
                      </a:r>
                      <a:r>
                        <a:rPr lang="zh-CN" altLang="en-US" sz="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400</a:t>
                      </a:r>
                      <a:endParaRPr lang="zh-CN" altLang="en-US" sz="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40000"/>
                      </a:srgbClr>
                    </a:solidFill>
                  </a:tcPr>
                </a:tc>
                <a:tc>
                  <a:txBody>
                    <a:bodyPr/>
                    <a:p>
                      <a:pPr algn="ctr"/>
                      <a:r>
                        <a:rPr lang="en-US" altLang="zh-CN" sz="1200" dirty="0" smtClean="0">
                          <a:solidFill>
                            <a:sysClr val="windowText" lastClr="000000"/>
                          </a:solidFill>
                          <a:latin typeface="等线" panose="02010600030101010101" charset="-122"/>
                          <a:ea typeface="等线" panose="02010600030101010101" charset="-122"/>
                        </a:rPr>
                        <a:t>R≥400</a:t>
                      </a:r>
                      <a:endParaRPr lang="en-US" altLang="zh-CN" sz="1200" dirty="0" smtClean="0">
                        <a:solidFill>
                          <a:sysClr val="windowText" lastClr="000000"/>
                        </a:solidFill>
                        <a:latin typeface="等线" panose="02010600030101010101" charset="-122"/>
                        <a:ea typeface="等线" panose="02010600030101010101"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40000"/>
                      </a:srgbClr>
                    </a:solidFill>
                  </a:tcPr>
                </a:tc>
                <a:tc>
                  <a:txBody>
                    <a:bodyPr/>
                    <a:p>
                      <a:pPr algn="ctr"/>
                      <a:r>
                        <a:rPr lang="en-US" altLang="zh-CN" sz="1200" dirty="0" smtClean="0">
                          <a:solidFill>
                            <a:sysClr val="windowText" lastClr="000000"/>
                          </a:solidFill>
                          <a:latin typeface="等线" panose="02010600030101010101" charset="-122"/>
                          <a:ea typeface="等线" panose="02010600030101010101" charset="-122"/>
                        </a:rPr>
                        <a:t>R≥50</a:t>
                      </a:r>
                      <a:endParaRPr lang="en-US" altLang="zh-CN" sz="1200" dirty="0" smtClean="0">
                        <a:solidFill>
                          <a:sysClr val="windowText" lastClr="000000"/>
                        </a:solidFill>
                        <a:latin typeface="等线" panose="02010600030101010101" charset="-122"/>
                        <a:ea typeface="等线" panose="02010600030101010101"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40000"/>
                      </a:srgbClr>
                    </a:solidFill>
                  </a:tcPr>
                </a:tc>
              </a:tr>
              <a:tr h="274320">
                <a:tc vMerge="1">
                  <a:tcPr/>
                </a:tc>
                <a:tc>
                  <a:txBody>
                    <a:bodyPr/>
                    <a:p>
                      <a:pPr algn="ctr"/>
                      <a:r>
                        <a:rPr lang="en-US" altLang="zh-CN" sz="1200" dirty="0" smtClean="0">
                          <a:solidFill>
                            <a:sysClr val="windowText" lastClr="000000"/>
                          </a:solidFill>
                          <a:latin typeface="微软雅黑" panose="020B0503020204020204" pitchFamily="34" charset="-122"/>
                          <a:ea typeface="微软雅黑" panose="020B0503020204020204" pitchFamily="34" charset="-122"/>
                        </a:rPr>
                        <a:t>1.62</a:t>
                      </a:r>
                      <a:endParaRPr lang="en-US" altLang="zh-CN" sz="1200" dirty="0" smtClean="0">
                        <a:solidFill>
                          <a:sysClr val="windowText" lastClr="000000"/>
                        </a:solidFill>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20000"/>
                      </a:srgbClr>
                    </a:solidFill>
                  </a:tcPr>
                </a:tc>
                <a:tc>
                  <a:txBody>
                    <a:bodyPr/>
                    <a:p>
                      <a:pPr algn="ctr"/>
                      <a:r>
                        <a:rPr lang="en-US" altLang="zh-CN" sz="1200" dirty="0" smtClean="0">
                          <a:solidFill>
                            <a:sysClr val="windowText" lastClr="000000"/>
                          </a:solidFill>
                          <a:latin typeface="等线" panose="02010600030101010101" charset="-122"/>
                          <a:ea typeface="等线" panose="02010600030101010101" charset="-122"/>
                        </a:rPr>
                        <a:t>2.25</a:t>
                      </a:r>
                      <a:endParaRPr lang="en-US" altLang="zh-CN" sz="1200" dirty="0" smtClean="0">
                        <a:solidFill>
                          <a:sysClr val="windowText" lastClr="000000"/>
                        </a:solidFill>
                        <a:latin typeface="等线" panose="02010600030101010101" charset="-122"/>
                        <a:ea typeface="等线" panose="02010600030101010101"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20000"/>
                      </a:srgbClr>
                    </a:solidFill>
                  </a:tcPr>
                </a:tc>
                <a:tc>
                  <a:txBody>
                    <a:bodyPr/>
                    <a:p>
                      <a:pPr algn="ctr"/>
                      <a:r>
                        <a:rPr lang="en-US" altLang="zh-CN" sz="1200" dirty="0" smtClean="0">
                          <a:solidFill>
                            <a:sysClr val="windowText" lastClr="000000"/>
                          </a:solidFill>
                          <a:latin typeface="等线" panose="02010600030101010101" charset="-122"/>
                          <a:ea typeface="等线" panose="02010600030101010101" charset="-122"/>
                        </a:rPr>
                        <a:t>/</a:t>
                      </a:r>
                      <a:endParaRPr lang="en-US" altLang="zh-CN" sz="1200" dirty="0" smtClean="0">
                        <a:solidFill>
                          <a:sysClr val="windowText" lastClr="000000"/>
                        </a:solidFill>
                        <a:latin typeface="等线" panose="02010600030101010101" charset="-122"/>
                        <a:ea typeface="等线" panose="02010600030101010101"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20000"/>
                      </a:srgbClr>
                    </a:solidFill>
                  </a:tcPr>
                </a:tc>
              </a:tr>
              <a:tr h="274320">
                <a:tc>
                  <a:txBody>
                    <a:bodyPr/>
                    <a:p>
                      <a:pPr algn="ctr"/>
                      <a:r>
                        <a:rPr lang="zh-CN" altLang="en-US" sz="1200" dirty="0" smtClean="0">
                          <a:solidFill>
                            <a:sysClr val="windowText" lastClr="000000"/>
                          </a:solidFill>
                          <a:latin typeface="微软雅黑" panose="020B0503020204020204" pitchFamily="34" charset="-122"/>
                          <a:ea typeface="微软雅黑" panose="020B0503020204020204" pitchFamily="34" charset="-122"/>
                        </a:rPr>
                        <a:t>插电式混合动力乘用车（含增程式）</a:t>
                      </a:r>
                      <a:endParaRPr lang="zh-CN" altLang="en-US" sz="1200" dirty="0" smtClean="0">
                        <a:solidFill>
                          <a:sysClr val="windowText" lastClr="000000"/>
                        </a:solidFill>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40000"/>
                      </a:srgbClr>
                    </a:solidFill>
                  </a:tcPr>
                </a:tc>
                <a:tc gridSpan="2">
                  <a:txBody>
                    <a:bodyPr/>
                    <a:p>
                      <a:pPr algn="ctr"/>
                      <a:r>
                        <a:rPr lang="en-US" altLang="zh-CN" sz="1200" dirty="0" smtClean="0">
                          <a:solidFill>
                            <a:sysClr val="windowText" lastClr="000000"/>
                          </a:solidFill>
                          <a:latin typeface="微软雅黑" panose="020B0503020204020204" pitchFamily="34" charset="-122"/>
                          <a:ea typeface="微软雅黑" panose="020B0503020204020204" pitchFamily="34" charset="-122"/>
                        </a:rPr>
                        <a:t>/</a:t>
                      </a:r>
                      <a:endParaRPr lang="en-US" altLang="zh-CN" sz="1200" dirty="0" smtClean="0">
                        <a:solidFill>
                          <a:sysClr val="windowText" lastClr="000000"/>
                        </a:solidFill>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40000"/>
                      </a:srgbClr>
                    </a:solidFill>
                  </a:tcPr>
                </a:tc>
                <a:tc hMerge="1">
                  <a:tcPr/>
                </a:tc>
                <a:tc>
                  <a:txBody>
                    <a:bodyPr/>
                    <a:p>
                      <a:pPr algn="ctr"/>
                      <a:r>
                        <a:rPr lang="en-US" altLang="zh-CN" sz="1200" dirty="0" smtClean="0">
                          <a:solidFill>
                            <a:sysClr val="windowText" lastClr="000000"/>
                          </a:solidFill>
                          <a:latin typeface="等线" panose="02010600030101010101" charset="-122"/>
                          <a:ea typeface="等线" panose="02010600030101010101" charset="-122"/>
                        </a:rPr>
                        <a:t>0.85</a:t>
                      </a:r>
                      <a:endParaRPr lang="en-US" altLang="zh-CN" sz="1200" dirty="0" smtClean="0">
                        <a:solidFill>
                          <a:sysClr val="windowText" lastClr="000000"/>
                        </a:solidFill>
                        <a:latin typeface="等线" panose="02010600030101010101" charset="-122"/>
                        <a:ea typeface="等线" panose="02010600030101010101"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40000"/>
                      </a:srgbClr>
                    </a:solidFill>
                  </a:tcPr>
                </a:tc>
              </a:tr>
              <a:tr h="930275">
                <a:tc gridSpan="4">
                  <a:txBody>
                    <a:bodyPr/>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、纯电动乘用车单车补贴金额﹦</a:t>
                      </a:r>
                      <a:r>
                        <a:rPr 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Min{</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里程补贴标准，车辆带电量</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5</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0</a:t>
                      </a:r>
                      <a:r>
                        <a:rPr 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元</a:t>
                      </a:r>
                      <a:r>
                        <a:rPr 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电池系统能量密度调整系数</a:t>
                      </a:r>
                      <a:r>
                        <a:rPr 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车辆能耗调整系数。（注：</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年标准为，车辆带电量</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550</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元）</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、对于非私人购买或用于营运的新能源乘用车，按照相应补贴金额的</a:t>
                      </a:r>
                      <a:r>
                        <a:rPr 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0.7</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倍给予补贴。（注：与</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年标准相同）</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、补贴前售价应在</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万元以下（以机动车销售统一发票、企业官方指导价等为参考依据，“换电模式”除外）。（注；此项标准为</a:t>
                      </a:r>
                      <a:r>
                        <a:rPr lang="en-US" altLang="zh-CN"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1200" kern="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年新增）</a:t>
                      </a:r>
                      <a:endParaRPr lang="zh-CN" altLang="en-US" sz="120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F0000">
                        <a:tint val="20000"/>
                      </a:srgbClr>
                    </a:solidFill>
                  </a:tcPr>
                </a:tc>
                <a:tc hMerge="1">
                  <a:tcPr/>
                </a:tc>
                <a:tc hMerge="1">
                  <a:tcPr/>
                </a:tc>
                <a:tc hMerge="1">
                  <a:tcPr/>
                </a:tc>
              </a:tr>
            </a:tbl>
          </a:graphicData>
        </a:graphic>
      </p:graphicFrame>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Box 12"/>
          <p:cNvSpPr txBox="1"/>
          <p:nvPr/>
        </p:nvSpPr>
        <p:spPr>
          <a:xfrm>
            <a:off x="220980" y="3636645"/>
            <a:ext cx="8702040" cy="1276350"/>
          </a:xfrm>
          <a:prstGeom prst="rect">
            <a:avLst/>
          </a:prstGeom>
          <a:noFill/>
        </p:spPr>
        <p:txBody>
          <a:bodyPr wrap="square" rtlCol="0">
            <a:spAutoFit/>
          </a:bodyPr>
          <a:p>
            <a:pPr algn="ctr"/>
            <a:r>
              <a:rPr lang="en-US" altLang="zh-CN" sz="1100" b="1" dirty="0" smtClean="0">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1100" b="1" dirty="0" smtClean="0">
                <a:latin typeface="微软雅黑" panose="020B0503020204020204" pitchFamily="34" charset="-122"/>
                <a:ea typeface="微软雅黑" panose="020B0503020204020204" pitchFamily="34" charset="-122"/>
                <a:cs typeface="微软雅黑" panose="020B0503020204020204" pitchFamily="34" charset="-122"/>
              </a:rPr>
              <a:t>年新能源乘用车技术要求</a:t>
            </a:r>
            <a:endParaRPr lang="en-US" altLang="zh-CN" sz="1100" b="1" dirty="0" smtClean="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、纯电动乘用车</a:t>
            </a:r>
            <a:r>
              <a:rPr lang="en-US" sz="1100" dirty="0" smtClean="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分钟最高车速不低于</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en-US" sz="1100" dirty="0" smtClean="0">
                <a:latin typeface="微软雅黑" panose="020B0503020204020204" pitchFamily="34" charset="-122"/>
                <a:ea typeface="微软雅黑" panose="020B0503020204020204" pitchFamily="34" charset="-122"/>
                <a:cs typeface="微软雅黑" panose="020B0503020204020204" pitchFamily="34" charset="-122"/>
              </a:rPr>
              <a:t>00km/h</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。（注：</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年标准为不低于</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250</a:t>
            </a:r>
            <a:r>
              <a:rPr lang="en-US" sz="1100" dirty="0" smtClean="0">
                <a:latin typeface="微软雅黑" panose="020B0503020204020204" pitchFamily="34" charset="-122"/>
                <a:ea typeface="微软雅黑" panose="020B0503020204020204" pitchFamily="34" charset="-122"/>
                <a:cs typeface="微软雅黑" panose="020B0503020204020204" pitchFamily="34" charset="-122"/>
              </a:rPr>
              <a:t>km/h</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、根据纯电动乘用车能耗水平设置调整系数。按整车整备质量（</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）不同，工况条件下百公里耗电量（</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）应满足以下门槛条件：当</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m≤1000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时，</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Y</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0.0112×m+0.4</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1600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时，</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 Y</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0.0078×m+3.8</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 m</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1600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时，</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 Y</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0.0044×m+9.24</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。比门槛提高</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（含）</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的车型按</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0.8</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倍补贴，提高</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（含）</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的车型按</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倍补贴，提高</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（含）以上的车型按</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倍补贴。（注：此项要求增加了调整系数）</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、纯电动乘用车</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30 </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分钟最高车速、纯电动乘用车动力电池系统的质量能量密度、插电式混合动力乘用车能耗等指标要求和相应的补贴系数见</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关于进一步完善新能源汽车推广应用财政补贴政策的通知</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（财建</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〔2019〕138 </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号）。（注：与</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年技术要求相同）</a:t>
            </a:r>
            <a:endParaRPr lang="zh-CN" altLang="en-US" sz="11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nvSpPr>
        <p:spPr>
          <a:xfrm>
            <a:off x="234315" y="656590"/>
            <a:ext cx="8425815" cy="953135"/>
          </a:xfrm>
          <a:prstGeom prst="rect">
            <a:avLst/>
          </a:prstGeom>
        </p:spPr>
        <p:txBody>
          <a:bodyPr wrap="square">
            <a:spAutoFit/>
          </a:bodyPr>
          <a:p>
            <a:pPr eaLnBrk="1">
              <a:lnSpc>
                <a:spcPct val="140000"/>
              </a:lnSpc>
            </a:pPr>
            <a:r>
              <a:rPr lang="zh-CN" altLang="en-US" sz="2000" b="1" dirty="0" smtClean="0">
                <a:solidFill>
                  <a:schemeClr val="tx1"/>
                </a:solidFill>
                <a:latin typeface="微软雅黑" panose="020B0503020204020204" pitchFamily="34" charset="-122"/>
                <a:ea typeface="微软雅黑" panose="020B0503020204020204" pitchFamily="34" charset="-122"/>
              </a:rPr>
              <a:t>附表一：新能源乘用车补贴标准和技术要求</a:t>
            </a:r>
            <a:endParaRPr lang="zh-CN" altLang="en-US" sz="20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2020</a:t>
            </a:r>
            <a:r>
              <a:rPr lang="zh-CN" altLang="en-US" b="1" dirty="0" smtClean="0">
                <a:latin typeface="微软雅黑" panose="020B0503020204020204" pitchFamily="34" charset="-122"/>
                <a:ea typeface="微软雅黑" panose="020B0503020204020204" pitchFamily="34" charset="-122"/>
              </a:rPr>
              <a:t>年新能源乘用车补贴标准（在</a:t>
            </a:r>
            <a:r>
              <a:rPr lang="en-US" altLang="zh-CN" b="1" dirty="0" smtClean="0">
                <a:latin typeface="微软雅黑" panose="020B0503020204020204" pitchFamily="34" charset="-122"/>
                <a:ea typeface="微软雅黑" panose="020B0503020204020204" pitchFamily="34" charset="-122"/>
              </a:rPr>
              <a:t>2019</a:t>
            </a:r>
            <a:r>
              <a:rPr lang="zh-CN" altLang="en-US" b="1" dirty="0" smtClean="0">
                <a:latin typeface="微软雅黑" panose="020B0503020204020204" pitchFamily="34" charset="-122"/>
                <a:ea typeface="微软雅黑" panose="020B0503020204020204" pitchFamily="34" charset="-122"/>
              </a:rPr>
              <a:t>年基础上退坡</a:t>
            </a:r>
            <a:r>
              <a:rPr lang="en-US" altLang="zh-CN" b="1" dirty="0" smtClean="0">
                <a:latin typeface="微软雅黑" panose="020B0503020204020204" pitchFamily="34" charset="-122"/>
                <a:ea typeface="微软雅黑" panose="020B0503020204020204" pitchFamily="34" charset="-122"/>
              </a:rPr>
              <a:t>10%</a:t>
            </a:r>
            <a:r>
              <a:rPr lang="zh-CN" altLang="en-US" b="1"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a:stretch>
            <a:fillRect/>
          </a:stretch>
        </p:blipFill>
        <p:spPr>
          <a:xfrm>
            <a:off x="834390" y="1726565"/>
            <a:ext cx="7248525" cy="2183765"/>
          </a:xfrm>
          <a:prstGeom prst="rect">
            <a:avLst/>
          </a:prstGeom>
        </p:spPr>
      </p:pic>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12"/>
          <p:cNvSpPr txBox="1"/>
          <p:nvPr/>
        </p:nvSpPr>
        <p:spPr>
          <a:xfrm>
            <a:off x="834390" y="3930650"/>
            <a:ext cx="7248525" cy="768350"/>
          </a:xfrm>
          <a:prstGeom prst="rect">
            <a:avLst/>
          </a:prstGeom>
          <a:noFill/>
        </p:spPr>
        <p:txBody>
          <a:bodyPr wrap="square" rtlCol="0">
            <a:spAutoFit/>
          </a:bodyPr>
          <a:p>
            <a:pPr algn="ctr"/>
            <a:r>
              <a:rPr lang="en-US" altLang="zh-CN" sz="1100" b="1" dirty="0" smtClean="0">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1100" b="1" dirty="0" smtClean="0">
                <a:latin typeface="微软雅黑" panose="020B0503020204020204" pitchFamily="34" charset="-122"/>
                <a:ea typeface="微软雅黑" panose="020B0503020204020204" pitchFamily="34" charset="-122"/>
                <a:cs typeface="微软雅黑" panose="020B0503020204020204" pitchFamily="34" charset="-122"/>
              </a:rPr>
              <a:t>年新能源客车技术要求</a:t>
            </a:r>
            <a:endParaRPr lang="en-US" altLang="zh-CN" sz="1100" b="1" dirty="0" smtClean="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、非快充类纯电动客车单位载质量能量消耗量（</a:t>
            </a:r>
            <a:r>
              <a:rPr lang="en-US" altLang="zh-CN" sz="1100" dirty="0" err="1" smtClean="0">
                <a:latin typeface="微软雅黑" panose="020B0503020204020204" pitchFamily="34" charset="-122"/>
                <a:ea typeface="微软雅黑" panose="020B0503020204020204" pitchFamily="34" charset="-122"/>
                <a:cs typeface="微软雅黑" panose="020B0503020204020204" pitchFamily="34" charset="-122"/>
              </a:rPr>
              <a:t>Ekg</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）不高于</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0.18Wh/</a:t>
            </a:r>
            <a:r>
              <a:rPr lang="en-US" altLang="zh-CN" sz="1100" dirty="0" err="1" smtClean="0">
                <a:latin typeface="微软雅黑" panose="020B0503020204020204" pitchFamily="34" charset="-122"/>
                <a:ea typeface="微软雅黑" panose="020B0503020204020204" pitchFamily="34" charset="-122"/>
                <a:cs typeface="微软雅黑" panose="020B0503020204020204" pitchFamily="34" charset="-122"/>
              </a:rPr>
              <a:t>km·kg</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。（注：</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年此项要求为（</a:t>
            </a:r>
            <a:r>
              <a:rPr lang="en-US" altLang="zh-CN" sz="1100" dirty="0" err="1" smtClean="0">
                <a:latin typeface="微软雅黑" panose="020B0503020204020204" pitchFamily="34" charset="-122"/>
                <a:ea typeface="微软雅黑" panose="020B0503020204020204" pitchFamily="34" charset="-122"/>
                <a:cs typeface="微软雅黑" panose="020B0503020204020204" pitchFamily="34" charset="-122"/>
              </a:rPr>
              <a:t>Ekg</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）不高于</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0.19Wh/</a:t>
            </a:r>
            <a:r>
              <a:rPr lang="en-US" altLang="zh-CN" sz="1100" dirty="0" err="1" smtClean="0">
                <a:latin typeface="微软雅黑" panose="020B0503020204020204" pitchFamily="34" charset="-122"/>
                <a:ea typeface="微软雅黑" panose="020B0503020204020204" pitchFamily="34" charset="-122"/>
                <a:cs typeface="微软雅黑" panose="020B0503020204020204" pitchFamily="34" charset="-122"/>
              </a:rPr>
              <a:t>km·kg</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、根据纯电动乘用车能耗水平设置调整系。电池系统能量密度等其他技术指标要求见财建</a:t>
            </a:r>
            <a:r>
              <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rPr>
              <a:t>〔2019〕138 </a:t>
            </a:r>
            <a:r>
              <a:rPr lang="zh-CN" altLang="en-US" sz="1100" dirty="0" smtClean="0">
                <a:latin typeface="微软雅黑" panose="020B0503020204020204" pitchFamily="34" charset="-122"/>
                <a:ea typeface="微软雅黑" panose="020B0503020204020204" pitchFamily="34" charset="-122"/>
                <a:cs typeface="微软雅黑" panose="020B0503020204020204" pitchFamily="34" charset="-122"/>
              </a:rPr>
              <a:t>号文件。</a:t>
            </a:r>
            <a:endPar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353060" y="797560"/>
            <a:ext cx="7729855" cy="953135"/>
          </a:xfrm>
          <a:prstGeom prst="rect">
            <a:avLst/>
          </a:prstGeom>
        </p:spPr>
        <p:txBody>
          <a:bodyPr wrap="square">
            <a:spAutoFit/>
          </a:bodyPr>
          <a:p>
            <a:pPr eaLnBrk="1">
              <a:lnSpc>
                <a:spcPct val="140000"/>
              </a:lnSpc>
            </a:pPr>
            <a:r>
              <a:rPr lang="zh-CN" altLang="en-US" sz="2000" b="1" dirty="0" smtClean="0">
                <a:solidFill>
                  <a:schemeClr val="tx1"/>
                </a:solidFill>
                <a:latin typeface="微软雅黑" panose="020B0503020204020204" pitchFamily="34" charset="-122"/>
                <a:ea typeface="微软雅黑" panose="020B0503020204020204" pitchFamily="34" charset="-122"/>
              </a:rPr>
              <a:t>附表二：新能源客车补贴标准和技术要求</a:t>
            </a:r>
            <a:endParaRPr lang="zh-CN" altLang="en-US"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               </a:t>
            </a:r>
            <a:r>
              <a:rPr lang="en-US" altLang="zh-CN" sz="1600" b="1" dirty="0" smtClean="0">
                <a:latin typeface="微软雅黑" panose="020B0503020204020204" pitchFamily="34" charset="-122"/>
                <a:ea typeface="微软雅黑" panose="020B0503020204020204" pitchFamily="34" charset="-122"/>
              </a:rPr>
              <a:t>2020</a:t>
            </a:r>
            <a:r>
              <a:rPr lang="zh-CN" altLang="en-US" sz="1600" b="1" dirty="0" smtClean="0">
                <a:latin typeface="微软雅黑" panose="020B0503020204020204" pitchFamily="34" charset="-122"/>
                <a:ea typeface="微软雅黑" panose="020B0503020204020204" pitchFamily="34" charset="-122"/>
              </a:rPr>
              <a:t>年新能源客车补贴标准（补贴标准和补贴上限未作调整）</a:t>
            </a:r>
            <a:endParaRPr lang="zh-CN" altLang="en-US" sz="1600" dirty="0" smtClean="0">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264160" y="1706880"/>
            <a:ext cx="8724900" cy="2194560"/>
          </a:xfrm>
          <a:prstGeom prst="rect">
            <a:avLst/>
          </a:prstGeom>
        </p:spPr>
      </p:pic>
      <p:sp>
        <p:nvSpPr>
          <p:cNvPr id="50" name="文本框 12"/>
          <p:cNvSpPr txBox="1">
            <a:spLocks noChangeArrowheads="1"/>
          </p:cNvSpPr>
          <p:nvPr userDrawn="1"/>
        </p:nvSpPr>
        <p:spPr bwMode="auto">
          <a:xfrm>
            <a:off x="615950" y="197485"/>
            <a:ext cx="631761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调整完善新能源汽车补贴政策的要点和影响分析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12"/>
          <p:cNvSpPr txBox="1"/>
          <p:nvPr/>
        </p:nvSpPr>
        <p:spPr>
          <a:xfrm>
            <a:off x="834390" y="3981450"/>
            <a:ext cx="7248525" cy="598805"/>
          </a:xfrm>
          <a:prstGeom prst="rect">
            <a:avLst/>
          </a:prstGeom>
          <a:noFill/>
        </p:spPr>
        <p:txBody>
          <a:bodyPr wrap="square" rtlCol="0">
            <a:spAutoFit/>
          </a:bodyPr>
          <a:p>
            <a:pPr algn="ctr"/>
            <a:r>
              <a:rPr lang="en-US" altLang="zh-CN" sz="1100" b="1" dirty="0" smtClean="0">
                <a:latin typeface="微软雅黑" panose="020B0503020204020204" pitchFamily="34" charset="-122"/>
                <a:ea typeface="微软雅黑" panose="020B0503020204020204" pitchFamily="34" charset="-122"/>
                <a:sym typeface="+mn-ea"/>
              </a:rPr>
              <a:t> 2020</a:t>
            </a:r>
            <a:r>
              <a:rPr lang="zh-CN" altLang="en-US" sz="1100" b="1" dirty="0" smtClean="0">
                <a:latin typeface="微软雅黑" panose="020B0503020204020204" pitchFamily="34" charset="-122"/>
                <a:ea typeface="微软雅黑" panose="020B0503020204020204" pitchFamily="34" charset="-122"/>
                <a:sym typeface="+mn-ea"/>
              </a:rPr>
              <a:t>年新能源货车技术要求</a:t>
            </a:r>
            <a:endParaRPr lang="en-US" altLang="zh-CN" sz="1100" b="1" dirty="0" smtClean="0">
              <a:latin typeface="微软雅黑" panose="020B0503020204020204" pitchFamily="34" charset="-122"/>
              <a:ea typeface="微软雅黑" panose="020B0503020204020204" pitchFamily="34" charset="-122"/>
            </a:endParaRPr>
          </a:p>
          <a:p>
            <a:pPr algn="l"/>
            <a:r>
              <a:rPr lang="en-US" altLang="zh-CN" sz="1100" dirty="0" smtClean="0">
                <a:latin typeface="微软雅黑" panose="020B0503020204020204" pitchFamily="34" charset="-122"/>
                <a:ea typeface="微软雅黑" panose="020B0503020204020204" pitchFamily="34" charset="-122"/>
                <a:sym typeface="+mn-ea"/>
              </a:rPr>
              <a:t>1</a:t>
            </a:r>
            <a:r>
              <a:rPr lang="zh-CN" altLang="en-US" sz="1100" dirty="0" smtClean="0">
                <a:latin typeface="微软雅黑" panose="020B0503020204020204" pitchFamily="34" charset="-122"/>
                <a:ea typeface="微软雅黑" panose="020B0503020204020204" pitchFamily="34" charset="-122"/>
                <a:sym typeface="+mn-ea"/>
              </a:rPr>
              <a:t>、纯电动货车单位载质量能量消耗量（</a:t>
            </a:r>
            <a:r>
              <a:rPr lang="en-US" altLang="zh-CN" sz="1100" dirty="0" err="1" smtClean="0">
                <a:latin typeface="微软雅黑" panose="020B0503020204020204" pitchFamily="34" charset="-122"/>
                <a:ea typeface="微软雅黑" panose="020B0503020204020204" pitchFamily="34" charset="-122"/>
                <a:sym typeface="+mn-ea"/>
              </a:rPr>
              <a:t>Ekg</a:t>
            </a:r>
            <a:r>
              <a:rPr lang="zh-CN" altLang="en-US" sz="1100" dirty="0" smtClean="0">
                <a:latin typeface="微软雅黑" panose="020B0503020204020204" pitchFamily="34" charset="-122"/>
                <a:ea typeface="微软雅黑" panose="020B0503020204020204" pitchFamily="34" charset="-122"/>
                <a:sym typeface="+mn-ea"/>
              </a:rPr>
              <a:t>）不高于</a:t>
            </a:r>
            <a:r>
              <a:rPr lang="en-US" altLang="zh-CN" sz="1100" dirty="0" smtClean="0">
                <a:latin typeface="微软雅黑" panose="020B0503020204020204" pitchFamily="34" charset="-122"/>
                <a:ea typeface="微软雅黑" panose="020B0503020204020204" pitchFamily="34" charset="-122"/>
                <a:sym typeface="+mn-ea"/>
              </a:rPr>
              <a:t>0.29Wh/</a:t>
            </a:r>
            <a:r>
              <a:rPr lang="en-US" altLang="zh-CN" sz="1100" dirty="0" err="1" smtClean="0">
                <a:latin typeface="微软雅黑" panose="020B0503020204020204" pitchFamily="34" charset="-122"/>
                <a:ea typeface="微软雅黑" panose="020B0503020204020204" pitchFamily="34" charset="-122"/>
                <a:sym typeface="+mn-ea"/>
              </a:rPr>
              <a:t>km·kg</a:t>
            </a:r>
            <a:r>
              <a:rPr lang="zh-CN" altLang="en-US" sz="1100" dirty="0" smtClean="0">
                <a:latin typeface="微软雅黑" panose="020B0503020204020204" pitchFamily="34" charset="-122"/>
                <a:ea typeface="微软雅黑" panose="020B0503020204020204" pitchFamily="34" charset="-122"/>
                <a:sym typeface="+mn-ea"/>
              </a:rPr>
              <a:t>。</a:t>
            </a:r>
            <a:r>
              <a:rPr lang="en-US" altLang="zh-CN" sz="1100" dirty="0" smtClean="0">
                <a:latin typeface="微软雅黑" panose="020B0503020204020204" pitchFamily="34" charset="-122"/>
                <a:ea typeface="微软雅黑" panose="020B0503020204020204" pitchFamily="34" charset="-122"/>
                <a:sym typeface="+mn-ea"/>
              </a:rPr>
              <a:t>2</a:t>
            </a:r>
            <a:r>
              <a:rPr lang="zh-CN" altLang="en-US" sz="1100" dirty="0" smtClean="0">
                <a:latin typeface="微软雅黑" panose="020B0503020204020204" pitchFamily="34" charset="-122"/>
                <a:ea typeface="微软雅黑" panose="020B0503020204020204" pitchFamily="34" charset="-122"/>
                <a:sym typeface="+mn-ea"/>
              </a:rPr>
              <a:t>、电池系统能量密度等其他技术指标要求</a:t>
            </a:r>
            <a:endParaRPr lang="zh-CN" altLang="en-US" sz="1100" dirty="0" smtClean="0">
              <a:latin typeface="微软雅黑" panose="020B0503020204020204" pitchFamily="34" charset="-122"/>
              <a:ea typeface="微软雅黑" panose="020B0503020204020204" pitchFamily="34" charset="-122"/>
              <a:sym typeface="+mn-ea"/>
            </a:endParaRPr>
          </a:p>
          <a:p>
            <a:pPr algn="l"/>
            <a:r>
              <a:rPr lang="zh-CN" altLang="en-US" sz="1100" dirty="0" smtClean="0">
                <a:latin typeface="微软雅黑" panose="020B0503020204020204" pitchFamily="34" charset="-122"/>
                <a:ea typeface="微软雅黑" panose="020B0503020204020204" pitchFamily="34" charset="-122"/>
                <a:sym typeface="+mn-ea"/>
              </a:rPr>
              <a:t>见财建</a:t>
            </a:r>
            <a:r>
              <a:rPr lang="en-US" altLang="zh-CN" sz="1100" dirty="0" smtClean="0">
                <a:latin typeface="微软雅黑" panose="020B0503020204020204" pitchFamily="34" charset="-122"/>
                <a:ea typeface="微软雅黑" panose="020B0503020204020204" pitchFamily="34" charset="-122"/>
                <a:sym typeface="+mn-ea"/>
              </a:rPr>
              <a:t>〔2019〕138 </a:t>
            </a:r>
            <a:r>
              <a:rPr lang="zh-CN" altLang="en-US" sz="1100" dirty="0" smtClean="0">
                <a:latin typeface="微软雅黑" panose="020B0503020204020204" pitchFamily="34" charset="-122"/>
                <a:ea typeface="微软雅黑" panose="020B0503020204020204" pitchFamily="34" charset="-122"/>
                <a:sym typeface="+mn-ea"/>
              </a:rPr>
              <a:t>号文件。（注：与</a:t>
            </a:r>
            <a:r>
              <a:rPr lang="en-US" altLang="zh-CN" sz="1100" dirty="0" smtClean="0">
                <a:latin typeface="微软雅黑" panose="020B0503020204020204" pitchFamily="34" charset="-122"/>
                <a:ea typeface="微软雅黑" panose="020B0503020204020204" pitchFamily="34" charset="-122"/>
                <a:sym typeface="+mn-ea"/>
              </a:rPr>
              <a:t>2019</a:t>
            </a:r>
            <a:r>
              <a:rPr lang="zh-CN" altLang="en-US" sz="1100" dirty="0" smtClean="0">
                <a:latin typeface="微软雅黑" panose="020B0503020204020204" pitchFamily="34" charset="-122"/>
                <a:ea typeface="微软雅黑" panose="020B0503020204020204" pitchFamily="34" charset="-122"/>
                <a:sym typeface="+mn-ea"/>
              </a:rPr>
              <a:t>年技术要求相同）</a:t>
            </a:r>
            <a:endParaRPr lang="en-US" altLang="zh-CN" sz="1100"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353060" y="797560"/>
            <a:ext cx="7729855" cy="953135"/>
          </a:xfrm>
          <a:prstGeom prst="rect">
            <a:avLst/>
          </a:prstGeom>
        </p:spPr>
        <p:txBody>
          <a:bodyPr wrap="square">
            <a:spAutoFit/>
          </a:bodyPr>
          <a:p>
            <a:pPr eaLnBrk="1">
              <a:lnSpc>
                <a:spcPct val="140000"/>
              </a:lnSpc>
            </a:pPr>
            <a:r>
              <a:rPr lang="zh-CN" altLang="en-US" sz="2000" b="1" dirty="0" smtClean="0">
                <a:solidFill>
                  <a:schemeClr val="tx1"/>
                </a:solidFill>
                <a:latin typeface="微软雅黑" panose="020B0503020204020204" pitchFamily="34" charset="-122"/>
                <a:ea typeface="微软雅黑" panose="020B0503020204020204" pitchFamily="34" charset="-122"/>
              </a:rPr>
              <a:t>附表三</a:t>
            </a:r>
            <a:r>
              <a:rPr lang="zh-CN" altLang="en-US" sz="2000" b="1" dirty="0" smtClean="0">
                <a:solidFill>
                  <a:schemeClr val="tx1"/>
                </a:solidFill>
                <a:latin typeface="微软雅黑" panose="020B0503020204020204" pitchFamily="34" charset="-122"/>
                <a:ea typeface="微软雅黑" panose="020B0503020204020204" pitchFamily="34" charset="-122"/>
              </a:rPr>
              <a:t>：</a:t>
            </a:r>
            <a:r>
              <a:rPr lang="zh-CN" altLang="en-US" sz="2000" b="1" dirty="0" smtClean="0">
                <a:solidFill>
                  <a:schemeClr val="tx1"/>
                </a:solidFill>
                <a:latin typeface="微软雅黑" panose="020B0503020204020204" pitchFamily="34" charset="-122"/>
                <a:ea typeface="微软雅黑" panose="020B0503020204020204" pitchFamily="34" charset="-122"/>
                <a:sym typeface="+mn-ea"/>
              </a:rPr>
              <a:t>新能源货车补贴标准和技术要求</a:t>
            </a:r>
            <a:endParaRPr lang="zh-CN" altLang="en-US" sz="20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                 </a:t>
            </a:r>
            <a:r>
              <a:rPr lang="en-US" altLang="zh-CN" sz="1600" b="1" dirty="0" smtClean="0">
                <a:latin typeface="微软雅黑" panose="020B0503020204020204" pitchFamily="34" charset="-122"/>
                <a:ea typeface="微软雅黑" panose="020B0503020204020204" pitchFamily="34" charset="-122"/>
                <a:sym typeface="+mn-ea"/>
              </a:rPr>
              <a:t>2020</a:t>
            </a:r>
            <a:r>
              <a:rPr lang="zh-CN" altLang="en-US" sz="1600" b="1" dirty="0" smtClean="0">
                <a:latin typeface="微软雅黑" panose="020B0503020204020204" pitchFamily="34" charset="-122"/>
                <a:ea typeface="微软雅黑" panose="020B0503020204020204" pitchFamily="34" charset="-122"/>
                <a:sym typeface="+mn-ea"/>
              </a:rPr>
              <a:t>年新能源货车补贴标准（在</a:t>
            </a:r>
            <a:r>
              <a:rPr lang="en-US" altLang="zh-CN" sz="1600" b="1" dirty="0" smtClean="0">
                <a:latin typeface="微软雅黑" panose="020B0503020204020204" pitchFamily="34" charset="-122"/>
                <a:ea typeface="微软雅黑" panose="020B0503020204020204" pitchFamily="34" charset="-122"/>
                <a:sym typeface="+mn-ea"/>
              </a:rPr>
              <a:t>2019</a:t>
            </a:r>
            <a:r>
              <a:rPr lang="zh-CN" altLang="en-US" sz="1600" b="1" dirty="0" smtClean="0">
                <a:latin typeface="微软雅黑" panose="020B0503020204020204" pitchFamily="34" charset="-122"/>
                <a:ea typeface="微软雅黑" panose="020B0503020204020204" pitchFamily="34" charset="-122"/>
                <a:sym typeface="+mn-ea"/>
              </a:rPr>
              <a:t>年基础上退坡</a:t>
            </a:r>
            <a:r>
              <a:rPr lang="en-US" altLang="zh-CN" sz="1600" b="1" dirty="0" smtClean="0">
                <a:latin typeface="微软雅黑" panose="020B0503020204020204" pitchFamily="34" charset="-122"/>
                <a:ea typeface="微软雅黑" panose="020B0503020204020204" pitchFamily="34" charset="-122"/>
                <a:sym typeface="+mn-ea"/>
              </a:rPr>
              <a:t>10%</a:t>
            </a:r>
            <a:r>
              <a:rPr lang="zh-CN" altLang="en-US" sz="1600" b="1" dirty="0" smtClean="0">
                <a:latin typeface="微软雅黑" panose="020B0503020204020204" pitchFamily="34" charset="-122"/>
                <a:ea typeface="微软雅黑" panose="020B0503020204020204" pitchFamily="34" charset="-122"/>
                <a:sym typeface="+mn-ea"/>
              </a:rPr>
              <a:t>）</a:t>
            </a:r>
            <a:endParaRPr lang="zh-CN" altLang="en-US" sz="1600" dirty="0" smtClean="0">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ISPRING_PRESENTATION_TITLE" val="0815-2"/>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KSO_WM_UNIT_TABLE_BEAUTIFY" val="smartTable{595a6dc1-bbaa-4ed7-8634-49aea604295d}"/>
</p:tagLst>
</file>

<file path=ppt/tags/tag8.xml><?xml version="1.0" encoding="utf-8"?>
<p:tagLst xmlns:p="http://schemas.openxmlformats.org/presentationml/2006/main">
  <p:tag name="REFSHAPE" val="999759220"/>
  <p:tag name="KSO_WM_UNIT_PLACING_PICTURE_USER_VIEWPORT" val="{&quot;height&quot;:4356,&quot;width&quot;:14460}"/>
</p:tagLst>
</file>

<file path=ppt/tags/tag9.xml><?xml version="1.0" encoding="utf-8"?>
<p:tagLst xmlns:p="http://schemas.openxmlformats.org/presentationml/2006/main">
  <p:tag name="REFSHAPE" val="869656700"/>
  <p:tag name="KSO_WM_UNIT_PLACING_PICTURE_USER_VIEWPORT" val="{&quot;height&quot;:3456,&quot;width&quot;:1374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6594</Words>
  <Application>WPS 演示</Application>
  <PresentationFormat>全屏显示(16:9)</PresentationFormat>
  <Paragraphs>175</Paragraphs>
  <Slides>14</Slides>
  <Notes>25</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14</vt:i4>
      </vt:variant>
    </vt:vector>
  </HeadingPairs>
  <TitlesOfParts>
    <vt:vector size="36" baseType="lpstr">
      <vt:lpstr>Arial</vt:lpstr>
      <vt:lpstr>宋体</vt:lpstr>
      <vt:lpstr>Wingdings</vt:lpstr>
      <vt:lpstr>Calibri</vt:lpstr>
      <vt:lpstr>Arial</vt:lpstr>
      <vt:lpstr>微软雅黑</vt:lpstr>
      <vt:lpstr>楷体</vt:lpstr>
      <vt:lpstr>Meiryo</vt:lpstr>
      <vt:lpstr>Yu Gothic UI</vt:lpstr>
      <vt:lpstr>思源黑体 CN Regular</vt:lpstr>
      <vt:lpstr>MS PGothic</vt:lpstr>
      <vt:lpstr>Open Sans</vt:lpstr>
      <vt:lpstr>Segoe Print</vt:lpstr>
      <vt:lpstr>冬青黑体简体中文 W3</vt:lpstr>
      <vt:lpstr>等线</vt:lpstr>
      <vt:lpstr>Arial Narrow</vt:lpstr>
      <vt:lpstr>Arial Unicode MS</vt:lpstr>
      <vt:lpstr>Calibri Light</vt:lpstr>
      <vt:lpstr>黑体</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猴子</cp:lastModifiedBy>
  <cp:revision>166</cp:revision>
  <dcterms:created xsi:type="dcterms:W3CDTF">2017-08-15T01:04:00Z</dcterms:created>
  <dcterms:modified xsi:type="dcterms:W3CDTF">2020-06-05T06:59:34Z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