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9" r:id="rId2"/>
    <p:sldId id="267" r:id="rId3"/>
    <p:sldId id="268" r:id="rId4"/>
    <p:sldId id="272" r:id="rId5"/>
    <p:sldId id="273" r:id="rId6"/>
    <p:sldId id="287" r:id="rId7"/>
    <p:sldId id="282" r:id="rId8"/>
    <p:sldId id="276" r:id="rId9"/>
    <p:sldId id="285" r:id="rId10"/>
    <p:sldId id="286" r:id="rId11"/>
    <p:sldId id="279" r:id="rId12"/>
    <p:sldId id="280" r:id="rId13"/>
    <p:sldId id="281" r:id="rId14"/>
    <p:sldId id="266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1389">
          <p15:clr>
            <a:srgbClr val="A4A3A4"/>
          </p15:clr>
        </p15:guide>
        <p15:guide id="2" pos="529">
          <p15:clr>
            <a:srgbClr val="A4A3A4"/>
          </p15:clr>
        </p15:guide>
        <p15:guide id="3" orient="horz" pos="395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75C2"/>
    <a:srgbClr val="4472C4"/>
    <a:srgbClr val="A6ADB3"/>
    <a:srgbClr val="595757"/>
    <a:srgbClr val="1E2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5561" autoAdjust="0"/>
  </p:normalViewPr>
  <p:slideViewPr>
    <p:cSldViewPr snapToGrid="0">
      <p:cViewPr varScale="1">
        <p:scale>
          <a:sx n="115" d="100"/>
          <a:sy n="115" d="100"/>
        </p:scale>
        <p:origin x="198" y="102"/>
      </p:cViewPr>
      <p:guideLst>
        <p:guide orient="horz" pos="1389"/>
        <p:guide pos="529"/>
        <p:guide orient="horz" pos="3952"/>
      </p:guideLst>
    </p:cSldViewPr>
  </p:slideViewPr>
  <p:outlineViewPr>
    <p:cViewPr>
      <p:scale>
        <a:sx n="33" d="100"/>
        <a:sy n="33" d="100"/>
      </p:scale>
      <p:origin x="0" y="-1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user\Desktop\&#37096;&#20998;%20&#22791;&#20221;&#24037;&#20316;20200630\24&#24066;&#22330;&#30740;&#31350;&#20010;&#20154;&#25991;&#20214;\&#24066;&#22330;&#30740;&#31350;2020\2020&#25968;&#25454;-&#27169;&#26495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user\Desktop\&#37096;&#20998;%20&#22791;&#20221;&#24037;&#20316;20200630\24&#24066;&#22330;&#30740;&#31350;&#20010;&#20154;&#25991;&#20214;\&#24066;&#22330;&#30740;&#31350;2020\2020&#25968;&#25454;-&#27169;&#26495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2020&#25968;&#25454;-5&#26376;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2020&#25968;&#25454;-5&#26376;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37096;&#20998;%20&#22791;&#20221;&#24037;&#20316;20200630\24&#24066;&#22330;&#30740;&#31350;&#20010;&#20154;&#25991;&#20214;\&#24066;&#22330;&#30740;&#31350;2020\2020&#25968;&#25454;-&#27169;&#26495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37096;&#20998;%20&#22791;&#20221;&#24037;&#20316;20200630\24&#24066;&#22330;&#30740;&#31350;&#20010;&#20154;&#25991;&#20214;\&#24066;&#22330;&#30740;&#31350;2020\5&#26376;\2020&#25968;&#25454;-5&#26376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esktop\&#37096;&#20998;%20&#22791;&#20221;&#24037;&#20316;20200630\24&#24066;&#22330;&#30740;&#31350;&#20010;&#20154;&#25991;&#20214;\&#24066;&#22330;&#30740;&#31350;2020\5&#26376;\2020&#25968;&#25454;-5&#26376;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user\Desktop\2020&#25968;&#25454;-5&#26376;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2020&#25968;&#25454;-5&#26376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447692389623996E-2"/>
          <c:y val="0.130334477421092"/>
          <c:w val="0.88681243962897904"/>
          <c:h val="0.7924423133618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'P4（海关数'!$B$1</c:f>
              <c:strCache>
                <c:ptCount val="1"/>
                <c:pt idx="0">
                  <c:v>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4.7472287584875402E-3"/>
                  <c:y val="-2.08202239239674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937-47E0-A2C6-DDB0DECF5BB2}"/>
                </c:ext>
              </c:extLst>
            </c:dLbl>
            <c:dLbl>
              <c:idx val="7"/>
              <c:layout>
                <c:manualLayout>
                  <c:x val="2.3736143792438599E-3"/>
                  <c:y val="1.04101119619837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937-47E0-A2C6-DDB0DECF5BB2}"/>
                </c:ext>
              </c:extLst>
            </c:dLbl>
            <c:dLbl>
              <c:idx val="10"/>
              <c:layout>
                <c:manualLayout>
                  <c:x val="9.4944575169750803E-3"/>
                  <c:y val="2.08202239239674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937-47E0-A2C6-DDB0DECF5B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'P4（海关数'!$A$1:$A$13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2020YTD</c:v>
                </c:pt>
              </c:strCache>
            </c:strRef>
          </c:cat>
          <c:val>
            <c:numRef>
              <c:f>'P4（海关数'!$B$1:$B$13</c:f>
              <c:numCache>
                <c:formatCode>General</c:formatCode>
                <c:ptCount val="12"/>
                <c:pt idx="0">
                  <c:v>381731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1215885</c:v>
                </c:pt>
                <c:pt idx="9">
                  <c:v>1108443</c:v>
                </c:pt>
                <c:pt idx="10">
                  <c:v>1085768</c:v>
                </c:pt>
                <c:pt idx="11">
                  <c:v>278050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937-47E0-A2C6-DDB0DECF5B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50"/>
        <c:axId val="435749696"/>
        <c:axId val="435754048"/>
      </c:barChart>
      <c:lineChart>
        <c:grouping val="standard"/>
        <c:varyColors val="0"/>
        <c:ser>
          <c:idx val="1"/>
          <c:order val="1"/>
          <c:tx>
            <c:strRef>
              <c:f>'P4（海关数'!$C$1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45931307226067E-2"/>
                  <c:y val="-9.02209703371919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937-47E0-A2C6-DDB0DECF5BB2}"/>
                </c:ext>
              </c:extLst>
            </c:dLbl>
            <c:dLbl>
              <c:idx val="9"/>
              <c:layout>
                <c:manualLayout>
                  <c:x val="-8.3762982455812499E-2"/>
                  <c:y val="5.07330385532075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937-47E0-A2C6-DDB0DECF5BB2}"/>
                </c:ext>
              </c:extLst>
            </c:dLbl>
            <c:dLbl>
              <c:idx val="10"/>
              <c:layout>
                <c:manualLayout>
                  <c:x val="-4.8428835489833601E-2"/>
                  <c:y val="-3.8784907687444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937-47E0-A2C6-DDB0DECF5BB2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'P4（海关数'!$A$1:$A$13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2020YTD</c:v>
                </c:pt>
              </c:strCache>
            </c:strRef>
          </c:cat>
          <c:val>
            <c:numRef>
              <c:f>'P4（海关数'!$C$1:$C$13</c:f>
              <c:numCache>
                <c:formatCode>0.0%</c:formatCode>
                <c:ptCount val="12"/>
                <c:pt idx="0">
                  <c:v>0.03</c:v>
                </c:pt>
                <c:pt idx="1">
                  <c:v>1.02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-2.0456622487579401E-2</c:v>
                </c:pt>
                <c:pt idx="11">
                  <c:v>-0.36899999999999999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937-47E0-A2C6-DDB0DECF5B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5752960"/>
        <c:axId val="435755136"/>
      </c:lineChart>
      <c:catAx>
        <c:axId val="435749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5754048"/>
        <c:crosses val="autoZero"/>
        <c:auto val="1"/>
        <c:lblAlgn val="ctr"/>
        <c:lblOffset val="100"/>
        <c:noMultiLvlLbl val="0"/>
      </c:catAx>
      <c:valAx>
        <c:axId val="435754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5749696"/>
        <c:crosses val="autoZero"/>
        <c:crossBetween val="between"/>
      </c:valAx>
      <c:catAx>
        <c:axId val="4357529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35755136"/>
        <c:crosses val="autoZero"/>
        <c:auto val="1"/>
        <c:lblAlgn val="ctr"/>
        <c:lblOffset val="100"/>
        <c:noMultiLvlLbl val="0"/>
      </c:catAx>
      <c:valAx>
        <c:axId val="43575513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5752960"/>
        <c:crosses val="max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541754783780303"/>
          <c:y val="2.1917814523514802E-2"/>
          <c:w val="0.47184217480502899"/>
          <c:h val="7.90574419321733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447692389623996E-2"/>
          <c:y val="0.130334477421092"/>
          <c:w val="0.88681243962897904"/>
          <c:h val="0.739948884342212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'P6+P9'!$B$13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'P6+P9'!$B$14:$B$25</c:f>
              <c:numCache>
                <c:formatCode>General</c:formatCode>
                <c:ptCount val="12"/>
                <c:pt idx="0">
                  <c:v>114386</c:v>
                </c:pt>
                <c:pt idx="1">
                  <c:v>43273</c:v>
                </c:pt>
                <c:pt idx="2">
                  <c:v>91979</c:v>
                </c:pt>
                <c:pt idx="3">
                  <c:v>93170</c:v>
                </c:pt>
                <c:pt idx="4">
                  <c:v>96703</c:v>
                </c:pt>
                <c:pt idx="5">
                  <c:v>124265</c:v>
                </c:pt>
                <c:pt idx="6">
                  <c:v>87789</c:v>
                </c:pt>
                <c:pt idx="7">
                  <c:v>82661</c:v>
                </c:pt>
                <c:pt idx="8">
                  <c:v>97075</c:v>
                </c:pt>
                <c:pt idx="9">
                  <c:v>76049</c:v>
                </c:pt>
                <c:pt idx="10">
                  <c:v>95844</c:v>
                </c:pt>
                <c:pt idx="11">
                  <c:v>115210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69-44CA-9A1E-98CE75FC8F4D}"/>
            </c:ext>
          </c:extLst>
        </c:ser>
        <c:ser>
          <c:idx val="1"/>
          <c:order val="1"/>
          <c:tx>
            <c:strRef>
              <c:f>'P6+P9'!$C$13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4472C4"/>
            </a:solidFill>
            <a:ln>
              <a:solidFill>
                <a:sysClr val="window" lastClr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'P6+P9'!$C$14:$C$25</c:f>
              <c:numCache>
                <c:formatCode>General</c:formatCode>
                <c:ptCount val="12"/>
                <c:pt idx="0">
                  <c:v>88206</c:v>
                </c:pt>
                <c:pt idx="1">
                  <c:v>10321</c:v>
                </c:pt>
                <c:pt idx="2">
                  <c:v>65526</c:v>
                </c:pt>
                <c:pt idx="3">
                  <c:v>91589</c:v>
                </c:pt>
                <c:pt idx="4">
                  <c:v>87343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69-44CA-9A1E-98CE75FC8F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6"/>
        <c:axId val="435750240"/>
        <c:axId val="435755680"/>
      </c:barChart>
      <c:lineChart>
        <c:grouping val="standard"/>
        <c:varyColors val="0"/>
        <c:ser>
          <c:idx val="2"/>
          <c:order val="2"/>
          <c:tx>
            <c:strRef>
              <c:f>'P6+P9'!$D$13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6.6115696742743797E-3"/>
                  <c:y val="-9.09886264216973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B69-44CA-9A1E-98CE75FC8F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'P6+P9'!$A$14:$A$25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'P6+P9'!$D$14:$D$25</c:f>
              <c:numCache>
                <c:formatCode>0.0%</c:formatCode>
                <c:ptCount val="12"/>
                <c:pt idx="0">
                  <c:v>-0.228874162922036</c:v>
                </c:pt>
                <c:pt idx="1">
                  <c:v>-0.76149099900630901</c:v>
                </c:pt>
                <c:pt idx="2">
                  <c:v>-0.28759825612368001</c:v>
                </c:pt>
                <c:pt idx="3">
                  <c:v>-1.6968981431791399E-2</c:v>
                </c:pt>
                <c:pt idx="4">
                  <c:v>-9.6791206063927701E-2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B69-44CA-9A1E-98CE75FC8F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5751872"/>
        <c:axId val="435750784"/>
      </c:lineChart>
      <c:catAx>
        <c:axId val="435750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5755680"/>
        <c:crosses val="autoZero"/>
        <c:auto val="1"/>
        <c:lblAlgn val="ctr"/>
        <c:lblOffset val="100"/>
        <c:noMultiLvlLbl val="0"/>
      </c:catAx>
      <c:valAx>
        <c:axId val="435755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5750240"/>
        <c:crosses val="autoZero"/>
        <c:crossBetween val="between"/>
      </c:valAx>
      <c:catAx>
        <c:axId val="4357518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35750784"/>
        <c:crosses val="autoZero"/>
        <c:auto val="1"/>
        <c:lblAlgn val="ctr"/>
        <c:lblOffset val="100"/>
        <c:noMultiLvlLbl val="0"/>
      </c:catAx>
      <c:valAx>
        <c:axId val="435750784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5751872"/>
        <c:crosses val="max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'P7（公众号'!$B$1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DB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'P7（公众号'!$A$2:$A$8</c:f>
              <c:strCach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 YTD</c:v>
                </c:pt>
              </c:strCache>
            </c:strRef>
          </c:cat>
          <c:val>
            <c:numRef>
              <c:f>'P7（公众号'!$B$2:$B$8</c:f>
              <c:numCache>
                <c:formatCode>General</c:formatCode>
                <c:ptCount val="7"/>
                <c:pt idx="0">
                  <c:v>109</c:v>
                </c:pt>
                <c:pt idx="1">
                  <c:v>114</c:v>
                </c:pt>
                <c:pt idx="2">
                  <c:v>133</c:v>
                </c:pt>
                <c:pt idx="3">
                  <c:v>172</c:v>
                </c:pt>
                <c:pt idx="4">
                  <c:v>140</c:v>
                </c:pt>
                <c:pt idx="5">
                  <c:v>162</c:v>
                </c:pt>
                <c:pt idx="6" formatCode="#,##0.0">
                  <c:v>46.324088929219599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5F-4E30-9700-507CE953A9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50"/>
        <c:axId val="620764000"/>
        <c:axId val="620768896"/>
      </c:barChart>
      <c:lineChart>
        <c:grouping val="standard"/>
        <c:varyColors val="0"/>
        <c:ser>
          <c:idx val="1"/>
          <c:order val="1"/>
          <c:tx>
            <c:strRef>
              <c:f>'P7（公众号'!$C$1</c:f>
              <c:strCache>
                <c:ptCount val="1"/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'P7（公众号'!$A$2:$A$8</c:f>
              <c:strCach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 YTD</c:v>
                </c:pt>
              </c:strCache>
            </c:strRef>
          </c:cat>
          <c:val>
            <c:numRef>
              <c:f>'P7（公众号'!$C$2:$C$8</c:f>
              <c:numCache>
                <c:formatCode>General</c:formatCode>
                <c:ptCount val="7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5F-4E30-9700-507CE953A9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20769440"/>
        <c:axId val="620764544"/>
      </c:lineChart>
      <c:catAx>
        <c:axId val="62076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20768896"/>
        <c:crosses val="autoZero"/>
        <c:auto val="1"/>
        <c:lblAlgn val="ctr"/>
        <c:lblOffset val="100"/>
        <c:noMultiLvlLbl val="0"/>
      </c:catAx>
      <c:valAx>
        <c:axId val="620768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20764000"/>
        <c:crosses val="autoZero"/>
        <c:crossBetween val="between"/>
      </c:valAx>
      <c:catAx>
        <c:axId val="6207694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20764544"/>
        <c:crosses val="autoZero"/>
        <c:auto val="1"/>
        <c:lblAlgn val="ctr"/>
        <c:lblOffset val="100"/>
        <c:noMultiLvlLbl val="0"/>
      </c:catAx>
      <c:valAx>
        <c:axId val="620764544"/>
        <c:scaling>
          <c:orientation val="minMax"/>
        </c:scaling>
        <c:delete val="1"/>
        <c:axPos val="r"/>
        <c:numFmt formatCode="0%" sourceLinked="0"/>
        <c:majorTickMark val="out"/>
        <c:minorTickMark val="none"/>
        <c:tickLblPos val="nextTo"/>
        <c:crossAx val="620769440"/>
        <c:crosses val="max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879138720455399"/>
          <c:y val="4.5355376629867501E-2"/>
          <c:w val="0.86654814036849404"/>
          <c:h val="0.86020854351757403"/>
        </c:manualLayout>
      </c:layout>
      <c:lineChart>
        <c:grouping val="standard"/>
        <c:varyColors val="0"/>
        <c:ser>
          <c:idx val="0"/>
          <c:order val="0"/>
          <c:tx>
            <c:strRef>
              <c:f>'P7（公众号'!$B$34</c:f>
              <c:strCache>
                <c:ptCount val="1"/>
                <c:pt idx="0">
                  <c:v>2020</c:v>
                </c:pt>
              </c:strCache>
            </c:strRef>
          </c:tx>
          <c:spPr>
            <a:ln w="28575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cat>
            <c:strRef>
              <c:f>'P7（公众号'!$A$35:$A$46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'P7（公众号'!$B$35:$B$46</c:f>
              <c:numCache>
                <c:formatCode>#,##0</c:formatCode>
                <c:ptCount val="12"/>
                <c:pt idx="0">
                  <c:v>2900</c:v>
                </c:pt>
                <c:pt idx="1">
                  <c:v>3123</c:v>
                </c:pt>
                <c:pt idx="2" formatCode="General">
                  <c:v>5000</c:v>
                </c:pt>
                <c:pt idx="3" formatCode="0">
                  <c:v>9401.0889292196007</c:v>
                </c:pt>
                <c:pt idx="4" formatCode="General">
                  <c:v>25900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8599-4539-8510-9EA48F90A2F6}"/>
            </c:ext>
          </c:extLst>
        </c:ser>
        <c:ser>
          <c:idx val="1"/>
          <c:order val="1"/>
          <c:tx>
            <c:strRef>
              <c:f>'P7（公众号'!$C$34</c:f>
              <c:strCache>
                <c:ptCount val="1"/>
                <c:pt idx="0">
                  <c:v>2019</c:v>
                </c:pt>
              </c:strCache>
            </c:strRef>
          </c:tx>
          <c:spPr>
            <a:ln w="28575" cap="rnd" cmpd="sng" algn="ctr">
              <a:solidFill>
                <a:srgbClr val="5B9BD5"/>
              </a:solidFill>
              <a:prstDash val="solid"/>
              <a:round/>
            </a:ln>
          </c:spPr>
          <c:marker>
            <c:symbol val="none"/>
          </c:marker>
          <c:cat>
            <c:strRef>
              <c:f>'P7（公众号'!$A$35:$A$46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'P7（公众号'!$C$35:$C$46</c:f>
              <c:numCache>
                <c:formatCode>#,##0</c:formatCode>
                <c:ptCount val="12"/>
                <c:pt idx="0">
                  <c:v>11259</c:v>
                </c:pt>
                <c:pt idx="1">
                  <c:v>5684</c:v>
                </c:pt>
                <c:pt idx="2" formatCode="General">
                  <c:v>10182</c:v>
                </c:pt>
                <c:pt idx="3" formatCode="General">
                  <c:v>13065</c:v>
                </c:pt>
                <c:pt idx="4" formatCode="General">
                  <c:v>20814</c:v>
                </c:pt>
                <c:pt idx="5" formatCode="General">
                  <c:v>29039</c:v>
                </c:pt>
                <c:pt idx="6" formatCode="General">
                  <c:v>10333</c:v>
                </c:pt>
                <c:pt idx="7" formatCode="General">
                  <c:v>9601</c:v>
                </c:pt>
                <c:pt idx="8" formatCode="General">
                  <c:v>18893</c:v>
                </c:pt>
                <c:pt idx="9" formatCode="General">
                  <c:v>11431</c:v>
                </c:pt>
                <c:pt idx="10" formatCode="General">
                  <c:v>11451</c:v>
                </c:pt>
                <c:pt idx="11" formatCode="General">
                  <c:v>11448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8599-4539-8510-9EA48F90A2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20758560"/>
        <c:axId val="620759648"/>
      </c:lineChart>
      <c:catAx>
        <c:axId val="62075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20759648"/>
        <c:crosses val="autoZero"/>
        <c:auto val="1"/>
        <c:lblAlgn val="ctr"/>
        <c:lblOffset val="100"/>
        <c:noMultiLvlLbl val="0"/>
      </c:catAx>
      <c:valAx>
        <c:axId val="620759648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20758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2862863506991697"/>
          <c:y val="6.4288001700021496E-3"/>
          <c:w val="0.26547149303734002"/>
          <c:h val="0.1544462459583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'P10'!$B$1</c:f>
              <c:strCache>
                <c:ptCount val="1"/>
                <c:pt idx="0">
                  <c:v>大型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'P10'!$B$2:$B$3</c:f>
              <c:numCache>
                <c:formatCode>0.0%</c:formatCode>
                <c:ptCount val="2"/>
                <c:pt idx="0">
                  <c:v>0.129199287556196</c:v>
                </c:pt>
                <c:pt idx="1">
                  <c:v>0.14805895301543801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E0-4EB5-B470-B2E0C2E6CFDC}"/>
            </c:ext>
          </c:extLst>
        </c:ser>
        <c:ser>
          <c:idx val="1"/>
          <c:order val="1"/>
          <c:tx>
            <c:strRef>
              <c:f>'P10'!$C$1</c:f>
              <c:strCache>
                <c:ptCount val="1"/>
                <c:pt idx="0">
                  <c:v>中大型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'P10'!$C$2:$C$3</c:f>
              <c:numCache>
                <c:formatCode>0.0%</c:formatCode>
                <c:ptCount val="2"/>
                <c:pt idx="0">
                  <c:v>0.464548588882014</c:v>
                </c:pt>
                <c:pt idx="1">
                  <c:v>0.52569062787002396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E0-4EB5-B470-B2E0C2E6CFDC}"/>
            </c:ext>
          </c:extLst>
        </c:ser>
        <c:ser>
          <c:idx val="2"/>
          <c:order val="2"/>
          <c:tx>
            <c:strRef>
              <c:f>'P10'!$D$1</c:f>
              <c:strCache>
                <c:ptCount val="1"/>
                <c:pt idx="0">
                  <c:v>中型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'P10'!$D$2:$D$3</c:f>
              <c:numCache>
                <c:formatCode>0.0%</c:formatCode>
                <c:ptCount val="2"/>
                <c:pt idx="0">
                  <c:v>0.27433199452076401</c:v>
                </c:pt>
                <c:pt idx="1">
                  <c:v>0.22980013703223201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E0-4EB5-B470-B2E0C2E6CFDC}"/>
            </c:ext>
          </c:extLst>
        </c:ser>
        <c:ser>
          <c:idx val="3"/>
          <c:order val="3"/>
          <c:tx>
            <c:strRef>
              <c:f>'P10'!$E$1</c:f>
              <c:strCache>
                <c:ptCount val="1"/>
                <c:pt idx="0">
                  <c:v>紧凑型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'P10'!$E$2:$E$3</c:f>
              <c:numCache>
                <c:formatCode>0.0%</c:formatCode>
                <c:ptCount val="2"/>
                <c:pt idx="0">
                  <c:v>9.4918294283639904E-2</c:v>
                </c:pt>
                <c:pt idx="1">
                  <c:v>6.8510284706328306E-2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9E0-4EB5-B470-B2E0C2E6CFDC}"/>
            </c:ext>
          </c:extLst>
        </c:ser>
        <c:ser>
          <c:idx val="4"/>
          <c:order val="4"/>
          <c:tx>
            <c:strRef>
              <c:f>'P10'!$F$1</c:f>
              <c:strCache>
                <c:ptCount val="1"/>
                <c:pt idx="0">
                  <c:v>小型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'P10'!$F$2:$F$3</c:f>
              <c:numCache>
                <c:formatCode>0.0%</c:formatCode>
                <c:ptCount val="2"/>
                <c:pt idx="0">
                  <c:v>2.9112914474554798E-2</c:v>
                </c:pt>
                <c:pt idx="1">
                  <c:v>2.7785471667857199E-2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9E0-4EB5-B470-B2E0C2E6CFDC}"/>
            </c:ext>
          </c:extLst>
        </c:ser>
        <c:ser>
          <c:idx val="5"/>
          <c:order val="5"/>
          <c:tx>
            <c:strRef>
              <c:f>'P10'!$G$1</c:f>
              <c:strCache>
                <c:ptCount val="1"/>
                <c:pt idx="0">
                  <c:v>微型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'P10'!$A$2:$A$3</c:f>
              <c:strCache>
                <c:ptCount val="2"/>
                <c:pt idx="0">
                  <c:v>2019</c:v>
                </c:pt>
                <c:pt idx="1">
                  <c:v>2020 YTD</c:v>
                </c:pt>
              </c:strCache>
            </c:strRef>
          </c:cat>
          <c:val>
            <c:numRef>
              <c:f>'P10'!$G$2:$G$3</c:f>
              <c:numCache>
                <c:formatCode>0.0%</c:formatCode>
                <c:ptCount val="2"/>
                <c:pt idx="0">
                  <c:v>7.8889202828316095E-3</c:v>
                </c:pt>
                <c:pt idx="1">
                  <c:v>1.5452570812134601E-4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9E0-4EB5-B470-B2E0C2E6C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435756768"/>
        <c:axId val="435744800"/>
      </c:barChart>
      <c:catAx>
        <c:axId val="435756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5744800"/>
        <c:crosses val="autoZero"/>
        <c:auto val="1"/>
        <c:lblAlgn val="ctr"/>
        <c:lblOffset val="100"/>
        <c:noMultiLvlLbl val="0"/>
      </c:catAx>
      <c:valAx>
        <c:axId val="43574480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5756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357898890089704"/>
          <c:y val="5.2621343330004698E-2"/>
          <c:w val="9.5963494759233506E-2"/>
          <c:h val="0.858721059036020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961674340880399"/>
          <c:y val="0.111048946530958"/>
          <c:w val="0.72038318089394204"/>
          <c:h val="0.886895755930385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'P12 (2)'!$B$14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dLbls>
            <c:delete val="1"/>
          </c:dLbls>
          <c:cat>
            <c:strRef>
              <c:f>'P12 (2)'!$A$15:$A$24</c:f>
              <c:strCache>
                <c:ptCount val="10"/>
                <c:pt idx="0">
                  <c:v>大众</c:v>
                </c:pt>
                <c:pt idx="1">
                  <c:v>林肯</c:v>
                </c:pt>
                <c:pt idx="2">
                  <c:v>路虎</c:v>
                </c:pt>
                <c:pt idx="3">
                  <c:v>MINI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(2)'!$B$15:$B$24</c:f>
              <c:numCache>
                <c:formatCode>General</c:formatCode>
                <c:ptCount val="10"/>
                <c:pt idx="0">
                  <c:v>3510</c:v>
                </c:pt>
                <c:pt idx="1">
                  <c:v>4541</c:v>
                </c:pt>
                <c:pt idx="2">
                  <c:v>2856</c:v>
                </c:pt>
                <c:pt idx="3">
                  <c:v>3164</c:v>
                </c:pt>
                <c:pt idx="4">
                  <c:v>5636</c:v>
                </c:pt>
                <c:pt idx="5">
                  <c:v>6540</c:v>
                </c:pt>
                <c:pt idx="6">
                  <c:v>9556</c:v>
                </c:pt>
                <c:pt idx="7">
                  <c:v>10791</c:v>
                </c:pt>
                <c:pt idx="8">
                  <c:v>13998</c:v>
                </c:pt>
                <c:pt idx="9">
                  <c:v>17331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BB-4459-9EB3-157DF8381F39}"/>
            </c:ext>
          </c:extLst>
        </c:ser>
        <c:ser>
          <c:idx val="1"/>
          <c:order val="1"/>
          <c:tx>
            <c:strRef>
              <c:f>'P12 (2)'!$C$14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A6ADB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'P12 (2)'!$A$15:$A$24</c:f>
              <c:strCache>
                <c:ptCount val="10"/>
                <c:pt idx="0">
                  <c:v>大众</c:v>
                </c:pt>
                <c:pt idx="1">
                  <c:v>林肯</c:v>
                </c:pt>
                <c:pt idx="2">
                  <c:v>路虎</c:v>
                </c:pt>
                <c:pt idx="3">
                  <c:v>MINI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(2)'!$C$15:$C$24</c:f>
              <c:numCache>
                <c:formatCode>General</c:formatCode>
                <c:ptCount val="10"/>
                <c:pt idx="0">
                  <c:v>2265</c:v>
                </c:pt>
                <c:pt idx="1">
                  <c:v>2361</c:v>
                </c:pt>
                <c:pt idx="2">
                  <c:v>2776</c:v>
                </c:pt>
                <c:pt idx="3">
                  <c:v>2870</c:v>
                </c:pt>
                <c:pt idx="4">
                  <c:v>4906</c:v>
                </c:pt>
                <c:pt idx="5">
                  <c:v>7472</c:v>
                </c:pt>
                <c:pt idx="6">
                  <c:v>8675</c:v>
                </c:pt>
                <c:pt idx="7">
                  <c:v>12531</c:v>
                </c:pt>
                <c:pt idx="8">
                  <c:v>13954</c:v>
                </c:pt>
                <c:pt idx="9">
                  <c:v>20353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BB-4459-9EB3-157DF8381F3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35753504"/>
        <c:axId val="435744256"/>
      </c:barChart>
      <c:catAx>
        <c:axId val="435753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5744256"/>
        <c:crosses val="autoZero"/>
        <c:auto val="1"/>
        <c:lblAlgn val="ctr"/>
        <c:lblOffset val="100"/>
        <c:noMultiLvlLbl val="0"/>
      </c:catAx>
      <c:valAx>
        <c:axId val="435744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5753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045040666213001"/>
          <c:y val="3.8879561475683201E-2"/>
          <c:w val="0.57951028655914205"/>
          <c:h val="7.91517151068859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632772755257"/>
          <c:y val="0.111048905063973"/>
          <c:w val="0.77363292551394003"/>
          <c:h val="0.880159861226849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'P12 (2)'!$B$41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cat>
            <c:strRef>
              <c:f>'P12 (2)'!$A$42:$A$51</c:f>
              <c:strCache>
                <c:ptCount val="10"/>
                <c:pt idx="0">
                  <c:v>大众</c:v>
                </c:pt>
                <c:pt idx="1">
                  <c:v>林肯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(2)'!$B$42:$B$51</c:f>
              <c:numCache>
                <c:formatCode>General</c:formatCode>
                <c:ptCount val="10"/>
                <c:pt idx="0">
                  <c:v>16385</c:v>
                </c:pt>
                <c:pt idx="1">
                  <c:v>19518</c:v>
                </c:pt>
                <c:pt idx="2">
                  <c:v>14011</c:v>
                </c:pt>
                <c:pt idx="3">
                  <c:v>14636</c:v>
                </c:pt>
                <c:pt idx="4">
                  <c:v>27527</c:v>
                </c:pt>
                <c:pt idx="5">
                  <c:v>28729</c:v>
                </c:pt>
                <c:pt idx="6">
                  <c:v>32249</c:v>
                </c:pt>
                <c:pt idx="7">
                  <c:v>58418</c:v>
                </c:pt>
                <c:pt idx="8">
                  <c:v>65936</c:v>
                </c:pt>
                <c:pt idx="9">
                  <c:v>73311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35-4165-BC00-116F1048A859}"/>
            </c:ext>
          </c:extLst>
        </c:ser>
        <c:ser>
          <c:idx val="1"/>
          <c:order val="1"/>
          <c:tx>
            <c:strRef>
              <c:f>'P12 (2)'!$C$41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A6ADB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'P12 (2)'!$A$42:$A$51</c:f>
              <c:strCache>
                <c:ptCount val="10"/>
                <c:pt idx="0">
                  <c:v>大众</c:v>
                </c:pt>
                <c:pt idx="1">
                  <c:v>林肯</c:v>
                </c:pt>
                <c:pt idx="2">
                  <c:v>MINI</c:v>
                </c:pt>
                <c:pt idx="3">
                  <c:v>路虎</c:v>
                </c:pt>
                <c:pt idx="4">
                  <c:v>奥迪</c:v>
                </c:pt>
                <c:pt idx="5">
                  <c:v>丰田</c:v>
                </c:pt>
                <c:pt idx="6">
                  <c:v>保时捷</c:v>
                </c:pt>
                <c:pt idx="7">
                  <c:v>奔驰</c:v>
                </c:pt>
                <c:pt idx="8">
                  <c:v>宝马</c:v>
                </c:pt>
                <c:pt idx="9">
                  <c:v>雷克萨斯</c:v>
                </c:pt>
              </c:strCache>
            </c:strRef>
          </c:cat>
          <c:val>
            <c:numRef>
              <c:f>'P12 (2)'!$C$42:$C$51</c:f>
              <c:numCache>
                <c:formatCode>General</c:formatCode>
                <c:ptCount val="10"/>
                <c:pt idx="0">
                  <c:v>9741</c:v>
                </c:pt>
                <c:pt idx="1">
                  <c:v>10502</c:v>
                </c:pt>
                <c:pt idx="2">
                  <c:v>11309</c:v>
                </c:pt>
                <c:pt idx="3">
                  <c:v>12003</c:v>
                </c:pt>
                <c:pt idx="4">
                  <c:v>14321</c:v>
                </c:pt>
                <c:pt idx="5">
                  <c:v>28789</c:v>
                </c:pt>
                <c:pt idx="6">
                  <c:v>32363</c:v>
                </c:pt>
                <c:pt idx="7">
                  <c:v>51426</c:v>
                </c:pt>
                <c:pt idx="8">
                  <c:v>57838</c:v>
                </c:pt>
                <c:pt idx="9">
                  <c:v>76029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35-4165-BC00-116F1048A8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35745344"/>
        <c:axId val="435745888"/>
      </c:barChart>
      <c:catAx>
        <c:axId val="435745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5745888"/>
        <c:crosses val="autoZero"/>
        <c:auto val="1"/>
        <c:lblAlgn val="ctr"/>
        <c:lblOffset val="100"/>
        <c:noMultiLvlLbl val="0"/>
      </c:catAx>
      <c:valAx>
        <c:axId val="435745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574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2.1164021164021201E-2"/>
          <c:y val="5.3884136071573101E-2"/>
          <c:w val="0.57951028655914205"/>
          <c:h val="7.91517151068859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1141877951291496E-2"/>
          <c:y val="8.2514572463188704E-2"/>
          <c:w val="0.88681243962897904"/>
          <c:h val="0.7924423133618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'P13'!$B$1</c:f>
              <c:strCache>
                <c:ptCount val="1"/>
                <c:pt idx="0">
                  <c:v>2019保险数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8732780743777301E-2"/>
                  <c:y val="-1.03139901473546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50-4A8B-9B0C-687E54F9E2FE}"/>
                </c:ext>
              </c:extLst>
            </c:dLbl>
            <c:dLbl>
              <c:idx val="9"/>
              <c:layout>
                <c:manualLayout>
                  <c:x val="-1.54269959066401E-2"/>
                  <c:y val="-8.438816696276359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E50-4A8B-9B0C-687E54F9E2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'P13'!$A$2:$A$11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江苏</c:v>
                </c:pt>
                <c:pt idx="3">
                  <c:v>北京</c:v>
                </c:pt>
                <c:pt idx="4">
                  <c:v>上海</c:v>
                </c:pt>
                <c:pt idx="5">
                  <c:v>山东</c:v>
                </c:pt>
                <c:pt idx="6">
                  <c:v>四川</c:v>
                </c:pt>
                <c:pt idx="7">
                  <c:v>福建</c:v>
                </c:pt>
                <c:pt idx="8">
                  <c:v>辽宁</c:v>
                </c:pt>
                <c:pt idx="9">
                  <c:v>湖南</c:v>
                </c:pt>
              </c:strCache>
            </c:strRef>
          </c:cat>
          <c:val>
            <c:numRef>
              <c:f>'P13'!$B$2:$B$11</c:f>
              <c:numCache>
                <c:formatCode>General</c:formatCode>
                <c:ptCount val="10"/>
                <c:pt idx="0">
                  <c:v>15510</c:v>
                </c:pt>
                <c:pt idx="1">
                  <c:v>10703</c:v>
                </c:pt>
                <c:pt idx="2">
                  <c:v>9536</c:v>
                </c:pt>
                <c:pt idx="3">
                  <c:v>6271</c:v>
                </c:pt>
                <c:pt idx="4">
                  <c:v>6292</c:v>
                </c:pt>
                <c:pt idx="5">
                  <c:v>5580</c:v>
                </c:pt>
                <c:pt idx="6">
                  <c:v>4680</c:v>
                </c:pt>
                <c:pt idx="7">
                  <c:v>3506</c:v>
                </c:pt>
                <c:pt idx="8">
                  <c:v>2633</c:v>
                </c:pt>
                <c:pt idx="9">
                  <c:v>3145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E50-4A8B-9B0C-687E54F9E2FE}"/>
            </c:ext>
          </c:extLst>
        </c:ser>
        <c:ser>
          <c:idx val="1"/>
          <c:order val="1"/>
          <c:tx>
            <c:strRef>
              <c:f>'P13'!$C$1</c:f>
              <c:strCache>
                <c:ptCount val="1"/>
                <c:pt idx="0">
                  <c:v>2020保险数</c:v>
                </c:pt>
              </c:strCache>
            </c:strRef>
          </c:tx>
          <c:spPr>
            <a:solidFill>
              <a:srgbClr val="4472C4"/>
            </a:solidFill>
            <a:ln>
              <a:solidFill>
                <a:sysClr val="window" lastClr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'P13'!$A$2:$A$11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江苏</c:v>
                </c:pt>
                <c:pt idx="3">
                  <c:v>北京</c:v>
                </c:pt>
                <c:pt idx="4">
                  <c:v>上海</c:v>
                </c:pt>
                <c:pt idx="5">
                  <c:v>山东</c:v>
                </c:pt>
                <c:pt idx="6">
                  <c:v>四川</c:v>
                </c:pt>
                <c:pt idx="7">
                  <c:v>福建</c:v>
                </c:pt>
                <c:pt idx="8">
                  <c:v>辽宁</c:v>
                </c:pt>
                <c:pt idx="9">
                  <c:v>湖南</c:v>
                </c:pt>
              </c:strCache>
            </c:strRef>
          </c:cat>
          <c:val>
            <c:numRef>
              <c:f>'P13'!$C$2:$C$11</c:f>
              <c:numCache>
                <c:formatCode>General</c:formatCode>
                <c:ptCount val="10"/>
                <c:pt idx="0">
                  <c:v>13881</c:v>
                </c:pt>
                <c:pt idx="1">
                  <c:v>9164</c:v>
                </c:pt>
                <c:pt idx="2">
                  <c:v>8000</c:v>
                </c:pt>
                <c:pt idx="3">
                  <c:v>5215</c:v>
                </c:pt>
                <c:pt idx="4">
                  <c:v>4779</c:v>
                </c:pt>
                <c:pt idx="5">
                  <c:v>4258</c:v>
                </c:pt>
                <c:pt idx="6">
                  <c:v>4207</c:v>
                </c:pt>
                <c:pt idx="7">
                  <c:v>3117</c:v>
                </c:pt>
                <c:pt idx="8">
                  <c:v>3918</c:v>
                </c:pt>
                <c:pt idx="9">
                  <c:v>3298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E50-4A8B-9B0C-687E54F9E2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6"/>
        <c:axId val="430967488"/>
        <c:axId val="430954432"/>
      </c:barChart>
      <c:lineChart>
        <c:grouping val="standard"/>
        <c:varyColors val="0"/>
        <c:ser>
          <c:idx val="2"/>
          <c:order val="2"/>
          <c:tx>
            <c:strRef>
              <c:f>'P13'!$D$1</c:f>
              <c:strCache>
                <c:ptCount val="1"/>
                <c:pt idx="0">
                  <c:v>MOM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1.9212162928165299E-2"/>
                  <c:y val="-9.07735382629459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E50-4A8B-9B0C-687E54F9E2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'P13'!$A$2:$A$11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江苏</c:v>
                </c:pt>
                <c:pt idx="3">
                  <c:v>北京</c:v>
                </c:pt>
                <c:pt idx="4">
                  <c:v>上海</c:v>
                </c:pt>
                <c:pt idx="5">
                  <c:v>山东</c:v>
                </c:pt>
                <c:pt idx="6">
                  <c:v>四川</c:v>
                </c:pt>
                <c:pt idx="7">
                  <c:v>福建</c:v>
                </c:pt>
                <c:pt idx="8">
                  <c:v>辽宁</c:v>
                </c:pt>
                <c:pt idx="9">
                  <c:v>湖南</c:v>
                </c:pt>
              </c:strCache>
            </c:strRef>
          </c:cat>
          <c:val>
            <c:numRef>
              <c:f>'P13'!$D$2:$D$11</c:f>
              <c:numCache>
                <c:formatCode>0.0%</c:formatCode>
                <c:ptCount val="10"/>
                <c:pt idx="0">
                  <c:v>-0.10502901353965199</c:v>
                </c:pt>
                <c:pt idx="1">
                  <c:v>-0.14379146033822299</c:v>
                </c:pt>
                <c:pt idx="2">
                  <c:v>-0.161073825503356</c:v>
                </c:pt>
                <c:pt idx="3">
                  <c:v>-0.16839419550310999</c:v>
                </c:pt>
                <c:pt idx="4">
                  <c:v>-0.24046408137317199</c:v>
                </c:pt>
                <c:pt idx="5">
                  <c:v>-0.23691756272401401</c:v>
                </c:pt>
                <c:pt idx="6">
                  <c:v>-0.101068376068376</c:v>
                </c:pt>
                <c:pt idx="7">
                  <c:v>-0.110952652595551</c:v>
                </c:pt>
                <c:pt idx="8">
                  <c:v>0.488036460311432</c:v>
                </c:pt>
                <c:pt idx="9">
                  <c:v>4.8648648648648603E-2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E50-4A8B-9B0C-687E54F9E2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0956064"/>
        <c:axId val="430968032"/>
      </c:lineChart>
      <c:catAx>
        <c:axId val="430967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0954432"/>
        <c:crosses val="autoZero"/>
        <c:auto val="1"/>
        <c:lblAlgn val="ctr"/>
        <c:lblOffset val="100"/>
        <c:noMultiLvlLbl val="0"/>
      </c:catAx>
      <c:valAx>
        <c:axId val="430954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30967488"/>
        <c:crosses val="autoZero"/>
        <c:crossBetween val="between"/>
      </c:valAx>
      <c:catAx>
        <c:axId val="4309560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30968032"/>
        <c:crosses val="autoZero"/>
        <c:auto val="1"/>
        <c:lblAlgn val="ctr"/>
        <c:lblOffset val="100"/>
        <c:noMultiLvlLbl val="0"/>
      </c:catAx>
      <c:valAx>
        <c:axId val="43096803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0956064"/>
        <c:crosses val="max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3494654476505498"/>
          <c:y val="0"/>
          <c:w val="0.29925283189060298"/>
          <c:h val="5.63703383230942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883735297705499"/>
          <c:y val="8.8840185903134097E-2"/>
          <c:w val="0.78410841848652402"/>
          <c:h val="0.7097044323465500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再搞的透视表!$E$21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45891305744533E-2"/>
                  <c:y val="0.180019782393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1195" b="0" i="0" u="none" strike="noStrike" kern="1200" baseline="0">
                      <a:solidFill>
                        <a:srgbClr val="4472C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0580235720761602E-2"/>
                      <c:h val="7.33531157270029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5A0-4ACC-A225-02170678F23B}"/>
                </c:ext>
              </c:extLst>
            </c:dLbl>
            <c:dLbl>
              <c:idx val="1"/>
              <c:layout>
                <c:manualLayout>
                  <c:x val="7.2012550155368504E-4"/>
                  <c:y val="-7.2534605529372101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5A0-4ACC-A225-02170678F2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再搞的透视表!$F$20:$G$20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再搞的透视表!$F$21:$G$21</c:f>
              <c:numCache>
                <c:formatCode>0.0%</c:formatCode>
                <c:ptCount val="2"/>
                <c:pt idx="0">
                  <c:v>1.41318133446069E-2</c:v>
                </c:pt>
                <c:pt idx="1">
                  <c:v>5.0336908666277998E-2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A0-4ACC-A225-02170678F23B}"/>
            </c:ext>
          </c:extLst>
        </c:ser>
        <c:ser>
          <c:idx val="1"/>
          <c:order val="1"/>
          <c:tx>
            <c:strRef>
              <c:f>再搞的透视表!$E$22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再搞的透视表!$F$20:$G$20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再搞的透视表!$F$22:$G$22</c:f>
              <c:numCache>
                <c:formatCode>0.0%</c:formatCode>
                <c:ptCount val="2"/>
                <c:pt idx="0">
                  <c:v>6.4769596338032295E-2</c:v>
                </c:pt>
                <c:pt idx="1">
                  <c:v>6.2645519865808796E-2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A0-4ACC-A225-02170678F23B}"/>
            </c:ext>
          </c:extLst>
        </c:ser>
        <c:ser>
          <c:idx val="2"/>
          <c:order val="2"/>
          <c:tx>
            <c:strRef>
              <c:f>再搞的透视表!$E$23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再搞的透视表!$F$20:$G$20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再搞的透视表!$F$23:$G$23</c:f>
              <c:numCache>
                <c:formatCode>0.0%</c:formatCode>
                <c:ptCount val="2"/>
                <c:pt idx="0">
                  <c:v>0.457454407627156</c:v>
                </c:pt>
                <c:pt idx="1">
                  <c:v>0.46150407187384901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A0-4ACC-A225-02170678F23B}"/>
            </c:ext>
          </c:extLst>
        </c:ser>
        <c:ser>
          <c:idx val="3"/>
          <c:order val="3"/>
          <c:tx>
            <c:strRef>
              <c:f>再搞的透视表!$E$24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再搞的透视表!$F$20:$G$20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再搞的透视表!$F$24:$G$24</c:f>
              <c:numCache>
                <c:formatCode>0.0%</c:formatCode>
                <c:ptCount val="2"/>
                <c:pt idx="0">
                  <c:v>8.99485400236162E-2</c:v>
                </c:pt>
                <c:pt idx="1">
                  <c:v>7.1897096219255302E-2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5A0-4ACC-A225-02170678F23B}"/>
            </c:ext>
          </c:extLst>
        </c:ser>
        <c:ser>
          <c:idx val="4"/>
          <c:order val="4"/>
          <c:tx>
            <c:strRef>
              <c:f>再搞的透视表!$E$25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再搞的透视表!$F$20:$G$20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再搞的透视表!$F$25:$G$25</c:f>
              <c:numCache>
                <c:formatCode>0.0%</c:formatCode>
                <c:ptCount val="2"/>
                <c:pt idx="0">
                  <c:v>0.26092977827018699</c:v>
                </c:pt>
                <c:pt idx="1">
                  <c:v>0.238477330195529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5A0-4ACC-A225-02170678F23B}"/>
            </c:ext>
          </c:extLst>
        </c:ser>
        <c:ser>
          <c:idx val="5"/>
          <c:order val="5"/>
          <c:tx>
            <c:strRef>
              <c:f>再搞的透视表!$E$26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再搞的透视表!$F$20:$G$20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再搞的透视表!$F$26:$G$26</c:f>
              <c:numCache>
                <c:formatCode>0.0%</c:formatCode>
                <c:ptCount val="2"/>
                <c:pt idx="0">
                  <c:v>9.4578480108459595E-2</c:v>
                </c:pt>
                <c:pt idx="1">
                  <c:v>9.76248296679912E-2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5A0-4ACC-A225-02170678F23B}"/>
            </c:ext>
          </c:extLst>
        </c:ser>
        <c:ser>
          <c:idx val="6"/>
          <c:order val="6"/>
          <c:tx>
            <c:strRef>
              <c:f>再搞的透视表!$E$27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0807532553576399E-3"/>
                  <c:y val="3.956478733926799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5A0-4ACC-A225-02170678F23B}"/>
                </c:ext>
              </c:extLst>
            </c:dLbl>
            <c:dLbl>
              <c:idx val="1"/>
              <c:layout>
                <c:manualLayout>
                  <c:x val="-6.9252265796872501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5A0-4ACC-A225-02170678F2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再搞的透视表!$F$20:$G$20</c:f>
              <c:numCache>
                <c:formatCode>General</c:formatCode>
                <c:ptCount val="2"/>
                <c:pt idx="0">
                  <c:v>2020</c:v>
                </c:pt>
                <c:pt idx="1">
                  <c:v>2019</c:v>
                </c:pt>
              </c:numCache>
            </c:numRef>
          </c:cat>
          <c:val>
            <c:numRef>
              <c:f>再搞的透视表!$F$27:$G$27</c:f>
              <c:numCache>
                <c:formatCode>0.0%</c:formatCode>
                <c:ptCount val="2"/>
                <c:pt idx="0">
                  <c:v>1.8187384287942601E-2</c:v>
                </c:pt>
                <c:pt idx="1">
                  <c:v>1.7514243511289301E-2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5A0-4ACC-A225-02170678F23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100"/>
        <c:axId val="620762912"/>
        <c:axId val="620766720"/>
      </c:barChart>
      <c:catAx>
        <c:axId val="620762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20766720"/>
        <c:crosses val="autoZero"/>
        <c:auto val="1"/>
        <c:lblAlgn val="ctr"/>
        <c:lblOffset val="100"/>
        <c:noMultiLvlLbl val="0"/>
      </c:catAx>
      <c:valAx>
        <c:axId val="620766720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20762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4694255451078301E-2"/>
          <c:y val="0.82873182395227296"/>
          <c:w val="0.91451825803328002"/>
          <c:h val="7.24114283666863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1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40804-E855-4C96-AD51-4BACC9804A52}" type="datetimeFigureOut">
              <a:rPr lang="zh-CN" altLang="en-US" smtClean="0"/>
              <a:t>2020-7-3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A3C0B-3400-4449-A60A-8C77C6E630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t>4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t>5</a:t>
            </a:fld>
            <a:endParaRPr lang="de-DE" alt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t>12</a:t>
            </a:fld>
            <a:endParaRPr lang="de-DE" alt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CBE51-F246-4E78-B5EE-54B92C197547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08D1B-4B78-46F7-9DE0-5CD3733851A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3FD13-E0DC-4374-9B1B-EDAF61B3C664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B03C-1DA5-47BA-BC35-FB35E05C807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C5B6-7F0E-4259-B02F-0DD6F0AD600A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12E1D-FE80-4692-B776-5B10F5AA72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D3D7-A728-475F-87EA-1E1027DB9D9F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6F73-4C94-4F2D-8AF4-AB96B40120B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22C2-B069-496A-A7B6-E0C5504C5D55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EB2D7-66D4-4B08-B253-E491B16BBF4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6E605-6D11-4B1D-A7C1-99E379A3F854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FF1D2-4905-4738-A0B3-E00DE12493F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A868A-D03C-4F59-A725-BC3213E7174C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A645-8441-4F38-8F28-C07B437430F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53B55-16E4-469F-B12A-D2F61FDD63AA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D6A51-8730-45C0-A65E-47D6A22F0CA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674A0-3BCA-406A-A568-78DC75DB31DA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C6B31-7B08-4D12-ADB1-925E6A65091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E0542-CA15-470F-AE79-A0CFCA9A7E08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4508-7C42-49ED-9940-F33DFB88ECE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B594-F27A-4538-92C9-3AEB9FDD2786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0A9B6-9E35-49F5-BECF-F1783C92287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EF45281-F680-4E1C-BAB8-48447A1006D3}" type="datetimeFigureOut">
              <a:rPr lang="zh-CN" altLang="en-US"/>
              <a:t>2020-7-3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118797-4A18-4E06-ABEB-1A52C04D2572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Excel____.xlsx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-29205" r="-2893" b="29205"/>
          <a:stretch>
            <a:fillRect/>
          </a:stretch>
        </p:blipFill>
        <p:spPr bwMode="auto">
          <a:xfrm>
            <a:off x="1588" y="-533934"/>
            <a:ext cx="12564881" cy="518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736200" y="1473182"/>
            <a:ext cx="10775444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4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中国进口汽车市场月报</a:t>
            </a:r>
            <a:endParaRPr lang="en-US" altLang="zh-CN" sz="4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2020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月）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7199313" y="5200650"/>
            <a:ext cx="4986337" cy="1676400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-1" fmla="*/ 0 w 4995224"/>
              <a:gd name="connsiteY0-2" fmla="*/ 1638000 h 1657050"/>
              <a:gd name="connsiteX1-3" fmla="*/ 1483651 w 4995224"/>
              <a:gd name="connsiteY1-4" fmla="*/ 0 h 1657050"/>
              <a:gd name="connsiteX2-5" fmla="*/ 4812000 w 4995224"/>
              <a:gd name="connsiteY2-6" fmla="*/ 0 h 1657050"/>
              <a:gd name="connsiteX3-7" fmla="*/ 4995224 w 4995224"/>
              <a:gd name="connsiteY3-8" fmla="*/ 1657050 h 1657050"/>
              <a:gd name="connsiteX4-9" fmla="*/ 0 w 4995224"/>
              <a:gd name="connsiteY4-10" fmla="*/ 1638000 h 1657050"/>
              <a:gd name="connsiteX0-11" fmla="*/ 0 w 4995224"/>
              <a:gd name="connsiteY0-12" fmla="*/ 1657050 h 1676100"/>
              <a:gd name="connsiteX1-13" fmla="*/ 1483651 w 4995224"/>
              <a:gd name="connsiteY1-14" fmla="*/ 19050 h 1676100"/>
              <a:gd name="connsiteX2-15" fmla="*/ 4992975 w 4995224"/>
              <a:gd name="connsiteY2-16" fmla="*/ 0 h 1676100"/>
              <a:gd name="connsiteX3-17" fmla="*/ 4995224 w 4995224"/>
              <a:gd name="connsiteY3-18" fmla="*/ 1676100 h 1676100"/>
              <a:gd name="connsiteX4-19" fmla="*/ 0 w 4995224"/>
              <a:gd name="connsiteY4-20" fmla="*/ 1657050 h 1676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95224" h="1676100">
                <a:moveTo>
                  <a:pt x="0" y="1657050"/>
                </a:moveTo>
                <a:lnTo>
                  <a:pt x="1483651" y="19050"/>
                </a:lnTo>
                <a:lnTo>
                  <a:pt x="4992975" y="0"/>
                </a:lnTo>
                <a:cubicBezTo>
                  <a:pt x="4993725" y="558700"/>
                  <a:pt x="4994474" y="1117400"/>
                  <a:pt x="4995224" y="1676100"/>
                </a:cubicBezTo>
                <a:lnTo>
                  <a:pt x="0" y="1657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1588" y="5210175"/>
            <a:ext cx="10026650" cy="1666875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-1" fmla="*/ 0 w 6500174"/>
              <a:gd name="connsiteY0-2" fmla="*/ 1638000 h 1657050"/>
              <a:gd name="connsiteX1-3" fmla="*/ 1483651 w 6500174"/>
              <a:gd name="connsiteY1-4" fmla="*/ 0 h 1657050"/>
              <a:gd name="connsiteX2-5" fmla="*/ 4812000 w 6500174"/>
              <a:gd name="connsiteY2-6" fmla="*/ 0 h 1657050"/>
              <a:gd name="connsiteX3-7" fmla="*/ 6500174 w 6500174"/>
              <a:gd name="connsiteY3-8" fmla="*/ 1657050 h 1657050"/>
              <a:gd name="connsiteX4-9" fmla="*/ 0 w 6500174"/>
              <a:gd name="connsiteY4-10" fmla="*/ 1638000 h 1657050"/>
              <a:gd name="connsiteX0-11" fmla="*/ 3526499 w 10026673"/>
              <a:gd name="connsiteY0-12" fmla="*/ 1647525 h 1666575"/>
              <a:gd name="connsiteX1-13" fmla="*/ 0 w 10026673"/>
              <a:gd name="connsiteY1-14" fmla="*/ 0 h 1666575"/>
              <a:gd name="connsiteX2-15" fmla="*/ 8338499 w 10026673"/>
              <a:gd name="connsiteY2-16" fmla="*/ 9525 h 1666575"/>
              <a:gd name="connsiteX3-17" fmla="*/ 10026673 w 10026673"/>
              <a:gd name="connsiteY3-18" fmla="*/ 1666575 h 1666575"/>
              <a:gd name="connsiteX4-19" fmla="*/ 3526499 w 10026673"/>
              <a:gd name="connsiteY4-20" fmla="*/ 1647525 h 1666575"/>
              <a:gd name="connsiteX0-21" fmla="*/ 2249 w 10026673"/>
              <a:gd name="connsiteY0-22" fmla="*/ 1647525 h 1666575"/>
              <a:gd name="connsiteX1-23" fmla="*/ 0 w 10026673"/>
              <a:gd name="connsiteY1-24" fmla="*/ 0 h 1666575"/>
              <a:gd name="connsiteX2-25" fmla="*/ 8338499 w 10026673"/>
              <a:gd name="connsiteY2-26" fmla="*/ 9525 h 1666575"/>
              <a:gd name="connsiteX3-27" fmla="*/ 10026673 w 10026673"/>
              <a:gd name="connsiteY3-28" fmla="*/ 1666575 h 1666575"/>
              <a:gd name="connsiteX4-29" fmla="*/ 2249 w 10026673"/>
              <a:gd name="connsiteY4-30" fmla="*/ 1647525 h 1666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26673" h="1666575">
                <a:moveTo>
                  <a:pt x="2249" y="1647525"/>
                </a:moveTo>
                <a:cubicBezTo>
                  <a:pt x="1499" y="1098350"/>
                  <a:pt x="750" y="549175"/>
                  <a:pt x="0" y="0"/>
                </a:cubicBezTo>
                <a:lnTo>
                  <a:pt x="8338499" y="9525"/>
                </a:lnTo>
                <a:lnTo>
                  <a:pt x="10026673" y="1666575"/>
                </a:lnTo>
                <a:lnTo>
                  <a:pt x="2249" y="1647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>
            <a:fillRect/>
          </a:stretch>
        </p:blipFill>
        <p:spPr>
          <a:xfrm>
            <a:off x="8028047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662517" y="1588132"/>
            <a:ext cx="34964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4923" y="-42358"/>
            <a:ext cx="10903721" cy="148916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豪华品牌仍是销售主力，占销售总量的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79.0%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18.7%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非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豪华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品牌、超豪华品牌分别下滑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8.1%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豪华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豪华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和超豪华品牌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10.2% 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9377" y="5525982"/>
            <a:ext cx="11442623" cy="890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豪华品牌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：包括，阿尔法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罗密欧、奥迪、宝马、保时捷、奔驰、捷豹、凯迪拉克、雷克萨斯、路虎、玛莎拉蒂、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MINI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、讴歌、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Smart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、特斯拉、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沃尔沃、英菲尼迪等。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超豪华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：包括，阿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斯顿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马丁、法拉利、宾利、兰博基尼、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劳斯莱斯、迈凯伦等。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39788" y="2168525"/>
          <a:ext cx="10515600" cy="2796700"/>
        </p:xfrm>
        <a:graphic>
          <a:graphicData uri="http://schemas.openxmlformats.org/drawingml/2006/table">
            <a:tbl>
              <a:tblPr/>
              <a:tblGrid>
                <a:gridCol w="116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5934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品牌性质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3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非豪华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17585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22794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-22.9%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20.1%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69919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103732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-32.6%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20.4%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69272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73368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-5.6%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79.3%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271080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333619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-18.7%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79.0%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超豪华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486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541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-10.2%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1986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2160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-8.1%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0.6%</a:t>
                      </a:r>
                    </a:p>
                  </a:txBody>
                  <a:tcPr marL="9322" marR="9322" marT="93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1364401" y="1924493"/>
            <a:ext cx="954213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1407344" y="1621481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945" y="228518"/>
            <a:ext cx="11074760" cy="1402731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品牌格局稳定，前三名依然是雷克萨斯、宝马和奔驰；雷克萨斯受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ES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车型，保时捷受</a:t>
            </a:r>
            <a:r>
              <a:rPr lang="en-US" altLang="zh-CN" sz="2400" b="1" spc="100" dirty="0" err="1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Macan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车型，丰田受平行进口拉动，实现小幅增长，其余品牌均下降。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品牌中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只有雷克萨斯、奔驰、丰田品牌实现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增长，其余品牌均下降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638171" y="1597713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1—5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内容占位符 5"/>
          <p:cNvGraphicFramePr/>
          <p:nvPr/>
        </p:nvGraphicFramePr>
        <p:xfrm>
          <a:off x="1259238" y="2105409"/>
          <a:ext cx="462915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内容占位符 5"/>
          <p:cNvGraphicFramePr/>
          <p:nvPr/>
        </p:nvGraphicFramePr>
        <p:xfrm>
          <a:off x="6791325" y="2008190"/>
          <a:ext cx="5400675" cy="4257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969925" y="2222608"/>
          <a:ext cx="812800" cy="4038600"/>
        </p:xfrm>
        <a:graphic>
          <a:graphicData uri="http://schemas.openxmlformats.org/drawingml/2006/table">
            <a:tbl>
              <a:tblPr/>
              <a:tblGrid>
                <a:gridCol w="81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累计同比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-46.2%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75772" y="2237907"/>
          <a:ext cx="812800" cy="4038600"/>
        </p:xfrm>
        <a:graphic>
          <a:graphicData uri="http://schemas.openxmlformats.org/drawingml/2006/table">
            <a:tbl>
              <a:tblPr/>
              <a:tblGrid>
                <a:gridCol w="81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r" rtl="0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当月同比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47615" y="1608336"/>
            <a:ext cx="39565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年进口乘用车分地区当月销售情况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8" y="464650"/>
            <a:ext cx="10812281" cy="85245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区域结构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全国销售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前三的省份仍然是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广东、浙江、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。销售前十的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省份中辽宁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、湖南因同期基数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低，分别增长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48.8%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4.9%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其余省份均出现下滑，上海、山东下滑幅度较大，降幅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225156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4659571" y="646503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内容占位符 6"/>
          <p:cNvGraphicFramePr>
            <a:graphicFrameLocks noGrp="1"/>
          </p:cNvGraphicFramePr>
          <p:nvPr/>
        </p:nvGraphicFramePr>
        <p:xfrm>
          <a:off x="666749" y="1890856"/>
          <a:ext cx="11525251" cy="4743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1799173" y="1570841"/>
            <a:ext cx="86190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2019—2020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年进口乘用车销售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排量结构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25328"/>
            <a:ext cx="11514551" cy="134143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1.5~2.0L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仍是第一排量区间，份额为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45.7%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以下排量份额受到特斯拉国产化的影响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3.6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；排量结构向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~3.0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排量区间聚拢，该区间份额超过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年全年增长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3.7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659571" y="646503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788" y="1846441"/>
            <a:ext cx="11194168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1—5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1.5~2.0L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仍是第一排量区间，份额为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45.7%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，与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2019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年相比下降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0.4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个百分点；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1.0L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以下排量份额下降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3.6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个百分点，主要由于特斯拉国产，进口新能源车销量相较去年同期大幅下降；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排量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结构向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1.5~3.0L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排量区间聚拢，该区间份额为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80.8%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年全年增长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3.7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百分点，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其中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2.0~2.5L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排量份额比去年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增加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1.8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个百分点；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2.5~3.0L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排量份额比去年增加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2.2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个百分点。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8" name="内容占位符 6"/>
          <p:cNvGraphicFramePr>
            <a:graphicFrameLocks noGrp="1"/>
          </p:cNvGraphicFramePr>
          <p:nvPr/>
        </p:nvGraphicFramePr>
        <p:xfrm>
          <a:off x="0" y="3237341"/>
          <a:ext cx="11410950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5369899"/>
          </a:xfrm>
          <a:prstGeom prst="rect">
            <a:avLst/>
          </a:prstGeom>
        </p:spPr>
      </p:pic>
      <p:sp>
        <p:nvSpPr>
          <p:cNvPr id="17412" name="文本框 12"/>
          <p:cNvSpPr txBox="1">
            <a:spLocks noChangeArrowheads="1"/>
          </p:cNvSpPr>
          <p:nvPr/>
        </p:nvSpPr>
        <p:spPr bwMode="auto">
          <a:xfrm>
            <a:off x="3303883" y="2073423"/>
            <a:ext cx="58483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!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>
            <a:fillRect/>
          </a:stretch>
        </p:blipFill>
        <p:spPr>
          <a:xfrm>
            <a:off x="8145010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4575" y="5445604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进口：非品牌授权下的平行进口试点企业及改装乘用车企业进口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28675" y="828675"/>
            <a:ext cx="75533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综述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88" name="文本框 6"/>
          <p:cNvSpPr txBox="1">
            <a:spLocks noChangeArrowheads="1"/>
          </p:cNvSpPr>
          <p:nvPr/>
        </p:nvSpPr>
        <p:spPr bwMode="auto">
          <a:xfrm>
            <a:off x="839788" y="1325033"/>
            <a:ext cx="10741378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进口汽车供需双降</a:t>
            </a: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1—5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月，全球疫情影响扩大，全国累计进口汽车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27.8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万辆，同比累计降幅为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36.9%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月，全球疫情影响持续发酵，单月进口汽车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4.0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万辆，同比降幅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60.7%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1—5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月，进口乘用车销售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34.3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万辆，累计同比下滑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22.0%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月，进口汽车销售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8.7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万辆，同比下滑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9.7%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，相比上月降幅有所扩大。</a:t>
            </a:r>
            <a:endParaRPr lang="en-US" altLang="zh-CN" sz="1600" b="1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三大车型同比下降：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1—5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月，进口销售车型仍以轿车和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为主，占比超过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96%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b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进口乘用车累计同比下降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22.0%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，其中轿车、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降幅分别为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23.0%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21.4%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19.5%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品牌结构：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1—5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月，进口品牌格局稳定，前三名依然是雷克萨斯、宝马和奔驰；雷克萨斯受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车型，保时捷受</a:t>
            </a:r>
            <a:r>
              <a:rPr lang="en-US" altLang="zh-CN" sz="1600" b="1" spc="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Macan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车型，丰田受平行进口拉动，实现小幅增长，其余品牌均下降</a:t>
            </a:r>
            <a:r>
              <a:rPr lang="zh-CN" altLang="en-US" sz="1600" b="1" spc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spc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区域结构：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月，全国销售前三的省份仍然是广东、浙江、江苏。销售前十的省份中辽宁、湖南因同期基数低，分别增长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48.8%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4.9%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；其余省份均出现下滑，上海、山东下滑幅度较大，降幅超过</a:t>
            </a:r>
            <a:r>
              <a:rPr lang="en-US" altLang="zh-CN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32410" indent="-23241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endParaRPr lang="en-US" altLang="zh-CN" sz="16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3882293" y="1515932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年海关进口量年度走势</a:t>
            </a:r>
            <a:endParaRPr lang="de-DE" altLang="zh-CN" sz="1400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679700" y="6158367"/>
            <a:ext cx="4407150" cy="7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中华人民共和国海关总署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海关统计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月进口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主要商品量值表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年数据选取海关统计数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268291"/>
            <a:ext cx="11352211" cy="120738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市场供给：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月，全球疫情影响扩大，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全国累计进口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27.8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辆，同比累计降幅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36.9%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月，全球疫情影响持续发酵，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单月进口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辆，同比降幅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60.7%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，乘用车占比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/>
        </p:nvGraphicFramePr>
        <p:xfrm>
          <a:off x="1502451" y="2303073"/>
          <a:ext cx="9486901" cy="347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0192" y="1592647"/>
            <a:ext cx="32383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</a:t>
            </a:r>
            <a:r>
              <a:rPr lang="zh-CN" altLang="en-US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汽车销售情况走势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7" y="376407"/>
            <a:ext cx="11491549" cy="1016465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销售情况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月，进口乘用车销售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34.3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辆，累计同比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22.0%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8.7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.7%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，相比上月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降幅有所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扩大。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91906" y="646339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6523" y="6201785"/>
            <a:ext cx="185178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注：销售数据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选用终端销售数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/>
        </p:nvGraphicFramePr>
        <p:xfrm>
          <a:off x="689247" y="2344393"/>
          <a:ext cx="11620501" cy="362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705100" y="1563649"/>
            <a:ext cx="39853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年平行进口车情况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总量与分月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46294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b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国机汽车</a:t>
            </a:r>
            <a:r>
              <a:rPr lang="en-US" altLang="zh-CN" sz="1000" b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中国进口汽车市场数据库，中国汽车技术</a:t>
            </a:r>
            <a:r>
              <a:rPr lang="zh-CN" altLang="en-US" sz="1000" b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研究中心</a:t>
            </a:r>
            <a:endParaRPr lang="en-US" altLang="zh-CN" sz="1000" b="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82170"/>
            <a:ext cx="10955971" cy="770281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平行进口汽车：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受惠于国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政策延期，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月，平行进口汽车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万辆，环比大幅增长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175.5%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，进口量仅次于去年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月的历史峰值；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月平行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24.1%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，占进口总量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16.7%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，与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全年市场份额相比增加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1.7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百分点。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889254" y="1928584"/>
            <a:ext cx="2590651" cy="403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2115" b="0"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33052" y="1999252"/>
            <a:ext cx="1002197" cy="28777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7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单位：千辆</a:t>
            </a:r>
            <a:endParaRPr kumimoji="0" lang="zh-CN" altLang="en-US" sz="127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45141" y="2059433"/>
            <a:ext cx="838691" cy="28777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7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单位：辆</a:t>
            </a:r>
            <a:endParaRPr lang="en-US" altLang="zh-CN" sz="127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aphicFrame>
        <p:nvGraphicFramePr>
          <p:cNvPr id="12" name="内容占位符 6"/>
          <p:cNvGraphicFramePr/>
          <p:nvPr/>
        </p:nvGraphicFramePr>
        <p:xfrm>
          <a:off x="736945" y="2267182"/>
          <a:ext cx="5619750" cy="3667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内容占位符 5"/>
          <p:cNvGraphicFramePr/>
          <p:nvPr/>
        </p:nvGraphicFramePr>
        <p:xfrm>
          <a:off x="6993979" y="2543145"/>
          <a:ext cx="5050625" cy="3521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01867" y="5913899"/>
          <a:ext cx="61626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76" name="工作表" r:id="rId5" imgW="4740275" imgH="255905" progId="Excel.Sheet.12">
                  <p:embed/>
                </p:oleObj>
              </mc:Choice>
              <mc:Fallback>
                <p:oleObj name="工作表" r:id="rId5" imgW="4740275" imgH="255905" progId="Excel.Sheet.12">
                  <p:embed/>
                  <p:pic>
                    <p:nvPicPr>
                      <p:cNvPr id="0" name="图片 144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867" y="5913899"/>
                        <a:ext cx="616267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39788" y="1986062"/>
            <a:ext cx="10292037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进口乘用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车终端销售上牌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8.7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辆，同比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下降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9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.7%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，主要原因是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SUV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大幅下降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11.0%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所致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；轿车、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MPV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分别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下降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8.5%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3.0% 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。</a:t>
            </a:r>
            <a:endParaRPr kumimoji="0" lang="en-US" altLang="zh-CN" sz="1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1—5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月，进口乘用车累计同比下降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22.0%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其中轿车、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SUV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MPV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降幅分别为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23.0%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21.4%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19.5%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。</a:t>
            </a:r>
            <a:endParaRPr kumimoji="0" lang="en-US" altLang="zh-CN" sz="1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517" y="1588132"/>
            <a:ext cx="33169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2259" y="433996"/>
            <a:ext cx="11201695" cy="90955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月，进口销售车型仍以轿车和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为主，占比超过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进口乘用车累计同比下降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22.0%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，其中轿车、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降幅分别为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23.0%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21.4%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006667"/>
              </p:ext>
            </p:extLst>
          </p:nvPr>
        </p:nvGraphicFramePr>
        <p:xfrm>
          <a:off x="838202" y="2962623"/>
          <a:ext cx="10515596" cy="2914477"/>
        </p:xfrm>
        <a:graphic>
          <a:graphicData uri="http://schemas.openxmlformats.org/drawingml/2006/table">
            <a:tbl>
              <a:tblPr/>
              <a:tblGrid>
                <a:gridCol w="15013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7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67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67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67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67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267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3270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</a:t>
                      </a:r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当月累计</a:t>
                      </a:r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35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同比增长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35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进口乘用车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87343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96703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-9.7%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342985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439511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35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轿车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36283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39674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138759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180199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-23.0%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3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47620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53484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190588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242364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-21.4%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55.6%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3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MPV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13638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16948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-19.5%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705098" y="6624251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2352" y="1572877"/>
            <a:ext cx="455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2019-2020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级别结构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576417" y="1916113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70776" y="211855"/>
            <a:ext cx="10515600" cy="1325563"/>
          </a:xfrm>
        </p:spPr>
        <p:txBody>
          <a:bodyPr/>
          <a:lstStyle/>
          <a:p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级别结构：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大型和中大型进口车细分市场份额相比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年均有所提升，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提高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1.9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6.1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其他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细分市场份额均有所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减少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，其中，中型和紧凑型进口车份额分别减少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数据显示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疫情对中高端市场影响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较小。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2486566" y="1928426"/>
          <a:ext cx="7286625" cy="4695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1402</Words>
  <Application>Microsoft Office PowerPoint</Application>
  <PresentationFormat>宽屏</PresentationFormat>
  <Paragraphs>187</Paragraphs>
  <Slides>14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 Unicode MS</vt:lpstr>
      <vt:lpstr>等线</vt:lpstr>
      <vt:lpstr>等线 Light</vt:lpstr>
      <vt:lpstr>宋体</vt:lpstr>
      <vt:lpstr>微软雅黑</vt:lpstr>
      <vt:lpstr>Arial</vt:lpstr>
      <vt:lpstr>Times New Roman</vt:lpstr>
      <vt:lpstr>Wingdings</vt:lpstr>
      <vt:lpstr>Office 主题​​</vt:lpstr>
      <vt:lpstr>工作表</vt:lpstr>
      <vt:lpstr>PowerPoint 演示文稿</vt:lpstr>
      <vt:lpstr>PowerPoint 演示文稿</vt:lpstr>
      <vt:lpstr>PowerPoint 演示文稿</vt:lpstr>
      <vt:lpstr>市场供给：2020年1—5月，全球疫情影响扩大，全国累计进口汽车27.8万辆，同比累计降幅为36.9%。5月，全球疫情影响持续发酵，单月进口汽车4.0万辆，同比降幅60.7%，乘用车占比95%。</vt:lpstr>
      <vt:lpstr>销售情况：1—5月，进口乘用车销售34.3万辆，累计同比下滑22.0%；5月，进口汽车销售8.7万辆，同比下滑9.7%，相比上月降幅有所扩大。</vt:lpstr>
      <vt:lpstr>平行进口汽车：受惠于国6政策延期，5月，平行进口汽车2.6万辆，环比大幅增长175.5%，进口量仅次于去年6月的历史峰值；1—5月平行进口汽车4.6万辆，同比下降24.1%，占进口总量的16.7%，与2019全年市场份额相比增加1.7个百分点。</vt:lpstr>
      <vt:lpstr>PowerPoint 演示文稿</vt:lpstr>
      <vt:lpstr>车型结构：1—5月，进口销售车型仍以轿车和SUV为主，占比超过96%； 进口乘用车累计同比下降22.0%，其中轿车、SUV和MPV降幅分别为23.0%，21.4%和19.5%。</vt:lpstr>
      <vt:lpstr>级别结构：2020年1-5月，大型和中大型进口车细分市场份额相比2019年均有所提升，分别提高1.9和6.1个百分点；其他细分市场份额均有所减少，其中，中型和紧凑型进口车份额分别减少4.5和2.6个百分点。数据显示疫情对中高端市场影响相对较小。</vt:lpstr>
      <vt:lpstr>品牌结构-整体市场：1—5月，豪华品牌仍是销售主力，占销售总量的79.0%，下滑18.7%，非豪华品牌、超豪华品牌分别下滑32.6%和8.1%。 5月，非豪华品牌、豪华品牌和超豪华品牌分别下滑22.9%、5.6%和10.2% 。</vt:lpstr>
      <vt:lpstr>品牌结构-细分品牌：1—5月，进口品牌格局稳定，前三名依然是雷克萨斯、宝马和奔驰；雷克萨斯受ES车型，保时捷受Macan车型，丰田受平行进口拉动，实现小幅增长，其余品牌均下降。5月，前十品牌中只有雷克萨斯、奔驰、丰田品牌实现增长，其余品牌均下降。</vt:lpstr>
      <vt:lpstr>区域结构：5月，全国销售前三的省份仍然是广东、浙江、江苏。销售前十的省份中辽宁、湖南因同期基数低，分别增长48.8%和4.9%；其余省份均出现下滑，上海、山东下滑幅度较大，降幅超过20%。</vt:lpstr>
      <vt:lpstr>排量结构：2020年1—5月，1.5~2.0L仍是第一排量区间，份额为45.7%；1.0L以下排量份额受到特斯拉国产化的影响下降3.6个百分点；排量结构向1.5~3.0L排量区间聚拢，该区间份额超过80%，比2019年全年增长3.7个百分点。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王枫亭</dc:creator>
  <cp:lastModifiedBy>国机汽车</cp:lastModifiedBy>
  <cp:revision>156</cp:revision>
  <dcterms:created xsi:type="dcterms:W3CDTF">2019-08-08T05:53:00Z</dcterms:created>
  <dcterms:modified xsi:type="dcterms:W3CDTF">2020-07-03T05:35:31Z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2052-10.8.2.6837</vt:lpwstr>
  </property>
</Properties>
</file>