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2.xml" ContentType="application/vnd.openxmlformats-officedocument.drawingml.chartshapes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4.xml" ContentType="application/vnd.openxmlformats-officedocument.presentationml.notesSlide+xml"/>
  <Override PartName="/ppt/media/image13.jpg" ContentType="image/jpeg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media/image15.jpg" ContentType="image/jpeg"/>
  <Override PartName="/ppt/media/image16.jpg" ContentType="image/jpeg"/>
  <Override PartName="/ppt/media/image17.jpg" ContentType="image/jpeg"/>
  <Override PartName="/ppt/media/image18.jpg" ContentType="image/jpeg"/>
  <Override PartName="/ppt/media/image19.jpg" ContentType="image/jpeg"/>
  <Override PartName="/ppt/media/image20.jpg" ContentType="image/jpeg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media/image21.jpg" ContentType="image/jpeg"/>
  <Override PartName="/ppt/media/image22.jpg" ContentType="image/jpeg"/>
  <Override PartName="/ppt/media/image23.jpg" ContentType="image/jpeg"/>
  <Override PartName="/ppt/media/image24.jpg" ContentType="image/jpeg"/>
  <Override PartName="/ppt/media/image25.jpg" ContentType="image/jpeg"/>
  <Override PartName="/ppt/media/image26.jpg" ContentType="image/jpeg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6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9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  <p:sldMasterId id="2147483680" r:id="rId3"/>
  </p:sldMasterIdLst>
  <p:notesMasterIdLst>
    <p:notesMasterId r:id="rId30"/>
  </p:notesMasterIdLst>
  <p:sldIdLst>
    <p:sldId id="9748" r:id="rId4"/>
    <p:sldId id="9766" r:id="rId5"/>
    <p:sldId id="9750" r:id="rId6"/>
    <p:sldId id="612" r:id="rId7"/>
    <p:sldId id="598" r:id="rId8"/>
    <p:sldId id="613" r:id="rId9"/>
    <p:sldId id="9752" r:id="rId10"/>
    <p:sldId id="519" r:id="rId11"/>
    <p:sldId id="9768" r:id="rId12"/>
    <p:sldId id="602" r:id="rId13"/>
    <p:sldId id="603" r:id="rId14"/>
    <p:sldId id="564" r:id="rId15"/>
    <p:sldId id="9764" r:id="rId16"/>
    <p:sldId id="604" r:id="rId17"/>
    <p:sldId id="573" r:id="rId18"/>
    <p:sldId id="587" r:id="rId19"/>
    <p:sldId id="588" r:id="rId20"/>
    <p:sldId id="590" r:id="rId21"/>
    <p:sldId id="9760" r:id="rId22"/>
    <p:sldId id="9761" r:id="rId23"/>
    <p:sldId id="621" r:id="rId24"/>
    <p:sldId id="9762" r:id="rId25"/>
    <p:sldId id="9763" r:id="rId26"/>
    <p:sldId id="9769" r:id="rId27"/>
    <p:sldId id="9744" r:id="rId28"/>
    <p:sldId id="264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402" userDrawn="1">
          <p15:clr>
            <a:srgbClr val="A4A3A4"/>
          </p15:clr>
        </p15:guide>
        <p15:guide id="3" pos="1315" userDrawn="1">
          <p15:clr>
            <a:srgbClr val="A4A3A4"/>
          </p15:clr>
        </p15:guide>
        <p15:guide id="4" pos="4218" userDrawn="1">
          <p15:clr>
            <a:srgbClr val="A4A3A4"/>
          </p15:clr>
        </p15:guide>
        <p15:guide id="5" orient="horz" pos="3226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2" clrIdx="0">
    <p:extLst>
      <p:ext uri="{19B8F6BF-5375-455C-9EA6-DF929625EA0E}">
        <p15:presenceInfo xmlns:p15="http://schemas.microsoft.com/office/powerpoint/2012/main" userId="Microsoft" providerId="None"/>
      </p:ext>
    </p:extLst>
  </p:cmAuthor>
  <p:cmAuthor id="2" name="sumojie" initials="s" lastIdx="4" clrIdx="1">
    <p:extLst>
      <p:ext uri="{19B8F6BF-5375-455C-9EA6-DF929625EA0E}">
        <p15:presenceInfo xmlns:p15="http://schemas.microsoft.com/office/powerpoint/2012/main" userId="sumojie" providerId="None"/>
      </p:ext>
    </p:extLst>
  </p:cmAuthor>
  <p:cmAuthor id="3" name="admin" initials="a" lastIdx="1" clrIdx="2">
    <p:extLst>
      <p:ext uri="{19B8F6BF-5375-455C-9EA6-DF929625EA0E}">
        <p15:presenceInfo xmlns:p15="http://schemas.microsoft.com/office/powerpoint/2012/main" userId="admin" providerId="None"/>
      </p:ext>
    </p:extLst>
  </p:cmAuthor>
  <p:cmAuthor id="4" name="LGZ" initials="L" lastIdx="2" clrIdx="3">
    <p:extLst>
      <p:ext uri="{19B8F6BF-5375-455C-9EA6-DF929625EA0E}">
        <p15:presenceInfo xmlns:p15="http://schemas.microsoft.com/office/powerpoint/2012/main" userId="LGZ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D47"/>
    <a:srgbClr val="D61023"/>
    <a:srgbClr val="B30D1D"/>
    <a:srgbClr val="2E75B6"/>
    <a:srgbClr val="5A919E"/>
    <a:srgbClr val="1F4E79"/>
    <a:srgbClr val="3A9673"/>
    <a:srgbClr val="ED9131"/>
    <a:srgbClr val="ED7D31"/>
    <a:srgbClr val="065D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66" autoAdjust="0"/>
    <p:restoredTop sz="94110" autoAdjust="0"/>
  </p:normalViewPr>
  <p:slideViewPr>
    <p:cSldViewPr snapToGrid="0" showGuides="1">
      <p:cViewPr varScale="1">
        <p:scale>
          <a:sx n="107" d="100"/>
          <a:sy n="107" d="100"/>
        </p:scale>
        <p:origin x="1542" y="114"/>
      </p:cViewPr>
      <p:guideLst>
        <p:guide orient="horz" pos="3702"/>
        <p:guide pos="3402"/>
        <p:guide pos="1315"/>
        <p:guide pos="4218"/>
        <p:guide orient="horz" pos="3226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K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G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G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G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G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G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G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G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G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G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G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G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G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K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G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G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G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G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2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G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318099558545404E-2"/>
          <c:y val="0.1842336412752679"/>
          <c:w val="0.82743434647090175"/>
          <c:h val="0.6914813648567383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6AB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772-47C6-A868-D7A870E3CCB3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altLang="zh-CN" sz="14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772-47C6-A868-D7A870E3CC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PPT模板1!$B$2:$F$2</c:f>
              <c:strCache>
                <c:ptCount val="2"/>
                <c:pt idx="0">
                  <c:v>2020年5月</c:v>
                </c:pt>
                <c:pt idx="1">
                  <c:v>2020年4月</c:v>
                </c:pt>
              </c:strCache>
            </c:strRef>
          </c:cat>
          <c:val>
            <c:numRef>
              <c:f>PPT模板1!$B$3:$F$3</c:f>
              <c:numCache>
                <c:formatCode>0.00</c:formatCode>
                <c:ptCount val="2"/>
                <c:pt idx="0">
                  <c:v>117.2856</c:v>
                </c:pt>
                <c:pt idx="1">
                  <c:v>111.3373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772-47C6-A868-D7A870E3CCB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18649728"/>
        <c:axId val="15820704"/>
      </c:barChart>
      <c:catAx>
        <c:axId val="2018649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dbl" algn="ctr">
            <a:solidFill>
              <a:schemeClr val="bg2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+mn-ea"/>
                <a:cs typeface="+mn-cs"/>
              </a:defRPr>
            </a:pPr>
            <a:endParaRPr lang="zh-CN"/>
          </a:p>
        </c:txPr>
        <c:crossAx val="15820704"/>
        <c:crosses val="autoZero"/>
        <c:auto val="0"/>
        <c:lblAlgn val="ctr"/>
        <c:lblOffset val="100"/>
        <c:noMultiLvlLbl val="0"/>
      </c:catAx>
      <c:valAx>
        <c:axId val="15820704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18649728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月二手车交易价格区间分布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3107052621577998"/>
          <c:y val="0.26438801529582573"/>
          <c:w val="0.54741850491725486"/>
          <c:h val="0.62873624834042985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E3A-4FDB-8AF3-47212DC5D99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E3A-4FDB-8AF3-47212DC5D99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E3A-4FDB-8AF3-47212DC5D99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E3A-4FDB-8AF3-47212DC5D99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E3A-4FDB-8AF3-47212DC5D99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5E3A-4FDB-8AF3-47212DC5D996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5E3A-4FDB-8AF3-47212DC5D996}"/>
              </c:ext>
            </c:extLst>
          </c:dPt>
          <c:dLbls>
            <c:dLbl>
              <c:idx val="0"/>
              <c:layout>
                <c:manualLayout>
                  <c:x val="8.344665595252812E-2"/>
                  <c:y val="-0.10730886212470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E3A-4FDB-8AF3-47212DC5D996}"/>
                </c:ext>
              </c:extLst>
            </c:dLbl>
            <c:dLbl>
              <c:idx val="1"/>
              <c:layout>
                <c:manualLayout>
                  <c:x val="0.11034492568630586"/>
                  <c:y val="5.72650711408166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E3A-4FDB-8AF3-47212DC5D996}"/>
                </c:ext>
              </c:extLst>
            </c:dLbl>
            <c:dLbl>
              <c:idx val="2"/>
              <c:layout>
                <c:manualLayout>
                  <c:x val="-6.4902954629744103E-2"/>
                  <c:y val="0.114973780847902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E3A-4FDB-8AF3-47212DC5D996}"/>
                </c:ext>
              </c:extLst>
            </c:dLbl>
            <c:dLbl>
              <c:idx val="3"/>
              <c:layout>
                <c:manualLayout>
                  <c:x val="-0.10602446405782909"/>
                  <c:y val="-3.8324593615967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E3A-4FDB-8AF3-47212DC5D996}"/>
                </c:ext>
              </c:extLst>
            </c:dLbl>
            <c:dLbl>
              <c:idx val="4"/>
              <c:layout>
                <c:manualLayout>
                  <c:x val="-0.10068376474932761"/>
                  <c:y val="-3.9918836356701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E3A-4FDB-8AF3-47212DC5D996}"/>
                </c:ext>
              </c:extLst>
            </c:dLbl>
            <c:dLbl>
              <c:idx val="5"/>
              <c:layout>
                <c:manualLayout>
                  <c:x val="-0.10402851135726558"/>
                  <c:y val="-7.533895625092570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zh-CN" altLang="en-US"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691888561687576"/>
                      <c:h val="7.001426411700578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5E3A-4FDB-8AF3-47212DC5D996}"/>
                </c:ext>
              </c:extLst>
            </c:dLbl>
            <c:dLbl>
              <c:idx val="6"/>
              <c:layout>
                <c:manualLayout>
                  <c:x val="1.9950297039919088E-3"/>
                  <c:y val="-0.10378330128049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E3A-4FDB-8AF3-47212DC5D9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PPT模板新!$B$243:$H$243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PPT模板新!$B$244:$H$244</c:f>
              <c:numCache>
                <c:formatCode>0.00%</c:formatCode>
                <c:ptCount val="7"/>
                <c:pt idx="0">
                  <c:v>0.34722444966070037</c:v>
                </c:pt>
                <c:pt idx="1">
                  <c:v>0.21350038311941824</c:v>
                </c:pt>
                <c:pt idx="2">
                  <c:v>0.16580080058188792</c:v>
                </c:pt>
                <c:pt idx="3">
                  <c:v>0.11614755200461363</c:v>
                </c:pt>
                <c:pt idx="4">
                  <c:v>5.4117845265113776E-2</c:v>
                </c:pt>
                <c:pt idx="5">
                  <c:v>7.5203182888088638E-2</c:v>
                </c:pt>
                <c:pt idx="6">
                  <c:v>2.8005786480177416E-2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5E3A-4FDB-8AF3-47212DC5D9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二手车交易价格区间分布</a:t>
            </a:r>
            <a:endParaRPr lang="zh-CN" altLang="zh-CN" sz="12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3985155249836548"/>
          <c:y val="0.26017030256780249"/>
          <c:w val="0.48483519753197585"/>
          <c:h val="0.58927828993191345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86D-4E03-B639-5A2EE330C26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86D-4E03-B639-5A2EE330C26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86D-4E03-B639-5A2EE330C26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86D-4E03-B639-5A2EE330C262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86D-4E03-B639-5A2EE330C262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86D-4E03-B639-5A2EE330C262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D86D-4E03-B639-5A2EE330C262}"/>
              </c:ext>
            </c:extLst>
          </c:dPt>
          <c:dLbls>
            <c:dLbl>
              <c:idx val="0"/>
              <c:layout>
                <c:manualLayout>
                  <c:x val="8.344665595252812E-2"/>
                  <c:y val="-0.10730886212470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86D-4E03-B639-5A2EE330C262}"/>
                </c:ext>
              </c:extLst>
            </c:dLbl>
            <c:dLbl>
              <c:idx val="1"/>
              <c:layout>
                <c:manualLayout>
                  <c:x val="0.14763538114608088"/>
                  <c:y val="5.34881037422906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86D-4E03-B639-5A2EE330C262}"/>
                </c:ext>
              </c:extLst>
            </c:dLbl>
            <c:dLbl>
              <c:idx val="2"/>
              <c:layout>
                <c:manualLayout>
                  <c:x val="-6.4902954629744103E-2"/>
                  <c:y val="0.114973780847902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86D-4E03-B639-5A2EE330C262}"/>
                </c:ext>
              </c:extLst>
            </c:dLbl>
            <c:dLbl>
              <c:idx val="3"/>
              <c:layout>
                <c:manualLayout>
                  <c:x val="-0.10602446405782909"/>
                  <c:y val="-3.8324593615967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86D-4E03-B639-5A2EE330C262}"/>
                </c:ext>
              </c:extLst>
            </c:dLbl>
            <c:dLbl>
              <c:idx val="4"/>
              <c:layout>
                <c:manualLayout>
                  <c:x val="-0.10068376474932761"/>
                  <c:y val="-3.9918836356701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86D-4E03-B639-5A2EE330C262}"/>
                </c:ext>
              </c:extLst>
            </c:dLbl>
            <c:dLbl>
              <c:idx val="5"/>
              <c:layout>
                <c:manualLayout>
                  <c:x val="-5.5213677443179655E-2"/>
                  <c:y val="-6.898426850874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zh-CN" altLang="en-US" sz="1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902466406991038"/>
                      <c:h val="8.27237862042930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D86D-4E03-B639-5A2EE330C262}"/>
                </c:ext>
              </c:extLst>
            </c:dLbl>
            <c:dLbl>
              <c:idx val="6"/>
              <c:layout>
                <c:manualLayout>
                  <c:x val="1.9950297039919088E-3"/>
                  <c:y val="-0.10378330128049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86D-4E03-B639-5A2EE330C26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PPT模板新!$M$243:$S$243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PPT模板新!$M$244:$S$244</c:f>
              <c:numCache>
                <c:formatCode>0.00%</c:formatCode>
                <c:ptCount val="7"/>
                <c:pt idx="0">
                  <c:v>0.35252438051899593</c:v>
                </c:pt>
                <c:pt idx="1">
                  <c:v>0.23139727991689041</c:v>
                </c:pt>
                <c:pt idx="2">
                  <c:v>0.16965036909142786</c:v>
                </c:pt>
                <c:pt idx="3">
                  <c:v>0.10992084104560053</c:v>
                </c:pt>
                <c:pt idx="4">
                  <c:v>4.2999700044627505E-2</c:v>
                </c:pt>
                <c:pt idx="5">
                  <c:v>7.4357839443399881E-2</c:v>
                </c:pt>
                <c:pt idx="6">
                  <c:v>1.9149589939057847E-2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D86D-4E03-B639-5A2EE330C2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7954138019699082"/>
          <c:y val="0.46812997516628674"/>
          <c:w val="0.21368153279680971"/>
          <c:h val="0.4138466747941987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altLang="zh-CN"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平均库存周期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调研模板!$B$246</c:f>
              <c:strCache>
                <c:ptCount val="1"/>
                <c:pt idx="0">
                  <c:v>5月</c:v>
                </c:pt>
              </c:strCache>
            </c:strRef>
          </c:tx>
          <c:spPr>
            <a:solidFill>
              <a:srgbClr val="2695B8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调研模板!$A$247:$A$249</c:f>
              <c:strCache>
                <c:ptCount val="3"/>
                <c:pt idx="0">
                  <c:v>15天以内</c:v>
                </c:pt>
                <c:pt idx="1">
                  <c:v>15-30天</c:v>
                </c:pt>
                <c:pt idx="2">
                  <c:v>30天以上</c:v>
                </c:pt>
              </c:strCache>
            </c:strRef>
          </c:cat>
          <c:val>
            <c:numRef>
              <c:f>调研模板!$B$247:$B$249</c:f>
              <c:numCache>
                <c:formatCode>0%</c:formatCode>
                <c:ptCount val="3"/>
                <c:pt idx="0">
                  <c:v>0.31</c:v>
                </c:pt>
                <c:pt idx="1">
                  <c:v>0.56000000000000005</c:v>
                </c:pt>
                <c:pt idx="2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1A-42B1-A5E9-89EB885551F7}"/>
            </c:ext>
          </c:extLst>
        </c:ser>
        <c:ser>
          <c:idx val="1"/>
          <c:order val="1"/>
          <c:tx>
            <c:strRef>
              <c:f>调研模板!$C$246</c:f>
              <c:strCache>
                <c:ptCount val="1"/>
                <c:pt idx="0">
                  <c:v>6月</c:v>
                </c:pt>
              </c:strCache>
            </c:strRef>
          </c:tx>
          <c:spPr>
            <a:solidFill>
              <a:srgbClr val="ED7D3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调研模板!$A$247:$A$249</c:f>
              <c:strCache>
                <c:ptCount val="3"/>
                <c:pt idx="0">
                  <c:v>15天以内</c:v>
                </c:pt>
                <c:pt idx="1">
                  <c:v>15-30天</c:v>
                </c:pt>
                <c:pt idx="2">
                  <c:v>30天以上</c:v>
                </c:pt>
              </c:strCache>
            </c:strRef>
          </c:cat>
          <c:val>
            <c:numRef>
              <c:f>调研模板!$C$247:$C$249</c:f>
              <c:numCache>
                <c:formatCode>0%</c:formatCode>
                <c:ptCount val="3"/>
                <c:pt idx="0">
                  <c:v>0.29000000000000004</c:v>
                </c:pt>
                <c:pt idx="1">
                  <c:v>0.51</c:v>
                </c:pt>
                <c:pt idx="2">
                  <c:v>0.19999999999999998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A1A-42B1-A5E9-89EB885551F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21771776"/>
        <c:axId val="2025141728"/>
      </c:barChart>
      <c:catAx>
        <c:axId val="2021771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25141728"/>
        <c:crosses val="autoZero"/>
        <c:auto val="1"/>
        <c:lblAlgn val="ctr"/>
        <c:lblOffset val="100"/>
        <c:noMultiLvlLbl val="0"/>
      </c:catAx>
      <c:valAx>
        <c:axId val="2025141728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21771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84902082997028561"/>
          <c:y val="4.5760430686406457E-2"/>
          <c:w val="0.11499784764945384"/>
          <c:h val="7.968228399444686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12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流通活跃</a:t>
            </a:r>
            <a:r>
              <a:rPr lang="en-US" altLang="zh-CN" sz="1200" b="1" i="0" u="none" strike="noStrike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6880165069505746"/>
          <c:y val="3.930461073318216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4349898566414038"/>
          <c:y val="0.12550250257678106"/>
          <c:w val="0.66315848895506169"/>
          <c:h val="0.7717827225859164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682180867877353"/>
                      <c:h val="7.237138058874133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D9A8-4CBA-A4A8-0FECED44CFA2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021050575531506"/>
                      <c:h val="8.076064418094475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9A8-4CBA-A4A8-0FECED44CFA2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682180867877353"/>
                      <c:h val="7.796422298354359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D9A8-4CBA-A4A8-0FECED44CFA2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072896099467929"/>
                      <c:h val="8.91627899330955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9A8-4CBA-A4A8-0FECED44CFA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PPT模板新!$A$292:$A$296</c:f>
              <c:strCache>
                <c:ptCount val="5"/>
                <c:pt idx="0">
                  <c:v>辽宁</c:v>
                </c:pt>
                <c:pt idx="1">
                  <c:v>上海</c:v>
                </c:pt>
                <c:pt idx="2">
                  <c:v>浙江</c:v>
                </c:pt>
                <c:pt idx="3">
                  <c:v>重庆</c:v>
                </c:pt>
                <c:pt idx="4">
                  <c:v>北京</c:v>
                </c:pt>
              </c:strCache>
            </c:strRef>
          </c:cat>
          <c:val>
            <c:numRef>
              <c:f>PPT模板新!$B$292:$B$296</c:f>
              <c:numCache>
                <c:formatCode>0.00%</c:formatCode>
                <c:ptCount val="5"/>
                <c:pt idx="0">
                  <c:v>0.32122540333861793</c:v>
                </c:pt>
                <c:pt idx="1">
                  <c:v>0.33004729234663294</c:v>
                </c:pt>
                <c:pt idx="2">
                  <c:v>0.35153312803461112</c:v>
                </c:pt>
                <c:pt idx="3">
                  <c:v>0.40258553743547576</c:v>
                </c:pt>
                <c:pt idx="4">
                  <c:v>0.64454415572819002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9A8-4CBA-A4A8-0FECED44CF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932753056"/>
        <c:axId val="1403523360"/>
      </c:barChart>
      <c:catAx>
        <c:axId val="9327530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403523360"/>
        <c:crosses val="autoZero"/>
        <c:auto val="1"/>
        <c:lblAlgn val="ctr"/>
        <c:lblOffset val="100"/>
        <c:noMultiLvlLbl val="0"/>
      </c:catAx>
      <c:valAx>
        <c:axId val="1403523360"/>
        <c:scaling>
          <c:orientation val="minMax"/>
          <c:max val="0.65000000000000013"/>
        </c:scaling>
        <c:delete val="0"/>
        <c:axPos val="b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932753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834429550048409E-2"/>
          <c:y val="0.11332152936953099"/>
          <c:w val="0.89230182380975176"/>
          <c:h val="0.74956432062881351"/>
        </c:manualLayout>
      </c:layout>
      <c:lineChart>
        <c:grouping val="standard"/>
        <c:varyColors val="0"/>
        <c:ser>
          <c:idx val="0"/>
          <c:order val="0"/>
          <c:tx>
            <c:strRef>
              <c:f>PPT模板1!$A$429</c:f>
              <c:strCache>
                <c:ptCount val="1"/>
                <c:pt idx="0">
                  <c:v>2020转籍率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19050">
                <a:solidFill>
                  <a:schemeClr val="accent1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4.1287299604375778E-2"/>
                  <c:y val="4.51865237790184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1ED-4F04-B294-3AEB044F49FC}"/>
                </c:ext>
              </c:extLst>
            </c:dLbl>
            <c:dLbl>
              <c:idx val="2"/>
              <c:layout>
                <c:manualLayout>
                  <c:x val="-4.6655086710894793E-2"/>
                  <c:y val="-4.31259005447961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1ED-4F04-B294-3AEB044F49FC}"/>
                </c:ext>
              </c:extLst>
            </c:dLbl>
            <c:dLbl>
              <c:idx val="3"/>
              <c:layout>
                <c:manualLayout>
                  <c:x val="-3.750251659047743E-2"/>
                  <c:y val="4.36207746286054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1ED-4F04-B294-3AEB044F49FC}"/>
                </c:ext>
              </c:extLst>
            </c:dLbl>
            <c:dLbl>
              <c:idx val="4"/>
              <c:layout>
                <c:manualLayout>
                  <c:x val="-3.2340987760177478E-2"/>
                  <c:y val="3.782715508536722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1ED-4F04-B294-3AEB044F49FC}"/>
                </c:ext>
              </c:extLst>
            </c:dLbl>
            <c:dLbl>
              <c:idx val="6"/>
              <c:layout>
                <c:manualLayout>
                  <c:x val="-2.89688774720212E-2"/>
                  <c:y val="-3.66495314946671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1ED-4F04-B294-3AEB044F49FC}"/>
                </c:ext>
              </c:extLst>
            </c:dLbl>
            <c:dLbl>
              <c:idx val="7"/>
              <c:layout>
                <c:manualLayout>
                  <c:x val="-3.962535369799082E-2"/>
                  <c:y val="-4.32856632777704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1ED-4F04-B294-3AEB044F49F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PPT模板1!$B$428:$M$428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PPT模板1!$B$429:$M$429</c:f>
              <c:numCache>
                <c:formatCode>0.00%</c:formatCode>
                <c:ptCount val="12"/>
                <c:pt idx="0">
                  <c:v>0.25059999999999999</c:v>
                </c:pt>
                <c:pt idx="1">
                  <c:v>0.14862849908566605</c:v>
                </c:pt>
                <c:pt idx="2">
                  <c:v>0.22906657316709783</c:v>
                </c:pt>
                <c:pt idx="3">
                  <c:v>0.2681</c:v>
                </c:pt>
                <c:pt idx="4">
                  <c:v>0.27400000000000002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6-A1ED-4F04-B294-3AEB044F49FC}"/>
            </c:ext>
          </c:extLst>
        </c:ser>
        <c:ser>
          <c:idx val="1"/>
          <c:order val="1"/>
          <c:tx>
            <c:strRef>
              <c:f>PPT模板1!$A$430</c:f>
              <c:strCache>
                <c:ptCount val="1"/>
                <c:pt idx="0">
                  <c:v>2019转籍率</c:v>
                </c:pt>
              </c:strCache>
            </c:strRef>
          </c:tx>
          <c:spPr>
            <a:ln w="31750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tx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5.2097331583552099E-2"/>
                  <c:y val="5.32753718285213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1ED-4F04-B294-3AEB044F49FC}"/>
                </c:ext>
              </c:extLst>
            </c:dLbl>
            <c:dLbl>
              <c:idx val="2"/>
              <c:layout>
                <c:manualLayout>
                  <c:x val="-2.4319553805774299E-2"/>
                  <c:y val="4.40161125692620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1ED-4F04-B294-3AEB044F49FC}"/>
                </c:ext>
              </c:extLst>
            </c:dLbl>
            <c:dLbl>
              <c:idx val="4"/>
              <c:layout>
                <c:manualLayout>
                  <c:x val="-3.5737768524958871E-2"/>
                  <c:y val="-4.772463676155326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1ED-4F04-B294-3AEB044F49FC}"/>
                </c:ext>
              </c:extLst>
            </c:dLbl>
            <c:dLbl>
              <c:idx val="6"/>
              <c:layout>
                <c:manualLayout>
                  <c:x val="-3.5416248898997103E-2"/>
                  <c:y val="3.35082506958024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1ED-4F04-B294-3AEB044F49FC}"/>
                </c:ext>
              </c:extLst>
            </c:dLbl>
            <c:dLbl>
              <c:idx val="7"/>
              <c:layout>
                <c:manualLayout>
                  <c:x val="-2.3626112857683516E-2"/>
                  <c:y val="5.21797305169789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1ED-4F04-B294-3AEB044F49FC}"/>
                </c:ext>
              </c:extLst>
            </c:dLbl>
            <c:spPr>
              <a:noFill/>
              <a:ln w="12700"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PPT模板1!$B$428:$M$428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PPT模板1!$B$430:$M$430</c:f>
              <c:numCache>
                <c:formatCode>0.00%</c:formatCode>
                <c:ptCount val="12"/>
                <c:pt idx="0">
                  <c:v>0.30630000000000002</c:v>
                </c:pt>
                <c:pt idx="1">
                  <c:v>0.30009999999999998</c:v>
                </c:pt>
                <c:pt idx="2">
                  <c:v>0.2979</c:v>
                </c:pt>
                <c:pt idx="3">
                  <c:v>0.29360000000000003</c:v>
                </c:pt>
                <c:pt idx="4">
                  <c:v>0.28620000000000001</c:v>
                </c:pt>
                <c:pt idx="5">
                  <c:v>0.33019999999999999</c:v>
                </c:pt>
                <c:pt idx="6">
                  <c:v>0.26550000000000001</c:v>
                </c:pt>
                <c:pt idx="7">
                  <c:v>0.27560000000000001</c:v>
                </c:pt>
                <c:pt idx="8">
                  <c:v>0.26</c:v>
                </c:pt>
                <c:pt idx="9">
                  <c:v>0.2505</c:v>
                </c:pt>
                <c:pt idx="10">
                  <c:v>0.25059999999999999</c:v>
                </c:pt>
                <c:pt idx="11">
                  <c:v>0.25109999999999999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C-A1ED-4F04-B294-3AEB044F49F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80209616"/>
        <c:axId val="1180210008"/>
        <c:extLst>
          <c:ext xmlns:c15="http://schemas.microsoft.com/office/drawing/2012/chart" uri="{02D57815-91ED-43cb-92C2-25804820EDAC}">
            <c15:filteredLin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PPT模板1!$A$431</c15:sqref>
                        </c15:formulaRef>
                      </c:ext>
                    </c:extLst>
                    <c:strCache>
                      <c:ptCount val="1"/>
                      <c:pt idx="0">
                        <c:v>2018转籍率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>
                      <a:solidFill>
                        <a:schemeClr val="accent3"/>
                      </a:solidFill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lang="zh-CN"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PPT模板1!$B$428:$M$428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PPT模板1!$B$431:$M$431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0.253</c:v>
                      </c:pt>
                      <c:pt idx="1">
                        <c:v>0.19489999999999999</c:v>
                      </c:pt>
                      <c:pt idx="2">
                        <c:v>0.2089</c:v>
                      </c:pt>
                      <c:pt idx="3">
                        <c:v>0.24460000000000001</c:v>
                      </c:pt>
                      <c:pt idx="4">
                        <c:v>0.28339999999999999</c:v>
                      </c:pt>
                      <c:pt idx="5">
                        <c:v>0.26400000000000001</c:v>
                      </c:pt>
                      <c:pt idx="6">
                        <c:v>0.25769999999999998</c:v>
                      </c:pt>
                      <c:pt idx="7">
                        <c:v>0.27129999999999999</c:v>
                      </c:pt>
                      <c:pt idx="8">
                        <c:v>0.29239999999999999</c:v>
                      </c:pt>
                      <c:pt idx="9">
                        <c:v>0.2828</c:v>
                      </c:pt>
                      <c:pt idx="10">
                        <c:v>0.27639999999999998</c:v>
                      </c:pt>
                      <c:pt idx="11">
                        <c:v>0.29139999999999999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D-A1ED-4F04-B294-3AEB044F49FC}"/>
                  </c:ext>
                </c:extLst>
              </c15:ser>
            </c15:filteredLineSeries>
          </c:ext>
        </c:extLst>
      </c:lineChart>
      <c:catAx>
        <c:axId val="1180209616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80210008"/>
        <c:crosses val="autoZero"/>
        <c:auto val="1"/>
        <c:lblAlgn val="ctr"/>
        <c:lblOffset val="100"/>
        <c:noMultiLvlLbl val="0"/>
      </c:catAx>
      <c:valAx>
        <c:axId val="1180210008"/>
        <c:scaling>
          <c:orientation val="minMax"/>
          <c:max val="0.35000000000000003"/>
          <c:min val="0.12000000000000001"/>
        </c:scaling>
        <c:delete val="0"/>
        <c:axPos val="l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72545904041737386"/>
          <c:y val="1.2057274903969028E-2"/>
          <c:w val="0.2722414489909008"/>
          <c:h val="0.1087686452623137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987784047801264"/>
          <c:y val="7.2901667644529891E-2"/>
          <c:w val="0.54039082670131078"/>
          <c:h val="0.88872903359519118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DEB-4DB2-97D7-8F8BAE8C2391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DEB-4DB2-97D7-8F8BAE8C2391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DEB-4DB2-97D7-8F8BAE8C2391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DEB-4DB2-97D7-8F8BAE8C2391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DEB-4DB2-97D7-8F8BAE8C2391}"/>
              </c:ext>
            </c:extLst>
          </c:dPt>
          <c:dPt>
            <c:idx val="5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7DEB-4DB2-97D7-8F8BAE8C2391}"/>
              </c:ext>
            </c:extLst>
          </c:dPt>
          <c:dPt>
            <c:idx val="6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7DEB-4DB2-97D7-8F8BAE8C2391}"/>
              </c:ext>
            </c:extLst>
          </c:dPt>
          <c:dPt>
            <c:idx val="7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7DEB-4DB2-97D7-8F8BAE8C2391}"/>
              </c:ext>
            </c:extLst>
          </c:dPt>
          <c:dPt>
            <c:idx val="8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7DEB-4DB2-97D7-8F8BAE8C2391}"/>
              </c:ext>
            </c:extLst>
          </c:dPt>
          <c:dPt>
            <c:idx val="9"/>
            <c:bubble3D val="0"/>
            <c:spPr>
              <a:solidFill>
                <a:schemeClr val="accent1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7DEB-4DB2-97D7-8F8BAE8C2391}"/>
              </c:ext>
            </c:extLst>
          </c:dPt>
          <c:dPt>
            <c:idx val="10"/>
            <c:bubble3D val="0"/>
            <c:spPr>
              <a:solidFill>
                <a:schemeClr val="accent3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7DEB-4DB2-97D7-8F8BAE8C2391}"/>
              </c:ext>
            </c:extLst>
          </c:dPt>
          <c:dPt>
            <c:idx val="11"/>
            <c:bubble3D val="0"/>
            <c:spPr>
              <a:solidFill>
                <a:schemeClr val="accent5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7DEB-4DB2-97D7-8F8BAE8C2391}"/>
              </c:ext>
            </c:extLst>
          </c:dPt>
          <c:dPt>
            <c:idx val="1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7DEB-4DB2-97D7-8F8BAE8C2391}"/>
              </c:ext>
            </c:extLst>
          </c:dPt>
          <c:dPt>
            <c:idx val="13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7DEB-4DB2-97D7-8F8BAE8C239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行认证模板!$A$16:$A$29</c:f>
              <c:strCache>
                <c:ptCount val="14"/>
                <c:pt idx="0">
                  <c:v>大众</c:v>
                </c:pt>
                <c:pt idx="1">
                  <c:v>本田</c:v>
                </c:pt>
                <c:pt idx="2">
                  <c:v>奥迪</c:v>
                </c:pt>
                <c:pt idx="3">
                  <c:v>别克</c:v>
                </c:pt>
                <c:pt idx="4">
                  <c:v>丰田</c:v>
                </c:pt>
                <c:pt idx="5">
                  <c:v>日产</c:v>
                </c:pt>
                <c:pt idx="6">
                  <c:v>宝马</c:v>
                </c:pt>
                <c:pt idx="7">
                  <c:v>奔驰</c:v>
                </c:pt>
                <c:pt idx="8">
                  <c:v>福特</c:v>
                </c:pt>
                <c:pt idx="9">
                  <c:v>起亚</c:v>
                </c:pt>
                <c:pt idx="10">
                  <c:v>现代</c:v>
                </c:pt>
                <c:pt idx="11">
                  <c:v>吉利汽车</c:v>
                </c:pt>
                <c:pt idx="12">
                  <c:v>铃木</c:v>
                </c:pt>
                <c:pt idx="13">
                  <c:v>其他</c:v>
                </c:pt>
              </c:strCache>
            </c:strRef>
          </c:cat>
          <c:val>
            <c:numRef>
              <c:f>行认证模板!$B$16:$B$29</c:f>
              <c:numCache>
                <c:formatCode>0%</c:formatCode>
                <c:ptCount val="14"/>
                <c:pt idx="0">
                  <c:v>0.152</c:v>
                </c:pt>
                <c:pt idx="1">
                  <c:v>6.5000000000000002E-2</c:v>
                </c:pt>
                <c:pt idx="2">
                  <c:v>6.4000000000000001E-2</c:v>
                </c:pt>
                <c:pt idx="3">
                  <c:v>6.2E-2</c:v>
                </c:pt>
                <c:pt idx="4">
                  <c:v>6.0999999999999999E-2</c:v>
                </c:pt>
                <c:pt idx="5">
                  <c:v>5.8000000000000003E-2</c:v>
                </c:pt>
                <c:pt idx="6">
                  <c:v>4.9000000000000002E-2</c:v>
                </c:pt>
                <c:pt idx="7">
                  <c:v>4.9000000000000002E-2</c:v>
                </c:pt>
                <c:pt idx="8">
                  <c:v>3.5999999999999997E-2</c:v>
                </c:pt>
                <c:pt idx="9">
                  <c:v>0.03</c:v>
                </c:pt>
                <c:pt idx="10">
                  <c:v>2.9000000000000001E-2</c:v>
                </c:pt>
                <c:pt idx="11">
                  <c:v>2.4E-2</c:v>
                </c:pt>
                <c:pt idx="12">
                  <c:v>2.3E-2</c:v>
                </c:pt>
                <c:pt idx="13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7DEB-4DB2-97D7-8F8BAE8C239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800" b="1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zh-CN" sz="1800" b="1" i="0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本月价格区间占比</a:t>
            </a:r>
            <a:endParaRPr lang="zh-CN" altLang="zh-CN" sz="1800" b="1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220606263306947"/>
          <c:y val="0.19851846974979842"/>
          <c:w val="0.82557174103237096"/>
          <c:h val="0.6381022163896180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行认证模板!$A$37:$A$41</c:f>
              <c:strCache>
                <c:ptCount val="5"/>
                <c:pt idx="0">
                  <c:v>0-5万</c:v>
                </c:pt>
                <c:pt idx="1">
                  <c:v>5-10万</c:v>
                </c:pt>
                <c:pt idx="2">
                  <c:v>10-20万</c:v>
                </c:pt>
                <c:pt idx="3">
                  <c:v>20-50万</c:v>
                </c:pt>
                <c:pt idx="4">
                  <c:v>50万以上</c:v>
                </c:pt>
              </c:strCache>
            </c:strRef>
          </c:cat>
          <c:val>
            <c:numRef>
              <c:f>行认证模板!$B$37:$B$41</c:f>
              <c:numCache>
                <c:formatCode>0.00%</c:formatCode>
                <c:ptCount val="5"/>
                <c:pt idx="0">
                  <c:v>0.125</c:v>
                </c:pt>
                <c:pt idx="1">
                  <c:v>0.25600000000000001</c:v>
                </c:pt>
                <c:pt idx="2">
                  <c:v>0.31440000000000001</c:v>
                </c:pt>
                <c:pt idx="3">
                  <c:v>0.19869999999999999</c:v>
                </c:pt>
                <c:pt idx="4">
                  <c:v>0.10589999999999999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A5-4B5E-89C1-9B8F62C9EF3F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60"/>
        <c:overlap val="-27"/>
        <c:axId val="409613343"/>
        <c:axId val="503005023"/>
      </c:barChart>
      <c:catAx>
        <c:axId val="4096133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503005023"/>
        <c:crosses val="autoZero"/>
        <c:auto val="1"/>
        <c:lblAlgn val="ctr"/>
        <c:lblOffset val="100"/>
        <c:noMultiLvlLbl val="0"/>
      </c:catAx>
      <c:valAx>
        <c:axId val="503005023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4096133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车龄占比</a:t>
            </a:r>
          </a:p>
        </c:rich>
      </c:tx>
      <c:layout>
        <c:manualLayout>
          <c:xMode val="edge"/>
          <c:yMode val="edge"/>
          <c:x val="0.42105047118404565"/>
          <c:y val="2.125532160906508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8.9125666323632613E-2"/>
          <c:y val="0.1828818831630793"/>
          <c:w val="0.81721036796779156"/>
          <c:h val="0.65397918249164533"/>
        </c:manualLayout>
      </c:layout>
      <c:lineChart>
        <c:grouping val="standard"/>
        <c:varyColors val="0"/>
        <c:ser>
          <c:idx val="0"/>
          <c:order val="0"/>
          <c:spPr>
            <a:ln w="50800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/>
              </a:solidFill>
              <a:ln w="19050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6.7448455630199425E-2"/>
                  <c:y val="-5.779014512676319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</a:t>
                    </a:r>
                    <a:r>
                      <a:rPr lang="zh-CN" altLang="en-US" dirty="0"/>
                      <a:t>年 </a:t>
                    </a:r>
                    <a:r>
                      <a:rPr lang="en-US" altLang="zh-CN"/>
                      <a:t>5.9%</a:t>
                    </a:r>
                    <a:endParaRPr lang="zh-CN" alt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FAB-415B-9B5B-A69BDD4426C5}"/>
                </c:ext>
              </c:extLst>
            </c:dLbl>
            <c:dLbl>
              <c:idx val="1"/>
              <c:layout>
                <c:manualLayout>
                  <c:x val="-9.6081517912377429E-2"/>
                  <c:y val="-5.615130633357796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</a:t>
                    </a:r>
                    <a:r>
                      <a:rPr lang="zh-CN" altLang="en-US" dirty="0"/>
                      <a:t>年 </a:t>
                    </a:r>
                    <a:r>
                      <a:rPr lang="en-US" altLang="zh-CN"/>
                      <a:t>15.8%</a:t>
                    </a:r>
                    <a:endParaRPr lang="zh-CN" alt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FAB-415B-9B5B-A69BDD4426C5}"/>
                </c:ext>
              </c:extLst>
            </c:dLbl>
            <c:dLbl>
              <c:idx val="2"/>
              <c:layout>
                <c:manualLayout>
                  <c:x val="-7.4648163391407854E-2"/>
                  <c:y val="-3.808794646513472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</a:t>
                    </a:r>
                    <a:r>
                      <a:rPr lang="zh-CN" altLang="en-US" dirty="0"/>
                      <a:t>年 </a:t>
                    </a:r>
                    <a:r>
                      <a:rPr lang="en-US" altLang="zh-CN"/>
                      <a:t>22.6%</a:t>
                    </a:r>
                    <a:endParaRPr lang="zh-CN" alt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FAB-415B-9B5B-A69BDD4426C5}"/>
                </c:ext>
              </c:extLst>
            </c:dLbl>
            <c:dLbl>
              <c:idx val="3"/>
              <c:layout>
                <c:manualLayout>
                  <c:x val="-5.8723068040972694E-2"/>
                  <c:y val="-2.349447243201749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r>
                      <a:rPr lang="en-US" altLang="zh-CN" sz="1100" dirty="0"/>
                      <a:t>4</a:t>
                    </a:r>
                    <a:r>
                      <a:rPr lang="zh-CN" altLang="en-US" sz="1100" dirty="0"/>
                      <a:t>年 </a:t>
                    </a:r>
                    <a:r>
                      <a:rPr lang="en-US" altLang="zh-CN" sz="1100"/>
                      <a:t>18.4%</a:t>
                    </a:r>
                    <a:endParaRPr lang="zh-CN" altLang="en-US" sz="110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404812288337817"/>
                      <c:h val="9.5853330833645792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3FAB-415B-9B5B-A69BDD4426C5}"/>
                </c:ext>
              </c:extLst>
            </c:dLbl>
            <c:dLbl>
              <c:idx val="4"/>
              <c:layout>
                <c:manualLayout>
                  <c:x val="-8.1900698560495755E-2"/>
                  <c:y val="-4.312721516243052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r>
                      <a:rPr lang="en-US" altLang="zh-CN" sz="1100" dirty="0"/>
                      <a:t>5</a:t>
                    </a:r>
                    <a:r>
                      <a:rPr lang="zh-CN" altLang="en-US" sz="1100" dirty="0"/>
                      <a:t>年 </a:t>
                    </a:r>
                    <a:r>
                      <a:rPr lang="en-US" altLang="zh-CN" sz="1100"/>
                      <a:t>14.9%</a:t>
                    </a:r>
                    <a:endParaRPr lang="zh-CN" altLang="en-US" sz="110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105266863187949"/>
                      <c:h val="7.6012060992375938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4-3FAB-415B-9B5B-A69BDD4426C5}"/>
                </c:ext>
              </c:extLst>
            </c:dLbl>
            <c:dLbl>
              <c:idx val="5"/>
              <c:layout>
                <c:manualLayout>
                  <c:x val="-0.12192948281846244"/>
                  <c:y val="4.70461556744290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6</a:t>
                    </a:r>
                    <a:r>
                      <a:rPr lang="zh-CN" altLang="en-US" dirty="0"/>
                      <a:t>年 </a:t>
                    </a:r>
                    <a:r>
                      <a:rPr lang="en-US" altLang="zh-CN"/>
                      <a:t>11.1%</a:t>
                    </a:r>
                    <a:endParaRPr lang="zh-CN" alt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805721438038082"/>
                      <c:h val="7.9980314960629906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5-3FAB-415B-9B5B-A69BDD4426C5}"/>
                </c:ext>
              </c:extLst>
            </c:dLbl>
            <c:dLbl>
              <c:idx val="6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r>
                      <a:rPr lang="en-US" altLang="zh-CN" sz="1100" dirty="0"/>
                      <a:t>7</a:t>
                    </a:r>
                    <a:r>
                      <a:rPr lang="zh-CN" altLang="en-US" sz="1100" dirty="0"/>
                      <a:t>年 </a:t>
                    </a:r>
                    <a:r>
                      <a:rPr lang="en-US" altLang="zh-CN" sz="1100"/>
                      <a:t>11.4%</a:t>
                    </a:r>
                    <a:endParaRPr lang="zh-CN" altLang="en-US" sz="110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showDataLabelsRange val="0"/>
                </c:ext>
                <c:ext xmlns:c16="http://schemas.microsoft.com/office/drawing/2014/chart" uri="{C3380CC4-5D6E-409C-BE32-E72D297353CC}">
                  <c16:uniqueId val="{00000006-3FAB-415B-9B5B-A69BDD4426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行认证模板!$A$69:$A$75</c:f>
              <c:strCache>
                <c:ptCount val="7"/>
                <c:pt idx="0">
                  <c:v>1年</c:v>
                </c:pt>
                <c:pt idx="1">
                  <c:v>2年</c:v>
                </c:pt>
                <c:pt idx="2">
                  <c:v>3年</c:v>
                </c:pt>
                <c:pt idx="3">
                  <c:v>4年</c:v>
                </c:pt>
                <c:pt idx="4">
                  <c:v>5年</c:v>
                </c:pt>
                <c:pt idx="5">
                  <c:v>6年</c:v>
                </c:pt>
                <c:pt idx="6">
                  <c:v>7年</c:v>
                </c:pt>
              </c:strCache>
            </c:strRef>
          </c:cat>
          <c:val>
            <c:numRef>
              <c:f>行认证模板!$B$69:$B$75</c:f>
              <c:numCache>
                <c:formatCode>0.0%</c:formatCode>
                <c:ptCount val="7"/>
                <c:pt idx="0">
                  <c:v>5.8999999999999997E-2</c:v>
                </c:pt>
                <c:pt idx="1">
                  <c:v>0.158</c:v>
                </c:pt>
                <c:pt idx="2">
                  <c:v>0.22600000000000001</c:v>
                </c:pt>
                <c:pt idx="3">
                  <c:v>0.184</c:v>
                </c:pt>
                <c:pt idx="4">
                  <c:v>0.14899999999999999</c:v>
                </c:pt>
                <c:pt idx="5">
                  <c:v>0.111</c:v>
                </c:pt>
                <c:pt idx="6">
                  <c:v>0.114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7-3FAB-415B-9B5B-A69BDD4426C5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09629743"/>
        <c:axId val="503021247"/>
      </c:lineChart>
      <c:catAx>
        <c:axId val="4096297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noFill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503021247"/>
        <c:crosses val="autoZero"/>
        <c:auto val="1"/>
        <c:lblAlgn val="ctr"/>
        <c:lblOffset val="100"/>
        <c:noMultiLvlLbl val="0"/>
      </c:catAx>
      <c:valAx>
        <c:axId val="503021247"/>
        <c:scaling>
          <c:orientation val="minMax"/>
          <c:max val="0.25"/>
          <c:min val="5.000000000000001E-2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409629743"/>
        <c:crosses val="autoZero"/>
        <c:crossBetween val="between"/>
      </c:valAx>
      <c:spPr>
        <a:solidFill>
          <a:schemeClr val="tx1">
            <a:lumMod val="65000"/>
            <a:lumOff val="35000"/>
            <a:alpha val="90000"/>
          </a:schemeClr>
        </a:solidFill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zh-CN" sz="1800" b="1">
                <a:effectLst/>
              </a:rPr>
              <a:t>汽车消费额月度增速走势</a:t>
            </a:r>
            <a:endParaRPr lang="zh-CN" altLang="zh-CN" b="1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'宏观经济 '!$A$3</c:f>
              <c:strCache>
                <c:ptCount val="1"/>
                <c:pt idx="0">
                  <c:v>17年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'宏观经济 '!$B$2:$M$2</c:f>
              <c:strCache>
                <c:ptCount val="12"/>
                <c:pt idx="0">
                  <c:v>年累</c:v>
                </c:pt>
                <c:pt idx="1">
                  <c:v>1-2月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'宏观经济 '!$B$3:$M$3</c:f>
              <c:numCache>
                <c:formatCode>General</c:formatCode>
                <c:ptCount val="12"/>
                <c:pt idx="0">
                  <c:v>6</c:v>
                </c:pt>
                <c:pt idx="1">
                  <c:v>-1</c:v>
                </c:pt>
                <c:pt idx="2">
                  <c:v>8.6</c:v>
                </c:pt>
                <c:pt idx="3">
                  <c:v>6.8</c:v>
                </c:pt>
                <c:pt idx="4">
                  <c:v>7</c:v>
                </c:pt>
                <c:pt idx="5">
                  <c:v>9.8000000000000007</c:v>
                </c:pt>
                <c:pt idx="6">
                  <c:v>8.1</c:v>
                </c:pt>
                <c:pt idx="7">
                  <c:v>7.9</c:v>
                </c:pt>
                <c:pt idx="8">
                  <c:v>7.9</c:v>
                </c:pt>
                <c:pt idx="9">
                  <c:v>6.9</c:v>
                </c:pt>
                <c:pt idx="10">
                  <c:v>4.2</c:v>
                </c:pt>
                <c:pt idx="11">
                  <c:v>2.2000000000000002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29E-43D1-A37D-918FBFE1DE3B}"/>
            </c:ext>
          </c:extLst>
        </c:ser>
        <c:ser>
          <c:idx val="1"/>
          <c:order val="1"/>
          <c:tx>
            <c:strRef>
              <c:f>'宏观经济 '!$A$4</c:f>
              <c:strCache>
                <c:ptCount val="1"/>
                <c:pt idx="0">
                  <c:v>18年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'宏观经济 '!$B$2:$M$2</c:f>
              <c:strCache>
                <c:ptCount val="12"/>
                <c:pt idx="0">
                  <c:v>年累</c:v>
                </c:pt>
                <c:pt idx="1">
                  <c:v>1-2月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'宏观经济 '!$B$4:$M$4</c:f>
              <c:numCache>
                <c:formatCode>General</c:formatCode>
                <c:ptCount val="12"/>
                <c:pt idx="0">
                  <c:v>-2.4</c:v>
                </c:pt>
                <c:pt idx="1">
                  <c:v>9.6999999999999993</c:v>
                </c:pt>
                <c:pt idx="2">
                  <c:v>3.5</c:v>
                </c:pt>
                <c:pt idx="3">
                  <c:v>3.5</c:v>
                </c:pt>
                <c:pt idx="4">
                  <c:v>-1</c:v>
                </c:pt>
                <c:pt idx="5">
                  <c:v>-7</c:v>
                </c:pt>
                <c:pt idx="6">
                  <c:v>-2</c:v>
                </c:pt>
                <c:pt idx="7">
                  <c:v>-3.2</c:v>
                </c:pt>
                <c:pt idx="8">
                  <c:v>-7.1</c:v>
                </c:pt>
                <c:pt idx="9">
                  <c:v>-6.4</c:v>
                </c:pt>
                <c:pt idx="10">
                  <c:v>-10</c:v>
                </c:pt>
                <c:pt idx="11">
                  <c:v>-8.5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29E-43D1-A37D-918FBFE1DE3B}"/>
            </c:ext>
          </c:extLst>
        </c:ser>
        <c:ser>
          <c:idx val="2"/>
          <c:order val="2"/>
          <c:tx>
            <c:strRef>
              <c:f>'宏观经济 '!$A$5</c:f>
              <c:strCache>
                <c:ptCount val="1"/>
                <c:pt idx="0">
                  <c:v>19年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strRef>
              <c:f>'宏观经济 '!$B$2:$M$2</c:f>
              <c:strCache>
                <c:ptCount val="12"/>
                <c:pt idx="0">
                  <c:v>年累</c:v>
                </c:pt>
                <c:pt idx="1">
                  <c:v>1-2月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'宏观经济 '!$B$5:$M$5</c:f>
              <c:numCache>
                <c:formatCode>General</c:formatCode>
                <c:ptCount val="12"/>
                <c:pt idx="0">
                  <c:v>-0.8</c:v>
                </c:pt>
                <c:pt idx="1">
                  <c:v>-2.8</c:v>
                </c:pt>
                <c:pt idx="2">
                  <c:v>-4.4000000000000004</c:v>
                </c:pt>
                <c:pt idx="3">
                  <c:v>-2.1</c:v>
                </c:pt>
                <c:pt idx="4">
                  <c:v>2.1</c:v>
                </c:pt>
                <c:pt idx="5">
                  <c:v>17.2</c:v>
                </c:pt>
                <c:pt idx="6">
                  <c:v>-2.6</c:v>
                </c:pt>
                <c:pt idx="7">
                  <c:v>-8.1</c:v>
                </c:pt>
                <c:pt idx="8">
                  <c:v>-2.2000000000000002</c:v>
                </c:pt>
                <c:pt idx="9">
                  <c:v>-3.3</c:v>
                </c:pt>
                <c:pt idx="10">
                  <c:v>-1.8</c:v>
                </c:pt>
                <c:pt idx="11">
                  <c:v>1.8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29E-43D1-A37D-918FBFE1DE3B}"/>
            </c:ext>
          </c:extLst>
        </c:ser>
        <c:ser>
          <c:idx val="3"/>
          <c:order val="3"/>
          <c:tx>
            <c:strRef>
              <c:f>'宏观经济 '!$A$6</c:f>
              <c:strCache>
                <c:ptCount val="1"/>
                <c:pt idx="0">
                  <c:v>20年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cat>
            <c:strRef>
              <c:f>'宏观经济 '!$B$2:$M$2</c:f>
              <c:strCache>
                <c:ptCount val="12"/>
                <c:pt idx="0">
                  <c:v>年累</c:v>
                </c:pt>
                <c:pt idx="1">
                  <c:v>1-2月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'宏观经济 '!$B$6:$M$6</c:f>
              <c:numCache>
                <c:formatCode>General</c:formatCode>
                <c:ptCount val="12"/>
                <c:pt idx="0">
                  <c:v>-30</c:v>
                </c:pt>
                <c:pt idx="1">
                  <c:v>-37</c:v>
                </c:pt>
                <c:pt idx="2">
                  <c:v>-18.100000000000001</c:v>
                </c:pt>
                <c:pt idx="3" formatCode="0.0_ ">
                  <c:v>0</c:v>
                </c:pt>
                <c:pt idx="4" formatCode="0.0_ ">
                  <c:v>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29E-43D1-A37D-918FBFE1DE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84410520"/>
        <c:axId val="584410848"/>
      </c:lineChart>
      <c:catAx>
        <c:axId val="584410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4410848"/>
        <c:crosses val="autoZero"/>
        <c:auto val="1"/>
        <c:lblAlgn val="ctr"/>
        <c:lblOffset val="100"/>
        <c:noMultiLvlLbl val="0"/>
      </c:catAx>
      <c:valAx>
        <c:axId val="5844108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+mn-ea"/>
                <a:cs typeface="+mn-cs"/>
              </a:defRPr>
            </a:pPr>
            <a:endParaRPr lang="zh-CN"/>
          </a:p>
        </c:txPr>
        <c:crossAx val="58441052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+mn-ea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2017-2020</a:t>
            </a:r>
            <a:r>
              <a:rPr lang="zh-CN" altLang="en-US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年交易量</a:t>
            </a:r>
          </a:p>
        </c:rich>
      </c:tx>
      <c:layout>
        <c:manualLayout>
          <c:xMode val="edge"/>
          <c:yMode val="edge"/>
          <c:x val="0.38128590969319837"/>
          <c:y val="4.75069847320946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8.3360153650347796E-2"/>
          <c:y val="0.22760177073451021"/>
          <c:w val="0.83928488364426312"/>
          <c:h val="0.64820469830042471"/>
        </c:manualLayout>
      </c:layout>
      <c:lineChart>
        <c:grouping val="standard"/>
        <c:varyColors val="0"/>
        <c:ser>
          <c:idx val="0"/>
          <c:order val="0"/>
          <c:tx>
            <c:strRef>
              <c:f>价格走势预测模板!$A$11</c:f>
              <c:strCache>
                <c:ptCount val="1"/>
                <c:pt idx="0">
                  <c:v>2017</c:v>
                </c:pt>
              </c:strCache>
            </c:strRef>
          </c:tx>
          <c:spPr>
            <a:ln w="31750" cap="rnd">
              <a:solidFill>
                <a:srgbClr val="2695B8">
                  <a:alpha val="80000"/>
                </a:srgbClr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19050">
                <a:solidFill>
                  <a:srgbClr val="2695B8"/>
                </a:solidFill>
              </a:ln>
              <a:effectLst/>
            </c:spPr>
          </c:marker>
          <c:cat>
            <c:strRef>
              <c:f>价格走势预测模板!$B$10:$M$10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价格走势预测模板!$B$11:$M$11</c:f>
              <c:numCache>
                <c:formatCode>0.00</c:formatCode>
                <c:ptCount val="12"/>
                <c:pt idx="0">
                  <c:v>88.647199999999998</c:v>
                </c:pt>
                <c:pt idx="1">
                  <c:v>82.500299999999996</c:v>
                </c:pt>
                <c:pt idx="2">
                  <c:v>107.9808</c:v>
                </c:pt>
                <c:pt idx="3">
                  <c:v>101.8723</c:v>
                </c:pt>
                <c:pt idx="4">
                  <c:v>99.408100000000005</c:v>
                </c:pt>
                <c:pt idx="5">
                  <c:v>103.3058</c:v>
                </c:pt>
                <c:pt idx="6">
                  <c:v>100.1857</c:v>
                </c:pt>
                <c:pt idx="7">
                  <c:v>105.2467</c:v>
                </c:pt>
                <c:pt idx="8">
                  <c:v>109.53230000000001</c:v>
                </c:pt>
                <c:pt idx="9">
                  <c:v>103.7195</c:v>
                </c:pt>
                <c:pt idx="10">
                  <c:v>114.5951</c:v>
                </c:pt>
                <c:pt idx="11">
                  <c:v>123.0912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7B1-4191-80CD-6A87632F86C6}"/>
            </c:ext>
          </c:extLst>
        </c:ser>
        <c:ser>
          <c:idx val="1"/>
          <c:order val="1"/>
          <c:tx>
            <c:strRef>
              <c:f>价格走势预测模板!$A$12</c:f>
              <c:strCache>
                <c:ptCount val="1"/>
                <c:pt idx="0">
                  <c:v>2018</c:v>
                </c:pt>
              </c:strCache>
            </c:strRef>
          </c:tx>
          <c:spPr>
            <a:ln w="31750" cap="rnd">
              <a:solidFill>
                <a:schemeClr val="accent2">
                  <a:alpha val="80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19050">
                <a:solidFill>
                  <a:srgbClr val="ED7D31"/>
                </a:solidFill>
              </a:ln>
              <a:effectLst/>
            </c:spPr>
          </c:marker>
          <c:cat>
            <c:strRef>
              <c:f>价格走势预测模板!$B$10:$M$10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价格走势预测模板!$B$12:$M$12</c:f>
              <c:numCache>
                <c:formatCode>0.00</c:formatCode>
                <c:ptCount val="12"/>
                <c:pt idx="0">
                  <c:v>118.8407</c:v>
                </c:pt>
                <c:pt idx="1">
                  <c:v>79.395099999999999</c:v>
                </c:pt>
                <c:pt idx="2">
                  <c:v>120.9171</c:v>
                </c:pt>
                <c:pt idx="3">
                  <c:v>115.11960000000001</c:v>
                </c:pt>
                <c:pt idx="4">
                  <c:v>120.3031</c:v>
                </c:pt>
                <c:pt idx="5">
                  <c:v>105.66840000000001</c:v>
                </c:pt>
                <c:pt idx="6">
                  <c:v>113.651</c:v>
                </c:pt>
                <c:pt idx="7">
                  <c:v>118.76900000000001</c:v>
                </c:pt>
                <c:pt idx="8">
                  <c:v>122.0558</c:v>
                </c:pt>
                <c:pt idx="9">
                  <c:v>118.17619999999999</c:v>
                </c:pt>
                <c:pt idx="10">
                  <c:v>127.5715</c:v>
                </c:pt>
                <c:pt idx="11">
                  <c:v>121.7234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7B1-4191-80CD-6A87632F86C6}"/>
            </c:ext>
          </c:extLst>
        </c:ser>
        <c:ser>
          <c:idx val="2"/>
          <c:order val="2"/>
          <c:tx>
            <c:strRef>
              <c:f>价格走势预测模板!$A$13</c:f>
              <c:strCache>
                <c:ptCount val="1"/>
                <c:pt idx="0">
                  <c:v>2019</c:v>
                </c:pt>
              </c:strCache>
            </c:strRef>
          </c:tx>
          <c:spPr>
            <a:ln w="31750" cap="rnd">
              <a:solidFill>
                <a:schemeClr val="accent3">
                  <a:alpha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19050">
                <a:solidFill>
                  <a:schemeClr val="accent3"/>
                </a:solidFill>
              </a:ln>
              <a:effectLst/>
            </c:spPr>
          </c:marker>
          <c:cat>
            <c:strRef>
              <c:f>价格走势预测模板!$B$10:$M$10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价格走势预测模板!$B$13:$M$13</c:f>
              <c:numCache>
                <c:formatCode>0.00</c:formatCode>
                <c:ptCount val="12"/>
                <c:pt idx="0">
                  <c:v>119.7859</c:v>
                </c:pt>
                <c:pt idx="1">
                  <c:v>80.728899999999996</c:v>
                </c:pt>
                <c:pt idx="2">
                  <c:v>125.0635</c:v>
                </c:pt>
                <c:pt idx="3">
                  <c:v>120.0637</c:v>
                </c:pt>
                <c:pt idx="4">
                  <c:v>116.10769999999999</c:v>
                </c:pt>
                <c:pt idx="5">
                  <c:v>124.4401</c:v>
                </c:pt>
                <c:pt idx="6">
                  <c:v>121.2954</c:v>
                </c:pt>
                <c:pt idx="7">
                  <c:v>119.8639</c:v>
                </c:pt>
                <c:pt idx="8">
                  <c:v>131.1755</c:v>
                </c:pt>
                <c:pt idx="9">
                  <c:v>126.74469999999999</c:v>
                </c:pt>
                <c:pt idx="10">
                  <c:v>138.36840000000001</c:v>
                </c:pt>
                <c:pt idx="11">
                  <c:v>168.6414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7B1-4191-80CD-6A87632F86C6}"/>
            </c:ext>
          </c:extLst>
        </c:ser>
        <c:ser>
          <c:idx val="3"/>
          <c:order val="3"/>
          <c:tx>
            <c:strRef>
              <c:f>价格走势预测模板!$A$14</c:f>
              <c:strCache>
                <c:ptCount val="1"/>
                <c:pt idx="0">
                  <c:v>2020</c:v>
                </c:pt>
              </c:strCache>
            </c:strRef>
          </c:tx>
          <c:spPr>
            <a:ln w="31750" cap="rnd">
              <a:solidFill>
                <a:schemeClr val="accent4">
                  <a:alpha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19050">
                <a:solidFill>
                  <a:schemeClr val="accent4"/>
                </a:solidFill>
              </a:ln>
              <a:effectLst/>
            </c:spPr>
          </c:marker>
          <c:dPt>
            <c:idx val="3"/>
            <c:marker>
              <c:symbol val="circle"/>
              <c:size val="5"/>
              <c:spPr>
                <a:solidFill>
                  <a:schemeClr val="bg1"/>
                </a:solidFill>
                <a:ln w="19050">
                  <a:solidFill>
                    <a:schemeClr val="accent4"/>
                  </a:solidFill>
                </a:ln>
                <a:effectLst/>
              </c:spPr>
            </c:marker>
            <c:bubble3D val="0"/>
            <c:spPr>
              <a:ln w="31750" cap="rnd">
                <a:solidFill>
                  <a:schemeClr val="accent4">
                    <a:alpha val="80000"/>
                  </a:schemeClr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F7B1-4191-80CD-6A87632F86C6}"/>
              </c:ext>
            </c:extLst>
          </c:dPt>
          <c:dPt>
            <c:idx val="4"/>
            <c:marker>
              <c:symbol val="circle"/>
              <c:size val="5"/>
              <c:spPr>
                <a:solidFill>
                  <a:schemeClr val="bg1"/>
                </a:solidFill>
                <a:ln w="19050">
                  <a:solidFill>
                    <a:schemeClr val="accent4"/>
                  </a:solidFill>
                </a:ln>
                <a:effectLst/>
              </c:spPr>
            </c:marker>
            <c:bubble3D val="0"/>
            <c:spPr>
              <a:ln w="31750" cap="rnd">
                <a:solidFill>
                  <a:schemeClr val="accent4">
                    <a:alpha val="80000"/>
                  </a:schemeClr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F7B1-4191-80CD-6A87632F86C6}"/>
              </c:ext>
            </c:extLst>
          </c:dPt>
          <c:dPt>
            <c:idx val="5"/>
            <c:marker>
              <c:symbol val="circle"/>
              <c:size val="5"/>
              <c:spPr>
                <a:solidFill>
                  <a:schemeClr val="bg1"/>
                </a:solidFill>
                <a:ln w="19050">
                  <a:solidFill>
                    <a:schemeClr val="accent4"/>
                  </a:solidFill>
                </a:ln>
                <a:effectLst/>
              </c:spPr>
            </c:marker>
            <c:bubble3D val="0"/>
            <c:spPr>
              <a:ln w="31750" cap="rnd">
                <a:solidFill>
                  <a:schemeClr val="accent4">
                    <a:alpha val="80000"/>
                  </a:schemeClr>
                </a:solidFill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8-F7B1-4191-80CD-6A87632F86C6}"/>
              </c:ext>
            </c:extLst>
          </c:dPt>
          <c:cat>
            <c:strRef>
              <c:f>价格走势预测模板!$B$10:$M$10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价格走势预测模板!$B$14:$M$14</c:f>
              <c:numCache>
                <c:formatCode>0.00</c:formatCode>
                <c:ptCount val="12"/>
                <c:pt idx="0">
                  <c:v>98.478499999999997</c:v>
                </c:pt>
                <c:pt idx="1">
                  <c:v>7.109</c:v>
                </c:pt>
                <c:pt idx="2">
                  <c:v>94.973699999999994</c:v>
                </c:pt>
                <c:pt idx="3">
                  <c:v>111.3373</c:v>
                </c:pt>
                <c:pt idx="4">
                  <c:v>117.2856</c:v>
                </c:pt>
                <c:pt idx="5">
                  <c:v>113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F7B1-4191-80CD-6A87632F86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3965631"/>
        <c:axId val="1901098255"/>
      </c:lineChart>
      <c:catAx>
        <c:axId val="2039656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01098255"/>
        <c:crosses val="autoZero"/>
        <c:auto val="1"/>
        <c:lblAlgn val="ctr"/>
        <c:lblOffset val="100"/>
        <c:noMultiLvlLbl val="0"/>
      </c:catAx>
      <c:valAx>
        <c:axId val="1901098255"/>
        <c:scaling>
          <c:orientation val="minMax"/>
          <c:max val="170"/>
          <c:min val="5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39656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0"/>
          <c:y val="7.3873962151154368E-2"/>
          <c:w val="7.0132433631840893E-2"/>
          <c:h val="0.2532953716901735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2020年4月二手车交易价格区间分布</a:t>
            </a:r>
          </a:p>
        </c:rich>
      </c:tx>
      <c:layout>
        <c:manualLayout>
          <c:xMode val="edge"/>
          <c:yMode val="edge"/>
          <c:x val="0.24885448850084976"/>
          <c:y val="1.82982795003711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492354035665716"/>
          <c:y val="0.28865670832542628"/>
          <c:w val="0.50267985466158227"/>
          <c:h val="0.58512700951554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536-49FD-9B26-176975DBFC1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536-49FD-9B26-176975DBFC1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536-49FD-9B26-176975DBFC1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536-49FD-9B26-176975DBFC1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536-49FD-9B26-176975DBFC1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F536-49FD-9B26-176975DBFC1C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F536-49FD-9B26-176975DBFC1C}"/>
              </c:ext>
            </c:extLst>
          </c:dPt>
          <c:dLbls>
            <c:dLbl>
              <c:idx val="0"/>
              <c:layout>
                <c:manualLayout>
                  <c:x val="7.0134656978240978E-2"/>
                  <c:y val="-0.101534917595150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536-49FD-9B26-176975DBFC1C}"/>
                </c:ext>
              </c:extLst>
            </c:dLbl>
            <c:dLbl>
              <c:idx val="1"/>
              <c:layout>
                <c:manualLayout>
                  <c:x val="6.1430360041702568E-2"/>
                  <c:y val="7.648975405730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536-49FD-9B26-176975DBFC1C}"/>
                </c:ext>
              </c:extLst>
            </c:dLbl>
            <c:dLbl>
              <c:idx val="2"/>
              <c:layout>
                <c:manualLayout>
                  <c:x val="-7.8440065251508706E-2"/>
                  <c:y val="7.18621174388690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536-49FD-9B26-176975DBFC1C}"/>
                </c:ext>
              </c:extLst>
            </c:dLbl>
            <c:dLbl>
              <c:idx val="3"/>
              <c:layout>
                <c:manualLayout>
                  <c:x val="-9.0226833096098427E-2"/>
                  <c:y val="-9.01755588659095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536-49FD-9B26-176975DBFC1C}"/>
                </c:ext>
              </c:extLst>
            </c:dLbl>
            <c:dLbl>
              <c:idx val="4"/>
              <c:layout>
                <c:manualLayout>
                  <c:x val="-6.4631048102358549E-2"/>
                  <c:y val="-5.8345801310531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536-49FD-9B26-176975DBFC1C}"/>
                </c:ext>
              </c:extLst>
            </c:dLbl>
            <c:dLbl>
              <c:idx val="5"/>
              <c:layout>
                <c:manualLayout>
                  <c:x val="-3.1408040915488822E-2"/>
                  <c:y val="-8.06416852264894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536-49FD-9B26-176975DBFC1C}"/>
                </c:ext>
              </c:extLst>
            </c:dLbl>
            <c:dLbl>
              <c:idx val="6"/>
              <c:layout>
                <c:manualLayout>
                  <c:x val="1.9656183897539897E-2"/>
                  <c:y val="-8.5408215923163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F536-49FD-9B26-176975DBFC1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PPT模板2!$B$63:$H$63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PPT模板2!$B$64:$H$64</c:f>
              <c:numCache>
                <c:formatCode>0.00%</c:formatCode>
                <c:ptCount val="7"/>
                <c:pt idx="0">
                  <c:v>0.37013531750373857</c:v>
                </c:pt>
                <c:pt idx="1">
                  <c:v>0.21273662326293905</c:v>
                </c:pt>
                <c:pt idx="2">
                  <c:v>0.1609293504030346</c:v>
                </c:pt>
                <c:pt idx="3">
                  <c:v>0.10404493562388299</c:v>
                </c:pt>
                <c:pt idx="4">
                  <c:v>4.3659043659043661E-2</c:v>
                </c:pt>
                <c:pt idx="5">
                  <c:v>8.184702921545027E-2</c:v>
                </c:pt>
                <c:pt idx="6">
                  <c:v>2.664770033191086E-2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536-49FD-9B26-176975DBFC1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 w="0">
          <a:noFill/>
        </a:ln>
        <a:effectLst/>
      </c:spPr>
    </c:plotArea>
    <c:legend>
      <c:legendPos val="r"/>
      <c:layout>
        <c:manualLayout>
          <c:xMode val="edge"/>
          <c:yMode val="edge"/>
          <c:x val="0.85879401405188582"/>
          <c:y val="0.56784041638982619"/>
          <c:w val="0.13572066771715466"/>
          <c:h val="0.4275037891279238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2020年5月二手车交易价格区间分布</a:t>
            </a:r>
          </a:p>
        </c:rich>
      </c:tx>
      <c:layout>
        <c:manualLayout>
          <c:xMode val="edge"/>
          <c:yMode val="edge"/>
          <c:x val="0.24885448850084976"/>
          <c:y val="1.82982795003711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492354035665716"/>
          <c:y val="0.28865670832542628"/>
          <c:w val="0.50267985466158227"/>
          <c:h val="0.58512700951554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36C-4736-9DBC-8C9830E8430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36C-4736-9DBC-8C9830E8430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36C-4736-9DBC-8C9830E8430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36C-4736-9DBC-8C9830E8430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36C-4736-9DBC-8C9830E8430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36C-4736-9DBC-8C9830E8430D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D36C-4736-9DBC-8C9830E8430D}"/>
              </c:ext>
            </c:extLst>
          </c:dPt>
          <c:dLbls>
            <c:dLbl>
              <c:idx val="0"/>
              <c:layout>
                <c:manualLayout>
                  <c:x val="7.653368936193243E-2"/>
                  <c:y val="-7.93236438120648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36C-4736-9DBC-8C9830E8430D}"/>
                </c:ext>
              </c:extLst>
            </c:dLbl>
            <c:dLbl>
              <c:idx val="1"/>
              <c:layout>
                <c:manualLayout>
                  <c:x val="6.1430360041702568E-2"/>
                  <c:y val="7.648975405730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36C-4736-9DBC-8C9830E8430D}"/>
                </c:ext>
              </c:extLst>
            </c:dLbl>
            <c:dLbl>
              <c:idx val="2"/>
              <c:layout>
                <c:manualLayout>
                  <c:x val="-7.8440065251508706E-2"/>
                  <c:y val="7.18621174388690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36C-4736-9DBC-8C9830E8430D}"/>
                </c:ext>
              </c:extLst>
            </c:dLbl>
            <c:dLbl>
              <c:idx val="3"/>
              <c:layout>
                <c:manualLayout>
                  <c:x val="-9.0226833096098427E-2"/>
                  <c:y val="-9.01755588659095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36C-4736-9DBC-8C9830E8430D}"/>
                </c:ext>
              </c:extLst>
            </c:dLbl>
            <c:dLbl>
              <c:idx val="4"/>
              <c:layout>
                <c:manualLayout>
                  <c:x val="-6.4631048102358549E-2"/>
                  <c:y val="-5.8345801310531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36C-4736-9DBC-8C9830E8430D}"/>
                </c:ext>
              </c:extLst>
            </c:dLbl>
            <c:dLbl>
              <c:idx val="5"/>
              <c:layout>
                <c:manualLayout>
                  <c:x val="-3.1408040915488822E-2"/>
                  <c:y val="-8.06416852264894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36C-4736-9DBC-8C9830E8430D}"/>
                </c:ext>
              </c:extLst>
            </c:dLbl>
            <c:dLbl>
              <c:idx val="6"/>
              <c:layout>
                <c:manualLayout>
                  <c:x val="1.9656183897539897E-2"/>
                  <c:y val="-8.5408215923163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36C-4736-9DBC-8C9830E843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PPT模板2!$B$60:$H$60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PPT模板2!$B$61:$H$61</c:f>
              <c:numCache>
                <c:formatCode>0.00%</c:formatCode>
                <c:ptCount val="7"/>
                <c:pt idx="0">
                  <c:v>0.36696607592705482</c:v>
                </c:pt>
                <c:pt idx="1">
                  <c:v>0.21376058520678334</c:v>
                </c:pt>
                <c:pt idx="2">
                  <c:v>0.15725228963622875</c:v>
                </c:pt>
                <c:pt idx="3">
                  <c:v>0.10745683292081935</c:v>
                </c:pt>
                <c:pt idx="4">
                  <c:v>4.2605227788508851E-2</c:v>
                </c:pt>
                <c:pt idx="5">
                  <c:v>8.4586176252414491E-2</c:v>
                </c:pt>
                <c:pt idx="6">
                  <c:v>2.7372812268190397E-2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D36C-4736-9DBC-8C9830E8430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 w="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544859823690735E-2"/>
          <c:y val="0.14172909024459576"/>
          <c:w val="0.87382811966201956"/>
          <c:h val="0.577293880368721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PPT模板新!$B$163</c:f>
              <c:strCache>
                <c:ptCount val="1"/>
                <c:pt idx="0">
                  <c:v>2019年交易量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-4.5167059754345484E-3"/>
                  <c:y val="6.820796729699333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4E6-4C9D-8331-FE2FF813A708}"/>
                </c:ext>
              </c:extLst>
            </c:dLbl>
            <c:dLbl>
              <c:idx val="3"/>
              <c:layout>
                <c:manualLayout>
                  <c:x val="0"/>
                  <c:y val="1.375258876240237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094-468C-8A75-5DA46887A1D8}"/>
                </c:ext>
              </c:extLst>
            </c:dLbl>
            <c:dLbl>
              <c:idx val="4"/>
              <c:layout>
                <c:manualLayout>
                  <c:x val="-1.4707493433162085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4E6-4C9D-8331-FE2FF813A708}"/>
                </c:ext>
              </c:extLst>
            </c:dLbl>
            <c:dLbl>
              <c:idx val="5"/>
              <c:layout>
                <c:manualLayout>
                  <c:x val="0"/>
                  <c:y val="-6.876294381201217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4E6-4C9D-8331-FE2FF813A7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00" b="1" baseline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</c:spPr>
                </c15:leaderLines>
              </c:ext>
            </c:extLst>
          </c:dLbls>
          <c:cat>
            <c:strRef>
              <c:f>PPT模板新!$A$164:$A$175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PPT模板新!$B$164:$B$175</c:f>
              <c:numCache>
                <c:formatCode>0.00</c:formatCode>
                <c:ptCount val="12"/>
                <c:pt idx="0">
                  <c:v>119.78</c:v>
                </c:pt>
                <c:pt idx="1">
                  <c:v>80.73</c:v>
                </c:pt>
                <c:pt idx="2">
                  <c:v>125.06</c:v>
                </c:pt>
                <c:pt idx="3">
                  <c:v>120.06</c:v>
                </c:pt>
                <c:pt idx="4">
                  <c:v>116.11</c:v>
                </c:pt>
                <c:pt idx="5">
                  <c:v>124.44</c:v>
                </c:pt>
                <c:pt idx="6">
                  <c:v>121.3</c:v>
                </c:pt>
                <c:pt idx="7">
                  <c:v>119.86</c:v>
                </c:pt>
                <c:pt idx="8">
                  <c:v>131.1755</c:v>
                </c:pt>
                <c:pt idx="9">
                  <c:v>126.74469999999999</c:v>
                </c:pt>
                <c:pt idx="10">
                  <c:v>138.36840000000001</c:v>
                </c:pt>
                <c:pt idx="11">
                  <c:v>168.6414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4E6-4C9D-8331-FE2FF813A708}"/>
            </c:ext>
          </c:extLst>
        </c:ser>
        <c:ser>
          <c:idx val="1"/>
          <c:order val="1"/>
          <c:tx>
            <c:strRef>
              <c:f>PPT模板新!$C$163</c:f>
              <c:strCache>
                <c:ptCount val="1"/>
                <c:pt idx="0">
                  <c:v>2020年交易量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70AD47"/>
              </a:solidFill>
              <a:ln w="6350">
                <a:noFill/>
                <a:prstDash val="dash"/>
              </a:ln>
              <a:effectLst/>
            </c:spPr>
            <c:extLst>
              <c:ext xmlns:c16="http://schemas.microsoft.com/office/drawing/2014/chart" uri="{C3380CC4-5D6E-409C-BE32-E72D297353CC}">
                <c16:uniqueId val="{00000005-94E6-4C9D-8331-FE2FF813A708}"/>
              </c:ext>
            </c:extLst>
          </c:dPt>
          <c:dLbls>
            <c:dLbl>
              <c:idx val="0"/>
              <c:layout>
                <c:manualLayout>
                  <c:x val="-1.1799201158436267E-3"/>
                  <c:y val="-3.95798876488676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4E6-4C9D-8331-FE2FF813A708}"/>
                </c:ext>
              </c:extLst>
            </c:dLbl>
            <c:dLbl>
              <c:idx val="1"/>
              <c:layout>
                <c:manualLayout>
                  <c:x val="3.246502168201388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4E6-4C9D-8331-FE2FF813A708}"/>
                </c:ext>
              </c:extLst>
            </c:dLbl>
            <c:dLbl>
              <c:idx val="2"/>
              <c:layout>
                <c:manualLayout>
                  <c:x val="-1.979704165691959E-3"/>
                  <c:y val="3.41043878920292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4E6-4C9D-8331-FE2FF813A708}"/>
                </c:ext>
              </c:extLst>
            </c:dLbl>
            <c:dLbl>
              <c:idx val="3"/>
              <c:layout>
                <c:manualLayout>
                  <c:x val="-2.941498686632417E-3"/>
                  <c:y val="1.71907359530029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4E6-4C9D-8331-FE2FF813A708}"/>
                </c:ext>
              </c:extLst>
            </c:dLbl>
            <c:dLbl>
              <c:idx val="4"/>
              <c:layout>
                <c:manualLayout>
                  <c:x val="1.5345607241386082E-3"/>
                  <c:y val="-6.252398885293238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4E6-4C9D-8331-FE2FF813A708}"/>
                </c:ext>
              </c:extLst>
            </c:dLbl>
            <c:dLbl>
              <c:idx val="6"/>
              <c:layout>
                <c:manualLayout>
                  <c:x val="1.5345607241386643E-3"/>
                  <c:y val="-6.252398885293238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4E6-4C9D-8331-FE2FF813A708}"/>
                </c:ext>
              </c:extLst>
            </c:dLbl>
            <c:dLbl>
              <c:idx val="7"/>
              <c:layout>
                <c:manualLayout>
                  <c:x val="-4.6050070326071968E-3"/>
                  <c:y val="9.95132470153855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4E6-4C9D-8331-FE2FF813A708}"/>
                </c:ext>
              </c:extLst>
            </c:dLbl>
            <c:spPr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00" b="1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PPT模板新!$A$164:$A$175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PPT模板新!$C$164:$C$175</c:f>
              <c:numCache>
                <c:formatCode>0.00</c:formatCode>
                <c:ptCount val="12"/>
                <c:pt idx="0">
                  <c:v>98.48</c:v>
                </c:pt>
                <c:pt idx="1">
                  <c:v>7.109</c:v>
                </c:pt>
                <c:pt idx="2">
                  <c:v>94.973699999999994</c:v>
                </c:pt>
                <c:pt idx="3">
                  <c:v>111.3373</c:v>
                </c:pt>
                <c:pt idx="4">
                  <c:v>117.2856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4E6-4C9D-8331-FE2FF813A70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100"/>
        <c:axId val="921215936"/>
        <c:axId val="921216328"/>
      </c:barChart>
      <c:lineChart>
        <c:grouping val="standard"/>
        <c:varyColors val="0"/>
        <c:ser>
          <c:idx val="2"/>
          <c:order val="2"/>
          <c:tx>
            <c:strRef>
              <c:f>PPT模板新!$D$163</c:f>
              <c:strCache>
                <c:ptCount val="1"/>
                <c:pt idx="0">
                  <c:v>月度同比增长率</c:v>
                </c:pt>
              </c:strCache>
            </c:strRef>
          </c:tx>
          <c:spPr>
            <a:ln w="28575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 cap="flat" cmpd="sng" algn="ctr">
                <a:solidFill>
                  <a:srgbClr val="FFC000"/>
                </a:solidFill>
                <a:prstDash val="solid"/>
                <a:round/>
              </a:ln>
              <a:effectLst/>
            </c:spPr>
          </c:marker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D-94E6-4C9D-8331-FE2FF813A708}"/>
              </c:ext>
            </c:extLst>
          </c:dPt>
          <c:dLbls>
            <c:dLbl>
              <c:idx val="0"/>
              <c:layout>
                <c:manualLayout>
                  <c:x val="-1.0412905350678757E-2"/>
                  <c:y val="-5.50103550496094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94E6-4C9D-8331-FE2FF813A708}"/>
                </c:ext>
              </c:extLst>
            </c:dLbl>
            <c:dLbl>
              <c:idx val="2"/>
              <c:layout>
                <c:manualLayout>
                  <c:x val="-7.2374069693136839E-2"/>
                  <c:y val="1.39464244622819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4E6-4C9D-8331-FE2FF813A708}"/>
                </c:ext>
              </c:extLst>
            </c:dLbl>
            <c:dLbl>
              <c:idx val="3"/>
              <c:layout>
                <c:manualLayout>
                  <c:x val="-3.1665233361597968E-2"/>
                  <c:y val="-2.750517752480474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94E6-4C9D-8331-FE2FF813A708}"/>
                </c:ext>
              </c:extLst>
            </c:dLbl>
            <c:dLbl>
              <c:idx val="4"/>
              <c:layout>
                <c:manualLayout>
                  <c:x val="-2.7355937785681534E-2"/>
                  <c:y val="-3.438147190600596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94E6-4C9D-8331-FE2FF813A7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00" b="1" baseline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PPT模板新!$A$164:$A$175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PPT模板新!$D$164:$D$175</c:f>
              <c:numCache>
                <c:formatCode>0.00%</c:formatCode>
                <c:ptCount val="12"/>
                <c:pt idx="0">
                  <c:v>-0.17782601435965936</c:v>
                </c:pt>
                <c:pt idx="1">
                  <c:v>-0.91194103802799464</c:v>
                </c:pt>
                <c:pt idx="2">
                  <c:v>-0.24057492403646255</c:v>
                </c:pt>
                <c:pt idx="3">
                  <c:v>-7.2652840246543421E-2</c:v>
                </c:pt>
                <c:pt idx="4">
                  <c:v>1.0124881577814167E-2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1-94E6-4C9D-8331-FE2FF813A70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21216720"/>
        <c:axId val="921217112"/>
      </c:lineChart>
      <c:catAx>
        <c:axId val="92121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328"/>
        <c:crosses val="autoZero"/>
        <c:auto val="1"/>
        <c:lblAlgn val="ctr"/>
        <c:lblOffset val="100"/>
        <c:noMultiLvlLbl val="0"/>
      </c:catAx>
      <c:valAx>
        <c:axId val="92121632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noFill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5936"/>
        <c:crosses val="autoZero"/>
        <c:crossBetween val="between"/>
      </c:valAx>
      <c:catAx>
        <c:axId val="9212167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921217112"/>
        <c:crosses val="autoZero"/>
        <c:auto val="1"/>
        <c:lblAlgn val="ctr"/>
        <c:lblOffset val="100"/>
        <c:noMultiLvlLbl val="0"/>
      </c:catAx>
      <c:valAx>
        <c:axId val="921217112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noFill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720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546475204102365"/>
          <c:y val="0.89065112795563528"/>
          <c:w val="0.49520878725720108"/>
          <c:h val="6.50131677847266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34624699051683"/>
          <c:y val="0.11800111506649846"/>
          <c:w val="0.82619762509048467"/>
          <c:h val="0.7564879472093328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PPT模板1!$B$468:$B$469</c:f>
              <c:strCache>
                <c:ptCount val="2"/>
                <c:pt idx="0">
                  <c:v>2019年</c:v>
                </c:pt>
                <c:pt idx="1">
                  <c:v>1-5月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9"/>
              <c:layout>
                <c:manualLayout>
                  <c:x val="-2.0531328589069738E-3"/>
                  <c:y val="2.452637977926502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105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6732784835790417E-2"/>
                      <c:h val="5.733359157747112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6FA3-4E1A-8925-7749061469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05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PPT模板1!$A$470:$A$479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PPT模板1!$B$470:$B$479</c:f>
              <c:numCache>
                <c:formatCode>0.00_);[Red]\(0.00\)</c:formatCode>
                <c:ptCount val="10"/>
                <c:pt idx="0">
                  <c:v>1.0588</c:v>
                </c:pt>
                <c:pt idx="1">
                  <c:v>4.7918000000000003</c:v>
                </c:pt>
                <c:pt idx="2">
                  <c:v>8.0497999999999994</c:v>
                </c:pt>
                <c:pt idx="3">
                  <c:v>13.216200000000001</c:v>
                </c:pt>
                <c:pt idx="4">
                  <c:v>9.1128999999999998</c:v>
                </c:pt>
                <c:pt idx="5">
                  <c:v>35.854100000000003</c:v>
                </c:pt>
                <c:pt idx="6">
                  <c:v>45.650500000000001</c:v>
                </c:pt>
                <c:pt idx="7">
                  <c:v>57.451900000000002</c:v>
                </c:pt>
                <c:pt idx="8">
                  <c:v>58.223999999999997</c:v>
                </c:pt>
                <c:pt idx="9">
                  <c:v>328.33670000000001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A3-4E1A-8925-77490614690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87932400"/>
        <c:axId val="2006721232"/>
      </c:barChart>
      <c:barChart>
        <c:barDir val="bar"/>
        <c:grouping val="clustered"/>
        <c:varyColors val="0"/>
        <c:ser>
          <c:idx val="1"/>
          <c:order val="1"/>
          <c:tx>
            <c:strRef>
              <c:f>PPT模板1!$C$468:$C$469</c:f>
              <c:strCache>
                <c:ptCount val="2"/>
                <c:pt idx="0">
                  <c:v>2020年</c:v>
                </c:pt>
                <c:pt idx="1">
                  <c:v>1-5月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PPT模板1!$A$470:$A$479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PPT模板1!$C$470:$C$479</c:f>
              <c:numCache>
                <c:formatCode>0.00_);[Red]\(0.00\)</c:formatCode>
                <c:ptCount val="10"/>
                <c:pt idx="0">
                  <c:v>1.3266</c:v>
                </c:pt>
                <c:pt idx="1">
                  <c:v>3.4786999999999999</c:v>
                </c:pt>
                <c:pt idx="2">
                  <c:v>6.6475</c:v>
                </c:pt>
                <c:pt idx="3">
                  <c:v>11.1747</c:v>
                </c:pt>
                <c:pt idx="4">
                  <c:v>10.2318</c:v>
                </c:pt>
                <c:pt idx="5">
                  <c:v>25.186199999999999</c:v>
                </c:pt>
                <c:pt idx="6">
                  <c:v>42.511600000000001</c:v>
                </c:pt>
                <c:pt idx="7">
                  <c:v>38.662599999999998</c:v>
                </c:pt>
                <c:pt idx="8">
                  <c:v>37.2849</c:v>
                </c:pt>
                <c:pt idx="9">
                  <c:v>252.67949999999999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FA3-4E1A-8925-77490614690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87980000"/>
        <c:axId val="2006712080"/>
      </c:barChart>
      <c:catAx>
        <c:axId val="5879324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06721232"/>
        <c:crosses val="autoZero"/>
        <c:auto val="1"/>
        <c:lblAlgn val="ctr"/>
        <c:lblOffset val="100"/>
        <c:noMultiLvlLbl val="0"/>
      </c:catAx>
      <c:valAx>
        <c:axId val="2006721232"/>
        <c:scaling>
          <c:orientation val="minMax"/>
          <c:max val="330"/>
          <c:min val="-330"/>
        </c:scaling>
        <c:delete val="0"/>
        <c:axPos val="b"/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7932400"/>
        <c:crosses val="autoZero"/>
        <c:crossBetween val="between"/>
      </c:valAx>
      <c:valAx>
        <c:axId val="2006712080"/>
        <c:scaling>
          <c:orientation val="maxMin"/>
          <c:max val="300"/>
          <c:min val="-300"/>
        </c:scaling>
        <c:delete val="0"/>
        <c:axPos val="t"/>
        <c:numFmt formatCode="0.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7980000"/>
        <c:crosses val="max"/>
        <c:crossBetween val="between"/>
      </c:valAx>
      <c:catAx>
        <c:axId val="587980000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200671208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4715856718668668E-2"/>
          <c:y val="0.21019607843137256"/>
          <c:w val="0.91515145488577254"/>
          <c:h val="0.6396953322011219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E6A6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PPT模板新!$A$185:$A$194</c:f>
              <c:strCache>
                <c:ptCount val="10"/>
                <c:pt idx="0">
                  <c:v>广东</c:v>
                </c:pt>
                <c:pt idx="1">
                  <c:v>浙江</c:v>
                </c:pt>
                <c:pt idx="2">
                  <c:v>四川</c:v>
                </c:pt>
                <c:pt idx="3">
                  <c:v>山东</c:v>
                </c:pt>
                <c:pt idx="4">
                  <c:v>江苏</c:v>
                </c:pt>
                <c:pt idx="5">
                  <c:v>河南</c:v>
                </c:pt>
                <c:pt idx="6">
                  <c:v>辽宁</c:v>
                </c:pt>
                <c:pt idx="7">
                  <c:v>河北</c:v>
                </c:pt>
                <c:pt idx="8">
                  <c:v>上海</c:v>
                </c:pt>
                <c:pt idx="9">
                  <c:v>北京</c:v>
                </c:pt>
              </c:strCache>
            </c:strRef>
          </c:cat>
          <c:val>
            <c:numRef>
              <c:f>PPT模板新!$B$185:$B$194</c:f>
              <c:numCache>
                <c:formatCode>0.00</c:formatCode>
                <c:ptCount val="10"/>
                <c:pt idx="0">
                  <c:v>49.8339</c:v>
                </c:pt>
                <c:pt idx="1">
                  <c:v>44.2624</c:v>
                </c:pt>
                <c:pt idx="2">
                  <c:v>32.424999999999997</c:v>
                </c:pt>
                <c:pt idx="3">
                  <c:v>32.355499999999999</c:v>
                </c:pt>
                <c:pt idx="4">
                  <c:v>26.011700000000001</c:v>
                </c:pt>
                <c:pt idx="5">
                  <c:v>25.207999999999998</c:v>
                </c:pt>
                <c:pt idx="6">
                  <c:v>18.276399999999999</c:v>
                </c:pt>
                <c:pt idx="7">
                  <c:v>18.0229</c:v>
                </c:pt>
                <c:pt idx="8">
                  <c:v>17.098700000000001</c:v>
                </c:pt>
                <c:pt idx="9">
                  <c:v>13.4192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69-4248-8C26-2687154E6BD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7"/>
        <c:axId val="1685824992"/>
        <c:axId val="1685359408"/>
      </c:barChart>
      <c:catAx>
        <c:axId val="1685824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alt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685359408"/>
        <c:crosses val="autoZero"/>
        <c:auto val="1"/>
        <c:lblAlgn val="ctr"/>
        <c:lblOffset val="100"/>
        <c:noMultiLvlLbl val="0"/>
      </c:catAx>
      <c:valAx>
        <c:axId val="1685359408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85824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161157352129324E-2"/>
          <c:y val="0.20092040546875906"/>
          <c:w val="0.89273626188666499"/>
          <c:h val="0.7412229332706035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7"/>
              <c:layout>
                <c:manualLayout>
                  <c:x val="1.8713443398832841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58A-4649-9043-A171F4A550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PPT模板新!$D$185:$D$194</c:f>
              <c:strCache>
                <c:ptCount val="10"/>
                <c:pt idx="0">
                  <c:v>广东</c:v>
                </c:pt>
                <c:pt idx="1">
                  <c:v>浙江</c:v>
                </c:pt>
                <c:pt idx="2">
                  <c:v>四川</c:v>
                </c:pt>
                <c:pt idx="3">
                  <c:v>山东</c:v>
                </c:pt>
                <c:pt idx="4">
                  <c:v>江苏</c:v>
                </c:pt>
                <c:pt idx="5">
                  <c:v>河南</c:v>
                </c:pt>
                <c:pt idx="6">
                  <c:v>辽宁</c:v>
                </c:pt>
                <c:pt idx="7">
                  <c:v>河北</c:v>
                </c:pt>
                <c:pt idx="8">
                  <c:v>上海</c:v>
                </c:pt>
                <c:pt idx="9">
                  <c:v>北京</c:v>
                </c:pt>
              </c:strCache>
            </c:strRef>
          </c:cat>
          <c:val>
            <c:numRef>
              <c:f>PPT模板新!$E$185:$E$194</c:f>
              <c:numCache>
                <c:formatCode>0.0%</c:formatCode>
                <c:ptCount val="10"/>
                <c:pt idx="0">
                  <c:v>-0.16266092689860978</c:v>
                </c:pt>
                <c:pt idx="1">
                  <c:v>-0.15200119548703647</c:v>
                </c:pt>
                <c:pt idx="2">
                  <c:v>-0.21672500465012923</c:v>
                </c:pt>
                <c:pt idx="3">
                  <c:v>-0.22518684550193846</c:v>
                </c:pt>
                <c:pt idx="4">
                  <c:v>-0.33393849384170221</c:v>
                </c:pt>
                <c:pt idx="5">
                  <c:v>-0.30247294481600262</c:v>
                </c:pt>
                <c:pt idx="6">
                  <c:v>-7.751789301541484E-2</c:v>
                </c:pt>
                <c:pt idx="7">
                  <c:v>-0.41078720155877613</c:v>
                </c:pt>
                <c:pt idx="8">
                  <c:v>-0.16917552622883908</c:v>
                </c:pt>
                <c:pt idx="9">
                  <c:v>-0.52579651146354567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8A-4649-9043-A171F4A5506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7"/>
        <c:axId val="2055109920"/>
        <c:axId val="1820476320"/>
      </c:barChart>
      <c:catAx>
        <c:axId val="20551099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high"/>
        <c:crossAx val="1820476320"/>
        <c:crosses val="autoZero"/>
        <c:auto val="1"/>
        <c:lblAlgn val="ctr"/>
        <c:lblOffset val="100"/>
        <c:noMultiLvlLbl val="0"/>
      </c:catAx>
      <c:valAx>
        <c:axId val="1820476320"/>
        <c:scaling>
          <c:orientation val="minMax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55109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zh-CN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zh-CN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分城市销量占比</a:t>
            </a:r>
            <a:endParaRPr lang="zh-CN" altLang="zh-CN" sz="12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672380534338074"/>
          <c:y val="1.880670703444885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2894557456678552"/>
          <c:y val="0.23187129696678913"/>
          <c:w val="0.5262173412780049"/>
          <c:h val="0.6234743244023687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957-4FCE-936D-8A59992DB1B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957-4FCE-936D-8A59992DB1B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957-4FCE-936D-8A59992DB1B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957-4FCE-936D-8A59992DB1B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957-4FCE-936D-8A59992DB1BE}"/>
              </c:ext>
            </c:extLst>
          </c:dPt>
          <c:dLbls>
            <c:dLbl>
              <c:idx val="0"/>
              <c:layout>
                <c:manualLayout>
                  <c:x val="0.11092193130546739"/>
                  <c:y val="-6.38597298406586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957-4FCE-936D-8A59992DB1BE}"/>
                </c:ext>
              </c:extLst>
            </c:dLbl>
            <c:dLbl>
              <c:idx val="1"/>
              <c:layout>
                <c:manualLayout>
                  <c:x val="6.851060462984751E-2"/>
                  <c:y val="0.135701925911399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957-4FCE-936D-8A59992DB1BE}"/>
                </c:ext>
              </c:extLst>
            </c:dLbl>
            <c:dLbl>
              <c:idx val="2"/>
              <c:layout>
                <c:manualLayout>
                  <c:x val="-0.10113470207263203"/>
                  <c:y val="9.97808278760291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957-4FCE-936D-8A59992DB1BE}"/>
                </c:ext>
              </c:extLst>
            </c:dLbl>
            <c:dLbl>
              <c:idx val="3"/>
              <c:layout>
                <c:manualLayout>
                  <c:x val="-0.13049638977113812"/>
                  <c:y val="-3.5921098035370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957-4FCE-936D-8A59992DB1BE}"/>
                </c:ext>
              </c:extLst>
            </c:dLbl>
            <c:dLbl>
              <c:idx val="4"/>
              <c:layout>
                <c:manualLayout>
                  <c:x val="-7.8297833862682867E-2"/>
                  <c:y val="-9.1798361645946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957-4FCE-936D-8A59992DB1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PPT模板2!$U$175:$Y$175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PPT模板2!$U$176:$Y$176</c:f>
              <c:numCache>
                <c:formatCode>0.00%</c:formatCode>
                <c:ptCount val="5"/>
                <c:pt idx="0">
                  <c:v>0.11170078295071975</c:v>
                </c:pt>
                <c:pt idx="1">
                  <c:v>0.43279166213287024</c:v>
                </c:pt>
                <c:pt idx="2">
                  <c:v>0.17948451492028711</c:v>
                </c:pt>
                <c:pt idx="3">
                  <c:v>0.1630475127107458</c:v>
                </c:pt>
                <c:pt idx="4">
                  <c:v>0.11297552728537706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957-4FCE-936D-8A59992DB1B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2019年1-5月二手车分城市销量占比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prstClr val="black">
                  <a:lumMod val="65000"/>
                  <a:lumOff val="35000"/>
                </a:prst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3717479653012369"/>
          <c:y val="0.22686705009482744"/>
          <c:w val="0.49735827749461914"/>
          <c:h val="0.63067744466340891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8D8-41BC-A27D-B767817311B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8D8-41BC-A27D-B767817311B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8D8-41BC-A27D-B767817311B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8D8-41BC-A27D-B767817311B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8D8-41BC-A27D-B767817311BB}"/>
              </c:ext>
            </c:extLst>
          </c:dPt>
          <c:dLbls>
            <c:dLbl>
              <c:idx val="0"/>
              <c:layout>
                <c:manualLayout>
                  <c:x val="9.7458851573094626E-2"/>
                  <c:y val="-9.1356241275953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8D8-41BC-A27D-B767817311BB}"/>
                </c:ext>
              </c:extLst>
            </c:dLbl>
            <c:dLbl>
              <c:idx val="1"/>
              <c:layout>
                <c:manualLayout>
                  <c:x val="7.6139727791480261E-2"/>
                  <c:y val="0.12872924907066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8D8-41BC-A27D-B767817311BB}"/>
                </c:ext>
              </c:extLst>
            </c:dLbl>
            <c:dLbl>
              <c:idx val="2"/>
              <c:layout>
                <c:manualLayout>
                  <c:x val="-8.2374973083417527E-2"/>
                  <c:y val="0.112119068652585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8D8-41BC-A27D-B767817311BB}"/>
                </c:ext>
              </c:extLst>
            </c:dLbl>
            <c:dLbl>
              <c:idx val="3"/>
              <c:layout>
                <c:manualLayout>
                  <c:x val="-0.100552313656865"/>
                  <c:y val="-8.62849270724580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8D8-41BC-A27D-B767817311BB}"/>
                </c:ext>
              </c:extLst>
            </c:dLbl>
            <c:dLbl>
              <c:idx val="4"/>
              <c:layout>
                <c:manualLayout>
                  <c:x val="-3.9592658451569736E-2"/>
                  <c:y val="-0.10796646696248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8D8-41BC-A27D-B767817311B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PPT模板2!$AD$175:$AH$175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PPT模板2!$AD$176:$AH$176</c:f>
              <c:numCache>
                <c:formatCode>0.00%</c:formatCode>
                <c:ptCount val="5"/>
                <c:pt idx="0">
                  <c:v>0.12485703152133415</c:v>
                </c:pt>
                <c:pt idx="1">
                  <c:v>0.42594824705736378</c:v>
                </c:pt>
                <c:pt idx="2">
                  <c:v>0.18375781954133666</c:v>
                </c:pt>
                <c:pt idx="3">
                  <c:v>0.16269060757842863</c:v>
                </c:pt>
                <c:pt idx="4">
                  <c:v>0.10274629430153678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38D8-41BC-A27D-B767817311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845904130404767"/>
          <c:y val="0.62991675659287427"/>
          <c:w val="0.18154095869595249"/>
          <c:h val="0.367077181551875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image" Target="../media/image15.jpg"/><Relationship Id="rId1" Type="http://schemas.openxmlformats.org/officeDocument/2006/relationships/image" Target="../media/image14.jpeg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image" Target="../media/image21.jpg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image" Target="../media/image15.jpg"/><Relationship Id="rId1" Type="http://schemas.openxmlformats.org/officeDocument/2006/relationships/image" Target="../media/image14.jpeg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image" Target="../media/image21.jpg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E681BE-E74A-4294-831E-646D173A6FC5}" type="doc">
      <dgm:prSet loTypeId="urn:microsoft.com/office/officeart/2005/8/layout/vList3" loCatId="list" qsTypeId="urn:microsoft.com/office/officeart/2005/8/quickstyle/simple1" qsCatId="simple" csTypeId="urn:microsoft.com/office/officeart/2005/8/colors/accent1_5" csCatId="accent1" phldr="1"/>
      <dgm:spPr/>
    </dgm:pt>
    <dgm:pt modelId="{D07D62AB-464A-4CA7-86A6-CE21815DE110}">
      <dgm:prSet phldrT="[文本]" custT="1"/>
      <dgm:spPr/>
      <dgm:t>
        <a:bodyPr/>
        <a:lstStyle/>
        <a:p>
          <a:r>
            <a: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rPr>
            <a:t>大众</a:t>
          </a:r>
          <a:r>
            <a: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rPr>
            <a:t>15.2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%</a:t>
          </a:r>
          <a:endParaRPr lang="zh-CN" altLang="en-US" sz="12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A40D67-65E7-4560-868F-660C7A827625}" type="parTrans" cxnId="{667D64D3-899C-4AF8-96DB-7FB668E38AE7}">
      <dgm:prSet/>
      <dgm:spPr/>
      <dgm:t>
        <a:bodyPr/>
        <a:lstStyle/>
        <a:p>
          <a:endParaRPr lang="zh-CN" altLang="en-US"/>
        </a:p>
      </dgm:t>
    </dgm:pt>
    <dgm:pt modelId="{848654B2-FAD6-43AC-8EBC-A28604AA9E68}" type="sibTrans" cxnId="{667D64D3-899C-4AF8-96DB-7FB668E38AE7}">
      <dgm:prSet/>
      <dgm:spPr/>
      <dgm:t>
        <a:bodyPr/>
        <a:lstStyle/>
        <a:p>
          <a:endParaRPr lang="zh-CN" altLang="en-US"/>
        </a:p>
      </dgm:t>
    </dgm:pt>
    <dgm:pt modelId="{9492E66E-0964-4D9D-9197-D8121EA2E377}">
      <dgm:prSet phldrT="[文本]" custT="1"/>
      <dgm:spPr/>
      <dgm:t>
        <a:bodyPr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本田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6.5%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9066A967-33B9-491A-9C59-8394BC1971DF}" type="parTrans" cxnId="{DD7F47BB-E9CD-478D-94CF-376CC105E4E1}">
      <dgm:prSet/>
      <dgm:spPr/>
      <dgm:t>
        <a:bodyPr/>
        <a:lstStyle/>
        <a:p>
          <a:endParaRPr lang="zh-CN" altLang="en-US"/>
        </a:p>
      </dgm:t>
    </dgm:pt>
    <dgm:pt modelId="{96E11DD6-4984-40D4-8ADB-48900234C04F}" type="sibTrans" cxnId="{DD7F47BB-E9CD-478D-94CF-376CC105E4E1}">
      <dgm:prSet/>
      <dgm:spPr/>
      <dgm:t>
        <a:bodyPr/>
        <a:lstStyle/>
        <a:p>
          <a:endParaRPr lang="zh-CN" altLang="en-US"/>
        </a:p>
      </dgm:t>
    </dgm:pt>
    <dgm:pt modelId="{A3AD7126-E194-4CD6-A7A5-FA34C1963405}">
      <dgm:prSet phldrT="[文本]" custT="1"/>
      <dgm:spPr/>
      <dgm:t>
        <a:bodyPr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奥迪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6.4%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B4A18D91-8427-4E85-9F66-41C93F78000F}" type="parTrans" cxnId="{9A97567A-E12F-41E4-8A10-3CAE1A1E10EF}">
      <dgm:prSet/>
      <dgm:spPr/>
      <dgm:t>
        <a:bodyPr/>
        <a:lstStyle/>
        <a:p>
          <a:endParaRPr lang="zh-CN" altLang="en-US"/>
        </a:p>
      </dgm:t>
    </dgm:pt>
    <dgm:pt modelId="{CDC7678D-2132-4D40-9165-5A0F6B96C93D}" type="sibTrans" cxnId="{9A97567A-E12F-41E4-8A10-3CAE1A1E10EF}">
      <dgm:prSet/>
      <dgm:spPr/>
      <dgm:t>
        <a:bodyPr/>
        <a:lstStyle/>
        <a:p>
          <a:endParaRPr lang="zh-CN" altLang="en-US"/>
        </a:p>
      </dgm:t>
    </dgm:pt>
    <dgm:pt modelId="{D6358F75-B7D2-4E50-BA67-DE5E7B8CDD73}">
      <dgm:prSet phldrT="[文本]" custT="1"/>
      <dgm:spPr/>
      <dgm:t>
        <a:bodyPr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别克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6.2%</a:t>
          </a:r>
        </a:p>
      </dgm:t>
    </dgm:pt>
    <dgm:pt modelId="{0D7815B7-CF2C-44D3-A306-E80CF3DA60B5}" type="parTrans" cxnId="{DECCEC27-62C1-470E-A36E-0B77546F3ABE}">
      <dgm:prSet/>
      <dgm:spPr/>
      <dgm:t>
        <a:bodyPr/>
        <a:lstStyle/>
        <a:p>
          <a:endParaRPr lang="zh-CN" altLang="en-US"/>
        </a:p>
      </dgm:t>
    </dgm:pt>
    <dgm:pt modelId="{9E5F8E9A-0D2F-4E3E-B178-02E0D27CE6B5}" type="sibTrans" cxnId="{DECCEC27-62C1-470E-A36E-0B77546F3ABE}">
      <dgm:prSet/>
      <dgm:spPr/>
      <dgm:t>
        <a:bodyPr/>
        <a:lstStyle/>
        <a:p>
          <a:endParaRPr lang="zh-CN" altLang="en-US"/>
        </a:p>
      </dgm:t>
    </dgm:pt>
    <dgm:pt modelId="{827D68E6-9F57-414E-821F-41344C1B1236}">
      <dgm:prSet phldrT="[文本]" custT="1"/>
      <dgm:spPr/>
      <dgm:t>
        <a:bodyPr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丰田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6.1%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3A7DCF23-4226-4A0C-BF4F-F11B3B3EC5F1}" type="parTrans" cxnId="{3379EF4F-F0ED-4238-B28C-9515A625C425}">
      <dgm:prSet/>
      <dgm:spPr/>
      <dgm:t>
        <a:bodyPr/>
        <a:lstStyle/>
        <a:p>
          <a:endParaRPr lang="zh-CN" altLang="en-US"/>
        </a:p>
      </dgm:t>
    </dgm:pt>
    <dgm:pt modelId="{44FDDE07-AAD6-47CD-9F41-470DAA9413A6}" type="sibTrans" cxnId="{3379EF4F-F0ED-4238-B28C-9515A625C425}">
      <dgm:prSet/>
      <dgm:spPr/>
      <dgm:t>
        <a:bodyPr/>
        <a:lstStyle/>
        <a:p>
          <a:endParaRPr lang="zh-CN" altLang="en-US"/>
        </a:p>
      </dgm:t>
    </dgm:pt>
    <dgm:pt modelId="{12336702-9B3F-4452-BF3C-1B13DFB96334}">
      <dgm:prSet phldrT="[文本]" custT="1"/>
      <dgm:spPr/>
      <dgm:t>
        <a:bodyPr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日产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5.8%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AA3437F7-15C0-4639-B542-B1B5ED808147}" type="parTrans" cxnId="{FCFC55A0-394D-46BB-9DAE-6263B07F721E}">
      <dgm:prSet/>
      <dgm:spPr/>
      <dgm:t>
        <a:bodyPr/>
        <a:lstStyle/>
        <a:p>
          <a:endParaRPr lang="zh-CN" altLang="en-US"/>
        </a:p>
      </dgm:t>
    </dgm:pt>
    <dgm:pt modelId="{982EBDE0-C071-45E2-A3B9-E5374A85A447}" type="sibTrans" cxnId="{FCFC55A0-394D-46BB-9DAE-6263B07F721E}">
      <dgm:prSet/>
      <dgm:spPr/>
      <dgm:t>
        <a:bodyPr/>
        <a:lstStyle/>
        <a:p>
          <a:endParaRPr lang="zh-CN" altLang="en-US"/>
        </a:p>
      </dgm:t>
    </dgm:pt>
    <dgm:pt modelId="{38832CAF-758C-45DD-B0B0-5E83FA3517C0}">
      <dgm:prSet phldrT="[文本]" custT="1"/>
      <dgm:spPr/>
      <dgm:t>
        <a:bodyPr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宝马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4.9%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70A78E34-F490-40BD-B151-AC4E2EC3BE36}" type="parTrans" cxnId="{E838543F-D45A-447D-A932-E4E3C003B248}">
      <dgm:prSet/>
      <dgm:spPr/>
      <dgm:t>
        <a:bodyPr/>
        <a:lstStyle/>
        <a:p>
          <a:endParaRPr lang="zh-CN" altLang="en-US"/>
        </a:p>
      </dgm:t>
    </dgm:pt>
    <dgm:pt modelId="{6D365991-8BBB-421E-9A8D-E41C1AB70502}" type="sibTrans" cxnId="{E838543F-D45A-447D-A932-E4E3C003B248}">
      <dgm:prSet/>
      <dgm:spPr/>
      <dgm:t>
        <a:bodyPr/>
        <a:lstStyle/>
        <a:p>
          <a:endParaRPr lang="zh-CN" altLang="en-US"/>
        </a:p>
      </dgm:t>
    </dgm:pt>
    <dgm:pt modelId="{2EF108A7-81D8-4DF6-B09F-91931EE531B4}" type="pres">
      <dgm:prSet presAssocID="{93E681BE-E74A-4294-831E-646D173A6FC5}" presName="linearFlow" presStyleCnt="0">
        <dgm:presLayoutVars>
          <dgm:dir/>
          <dgm:resizeHandles val="exact"/>
        </dgm:presLayoutVars>
      </dgm:prSet>
      <dgm:spPr/>
    </dgm:pt>
    <dgm:pt modelId="{5786A2F7-61AD-4246-B8E6-60DCECD2A086}" type="pres">
      <dgm:prSet presAssocID="{D07D62AB-464A-4CA7-86A6-CE21815DE110}" presName="composite" presStyleCnt="0"/>
      <dgm:spPr/>
    </dgm:pt>
    <dgm:pt modelId="{96621C93-F7A5-4B62-9A93-9B685C2B4E5D}" type="pres">
      <dgm:prSet presAssocID="{D07D62AB-464A-4CA7-86A6-CE21815DE110}" presName="imgShp" presStyleLbl="fgImgPlace1" presStyleIdx="0" presStyleCnt="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EB5304C7-636D-4B58-9C41-F445024359DF}" type="pres">
      <dgm:prSet presAssocID="{D07D62AB-464A-4CA7-86A6-CE21815DE110}" presName="txShp" presStyleLbl="node1" presStyleIdx="0" presStyleCnt="7" custScaleX="108070" custScaleY="101428">
        <dgm:presLayoutVars>
          <dgm:bulletEnabled val="1"/>
        </dgm:presLayoutVars>
      </dgm:prSet>
      <dgm:spPr/>
    </dgm:pt>
    <dgm:pt modelId="{FC120681-C9E9-4FB4-9ED7-AEA9546C16DF}" type="pres">
      <dgm:prSet presAssocID="{848654B2-FAD6-43AC-8EBC-A28604AA9E68}" presName="spacing" presStyleCnt="0"/>
      <dgm:spPr/>
    </dgm:pt>
    <dgm:pt modelId="{84805C7E-85CB-4EDD-8051-F4B411C3D37E}" type="pres">
      <dgm:prSet presAssocID="{9492E66E-0964-4D9D-9197-D8121EA2E377}" presName="composite" presStyleCnt="0"/>
      <dgm:spPr/>
    </dgm:pt>
    <dgm:pt modelId="{86764995-FA37-464E-A4BA-44112A3D6873}" type="pres">
      <dgm:prSet presAssocID="{9492E66E-0964-4D9D-9197-D8121EA2E377}" presName="imgShp" presStyleLbl="fgImgPlace1" presStyleIdx="1" presStyleCnt="7" custScaleX="104339" custScaleY="118171"/>
      <dgm:spPr>
        <a:blipFill rotWithShape="1">
          <a:blip xmlns:r="http://schemas.openxmlformats.org/officeDocument/2006/relationships" r:embed="rId2"/>
          <a:srcRect/>
          <a:stretch>
            <a:fillRect l="-17000" r="-17000"/>
          </a:stretch>
        </a:blipFill>
      </dgm:spPr>
    </dgm:pt>
    <dgm:pt modelId="{DBE24A9B-DB09-489F-BB99-FB95C625A544}" type="pres">
      <dgm:prSet presAssocID="{9492E66E-0964-4D9D-9197-D8121EA2E377}" presName="txShp" presStyleLbl="node1" presStyleIdx="1" presStyleCnt="7">
        <dgm:presLayoutVars>
          <dgm:bulletEnabled val="1"/>
        </dgm:presLayoutVars>
      </dgm:prSet>
      <dgm:spPr/>
    </dgm:pt>
    <dgm:pt modelId="{09F35D1C-E9E3-4ADA-97CD-8A3E24C29AF2}" type="pres">
      <dgm:prSet presAssocID="{96E11DD6-4984-40D4-8ADB-48900234C04F}" presName="spacing" presStyleCnt="0"/>
      <dgm:spPr/>
    </dgm:pt>
    <dgm:pt modelId="{5983EFFE-F66B-4BAD-B7CA-3F09EDA8AFA3}" type="pres">
      <dgm:prSet presAssocID="{A3AD7126-E194-4CD6-A7A5-FA34C1963405}" presName="composite" presStyleCnt="0"/>
      <dgm:spPr/>
    </dgm:pt>
    <dgm:pt modelId="{D7CEC598-392F-4FA8-9030-B920E05CDEE6}" type="pres">
      <dgm:prSet presAssocID="{A3AD7126-E194-4CD6-A7A5-FA34C1963405}" presName="imgShp" presStyleLbl="fgImgPlace1" presStyleIdx="2" presStyleCnt="7" custScaleX="113256" custScaleY="135819" custLinFactNeighborY="-4884"/>
      <dgm:spPr>
        <a:blipFill rotWithShape="1">
          <a:blip xmlns:r="http://schemas.openxmlformats.org/officeDocument/2006/relationships" r:embed="rId3"/>
          <a:srcRect/>
          <a:stretch>
            <a:fillRect l="-12000" r="-12000"/>
          </a:stretch>
        </a:blipFill>
      </dgm:spPr>
    </dgm:pt>
    <dgm:pt modelId="{BCF1AAB0-18DC-4E2E-A68D-E7B303CBF5B7}" type="pres">
      <dgm:prSet presAssocID="{A3AD7126-E194-4CD6-A7A5-FA34C1963405}" presName="txShp" presStyleLbl="node1" presStyleIdx="2" presStyleCnt="7" custLinFactNeighborX="1858">
        <dgm:presLayoutVars>
          <dgm:bulletEnabled val="1"/>
        </dgm:presLayoutVars>
      </dgm:prSet>
      <dgm:spPr/>
    </dgm:pt>
    <dgm:pt modelId="{641069F1-21C4-48C1-A56A-1FC2B9C92C48}" type="pres">
      <dgm:prSet presAssocID="{CDC7678D-2132-4D40-9165-5A0F6B96C93D}" presName="spacing" presStyleCnt="0"/>
      <dgm:spPr/>
    </dgm:pt>
    <dgm:pt modelId="{67E5E603-7F1B-4BFD-99DE-29671367D739}" type="pres">
      <dgm:prSet presAssocID="{D6358F75-B7D2-4E50-BA67-DE5E7B8CDD73}" presName="composite" presStyleCnt="0"/>
      <dgm:spPr/>
    </dgm:pt>
    <dgm:pt modelId="{738BD607-8D49-4B6D-8269-299ECA168181}" type="pres">
      <dgm:prSet presAssocID="{D6358F75-B7D2-4E50-BA67-DE5E7B8CDD73}" presName="imgShp" presStyleLbl="fgImgPlace1" presStyleIdx="3" presStyleCnt="7" custScaleX="121464" custScaleY="104361"/>
      <dgm:spPr>
        <a:blipFill>
          <a:blip xmlns:r="http://schemas.openxmlformats.org/officeDocument/2006/relationships" r:embed="rId4"/>
          <a:srcRect/>
          <a:stretch>
            <a:fillRect l="-3000" r="-3000"/>
          </a:stretch>
        </a:blipFill>
      </dgm:spPr>
    </dgm:pt>
    <dgm:pt modelId="{AB121259-5BE9-4E3E-ADDA-D5706767B0D7}" type="pres">
      <dgm:prSet presAssocID="{D6358F75-B7D2-4E50-BA67-DE5E7B8CDD73}" presName="txShp" presStyleLbl="node1" presStyleIdx="3" presStyleCnt="7">
        <dgm:presLayoutVars>
          <dgm:bulletEnabled val="1"/>
        </dgm:presLayoutVars>
      </dgm:prSet>
      <dgm:spPr/>
    </dgm:pt>
    <dgm:pt modelId="{40DC51C1-2974-4DD2-A06B-179EB9093C52}" type="pres">
      <dgm:prSet presAssocID="{9E5F8E9A-0D2F-4E3E-B178-02E0D27CE6B5}" presName="spacing" presStyleCnt="0"/>
      <dgm:spPr/>
    </dgm:pt>
    <dgm:pt modelId="{185D1DEF-DFEC-449E-AFC0-F7B40AFB1F45}" type="pres">
      <dgm:prSet presAssocID="{827D68E6-9F57-414E-821F-41344C1B1236}" presName="composite" presStyleCnt="0"/>
      <dgm:spPr/>
    </dgm:pt>
    <dgm:pt modelId="{271A0295-66EA-4091-8F0A-1885C53BE89A}" type="pres">
      <dgm:prSet presAssocID="{827D68E6-9F57-414E-821F-41344C1B1236}" presName="imgShp" presStyleLbl="fgImgPlace1" presStyleIdx="4" presStyleCnt="7"/>
      <dgm:spPr>
        <a:blipFill>
          <a:blip xmlns:r="http://schemas.openxmlformats.org/officeDocument/2006/relationships" r:embed="rId5"/>
          <a:srcRect/>
          <a:stretch>
            <a:fillRect l="-10000" r="-10000"/>
          </a:stretch>
        </a:blipFill>
      </dgm:spPr>
    </dgm:pt>
    <dgm:pt modelId="{B80B9FFF-0A0E-4A91-9AB2-5A0A4A02017E}" type="pres">
      <dgm:prSet presAssocID="{827D68E6-9F57-414E-821F-41344C1B1236}" presName="txShp" presStyleLbl="node1" presStyleIdx="4" presStyleCnt="7">
        <dgm:presLayoutVars>
          <dgm:bulletEnabled val="1"/>
        </dgm:presLayoutVars>
      </dgm:prSet>
      <dgm:spPr/>
    </dgm:pt>
    <dgm:pt modelId="{8E471DEC-B70F-40AF-B52C-F4A8C618FBF1}" type="pres">
      <dgm:prSet presAssocID="{44FDDE07-AAD6-47CD-9F41-470DAA9413A6}" presName="spacing" presStyleCnt="0"/>
      <dgm:spPr/>
    </dgm:pt>
    <dgm:pt modelId="{B578750E-2963-4BDE-A7F4-520C960E4527}" type="pres">
      <dgm:prSet presAssocID="{12336702-9B3F-4452-BF3C-1B13DFB96334}" presName="composite" presStyleCnt="0"/>
      <dgm:spPr/>
    </dgm:pt>
    <dgm:pt modelId="{3C5ABAF3-1B1F-47AD-B52C-DABFDD9B2E90}" type="pres">
      <dgm:prSet presAssocID="{12336702-9B3F-4452-BF3C-1B13DFB96334}" presName="imgShp" presStyleLbl="fgImgPlace1" presStyleIdx="5" presStyleCnt="7" custScaleX="126430" custScaleY="101571" custLinFactNeighborX="-1476" custLinFactNeighborY="3244"/>
      <dgm:spPr>
        <a:blipFill>
          <a:blip xmlns:r="http://schemas.openxmlformats.org/officeDocument/2006/relationships" r:embed="rId6"/>
          <a:srcRect/>
          <a:stretch>
            <a:fillRect l="-10000" r="-10000"/>
          </a:stretch>
        </a:blipFill>
      </dgm:spPr>
    </dgm:pt>
    <dgm:pt modelId="{117449BB-3799-4A8B-8FB5-3B0A6FA4867D}" type="pres">
      <dgm:prSet presAssocID="{12336702-9B3F-4452-BF3C-1B13DFB96334}" presName="txShp" presStyleLbl="node1" presStyleIdx="5" presStyleCnt="7">
        <dgm:presLayoutVars>
          <dgm:bulletEnabled val="1"/>
        </dgm:presLayoutVars>
      </dgm:prSet>
      <dgm:spPr/>
    </dgm:pt>
    <dgm:pt modelId="{9EB88A39-5BE5-48F0-8A53-91B108DDC8C1}" type="pres">
      <dgm:prSet presAssocID="{982EBDE0-C071-45E2-A3B9-E5374A85A447}" presName="spacing" presStyleCnt="0"/>
      <dgm:spPr/>
    </dgm:pt>
    <dgm:pt modelId="{4F13502A-849E-4B73-838F-A8C86ED6D81B}" type="pres">
      <dgm:prSet presAssocID="{38832CAF-758C-45DD-B0B0-5E83FA3517C0}" presName="composite" presStyleCnt="0"/>
      <dgm:spPr/>
    </dgm:pt>
    <dgm:pt modelId="{F99E798E-D821-472C-9669-D280D5964899}" type="pres">
      <dgm:prSet presAssocID="{38832CAF-758C-45DD-B0B0-5E83FA3517C0}" presName="imgShp" presStyleLbl="fgImgPlace1" presStyleIdx="6" presStyleCnt="7" custLinFactNeighborX="1220" custLinFactNeighborY="103"/>
      <dgm:spPr>
        <a:blipFill>
          <a:blip xmlns:r="http://schemas.openxmlformats.org/officeDocument/2006/relationships" r:embed="rId7"/>
          <a:srcRect/>
          <a:stretch>
            <a:fillRect l="-12000" r="-12000"/>
          </a:stretch>
        </a:blipFill>
      </dgm:spPr>
    </dgm:pt>
    <dgm:pt modelId="{309F35E2-AD83-431D-BBF5-B8C3D880C9AA}" type="pres">
      <dgm:prSet presAssocID="{38832CAF-758C-45DD-B0B0-5E83FA3517C0}" presName="txShp" presStyleLbl="node1" presStyleIdx="6" presStyleCnt="7">
        <dgm:presLayoutVars>
          <dgm:bulletEnabled val="1"/>
        </dgm:presLayoutVars>
      </dgm:prSet>
      <dgm:spPr/>
    </dgm:pt>
  </dgm:ptLst>
  <dgm:cxnLst>
    <dgm:cxn modelId="{BEA51B01-9F44-4722-98F7-AD3C5E435D60}" type="presOf" srcId="{A3AD7126-E194-4CD6-A7A5-FA34C1963405}" destId="{BCF1AAB0-18DC-4E2E-A68D-E7B303CBF5B7}" srcOrd="0" destOrd="0" presId="urn:microsoft.com/office/officeart/2005/8/layout/vList3"/>
    <dgm:cxn modelId="{F5CB4C20-97C2-4EEA-B1B8-1BBBB401202A}" type="presOf" srcId="{D6358F75-B7D2-4E50-BA67-DE5E7B8CDD73}" destId="{AB121259-5BE9-4E3E-ADDA-D5706767B0D7}" srcOrd="0" destOrd="0" presId="urn:microsoft.com/office/officeart/2005/8/layout/vList3"/>
    <dgm:cxn modelId="{DECCEC27-62C1-470E-A36E-0B77546F3ABE}" srcId="{93E681BE-E74A-4294-831E-646D173A6FC5}" destId="{D6358F75-B7D2-4E50-BA67-DE5E7B8CDD73}" srcOrd="3" destOrd="0" parTransId="{0D7815B7-CF2C-44D3-A306-E80CF3DA60B5}" sibTransId="{9E5F8E9A-0D2F-4E3E-B178-02E0D27CE6B5}"/>
    <dgm:cxn modelId="{B589E332-7F2B-488A-90BE-42CEAAD53835}" type="presOf" srcId="{38832CAF-758C-45DD-B0B0-5E83FA3517C0}" destId="{309F35E2-AD83-431D-BBF5-B8C3D880C9AA}" srcOrd="0" destOrd="0" presId="urn:microsoft.com/office/officeart/2005/8/layout/vList3"/>
    <dgm:cxn modelId="{E838543F-D45A-447D-A932-E4E3C003B248}" srcId="{93E681BE-E74A-4294-831E-646D173A6FC5}" destId="{38832CAF-758C-45DD-B0B0-5E83FA3517C0}" srcOrd="6" destOrd="0" parTransId="{70A78E34-F490-40BD-B151-AC4E2EC3BE36}" sibTransId="{6D365991-8BBB-421E-9A8D-E41C1AB70502}"/>
    <dgm:cxn modelId="{3379EF4F-F0ED-4238-B28C-9515A625C425}" srcId="{93E681BE-E74A-4294-831E-646D173A6FC5}" destId="{827D68E6-9F57-414E-821F-41344C1B1236}" srcOrd="4" destOrd="0" parTransId="{3A7DCF23-4226-4A0C-BF4F-F11B3B3EC5F1}" sibTransId="{44FDDE07-AAD6-47CD-9F41-470DAA9413A6}"/>
    <dgm:cxn modelId="{9A97567A-E12F-41E4-8A10-3CAE1A1E10EF}" srcId="{93E681BE-E74A-4294-831E-646D173A6FC5}" destId="{A3AD7126-E194-4CD6-A7A5-FA34C1963405}" srcOrd="2" destOrd="0" parTransId="{B4A18D91-8427-4E85-9F66-41C93F78000F}" sibTransId="{CDC7678D-2132-4D40-9165-5A0F6B96C93D}"/>
    <dgm:cxn modelId="{7DA1B27A-6F7B-427F-9DEA-458ECA823519}" type="presOf" srcId="{827D68E6-9F57-414E-821F-41344C1B1236}" destId="{B80B9FFF-0A0E-4A91-9AB2-5A0A4A02017E}" srcOrd="0" destOrd="0" presId="urn:microsoft.com/office/officeart/2005/8/layout/vList3"/>
    <dgm:cxn modelId="{5E48F484-2E28-441B-98D6-D8845E6216DA}" type="presOf" srcId="{12336702-9B3F-4452-BF3C-1B13DFB96334}" destId="{117449BB-3799-4A8B-8FB5-3B0A6FA4867D}" srcOrd="0" destOrd="0" presId="urn:microsoft.com/office/officeart/2005/8/layout/vList3"/>
    <dgm:cxn modelId="{B417EF97-A1AE-4514-BD4A-17A1BABDE736}" type="presOf" srcId="{93E681BE-E74A-4294-831E-646D173A6FC5}" destId="{2EF108A7-81D8-4DF6-B09F-91931EE531B4}" srcOrd="0" destOrd="0" presId="urn:microsoft.com/office/officeart/2005/8/layout/vList3"/>
    <dgm:cxn modelId="{C85E519C-C08F-4E1D-A9FF-0F054E3760F2}" type="presOf" srcId="{9492E66E-0964-4D9D-9197-D8121EA2E377}" destId="{DBE24A9B-DB09-489F-BB99-FB95C625A544}" srcOrd="0" destOrd="0" presId="urn:microsoft.com/office/officeart/2005/8/layout/vList3"/>
    <dgm:cxn modelId="{FCFC55A0-394D-46BB-9DAE-6263B07F721E}" srcId="{93E681BE-E74A-4294-831E-646D173A6FC5}" destId="{12336702-9B3F-4452-BF3C-1B13DFB96334}" srcOrd="5" destOrd="0" parTransId="{AA3437F7-15C0-4639-B542-B1B5ED808147}" sibTransId="{982EBDE0-C071-45E2-A3B9-E5374A85A447}"/>
    <dgm:cxn modelId="{DD7F47BB-E9CD-478D-94CF-376CC105E4E1}" srcId="{93E681BE-E74A-4294-831E-646D173A6FC5}" destId="{9492E66E-0964-4D9D-9197-D8121EA2E377}" srcOrd="1" destOrd="0" parTransId="{9066A967-33B9-491A-9C59-8394BC1971DF}" sibTransId="{96E11DD6-4984-40D4-8ADB-48900234C04F}"/>
    <dgm:cxn modelId="{667D64D3-899C-4AF8-96DB-7FB668E38AE7}" srcId="{93E681BE-E74A-4294-831E-646D173A6FC5}" destId="{D07D62AB-464A-4CA7-86A6-CE21815DE110}" srcOrd="0" destOrd="0" parTransId="{4CA40D67-65E7-4560-868F-660C7A827625}" sibTransId="{848654B2-FAD6-43AC-8EBC-A28604AA9E68}"/>
    <dgm:cxn modelId="{07EE30D6-C429-476A-B871-0131A5E3A569}" type="presOf" srcId="{D07D62AB-464A-4CA7-86A6-CE21815DE110}" destId="{EB5304C7-636D-4B58-9C41-F445024359DF}" srcOrd="0" destOrd="0" presId="urn:microsoft.com/office/officeart/2005/8/layout/vList3"/>
    <dgm:cxn modelId="{10D7737F-2D0A-49B3-A937-DA0BBF9B7933}" type="presParOf" srcId="{2EF108A7-81D8-4DF6-B09F-91931EE531B4}" destId="{5786A2F7-61AD-4246-B8E6-60DCECD2A086}" srcOrd="0" destOrd="0" presId="urn:microsoft.com/office/officeart/2005/8/layout/vList3"/>
    <dgm:cxn modelId="{FC17DBE3-06E3-4255-A19D-43A87445136D}" type="presParOf" srcId="{5786A2F7-61AD-4246-B8E6-60DCECD2A086}" destId="{96621C93-F7A5-4B62-9A93-9B685C2B4E5D}" srcOrd="0" destOrd="0" presId="urn:microsoft.com/office/officeart/2005/8/layout/vList3"/>
    <dgm:cxn modelId="{B411C363-6877-4CEC-86EB-B11DFC36FF47}" type="presParOf" srcId="{5786A2F7-61AD-4246-B8E6-60DCECD2A086}" destId="{EB5304C7-636D-4B58-9C41-F445024359DF}" srcOrd="1" destOrd="0" presId="urn:microsoft.com/office/officeart/2005/8/layout/vList3"/>
    <dgm:cxn modelId="{A4EF74DD-E999-474D-B7F8-7EFD5D0445FA}" type="presParOf" srcId="{2EF108A7-81D8-4DF6-B09F-91931EE531B4}" destId="{FC120681-C9E9-4FB4-9ED7-AEA9546C16DF}" srcOrd="1" destOrd="0" presId="urn:microsoft.com/office/officeart/2005/8/layout/vList3"/>
    <dgm:cxn modelId="{EC790160-D640-4012-82CC-2BD1DD574532}" type="presParOf" srcId="{2EF108A7-81D8-4DF6-B09F-91931EE531B4}" destId="{84805C7E-85CB-4EDD-8051-F4B411C3D37E}" srcOrd="2" destOrd="0" presId="urn:microsoft.com/office/officeart/2005/8/layout/vList3"/>
    <dgm:cxn modelId="{3360F8DF-24BC-40E0-874C-B88EE61FD3C1}" type="presParOf" srcId="{84805C7E-85CB-4EDD-8051-F4B411C3D37E}" destId="{86764995-FA37-464E-A4BA-44112A3D6873}" srcOrd="0" destOrd="0" presId="urn:microsoft.com/office/officeart/2005/8/layout/vList3"/>
    <dgm:cxn modelId="{BE56D78B-57E0-4F34-8D01-3A7951641E85}" type="presParOf" srcId="{84805C7E-85CB-4EDD-8051-F4B411C3D37E}" destId="{DBE24A9B-DB09-489F-BB99-FB95C625A544}" srcOrd="1" destOrd="0" presId="urn:microsoft.com/office/officeart/2005/8/layout/vList3"/>
    <dgm:cxn modelId="{C6B5018A-BACE-4085-A79B-AC4912A928FF}" type="presParOf" srcId="{2EF108A7-81D8-4DF6-B09F-91931EE531B4}" destId="{09F35D1C-E9E3-4ADA-97CD-8A3E24C29AF2}" srcOrd="3" destOrd="0" presId="urn:microsoft.com/office/officeart/2005/8/layout/vList3"/>
    <dgm:cxn modelId="{8822A96A-4F63-45DE-AD03-AA497CEE3509}" type="presParOf" srcId="{2EF108A7-81D8-4DF6-B09F-91931EE531B4}" destId="{5983EFFE-F66B-4BAD-B7CA-3F09EDA8AFA3}" srcOrd="4" destOrd="0" presId="urn:microsoft.com/office/officeart/2005/8/layout/vList3"/>
    <dgm:cxn modelId="{47DCBE7B-EE22-498D-A33A-55A001A3B737}" type="presParOf" srcId="{5983EFFE-F66B-4BAD-B7CA-3F09EDA8AFA3}" destId="{D7CEC598-392F-4FA8-9030-B920E05CDEE6}" srcOrd="0" destOrd="0" presId="urn:microsoft.com/office/officeart/2005/8/layout/vList3"/>
    <dgm:cxn modelId="{8FDF4710-D4B8-4234-9284-13B9AF2D09AF}" type="presParOf" srcId="{5983EFFE-F66B-4BAD-B7CA-3F09EDA8AFA3}" destId="{BCF1AAB0-18DC-4E2E-A68D-E7B303CBF5B7}" srcOrd="1" destOrd="0" presId="urn:microsoft.com/office/officeart/2005/8/layout/vList3"/>
    <dgm:cxn modelId="{F965F781-4A0A-4531-B030-44B09D50EC13}" type="presParOf" srcId="{2EF108A7-81D8-4DF6-B09F-91931EE531B4}" destId="{641069F1-21C4-48C1-A56A-1FC2B9C92C48}" srcOrd="5" destOrd="0" presId="urn:microsoft.com/office/officeart/2005/8/layout/vList3"/>
    <dgm:cxn modelId="{D143CDA6-3CA6-4466-BF39-4BDE89DCF3E3}" type="presParOf" srcId="{2EF108A7-81D8-4DF6-B09F-91931EE531B4}" destId="{67E5E603-7F1B-4BFD-99DE-29671367D739}" srcOrd="6" destOrd="0" presId="urn:microsoft.com/office/officeart/2005/8/layout/vList3"/>
    <dgm:cxn modelId="{BA46A58A-CB20-468E-80F4-CC739C8876D7}" type="presParOf" srcId="{67E5E603-7F1B-4BFD-99DE-29671367D739}" destId="{738BD607-8D49-4B6D-8269-299ECA168181}" srcOrd="0" destOrd="0" presId="urn:microsoft.com/office/officeart/2005/8/layout/vList3"/>
    <dgm:cxn modelId="{510EC727-3EB5-4243-A3D3-C4BD4C98A886}" type="presParOf" srcId="{67E5E603-7F1B-4BFD-99DE-29671367D739}" destId="{AB121259-5BE9-4E3E-ADDA-D5706767B0D7}" srcOrd="1" destOrd="0" presId="urn:microsoft.com/office/officeart/2005/8/layout/vList3"/>
    <dgm:cxn modelId="{1F7601A1-F059-4FCF-B52E-0BFFCEBBCD4D}" type="presParOf" srcId="{2EF108A7-81D8-4DF6-B09F-91931EE531B4}" destId="{40DC51C1-2974-4DD2-A06B-179EB9093C52}" srcOrd="7" destOrd="0" presId="urn:microsoft.com/office/officeart/2005/8/layout/vList3"/>
    <dgm:cxn modelId="{63277FEA-6F14-4648-8F22-ACFCB0155627}" type="presParOf" srcId="{2EF108A7-81D8-4DF6-B09F-91931EE531B4}" destId="{185D1DEF-DFEC-449E-AFC0-F7B40AFB1F45}" srcOrd="8" destOrd="0" presId="urn:microsoft.com/office/officeart/2005/8/layout/vList3"/>
    <dgm:cxn modelId="{3FCD7355-AF12-442F-A670-B69EC1041ED9}" type="presParOf" srcId="{185D1DEF-DFEC-449E-AFC0-F7B40AFB1F45}" destId="{271A0295-66EA-4091-8F0A-1885C53BE89A}" srcOrd="0" destOrd="0" presId="urn:microsoft.com/office/officeart/2005/8/layout/vList3"/>
    <dgm:cxn modelId="{CDC551DE-1801-45C9-8381-A7186B8B13F0}" type="presParOf" srcId="{185D1DEF-DFEC-449E-AFC0-F7B40AFB1F45}" destId="{B80B9FFF-0A0E-4A91-9AB2-5A0A4A02017E}" srcOrd="1" destOrd="0" presId="urn:microsoft.com/office/officeart/2005/8/layout/vList3"/>
    <dgm:cxn modelId="{F2B48DFB-9B7F-46A4-8DDE-785A94DC4563}" type="presParOf" srcId="{2EF108A7-81D8-4DF6-B09F-91931EE531B4}" destId="{8E471DEC-B70F-40AF-B52C-F4A8C618FBF1}" srcOrd="9" destOrd="0" presId="urn:microsoft.com/office/officeart/2005/8/layout/vList3"/>
    <dgm:cxn modelId="{CF1F9AEE-0F97-4BAE-A935-443194C040C6}" type="presParOf" srcId="{2EF108A7-81D8-4DF6-B09F-91931EE531B4}" destId="{B578750E-2963-4BDE-A7F4-520C960E4527}" srcOrd="10" destOrd="0" presId="urn:microsoft.com/office/officeart/2005/8/layout/vList3"/>
    <dgm:cxn modelId="{7942AA82-5422-422B-891B-CF9E873E2F4F}" type="presParOf" srcId="{B578750E-2963-4BDE-A7F4-520C960E4527}" destId="{3C5ABAF3-1B1F-47AD-B52C-DABFDD9B2E90}" srcOrd="0" destOrd="0" presId="urn:microsoft.com/office/officeart/2005/8/layout/vList3"/>
    <dgm:cxn modelId="{D74773B9-706E-4C43-8D51-842FFA10CB58}" type="presParOf" srcId="{B578750E-2963-4BDE-A7F4-520C960E4527}" destId="{117449BB-3799-4A8B-8FB5-3B0A6FA4867D}" srcOrd="1" destOrd="0" presId="urn:microsoft.com/office/officeart/2005/8/layout/vList3"/>
    <dgm:cxn modelId="{9B580D4F-7E49-4104-9645-A044A06BE36B}" type="presParOf" srcId="{2EF108A7-81D8-4DF6-B09F-91931EE531B4}" destId="{9EB88A39-5BE5-48F0-8A53-91B108DDC8C1}" srcOrd="11" destOrd="0" presId="urn:microsoft.com/office/officeart/2005/8/layout/vList3"/>
    <dgm:cxn modelId="{354F7A62-2804-4285-A27C-602B075CC849}" type="presParOf" srcId="{2EF108A7-81D8-4DF6-B09F-91931EE531B4}" destId="{4F13502A-849E-4B73-838F-A8C86ED6D81B}" srcOrd="12" destOrd="0" presId="urn:microsoft.com/office/officeart/2005/8/layout/vList3"/>
    <dgm:cxn modelId="{876D117E-347F-4AA9-B7C5-B23B599B4D9F}" type="presParOf" srcId="{4F13502A-849E-4B73-838F-A8C86ED6D81B}" destId="{F99E798E-D821-472C-9669-D280D5964899}" srcOrd="0" destOrd="0" presId="urn:microsoft.com/office/officeart/2005/8/layout/vList3"/>
    <dgm:cxn modelId="{8FF1389C-FBF3-48FD-B31F-D8B5A349D2B3}" type="presParOf" srcId="{4F13502A-849E-4B73-838F-A8C86ED6D81B}" destId="{309F35E2-AD83-431D-BBF5-B8C3D880C9A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EF8D2B-CB23-4D4B-9D62-B4A582CABA2A}" type="doc">
      <dgm:prSet loTypeId="urn:microsoft.com/office/officeart/2005/8/layout/vList3" loCatId="list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zh-CN" altLang="en-US"/>
        </a:p>
      </dgm:t>
    </dgm:pt>
    <dgm:pt modelId="{14B7CE0A-52E4-4C44-ACAC-A827836B5C1C}">
      <dgm:prSet phldrT="[文本]" custT="1"/>
      <dgm:spPr/>
      <dgm:t>
        <a:bodyPr/>
        <a:lstStyle/>
        <a:p>
          <a:r>
            <a: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rPr>
            <a:t>奔驰</a:t>
          </a:r>
          <a:r>
            <a: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rPr>
            <a:t>4.9%</a:t>
          </a:r>
          <a:endParaRPr lang="zh-CN" altLang="en-US" sz="12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DF15C2-F111-4628-88BD-A7D99656E818}" type="parTrans" cxnId="{1782661D-735E-4312-A779-79B5623F9C9F}">
      <dgm:prSet/>
      <dgm:spPr/>
      <dgm:t>
        <a:bodyPr/>
        <a:lstStyle/>
        <a:p>
          <a:endParaRPr lang="zh-CN" altLang="en-US"/>
        </a:p>
      </dgm:t>
    </dgm:pt>
    <dgm:pt modelId="{CD5674E4-6125-41F5-A2CA-4AB99CA33662}" type="sibTrans" cxnId="{1782661D-735E-4312-A779-79B5623F9C9F}">
      <dgm:prSet/>
      <dgm:spPr/>
      <dgm:t>
        <a:bodyPr/>
        <a:lstStyle/>
        <a:p>
          <a:endParaRPr lang="zh-CN" altLang="en-US"/>
        </a:p>
      </dgm:t>
    </dgm:pt>
    <dgm:pt modelId="{33DD549B-2957-4FFC-B835-0748AD6BD40E}">
      <dgm:prSet phldrT="[文本]" custT="1"/>
      <dgm:spPr/>
      <dgm:t>
        <a:bodyPr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福特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3.6%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5362EED6-1252-4470-9C92-BCFFAB6F478C}" type="parTrans" cxnId="{8BB214FA-C275-49AA-B877-CE28900AC073}">
      <dgm:prSet/>
      <dgm:spPr/>
      <dgm:t>
        <a:bodyPr/>
        <a:lstStyle/>
        <a:p>
          <a:endParaRPr lang="zh-CN" altLang="en-US"/>
        </a:p>
      </dgm:t>
    </dgm:pt>
    <dgm:pt modelId="{6B46AC0F-3EFF-4E4F-A333-8DCA4306F273}" type="sibTrans" cxnId="{8BB214FA-C275-49AA-B877-CE28900AC073}">
      <dgm:prSet/>
      <dgm:spPr/>
      <dgm:t>
        <a:bodyPr/>
        <a:lstStyle/>
        <a:p>
          <a:endParaRPr lang="zh-CN" altLang="en-US"/>
        </a:p>
      </dgm:t>
    </dgm:pt>
    <dgm:pt modelId="{D3A59295-CBA2-4D2C-B40D-36BF6F4E8D27}">
      <dgm:prSet phldrT="[文本]" custT="1"/>
      <dgm:spPr/>
      <dgm:t>
        <a:bodyPr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起亚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3.0%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5D4A582C-2505-475E-BE86-CDFD07CE3C86}" type="parTrans" cxnId="{6021DADE-D8A6-4609-A9BE-1C5C686E6CB8}">
      <dgm:prSet/>
      <dgm:spPr/>
      <dgm:t>
        <a:bodyPr/>
        <a:lstStyle/>
        <a:p>
          <a:endParaRPr lang="zh-CN" altLang="en-US"/>
        </a:p>
      </dgm:t>
    </dgm:pt>
    <dgm:pt modelId="{2836FF9D-43B4-42F7-8F92-49F84DA702C0}" type="sibTrans" cxnId="{6021DADE-D8A6-4609-A9BE-1C5C686E6CB8}">
      <dgm:prSet/>
      <dgm:spPr/>
      <dgm:t>
        <a:bodyPr/>
        <a:lstStyle/>
        <a:p>
          <a:endParaRPr lang="zh-CN" altLang="en-US"/>
        </a:p>
      </dgm:t>
    </dgm:pt>
    <dgm:pt modelId="{4C7F2B7E-1108-49FE-A77A-3F70BA839DF5}">
      <dgm:prSet phldrT="[文本]" custT="1"/>
      <dgm:spPr/>
      <dgm:t>
        <a:bodyPr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现代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2.9%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8D7A5F01-761E-41B0-A4AC-37722C4A7B83}" type="parTrans" cxnId="{78ED09F1-7F53-42B9-B43A-CA9E15EDDF92}">
      <dgm:prSet/>
      <dgm:spPr/>
      <dgm:t>
        <a:bodyPr/>
        <a:lstStyle/>
        <a:p>
          <a:endParaRPr lang="zh-CN" altLang="en-US"/>
        </a:p>
      </dgm:t>
    </dgm:pt>
    <dgm:pt modelId="{023EB5D8-C09C-4664-AB82-CCC6C5BF0C68}" type="sibTrans" cxnId="{78ED09F1-7F53-42B9-B43A-CA9E15EDDF92}">
      <dgm:prSet/>
      <dgm:spPr/>
      <dgm:t>
        <a:bodyPr/>
        <a:lstStyle/>
        <a:p>
          <a:endParaRPr lang="zh-CN" altLang="en-US"/>
        </a:p>
      </dgm:t>
    </dgm:pt>
    <dgm:pt modelId="{0078F4DE-783D-4144-8D59-F6763591AB83}">
      <dgm:prSet phldrT="[文本]" custT="1"/>
      <dgm:spPr/>
      <dgm:t>
        <a:bodyPr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吉利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2.4%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E62B34C1-417C-43E5-B893-C7F6C3E30C2B}" type="parTrans" cxnId="{4321B909-80DE-4957-880D-3A582B9FB36C}">
      <dgm:prSet/>
      <dgm:spPr/>
      <dgm:t>
        <a:bodyPr/>
        <a:lstStyle/>
        <a:p>
          <a:endParaRPr lang="zh-CN" altLang="en-US"/>
        </a:p>
      </dgm:t>
    </dgm:pt>
    <dgm:pt modelId="{74CD5E10-9128-43BB-8D98-F03E8A656591}" type="sibTrans" cxnId="{4321B909-80DE-4957-880D-3A582B9FB36C}">
      <dgm:prSet/>
      <dgm:spPr/>
      <dgm:t>
        <a:bodyPr/>
        <a:lstStyle/>
        <a:p>
          <a:endParaRPr lang="zh-CN" altLang="en-US"/>
        </a:p>
      </dgm:t>
    </dgm:pt>
    <dgm:pt modelId="{73A1F7CA-F3C7-41CF-89CC-15F713531524}">
      <dgm:prSet phldrT="[文本]" custT="1"/>
      <dgm:spPr/>
      <dgm:t>
        <a:bodyPr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30.0%	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3D90E860-EC0E-48AB-8634-0ED2836DBA9D}" type="parTrans" cxnId="{0959744F-B99B-4445-A6B0-093503590802}">
      <dgm:prSet/>
      <dgm:spPr/>
      <dgm:t>
        <a:bodyPr/>
        <a:lstStyle/>
        <a:p>
          <a:endParaRPr lang="zh-CN" altLang="en-US"/>
        </a:p>
      </dgm:t>
    </dgm:pt>
    <dgm:pt modelId="{1784A5FB-3C38-46AF-89B4-E319FF498750}" type="sibTrans" cxnId="{0959744F-B99B-4445-A6B0-093503590802}">
      <dgm:prSet/>
      <dgm:spPr/>
      <dgm:t>
        <a:bodyPr/>
        <a:lstStyle/>
        <a:p>
          <a:endParaRPr lang="zh-CN" altLang="en-US"/>
        </a:p>
      </dgm:t>
    </dgm:pt>
    <dgm:pt modelId="{036A000E-6D59-439E-8E63-18D019CAFAF4}">
      <dgm:prSet phldrT="[文本]"/>
      <dgm:spPr/>
      <dgm:t>
        <a:bodyPr/>
        <a:lstStyle/>
        <a:p>
          <a:pPr>
            <a:buNone/>
          </a:pPr>
          <a:r>
            <a: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铃木</a:t>
          </a:r>
          <a:r>
            <a:rPr lang="en-US" altLang="zh-CN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2.3%</a:t>
          </a:r>
          <a:endParaRPr lang="zh-CN" altLang="en-US" b="1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91DEABCA-AF35-4765-BDB4-69DC83EBD85C}" type="parTrans" cxnId="{89EA7ED1-3E74-492C-9650-F640DA99E664}">
      <dgm:prSet/>
      <dgm:spPr/>
      <dgm:t>
        <a:bodyPr/>
        <a:lstStyle/>
        <a:p>
          <a:endParaRPr lang="zh-CN" altLang="en-US"/>
        </a:p>
      </dgm:t>
    </dgm:pt>
    <dgm:pt modelId="{36CBCF43-889C-4643-9368-90F3C460ACFE}" type="sibTrans" cxnId="{89EA7ED1-3E74-492C-9650-F640DA99E664}">
      <dgm:prSet/>
      <dgm:spPr/>
      <dgm:t>
        <a:bodyPr/>
        <a:lstStyle/>
        <a:p>
          <a:endParaRPr lang="zh-CN" altLang="en-US"/>
        </a:p>
      </dgm:t>
    </dgm:pt>
    <dgm:pt modelId="{CEF636BE-6FEF-4643-9FCF-9800677D5A12}" type="pres">
      <dgm:prSet presAssocID="{E3EF8D2B-CB23-4D4B-9D62-B4A582CABA2A}" presName="linearFlow" presStyleCnt="0">
        <dgm:presLayoutVars>
          <dgm:dir/>
          <dgm:resizeHandles val="exact"/>
        </dgm:presLayoutVars>
      </dgm:prSet>
      <dgm:spPr/>
    </dgm:pt>
    <dgm:pt modelId="{638218EF-D897-4605-82A7-5D13140FBA19}" type="pres">
      <dgm:prSet presAssocID="{14B7CE0A-52E4-4C44-ACAC-A827836B5C1C}" presName="composite" presStyleCnt="0"/>
      <dgm:spPr/>
    </dgm:pt>
    <dgm:pt modelId="{62425C9C-17B2-42FB-9DB8-0918F088BBB1}" type="pres">
      <dgm:prSet presAssocID="{14B7CE0A-52E4-4C44-ACAC-A827836B5C1C}" presName="imgShp" presStyleLbl="fgImgPlace1" presStyleIdx="0" presStyleCnt="7" custScaleX="76818" custScaleY="105815"/>
      <dgm:spPr>
        <a:blipFill>
          <a:blip xmlns:r="http://schemas.openxmlformats.org/officeDocument/2006/relationships" r:embed="rId1"/>
          <a:srcRect/>
          <a:stretch>
            <a:fillRect l="-18000" r="-18000"/>
          </a:stretch>
        </a:blipFill>
      </dgm:spPr>
    </dgm:pt>
    <dgm:pt modelId="{C0B4ADF5-EAF5-4760-8C52-EBA79C699F5B}" type="pres">
      <dgm:prSet presAssocID="{14B7CE0A-52E4-4C44-ACAC-A827836B5C1C}" presName="txShp" presStyleLbl="node1" presStyleIdx="0" presStyleCnt="7" custScaleX="89925" custScaleY="98945">
        <dgm:presLayoutVars>
          <dgm:bulletEnabled val="1"/>
        </dgm:presLayoutVars>
      </dgm:prSet>
      <dgm:spPr/>
    </dgm:pt>
    <dgm:pt modelId="{327415A1-A782-4EA7-9B75-F03F37BE089D}" type="pres">
      <dgm:prSet presAssocID="{CD5674E4-6125-41F5-A2CA-4AB99CA33662}" presName="spacing" presStyleCnt="0"/>
      <dgm:spPr/>
    </dgm:pt>
    <dgm:pt modelId="{605D69FB-A75C-40DD-89D4-19BD2FF83023}" type="pres">
      <dgm:prSet presAssocID="{33DD549B-2957-4FFC-B835-0748AD6BD40E}" presName="composite" presStyleCnt="0"/>
      <dgm:spPr/>
    </dgm:pt>
    <dgm:pt modelId="{04554D72-3B47-43DE-86AE-D934B5E7D431}" type="pres">
      <dgm:prSet presAssocID="{33DD549B-2957-4FFC-B835-0748AD6BD40E}" presName="imgShp" presStyleLbl="fgImgPlace1" presStyleIdx="1" presStyleCnt="7" custScaleX="99845" custScaleY="99845" custLinFactNeighborX="-61" custLinFactNeighborY="10614"/>
      <dgm:spPr>
        <a:blipFill rotWithShape="1">
          <a:blip xmlns:r="http://schemas.openxmlformats.org/officeDocument/2006/relationships" r:embed="rId2"/>
          <a:srcRect/>
          <a:stretch>
            <a:fillRect l="-13000" r="-13000"/>
          </a:stretch>
        </a:blipFill>
      </dgm:spPr>
    </dgm:pt>
    <dgm:pt modelId="{666274F6-E754-447C-8BDC-6B9F1AA15A93}" type="pres">
      <dgm:prSet presAssocID="{33DD549B-2957-4FFC-B835-0748AD6BD40E}" presName="txShp" presStyleLbl="node1" presStyleIdx="1" presStyleCnt="7" custScaleX="89925" custScaleY="98945">
        <dgm:presLayoutVars>
          <dgm:bulletEnabled val="1"/>
        </dgm:presLayoutVars>
      </dgm:prSet>
      <dgm:spPr/>
    </dgm:pt>
    <dgm:pt modelId="{722DA373-4AB3-45B5-8252-116102067CDB}" type="pres">
      <dgm:prSet presAssocID="{6B46AC0F-3EFF-4E4F-A333-8DCA4306F273}" presName="spacing" presStyleCnt="0"/>
      <dgm:spPr/>
    </dgm:pt>
    <dgm:pt modelId="{F0FBF5F8-BED7-4598-8CA6-0A5F77EA9B51}" type="pres">
      <dgm:prSet presAssocID="{D3A59295-CBA2-4D2C-B40D-36BF6F4E8D27}" presName="composite" presStyleCnt="0"/>
      <dgm:spPr/>
    </dgm:pt>
    <dgm:pt modelId="{20B54982-8D60-401F-BDE2-A69AD9C9E53F}" type="pres">
      <dgm:prSet presAssocID="{D3A59295-CBA2-4D2C-B40D-36BF6F4E8D27}" presName="imgShp" presStyleLbl="fgImgPlace1" presStyleIdx="2" presStyleCnt="7" custScaleX="97349" custScaleY="85399"/>
      <dgm:spPr>
        <a:blipFill>
          <a:blip xmlns:r="http://schemas.openxmlformats.org/officeDocument/2006/relationships" r:embed="rId3"/>
          <a:srcRect/>
          <a:stretch>
            <a:fillRect l="-13000" r="-13000"/>
          </a:stretch>
        </a:blipFill>
      </dgm:spPr>
    </dgm:pt>
    <dgm:pt modelId="{7E855D47-BCB3-450D-B879-932E82892CA8}" type="pres">
      <dgm:prSet presAssocID="{D3A59295-CBA2-4D2C-B40D-36BF6F4E8D27}" presName="txShp" presStyleLbl="node1" presStyleIdx="2" presStyleCnt="7" custScaleX="89925" custScaleY="98945">
        <dgm:presLayoutVars>
          <dgm:bulletEnabled val="1"/>
        </dgm:presLayoutVars>
      </dgm:prSet>
      <dgm:spPr/>
    </dgm:pt>
    <dgm:pt modelId="{F3B59D67-2CCE-41EC-833E-31E15FA414AE}" type="pres">
      <dgm:prSet presAssocID="{2836FF9D-43B4-42F7-8F92-49F84DA702C0}" presName="spacing" presStyleCnt="0"/>
      <dgm:spPr/>
    </dgm:pt>
    <dgm:pt modelId="{DADD7014-DCD3-49C0-9413-28DBBB61EFFB}" type="pres">
      <dgm:prSet presAssocID="{4C7F2B7E-1108-49FE-A77A-3F70BA839DF5}" presName="composite" presStyleCnt="0"/>
      <dgm:spPr/>
    </dgm:pt>
    <dgm:pt modelId="{416BF132-5A48-47B6-8838-D6D8B24F40CE}" type="pres">
      <dgm:prSet presAssocID="{4C7F2B7E-1108-49FE-A77A-3F70BA839DF5}" presName="imgShp" presStyleLbl="fgImgPlace1" presStyleIdx="3" presStyleCnt="7"/>
      <dgm:spPr>
        <a:blipFill>
          <a:blip xmlns:r="http://schemas.openxmlformats.org/officeDocument/2006/relationships" r:embed="rId4"/>
          <a:srcRect/>
          <a:stretch>
            <a:fillRect l="-11000" r="-11000"/>
          </a:stretch>
        </a:blipFill>
      </dgm:spPr>
    </dgm:pt>
    <dgm:pt modelId="{1143D8A8-B0AC-46FC-9FAB-154F69DF9214}" type="pres">
      <dgm:prSet presAssocID="{4C7F2B7E-1108-49FE-A77A-3F70BA839DF5}" presName="txShp" presStyleLbl="node1" presStyleIdx="3" presStyleCnt="7" custScaleX="89925" custScaleY="98945">
        <dgm:presLayoutVars>
          <dgm:bulletEnabled val="1"/>
        </dgm:presLayoutVars>
      </dgm:prSet>
      <dgm:spPr/>
    </dgm:pt>
    <dgm:pt modelId="{881BA27C-1C67-442C-BA3D-AFEA114C1A37}" type="pres">
      <dgm:prSet presAssocID="{023EB5D8-C09C-4664-AB82-CCC6C5BF0C68}" presName="spacing" presStyleCnt="0"/>
      <dgm:spPr/>
    </dgm:pt>
    <dgm:pt modelId="{F25F8C74-5E48-472F-ACB5-0336675CE402}" type="pres">
      <dgm:prSet presAssocID="{0078F4DE-783D-4144-8D59-F6763591AB83}" presName="composite" presStyleCnt="0"/>
      <dgm:spPr/>
    </dgm:pt>
    <dgm:pt modelId="{4BA4968A-B080-42E2-B067-E0B449A89488}" type="pres">
      <dgm:prSet presAssocID="{0078F4DE-783D-4144-8D59-F6763591AB83}" presName="imgShp" presStyleLbl="fgImgPlace1" presStyleIdx="4" presStyleCnt="7" custScaleX="97282" custScaleY="72001"/>
      <dgm:spPr>
        <a:blipFill>
          <a:blip xmlns:r="http://schemas.openxmlformats.org/officeDocument/2006/relationships" r:embed="rId5"/>
          <a:stretch>
            <a:fillRect l="-12000" r="-12000"/>
          </a:stretch>
        </a:blipFill>
      </dgm:spPr>
    </dgm:pt>
    <dgm:pt modelId="{0B359174-BC49-42AA-B7BD-DA0F6D6BBD0F}" type="pres">
      <dgm:prSet presAssocID="{0078F4DE-783D-4144-8D59-F6763591AB83}" presName="txShp" presStyleLbl="node1" presStyleIdx="4" presStyleCnt="7" custScaleX="89925" custScaleY="98945">
        <dgm:presLayoutVars>
          <dgm:bulletEnabled val="1"/>
        </dgm:presLayoutVars>
      </dgm:prSet>
      <dgm:spPr/>
    </dgm:pt>
    <dgm:pt modelId="{B6A73D69-4E18-46B7-8948-CF79A5A3F956}" type="pres">
      <dgm:prSet presAssocID="{74CD5E10-9128-43BB-8D98-F03E8A656591}" presName="spacing" presStyleCnt="0"/>
      <dgm:spPr/>
    </dgm:pt>
    <dgm:pt modelId="{19A6C142-5462-4EFF-A0D7-2689D14215C7}" type="pres">
      <dgm:prSet presAssocID="{036A000E-6D59-439E-8E63-18D019CAFAF4}" presName="composite" presStyleCnt="0"/>
      <dgm:spPr/>
    </dgm:pt>
    <dgm:pt modelId="{0CC26056-A82D-4331-8E58-43F2401EC274}" type="pres">
      <dgm:prSet presAssocID="{036A000E-6D59-439E-8E63-18D019CAFAF4}" presName="imgShp" presStyleLbl="fgImgPlace1" presStyleIdx="5" presStyleCnt="7" custScaleX="98266" custScaleY="89931"/>
      <dgm:spPr>
        <a:blipFill>
          <a:blip xmlns:r="http://schemas.openxmlformats.org/officeDocument/2006/relationships" r:embed="rId6"/>
          <a:stretch>
            <a:fillRect l="-12000" r="-12000"/>
          </a:stretch>
        </a:blipFill>
      </dgm:spPr>
    </dgm:pt>
    <dgm:pt modelId="{95D7626B-38CF-49A8-817E-6205870F38A7}" type="pres">
      <dgm:prSet presAssocID="{036A000E-6D59-439E-8E63-18D019CAFAF4}" presName="txShp" presStyleLbl="node1" presStyleIdx="5" presStyleCnt="7" custScaleX="89925" custScaleY="98945">
        <dgm:presLayoutVars>
          <dgm:bulletEnabled val="1"/>
        </dgm:presLayoutVars>
      </dgm:prSet>
      <dgm:spPr/>
    </dgm:pt>
    <dgm:pt modelId="{082F10CD-99F1-4434-B678-B83919A5F6F2}" type="pres">
      <dgm:prSet presAssocID="{36CBCF43-889C-4643-9368-90F3C460ACFE}" presName="spacing" presStyleCnt="0"/>
      <dgm:spPr/>
    </dgm:pt>
    <dgm:pt modelId="{27399B02-B55D-4706-A7BC-48B58B7C0DF1}" type="pres">
      <dgm:prSet presAssocID="{73A1F7CA-F3C7-41CF-89CC-15F713531524}" presName="composite" presStyleCnt="0"/>
      <dgm:spPr/>
    </dgm:pt>
    <dgm:pt modelId="{74666A82-C346-4BB5-8881-4E10E581B952}" type="pres">
      <dgm:prSet presAssocID="{73A1F7CA-F3C7-41CF-89CC-15F713531524}" presName="imgShp" presStyleLbl="fgImgPlace1" presStyleIdx="6" presStyleCnt="7"/>
      <dgm:spPr>
        <a:solidFill>
          <a:schemeClr val="bg1"/>
        </a:solidFill>
        <a:ln w="19050">
          <a:solidFill>
            <a:schemeClr val="bg1">
              <a:lumMod val="75000"/>
            </a:schemeClr>
          </a:solidFill>
        </a:ln>
      </dgm:spPr>
    </dgm:pt>
    <dgm:pt modelId="{95645AB6-5E30-4D8A-B32F-3E97A0A4E9FD}" type="pres">
      <dgm:prSet presAssocID="{73A1F7CA-F3C7-41CF-89CC-15F713531524}" presName="txShp" presStyleLbl="node1" presStyleIdx="6" presStyleCnt="7" custScaleX="89925" custScaleY="98945">
        <dgm:presLayoutVars>
          <dgm:bulletEnabled val="1"/>
        </dgm:presLayoutVars>
      </dgm:prSet>
      <dgm:spPr/>
    </dgm:pt>
  </dgm:ptLst>
  <dgm:cxnLst>
    <dgm:cxn modelId="{4321B909-80DE-4957-880D-3A582B9FB36C}" srcId="{E3EF8D2B-CB23-4D4B-9D62-B4A582CABA2A}" destId="{0078F4DE-783D-4144-8D59-F6763591AB83}" srcOrd="4" destOrd="0" parTransId="{E62B34C1-417C-43E5-B893-C7F6C3E30C2B}" sibTransId="{74CD5E10-9128-43BB-8D98-F03E8A656591}"/>
    <dgm:cxn modelId="{7630BE18-0B93-4074-A552-AD414C0BB864}" type="presOf" srcId="{14B7CE0A-52E4-4C44-ACAC-A827836B5C1C}" destId="{C0B4ADF5-EAF5-4760-8C52-EBA79C699F5B}" srcOrd="0" destOrd="0" presId="urn:microsoft.com/office/officeart/2005/8/layout/vList3"/>
    <dgm:cxn modelId="{1782661D-735E-4312-A779-79B5623F9C9F}" srcId="{E3EF8D2B-CB23-4D4B-9D62-B4A582CABA2A}" destId="{14B7CE0A-52E4-4C44-ACAC-A827836B5C1C}" srcOrd="0" destOrd="0" parTransId="{80DF15C2-F111-4628-88BD-A7D99656E818}" sibTransId="{CD5674E4-6125-41F5-A2CA-4AB99CA33662}"/>
    <dgm:cxn modelId="{ABCFFA2F-D917-490F-94C6-6A332D7D0C1C}" type="presOf" srcId="{E3EF8D2B-CB23-4D4B-9D62-B4A582CABA2A}" destId="{CEF636BE-6FEF-4643-9FCF-9800677D5A12}" srcOrd="0" destOrd="0" presId="urn:microsoft.com/office/officeart/2005/8/layout/vList3"/>
    <dgm:cxn modelId="{CDA6B35D-0B1B-4D4F-8BC7-33D3448FEA20}" type="presOf" srcId="{33DD549B-2957-4FFC-B835-0748AD6BD40E}" destId="{666274F6-E754-447C-8BDC-6B9F1AA15A93}" srcOrd="0" destOrd="0" presId="urn:microsoft.com/office/officeart/2005/8/layout/vList3"/>
    <dgm:cxn modelId="{FA23346B-B564-4F02-903A-C1E128192FDA}" type="presOf" srcId="{0078F4DE-783D-4144-8D59-F6763591AB83}" destId="{0B359174-BC49-42AA-B7BD-DA0F6D6BBD0F}" srcOrd="0" destOrd="0" presId="urn:microsoft.com/office/officeart/2005/8/layout/vList3"/>
    <dgm:cxn modelId="{0959744F-B99B-4445-A6B0-093503590802}" srcId="{E3EF8D2B-CB23-4D4B-9D62-B4A582CABA2A}" destId="{73A1F7CA-F3C7-41CF-89CC-15F713531524}" srcOrd="6" destOrd="0" parTransId="{3D90E860-EC0E-48AB-8634-0ED2836DBA9D}" sibTransId="{1784A5FB-3C38-46AF-89B4-E319FF498750}"/>
    <dgm:cxn modelId="{14052870-D656-4F1B-8927-628A28F2A08D}" type="presOf" srcId="{D3A59295-CBA2-4D2C-B40D-36BF6F4E8D27}" destId="{7E855D47-BCB3-450D-B879-932E82892CA8}" srcOrd="0" destOrd="0" presId="urn:microsoft.com/office/officeart/2005/8/layout/vList3"/>
    <dgm:cxn modelId="{CB404AA7-22B3-4461-AA8F-233584920501}" type="presOf" srcId="{4C7F2B7E-1108-49FE-A77A-3F70BA839DF5}" destId="{1143D8A8-B0AC-46FC-9FAB-154F69DF9214}" srcOrd="0" destOrd="0" presId="urn:microsoft.com/office/officeart/2005/8/layout/vList3"/>
    <dgm:cxn modelId="{D692FFC5-B3BC-46CC-814B-5A120D801634}" type="presOf" srcId="{036A000E-6D59-439E-8E63-18D019CAFAF4}" destId="{95D7626B-38CF-49A8-817E-6205870F38A7}" srcOrd="0" destOrd="0" presId="urn:microsoft.com/office/officeart/2005/8/layout/vList3"/>
    <dgm:cxn modelId="{89EA7ED1-3E74-492C-9650-F640DA99E664}" srcId="{E3EF8D2B-CB23-4D4B-9D62-B4A582CABA2A}" destId="{036A000E-6D59-439E-8E63-18D019CAFAF4}" srcOrd="5" destOrd="0" parTransId="{91DEABCA-AF35-4765-BDB4-69DC83EBD85C}" sibTransId="{36CBCF43-889C-4643-9368-90F3C460ACFE}"/>
    <dgm:cxn modelId="{6021DADE-D8A6-4609-A9BE-1C5C686E6CB8}" srcId="{E3EF8D2B-CB23-4D4B-9D62-B4A582CABA2A}" destId="{D3A59295-CBA2-4D2C-B40D-36BF6F4E8D27}" srcOrd="2" destOrd="0" parTransId="{5D4A582C-2505-475E-BE86-CDFD07CE3C86}" sibTransId="{2836FF9D-43B4-42F7-8F92-49F84DA702C0}"/>
    <dgm:cxn modelId="{78ED09F1-7F53-42B9-B43A-CA9E15EDDF92}" srcId="{E3EF8D2B-CB23-4D4B-9D62-B4A582CABA2A}" destId="{4C7F2B7E-1108-49FE-A77A-3F70BA839DF5}" srcOrd="3" destOrd="0" parTransId="{8D7A5F01-761E-41B0-A4AC-37722C4A7B83}" sibTransId="{023EB5D8-C09C-4664-AB82-CCC6C5BF0C68}"/>
    <dgm:cxn modelId="{8BB214FA-C275-49AA-B877-CE28900AC073}" srcId="{E3EF8D2B-CB23-4D4B-9D62-B4A582CABA2A}" destId="{33DD549B-2957-4FFC-B835-0748AD6BD40E}" srcOrd="1" destOrd="0" parTransId="{5362EED6-1252-4470-9C92-BCFFAB6F478C}" sibTransId="{6B46AC0F-3EFF-4E4F-A333-8DCA4306F273}"/>
    <dgm:cxn modelId="{DCF9E2FF-97C3-4596-8C13-FC4D171572D1}" type="presOf" srcId="{73A1F7CA-F3C7-41CF-89CC-15F713531524}" destId="{95645AB6-5E30-4D8A-B32F-3E97A0A4E9FD}" srcOrd="0" destOrd="0" presId="urn:microsoft.com/office/officeart/2005/8/layout/vList3"/>
    <dgm:cxn modelId="{C3CF25A1-E8D4-470B-A1E1-F0388B28101C}" type="presParOf" srcId="{CEF636BE-6FEF-4643-9FCF-9800677D5A12}" destId="{638218EF-D897-4605-82A7-5D13140FBA19}" srcOrd="0" destOrd="0" presId="urn:microsoft.com/office/officeart/2005/8/layout/vList3"/>
    <dgm:cxn modelId="{55126933-FA34-4067-B32F-C78F961C5D95}" type="presParOf" srcId="{638218EF-D897-4605-82A7-5D13140FBA19}" destId="{62425C9C-17B2-42FB-9DB8-0918F088BBB1}" srcOrd="0" destOrd="0" presId="urn:microsoft.com/office/officeart/2005/8/layout/vList3"/>
    <dgm:cxn modelId="{0D5FF529-FC0B-4D24-B697-765F7FC7147D}" type="presParOf" srcId="{638218EF-D897-4605-82A7-5D13140FBA19}" destId="{C0B4ADF5-EAF5-4760-8C52-EBA79C699F5B}" srcOrd="1" destOrd="0" presId="urn:microsoft.com/office/officeart/2005/8/layout/vList3"/>
    <dgm:cxn modelId="{3A4CF034-2B65-45F3-8477-A5013206F545}" type="presParOf" srcId="{CEF636BE-6FEF-4643-9FCF-9800677D5A12}" destId="{327415A1-A782-4EA7-9B75-F03F37BE089D}" srcOrd="1" destOrd="0" presId="urn:microsoft.com/office/officeart/2005/8/layout/vList3"/>
    <dgm:cxn modelId="{35E92689-F527-4987-A71A-38F1E25527DF}" type="presParOf" srcId="{CEF636BE-6FEF-4643-9FCF-9800677D5A12}" destId="{605D69FB-A75C-40DD-89D4-19BD2FF83023}" srcOrd="2" destOrd="0" presId="urn:microsoft.com/office/officeart/2005/8/layout/vList3"/>
    <dgm:cxn modelId="{96E80248-64FA-4B7A-A8BF-06364BC8D603}" type="presParOf" srcId="{605D69FB-A75C-40DD-89D4-19BD2FF83023}" destId="{04554D72-3B47-43DE-86AE-D934B5E7D431}" srcOrd="0" destOrd="0" presId="urn:microsoft.com/office/officeart/2005/8/layout/vList3"/>
    <dgm:cxn modelId="{AF4A9F8D-57CE-4733-9B69-16E12EDC26F5}" type="presParOf" srcId="{605D69FB-A75C-40DD-89D4-19BD2FF83023}" destId="{666274F6-E754-447C-8BDC-6B9F1AA15A93}" srcOrd="1" destOrd="0" presId="urn:microsoft.com/office/officeart/2005/8/layout/vList3"/>
    <dgm:cxn modelId="{679B7DB6-07D5-467E-A61D-0DD4A0328EC4}" type="presParOf" srcId="{CEF636BE-6FEF-4643-9FCF-9800677D5A12}" destId="{722DA373-4AB3-45B5-8252-116102067CDB}" srcOrd="3" destOrd="0" presId="urn:microsoft.com/office/officeart/2005/8/layout/vList3"/>
    <dgm:cxn modelId="{73B2EE14-7AE9-4CD8-AB6B-20A983B388C3}" type="presParOf" srcId="{CEF636BE-6FEF-4643-9FCF-9800677D5A12}" destId="{F0FBF5F8-BED7-4598-8CA6-0A5F77EA9B51}" srcOrd="4" destOrd="0" presId="urn:microsoft.com/office/officeart/2005/8/layout/vList3"/>
    <dgm:cxn modelId="{64105280-56F5-4E7E-82A3-D912FA87A834}" type="presParOf" srcId="{F0FBF5F8-BED7-4598-8CA6-0A5F77EA9B51}" destId="{20B54982-8D60-401F-BDE2-A69AD9C9E53F}" srcOrd="0" destOrd="0" presId="urn:microsoft.com/office/officeart/2005/8/layout/vList3"/>
    <dgm:cxn modelId="{3C4DADC1-6807-421F-A430-9562FC727526}" type="presParOf" srcId="{F0FBF5F8-BED7-4598-8CA6-0A5F77EA9B51}" destId="{7E855D47-BCB3-450D-B879-932E82892CA8}" srcOrd="1" destOrd="0" presId="urn:microsoft.com/office/officeart/2005/8/layout/vList3"/>
    <dgm:cxn modelId="{73553B0C-1688-4507-8D6B-CFB52CE057DC}" type="presParOf" srcId="{CEF636BE-6FEF-4643-9FCF-9800677D5A12}" destId="{F3B59D67-2CCE-41EC-833E-31E15FA414AE}" srcOrd="5" destOrd="0" presId="urn:microsoft.com/office/officeart/2005/8/layout/vList3"/>
    <dgm:cxn modelId="{BD55336F-CF0B-4E93-A10C-CA7163650CDC}" type="presParOf" srcId="{CEF636BE-6FEF-4643-9FCF-9800677D5A12}" destId="{DADD7014-DCD3-49C0-9413-28DBBB61EFFB}" srcOrd="6" destOrd="0" presId="urn:microsoft.com/office/officeart/2005/8/layout/vList3"/>
    <dgm:cxn modelId="{54881D04-F3FE-43D8-8E38-408DCD15E78D}" type="presParOf" srcId="{DADD7014-DCD3-49C0-9413-28DBBB61EFFB}" destId="{416BF132-5A48-47B6-8838-D6D8B24F40CE}" srcOrd="0" destOrd="0" presId="urn:microsoft.com/office/officeart/2005/8/layout/vList3"/>
    <dgm:cxn modelId="{D46D1F94-957A-4659-8E8C-1E000A96D2F4}" type="presParOf" srcId="{DADD7014-DCD3-49C0-9413-28DBBB61EFFB}" destId="{1143D8A8-B0AC-46FC-9FAB-154F69DF9214}" srcOrd="1" destOrd="0" presId="urn:microsoft.com/office/officeart/2005/8/layout/vList3"/>
    <dgm:cxn modelId="{FCDF582A-633D-4D01-A748-7A202011268B}" type="presParOf" srcId="{CEF636BE-6FEF-4643-9FCF-9800677D5A12}" destId="{881BA27C-1C67-442C-BA3D-AFEA114C1A37}" srcOrd="7" destOrd="0" presId="urn:microsoft.com/office/officeart/2005/8/layout/vList3"/>
    <dgm:cxn modelId="{B24BE297-DD2D-4AA7-B3A8-36C7D1601A49}" type="presParOf" srcId="{CEF636BE-6FEF-4643-9FCF-9800677D5A12}" destId="{F25F8C74-5E48-472F-ACB5-0336675CE402}" srcOrd="8" destOrd="0" presId="urn:microsoft.com/office/officeart/2005/8/layout/vList3"/>
    <dgm:cxn modelId="{A583CEFC-3293-425F-A477-844E33E1FD57}" type="presParOf" srcId="{F25F8C74-5E48-472F-ACB5-0336675CE402}" destId="{4BA4968A-B080-42E2-B067-E0B449A89488}" srcOrd="0" destOrd="0" presId="urn:microsoft.com/office/officeart/2005/8/layout/vList3"/>
    <dgm:cxn modelId="{DC075C12-A509-490D-B784-A9D9D9061405}" type="presParOf" srcId="{F25F8C74-5E48-472F-ACB5-0336675CE402}" destId="{0B359174-BC49-42AA-B7BD-DA0F6D6BBD0F}" srcOrd="1" destOrd="0" presId="urn:microsoft.com/office/officeart/2005/8/layout/vList3"/>
    <dgm:cxn modelId="{CEA5D225-7EB6-43E0-A0C1-71C08DD32104}" type="presParOf" srcId="{CEF636BE-6FEF-4643-9FCF-9800677D5A12}" destId="{B6A73D69-4E18-46B7-8948-CF79A5A3F956}" srcOrd="9" destOrd="0" presId="urn:microsoft.com/office/officeart/2005/8/layout/vList3"/>
    <dgm:cxn modelId="{345B292F-FAC6-467C-A960-D1E05B3616D0}" type="presParOf" srcId="{CEF636BE-6FEF-4643-9FCF-9800677D5A12}" destId="{19A6C142-5462-4EFF-A0D7-2689D14215C7}" srcOrd="10" destOrd="0" presId="urn:microsoft.com/office/officeart/2005/8/layout/vList3"/>
    <dgm:cxn modelId="{8A33030E-CAD7-4E99-8E51-4781C43D7212}" type="presParOf" srcId="{19A6C142-5462-4EFF-A0D7-2689D14215C7}" destId="{0CC26056-A82D-4331-8E58-43F2401EC274}" srcOrd="0" destOrd="0" presId="urn:microsoft.com/office/officeart/2005/8/layout/vList3"/>
    <dgm:cxn modelId="{91CED00F-EFBD-4D10-BFB1-968D704DDC41}" type="presParOf" srcId="{19A6C142-5462-4EFF-A0D7-2689D14215C7}" destId="{95D7626B-38CF-49A8-817E-6205870F38A7}" srcOrd="1" destOrd="0" presId="urn:microsoft.com/office/officeart/2005/8/layout/vList3"/>
    <dgm:cxn modelId="{5FA41CA3-5172-41CE-BBDE-B22277B9CCF3}" type="presParOf" srcId="{CEF636BE-6FEF-4643-9FCF-9800677D5A12}" destId="{082F10CD-99F1-4434-B678-B83919A5F6F2}" srcOrd="11" destOrd="0" presId="urn:microsoft.com/office/officeart/2005/8/layout/vList3"/>
    <dgm:cxn modelId="{5351DEC6-224E-451D-AA0E-22C93ADDD7AE}" type="presParOf" srcId="{CEF636BE-6FEF-4643-9FCF-9800677D5A12}" destId="{27399B02-B55D-4706-A7BC-48B58B7C0DF1}" srcOrd="12" destOrd="0" presId="urn:microsoft.com/office/officeart/2005/8/layout/vList3"/>
    <dgm:cxn modelId="{BDE68226-2078-4F04-973F-487840810BA0}" type="presParOf" srcId="{27399B02-B55D-4706-A7BC-48B58B7C0DF1}" destId="{74666A82-C346-4BB5-8881-4E10E581B952}" srcOrd="0" destOrd="0" presId="urn:microsoft.com/office/officeart/2005/8/layout/vList3"/>
    <dgm:cxn modelId="{065BEE59-B8BB-4C7A-B482-D003EFE0C733}" type="presParOf" srcId="{27399B02-B55D-4706-A7BC-48B58B7C0DF1}" destId="{95645AB6-5E30-4D8A-B32F-3E97A0A4E9F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5304C7-636D-4B58-9C41-F445024359DF}">
      <dsp:nvSpPr>
        <dsp:cNvPr id="0" name=""/>
        <dsp:cNvSpPr/>
      </dsp:nvSpPr>
      <dsp:spPr>
        <a:xfrm rot="10800000">
          <a:off x="368416" y="743"/>
          <a:ext cx="1331736" cy="538024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3914" tIns="45720" rIns="85344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rPr>
            <a:t>大众</a:t>
          </a:r>
          <a:r>
            <a: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rPr>
            <a:t>15.2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%</a:t>
          </a:r>
          <a:endParaRPr lang="zh-CN" altLang="en-US" sz="12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0800000">
        <a:off x="502922" y="743"/>
        <a:ext cx="1197230" cy="538024"/>
      </dsp:txXfrm>
    </dsp:sp>
    <dsp:sp modelId="{96621C93-F7A5-4B62-9A93-9B685C2B4E5D}">
      <dsp:nvSpPr>
        <dsp:cNvPr id="0" name=""/>
        <dsp:cNvSpPr/>
      </dsp:nvSpPr>
      <dsp:spPr>
        <a:xfrm>
          <a:off x="152914" y="4530"/>
          <a:ext cx="530449" cy="53044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E24A9B-DB09-489F-BB99-FB95C625A544}">
      <dsp:nvSpPr>
        <dsp:cNvPr id="0" name=""/>
        <dsp:cNvSpPr/>
      </dsp:nvSpPr>
      <dsp:spPr>
        <a:xfrm rot="10800000">
          <a:off x="448755" y="745305"/>
          <a:ext cx="1232290" cy="530449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6667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3914" tIns="45720" rIns="85344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本田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6.5%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 rot="10800000">
        <a:off x="581367" y="745305"/>
        <a:ext cx="1099678" cy="530449"/>
      </dsp:txXfrm>
    </dsp:sp>
    <dsp:sp modelId="{86764995-FA37-464E-A4BA-44112A3D6873}">
      <dsp:nvSpPr>
        <dsp:cNvPr id="0" name=""/>
        <dsp:cNvSpPr/>
      </dsp:nvSpPr>
      <dsp:spPr>
        <a:xfrm>
          <a:off x="172022" y="697111"/>
          <a:ext cx="553465" cy="626837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F1AAB0-18DC-4E2E-A68D-E7B303CBF5B7}">
      <dsp:nvSpPr>
        <dsp:cNvPr id="0" name=""/>
        <dsp:cNvSpPr/>
      </dsp:nvSpPr>
      <dsp:spPr>
        <a:xfrm rot="10800000">
          <a:off x="483476" y="1577292"/>
          <a:ext cx="1232290" cy="530449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13333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3914" tIns="45720" rIns="85344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奥迪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6.4%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 rot="10800000">
        <a:off x="616088" y="1577292"/>
        <a:ext cx="1099678" cy="530449"/>
      </dsp:txXfrm>
    </dsp:sp>
    <dsp:sp modelId="{D7CEC598-392F-4FA8-9030-B920E05CDEE6}">
      <dsp:nvSpPr>
        <dsp:cNvPr id="0" name=""/>
        <dsp:cNvSpPr/>
      </dsp:nvSpPr>
      <dsp:spPr>
        <a:xfrm>
          <a:off x="160197" y="1456384"/>
          <a:ext cx="600766" cy="720451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 l="-12000" r="-1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121259-5BE9-4E3E-ADDA-D5706767B0D7}">
      <dsp:nvSpPr>
        <dsp:cNvPr id="0" name=""/>
        <dsp:cNvSpPr/>
      </dsp:nvSpPr>
      <dsp:spPr>
        <a:xfrm rot="10800000">
          <a:off x="471465" y="2372653"/>
          <a:ext cx="1232290" cy="530449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3914" tIns="45720" rIns="85344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别克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6.2%</a:t>
          </a:r>
        </a:p>
      </dsp:txBody>
      <dsp:txXfrm rot="10800000">
        <a:off x="604077" y="2372653"/>
        <a:ext cx="1099678" cy="530449"/>
      </dsp:txXfrm>
    </dsp:sp>
    <dsp:sp modelId="{738BD607-8D49-4B6D-8269-299ECA168181}">
      <dsp:nvSpPr>
        <dsp:cNvPr id="0" name=""/>
        <dsp:cNvSpPr/>
      </dsp:nvSpPr>
      <dsp:spPr>
        <a:xfrm>
          <a:off x="149312" y="2361086"/>
          <a:ext cx="644305" cy="553582"/>
        </a:xfrm>
        <a:prstGeom prst="ellipse">
          <a:avLst/>
        </a:prstGeom>
        <a:blipFill>
          <a:blip xmlns:r="http://schemas.openxmlformats.org/officeDocument/2006/relationships" r:embed="rId4"/>
          <a:srcRect/>
          <a:stretch>
            <a:fillRect l="-3000" r="-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0B9FFF-0A0E-4A91-9AB2-5A0A4A02017E}">
      <dsp:nvSpPr>
        <dsp:cNvPr id="0" name=""/>
        <dsp:cNvSpPr/>
      </dsp:nvSpPr>
      <dsp:spPr>
        <a:xfrm rot="10800000">
          <a:off x="443001" y="3073012"/>
          <a:ext cx="1232290" cy="530449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26667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3914" tIns="45720" rIns="85344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丰田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6.1%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 rot="10800000">
        <a:off x="575613" y="3073012"/>
        <a:ext cx="1099678" cy="530449"/>
      </dsp:txXfrm>
    </dsp:sp>
    <dsp:sp modelId="{271A0295-66EA-4091-8F0A-1885C53BE89A}">
      <dsp:nvSpPr>
        <dsp:cNvPr id="0" name=""/>
        <dsp:cNvSpPr/>
      </dsp:nvSpPr>
      <dsp:spPr>
        <a:xfrm>
          <a:off x="177776" y="3073012"/>
          <a:ext cx="530449" cy="530449"/>
        </a:xfrm>
        <a:prstGeom prst="ellipse">
          <a:avLst/>
        </a:prstGeom>
        <a:blipFill>
          <a:blip xmlns:r="http://schemas.openxmlformats.org/officeDocument/2006/relationships" r:embed="rId5"/>
          <a:srcRect/>
          <a:stretch>
            <a:fillRect l="-10000" r="-1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7449BB-3799-4A8B-8FB5-3B0A6FA4867D}">
      <dsp:nvSpPr>
        <dsp:cNvPr id="0" name=""/>
        <dsp:cNvSpPr/>
      </dsp:nvSpPr>
      <dsp:spPr>
        <a:xfrm rot="10800000">
          <a:off x="478050" y="3765972"/>
          <a:ext cx="1232290" cy="530449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33333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3914" tIns="45720" rIns="85344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日产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5.8%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 rot="10800000">
        <a:off x="610662" y="3765972"/>
        <a:ext cx="1099678" cy="530449"/>
      </dsp:txXfrm>
    </dsp:sp>
    <dsp:sp modelId="{3C5ABAF3-1B1F-47AD-B52C-DABFDD9B2E90}">
      <dsp:nvSpPr>
        <dsp:cNvPr id="0" name=""/>
        <dsp:cNvSpPr/>
      </dsp:nvSpPr>
      <dsp:spPr>
        <a:xfrm>
          <a:off x="134897" y="3779013"/>
          <a:ext cx="670647" cy="538783"/>
        </a:xfrm>
        <a:prstGeom prst="ellipse">
          <a:avLst/>
        </a:prstGeom>
        <a:blipFill>
          <a:blip xmlns:r="http://schemas.openxmlformats.org/officeDocument/2006/relationships" r:embed="rId6"/>
          <a:srcRect/>
          <a:stretch>
            <a:fillRect l="-10000" r="-1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9F35E2-AD83-431D-BBF5-B8C3D880C9AA}">
      <dsp:nvSpPr>
        <dsp:cNvPr id="0" name=""/>
        <dsp:cNvSpPr/>
      </dsp:nvSpPr>
      <dsp:spPr>
        <a:xfrm rot="10800000">
          <a:off x="443001" y="4458932"/>
          <a:ext cx="1232290" cy="530449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3914" tIns="45720" rIns="85344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宝马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4.9%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 rot="10800000">
        <a:off x="575613" y="4458932"/>
        <a:ext cx="1099678" cy="530449"/>
      </dsp:txXfrm>
    </dsp:sp>
    <dsp:sp modelId="{F99E798E-D821-472C-9669-D280D5964899}">
      <dsp:nvSpPr>
        <dsp:cNvPr id="0" name=""/>
        <dsp:cNvSpPr/>
      </dsp:nvSpPr>
      <dsp:spPr>
        <a:xfrm>
          <a:off x="184247" y="4459478"/>
          <a:ext cx="530449" cy="530449"/>
        </a:xfrm>
        <a:prstGeom prst="ellipse">
          <a:avLst/>
        </a:prstGeom>
        <a:blipFill>
          <a:blip xmlns:r="http://schemas.openxmlformats.org/officeDocument/2006/relationships" r:embed="rId7"/>
          <a:srcRect/>
          <a:stretch>
            <a:fillRect l="-12000" r="-1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B4ADF5-EAF5-4760-8C52-EBA79C699F5B}">
      <dsp:nvSpPr>
        <dsp:cNvPr id="0" name=""/>
        <dsp:cNvSpPr/>
      </dsp:nvSpPr>
      <dsp:spPr>
        <a:xfrm rot="10800000">
          <a:off x="557894" y="21171"/>
          <a:ext cx="1233814" cy="559668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9430" tIns="45720" rIns="85344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奔驰</a:t>
          </a:r>
          <a:r>
            <a:rPr lang="en-US" altLang="zh-CN" sz="12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4.9%</a:t>
          </a:r>
          <a:endParaRPr lang="zh-CN" altLang="en-US" sz="12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0800000">
        <a:off x="697811" y="21171"/>
        <a:ext cx="1093897" cy="559668"/>
      </dsp:txXfrm>
    </dsp:sp>
    <dsp:sp modelId="{62425C9C-17B2-42FB-9DB8-0918F088BBB1}">
      <dsp:nvSpPr>
        <dsp:cNvPr id="0" name=""/>
        <dsp:cNvSpPr/>
      </dsp:nvSpPr>
      <dsp:spPr>
        <a:xfrm>
          <a:off x="271522" y="1742"/>
          <a:ext cx="434509" cy="598527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 l="-18000" r="-1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6274F6-E754-447C-8BDC-6B9F1AA15A93}">
      <dsp:nvSpPr>
        <dsp:cNvPr id="0" name=""/>
        <dsp:cNvSpPr/>
      </dsp:nvSpPr>
      <dsp:spPr>
        <a:xfrm rot="10800000">
          <a:off x="590456" y="771661"/>
          <a:ext cx="1233814" cy="559668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6667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9430" tIns="45720" rIns="85344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福特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3.6%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 rot="10800000">
        <a:off x="730373" y="771661"/>
        <a:ext cx="1093897" cy="559668"/>
      </dsp:txXfrm>
    </dsp:sp>
    <dsp:sp modelId="{04554D72-3B47-43DE-86AE-D934B5E7D431}">
      <dsp:nvSpPr>
        <dsp:cNvPr id="0" name=""/>
        <dsp:cNvSpPr/>
      </dsp:nvSpPr>
      <dsp:spPr>
        <a:xfrm>
          <a:off x="238614" y="829152"/>
          <a:ext cx="564758" cy="564758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l="-13000" r="-1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855D47-BCB3-450D-B879-932E82892CA8}">
      <dsp:nvSpPr>
        <dsp:cNvPr id="0" name=""/>
        <dsp:cNvSpPr/>
      </dsp:nvSpPr>
      <dsp:spPr>
        <a:xfrm rot="10800000">
          <a:off x="586926" y="1502721"/>
          <a:ext cx="1233814" cy="559668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13333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9430" tIns="45720" rIns="85344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起亚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3.0%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 rot="10800000">
        <a:off x="726843" y="1502721"/>
        <a:ext cx="1093897" cy="559668"/>
      </dsp:txXfrm>
    </dsp:sp>
    <dsp:sp modelId="{20B54982-8D60-401F-BDE2-A69AD9C9E53F}">
      <dsp:nvSpPr>
        <dsp:cNvPr id="0" name=""/>
        <dsp:cNvSpPr/>
      </dsp:nvSpPr>
      <dsp:spPr>
        <a:xfrm>
          <a:off x="242489" y="1541031"/>
          <a:ext cx="550640" cy="483047"/>
        </a:xfrm>
        <a:prstGeom prst="ellipse">
          <a:avLst/>
        </a:prstGeom>
        <a:blipFill>
          <a:blip xmlns:r="http://schemas.openxmlformats.org/officeDocument/2006/relationships" r:embed="rId3"/>
          <a:srcRect/>
          <a:stretch>
            <a:fillRect l="-13000" r="-1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43D8A8-B0AC-46FC-9FAB-154F69DF9214}">
      <dsp:nvSpPr>
        <dsp:cNvPr id="0" name=""/>
        <dsp:cNvSpPr/>
      </dsp:nvSpPr>
      <dsp:spPr>
        <a:xfrm rot="10800000">
          <a:off x="590675" y="2234219"/>
          <a:ext cx="1233814" cy="559668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9430" tIns="45720" rIns="85344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现代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2.9%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 rot="10800000">
        <a:off x="730592" y="2234219"/>
        <a:ext cx="1093897" cy="559668"/>
      </dsp:txXfrm>
    </dsp:sp>
    <dsp:sp modelId="{416BF132-5A48-47B6-8838-D6D8B24F40CE}">
      <dsp:nvSpPr>
        <dsp:cNvPr id="0" name=""/>
        <dsp:cNvSpPr/>
      </dsp:nvSpPr>
      <dsp:spPr>
        <a:xfrm>
          <a:off x="238740" y="2231235"/>
          <a:ext cx="565635" cy="565635"/>
        </a:xfrm>
        <a:prstGeom prst="ellipse">
          <a:avLst/>
        </a:prstGeom>
        <a:blipFill>
          <a:blip xmlns:r="http://schemas.openxmlformats.org/officeDocument/2006/relationships" r:embed="rId4"/>
          <a:srcRect/>
          <a:stretch>
            <a:fillRect l="-11000" r="-1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359174-BC49-42AA-B7BD-DA0F6D6BBD0F}">
      <dsp:nvSpPr>
        <dsp:cNvPr id="0" name=""/>
        <dsp:cNvSpPr/>
      </dsp:nvSpPr>
      <dsp:spPr>
        <a:xfrm rot="10800000">
          <a:off x="586832" y="2965717"/>
          <a:ext cx="1233814" cy="559668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26667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9430" tIns="45720" rIns="85344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吉利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2.4%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 rot="10800000">
        <a:off x="726749" y="2965717"/>
        <a:ext cx="1093897" cy="559668"/>
      </dsp:txXfrm>
    </dsp:sp>
    <dsp:sp modelId="{4BA4968A-B080-42E2-B067-E0B449A89488}">
      <dsp:nvSpPr>
        <dsp:cNvPr id="0" name=""/>
        <dsp:cNvSpPr/>
      </dsp:nvSpPr>
      <dsp:spPr>
        <a:xfrm>
          <a:off x="242584" y="3041920"/>
          <a:ext cx="550261" cy="407263"/>
        </a:xfrm>
        <a:prstGeom prst="ellipse">
          <a:avLst/>
        </a:prstGeom>
        <a:blipFill>
          <a:blip xmlns:r="http://schemas.openxmlformats.org/officeDocument/2006/relationships" r:embed="rId5"/>
          <a:stretch>
            <a:fillRect l="-12000" r="-1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D7626B-38CF-49A8-817E-6205870F38A7}">
      <dsp:nvSpPr>
        <dsp:cNvPr id="0" name=""/>
        <dsp:cNvSpPr/>
      </dsp:nvSpPr>
      <dsp:spPr>
        <a:xfrm rot="10800000">
          <a:off x="588223" y="3694232"/>
          <a:ext cx="1233814" cy="559668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33333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9430" tIns="49530" rIns="92456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铃木</a:t>
          </a:r>
          <a:r>
            <a:rPr lang="en-US" altLang="zh-CN" sz="13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2.3%</a:t>
          </a:r>
          <a:endParaRPr lang="zh-CN" altLang="en-US" sz="13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 rot="10800000">
        <a:off x="728140" y="3694232"/>
        <a:ext cx="1093897" cy="559668"/>
      </dsp:txXfrm>
    </dsp:sp>
    <dsp:sp modelId="{0CC26056-A82D-4331-8E58-43F2401EC274}">
      <dsp:nvSpPr>
        <dsp:cNvPr id="0" name=""/>
        <dsp:cNvSpPr/>
      </dsp:nvSpPr>
      <dsp:spPr>
        <a:xfrm>
          <a:off x="241192" y="3719725"/>
          <a:ext cx="555827" cy="508681"/>
        </a:xfrm>
        <a:prstGeom prst="ellipse">
          <a:avLst/>
        </a:prstGeom>
        <a:blipFill>
          <a:blip xmlns:r="http://schemas.openxmlformats.org/officeDocument/2006/relationships" r:embed="rId6"/>
          <a:stretch>
            <a:fillRect l="-12000" r="-1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645AB6-5E30-4D8A-B32F-3E97A0A4E9FD}">
      <dsp:nvSpPr>
        <dsp:cNvPr id="0" name=""/>
        <dsp:cNvSpPr/>
      </dsp:nvSpPr>
      <dsp:spPr>
        <a:xfrm rot="10800000">
          <a:off x="590675" y="4425730"/>
          <a:ext cx="1233814" cy="559668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9430" tIns="45720" rIns="85344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30.0%	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 rot="10800000">
        <a:off x="730592" y="4425730"/>
        <a:ext cx="1093897" cy="559668"/>
      </dsp:txXfrm>
    </dsp:sp>
    <dsp:sp modelId="{74666A82-C346-4BB5-8881-4E10E581B952}">
      <dsp:nvSpPr>
        <dsp:cNvPr id="0" name=""/>
        <dsp:cNvSpPr/>
      </dsp:nvSpPr>
      <dsp:spPr>
        <a:xfrm>
          <a:off x="238740" y="4422747"/>
          <a:ext cx="565635" cy="565635"/>
        </a:xfrm>
        <a:prstGeom prst="ellipse">
          <a:avLst/>
        </a:prstGeom>
        <a:solidFill>
          <a:schemeClr val="bg1"/>
        </a:solidFill>
        <a:ln w="19050" cap="flat" cmpd="sng" algn="ctr">
          <a:solidFill>
            <a:schemeClr val="bg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0.35045</cdr:x>
      <cdr:y>0.14465</cdr:y>
    </cdr:from>
    <cdr:to>
      <cdr:x>0.35614</cdr:x>
      <cdr:y>0.1581</cdr:y>
    </cdr:to>
    <cdr:sp macro="" textlink="">
      <cdr:nvSpPr>
        <cdr:cNvPr id="5" name="文本框 4">
          <a:extLst xmlns:a="http://schemas.openxmlformats.org/drawingml/2006/main">
            <a:ext uri="{FF2B5EF4-FFF2-40B4-BE49-F238E27FC236}">
              <a16:creationId xmlns:a16="http://schemas.microsoft.com/office/drawing/2014/main" id="{41B71675-CBF3-48F8-BC35-A8CC2E55FDC8}"/>
            </a:ext>
          </a:extLst>
        </cdr:cNvPr>
        <cdr:cNvSpPr txBox="1"/>
      </cdr:nvSpPr>
      <cdr:spPr>
        <a:xfrm xmlns:a="http://schemas.openxmlformats.org/drawingml/2006/main">
          <a:off x="2816750" y="569843"/>
          <a:ext cx="45719" cy="53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  <cdr:relSizeAnchor xmlns:cdr="http://schemas.openxmlformats.org/drawingml/2006/chartDrawing">
    <cdr:from>
      <cdr:x>0.19909</cdr:x>
      <cdr:y>0</cdr:y>
    </cdr:from>
    <cdr:to>
      <cdr:x>0.80091</cdr:x>
      <cdr:y>0.09083</cdr:y>
    </cdr:to>
    <cdr:sp macro="" textlink="">
      <cdr:nvSpPr>
        <cdr:cNvPr id="6" name="文本框 5">
          <a:extLst xmlns:a="http://schemas.openxmlformats.org/drawingml/2006/main">
            <a:ext uri="{FF2B5EF4-FFF2-40B4-BE49-F238E27FC236}">
              <a16:creationId xmlns:a16="http://schemas.microsoft.com/office/drawing/2014/main" id="{765CD8EF-BD7D-406A-8BD5-A15E2105EABB}"/>
            </a:ext>
          </a:extLst>
        </cdr:cNvPr>
        <cdr:cNvSpPr txBox="1"/>
      </cdr:nvSpPr>
      <cdr:spPr>
        <a:xfrm xmlns:a="http://schemas.openxmlformats.org/drawingml/2006/main">
          <a:off x="1647692" y="0"/>
          <a:ext cx="4980600" cy="3382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/>
          <a:r>
            <a:rPr lang="en-US" altLang="zh-CN" sz="1400" b="1" baseline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2019-2020</a:t>
          </a:r>
          <a:r>
            <a:rPr lang="zh-CN" altLang="zh-CN" sz="1400" b="1" baseline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年全国二手车月度交易量变化趋势（单位：万辆</a:t>
          </a:r>
          <a:r>
            <a:rPr lang="zh-CN" altLang="en-US" sz="1400" b="1" baseline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，</a:t>
          </a:r>
          <a:r>
            <a:rPr lang="en-US" altLang="zh-CN" sz="1400" b="1" baseline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r>
            <a:rPr lang="zh-CN" altLang="zh-CN" sz="1400" b="1" baseline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）</a:t>
          </a:r>
        </a:p>
        <a:p xmlns:a="http://schemas.openxmlformats.org/drawingml/2006/main">
          <a:endParaRPr lang="zh-CN" altLang="en-US" sz="1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0.43249</cdr:x>
      <cdr:y>0.48631</cdr:y>
    </cdr:from>
    <cdr:to>
      <cdr:x>0.64302</cdr:x>
      <cdr:y>0.76025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FC3C864C-B81C-454B-81F6-B9329642E14D}"/>
            </a:ext>
          </a:extLst>
        </cdr:cNvPr>
        <cdr:cNvSpPr txBox="1"/>
      </cdr:nvSpPr>
      <cdr:spPr>
        <a:xfrm xmlns:a="http://schemas.openxmlformats.org/drawingml/2006/main">
          <a:off x="1878497" y="16232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  <cdr:relSizeAnchor xmlns:cdr="http://schemas.openxmlformats.org/drawingml/2006/chartDrawing">
    <cdr:from>
      <cdr:x>0.34487</cdr:x>
      <cdr:y>0.36037</cdr:y>
    </cdr:from>
    <cdr:to>
      <cdr:x>0.63757</cdr:x>
      <cdr:y>0.70839</cdr:y>
    </cdr:to>
    <cdr:sp macro="" textlink="">
      <cdr:nvSpPr>
        <cdr:cNvPr id="3" name="文本框 2">
          <a:extLst xmlns:a="http://schemas.openxmlformats.org/drawingml/2006/main">
            <a:ext uri="{FF2B5EF4-FFF2-40B4-BE49-F238E27FC236}">
              <a16:creationId xmlns:a16="http://schemas.microsoft.com/office/drawing/2014/main" id="{982B6D52-E7C3-4B74-AC34-77C59FF15B4D}"/>
            </a:ext>
          </a:extLst>
        </cdr:cNvPr>
        <cdr:cNvSpPr txBox="1"/>
      </cdr:nvSpPr>
      <cdr:spPr>
        <a:xfrm xmlns:a="http://schemas.openxmlformats.org/drawingml/2006/main">
          <a:off x="1379661" y="1216771"/>
          <a:ext cx="1170922" cy="11750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endParaRPr lang="en-US" altLang="zh-CN" sz="2400" b="1" dirty="0">
            <a:solidFill>
              <a:schemeClr val="bg2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  <a:cs typeface="Arial" panose="020B060402020202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2020/7/1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196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7386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6549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75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C9C81B4-DA54-4152-A8F1-C656843B0928}"/>
              </a:ext>
            </a:extLst>
          </p:cNvPr>
          <p:cNvSpPr/>
          <p:nvPr userDrawn="1"/>
        </p:nvSpPr>
        <p:spPr>
          <a:xfrm>
            <a:off x="0" y="955343"/>
            <a:ext cx="9144000" cy="5902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19588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3705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2020/7/1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15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2020/7/1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2020/7/1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93526A-395D-402B-BF39-362D20E6C0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D80B967-20C5-4C9B-B871-F90B6B0DD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D0700E-A0EA-42A6-BAB8-F1913CC11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7B0B9D-D263-4E0D-9B95-329C8F7D4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453097-0EBE-4283-8AD0-E46D53EC1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7159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D2683F-BB0C-41B3-8B46-79634CB52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988F8A-5A28-4623-8785-88A1D06A6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AA9D45-9C84-450A-94D0-B0E7A88ED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37B340-4C91-4E2E-88C0-3316232BD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FBD6CC-3CDD-4A76-9E99-36B978E38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141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14D9F-C08F-49E2-9375-6C842A979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1B35A3-42FA-4DE0-9CED-E01897DCB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E0A571-B802-4371-843B-F5566E924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D7439F-8996-4414-A344-607FC2665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B5617F-350D-4F46-96B0-39751BDD1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368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F6DE10-6947-43CD-B333-AA5E78BF2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DD6EE9-AEF4-4663-A734-62D2F5CCE3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E4290A-15D0-4BE9-8F50-3FC3058CBF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A9380BF-2B45-4AEF-92D5-4FB218694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4EDCBC5-AB9A-4419-A428-D43847642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7F9B1E-D731-4F6A-8D51-DC5535577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72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1E6608-E025-464A-97AB-551BED904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A36693-F20F-4FB6-BA60-1D02CDBCB0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A64D132-FFAC-4E48-82FD-7446D44A68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2626921-926E-454A-B128-14E66B5B21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20D0697-7093-4860-B0FC-7FCBC3E4EB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4D004DE-8D93-4BC1-ACB5-99D4F8507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E490E1C-279C-439B-81A4-5B118DD72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F68E4E4-7969-4A86-A2F6-4FFDD5CF7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5437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99D04D-9297-421F-8060-FAD62230C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624B1F-EEC8-424B-AD11-BAC94D2E6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C51022C-1E7F-4FD0-BD51-91C09E540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67769C1-AB1E-4CA7-BEF3-CB4FF0617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0146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854DC1-EFAB-4F72-B67F-8578F2BB1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202B86-64A9-47EF-A5AD-4E7A86F5B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9A50BD1-137C-4E1C-B3C0-482B5ACB4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642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13C78EC-F358-4512-9B6E-518730C3B38B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0FF463-946B-4ADB-94A9-BEDC51616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370FD2-0807-4E26-975D-DC5F933869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9F24B33-F72B-4F0C-B61D-65F4098B9F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9EA7F0-29C2-40B0-B308-A6B84359C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F31A401-531F-4992-A2BA-D60CB7FCC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F606F43-7AF5-4202-860F-1BD25FA80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7624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A7936C-7062-42F8-98D7-930068139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003D1DA-0B99-4178-98C7-97B7C867C1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732B0B3-2EF2-49DF-9AE6-63D04C98AF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EDD9F8-A849-40BB-9389-E21B4A5ED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51C3D19-E142-4D84-9777-5D989C2E3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7BF4EA-894B-4AB3-B4C6-CC1F0FC6E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0697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804C27-D919-49C4-AB73-70CB83CB1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09721F6-3AEE-4711-9D5D-79F8CC38B8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590235-F6D2-4013-858C-28AF89112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A91C0E-5DDD-4DEA-80D0-52675CE8D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8D05A1-A8B1-44D7-B22E-B5CF808E8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9109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B97450F-C828-4F9C-A27F-68BF5CA7BF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64A146E-2F44-4C64-83CA-777458DB3B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24951D-6D6C-45A5-BFCE-E42C09A94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63889D-F801-40A5-AE61-30012191F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E354A9-590A-4A20-83E6-40756F21A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4329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9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0222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609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1442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5657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778439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9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849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737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612808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6972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1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531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040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6"/>
            <a:ext cx="7886700" cy="58118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7995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86834"/>
            <a:ext cx="10515600" cy="176741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8475134"/>
            <a:ext cx="27432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8475134"/>
            <a:ext cx="41148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8475134"/>
            <a:ext cx="27432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5749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6183"/>
          </a:xfrm>
        </p:spPr>
        <p:txBody>
          <a:bodyPr/>
          <a:lstStyle/>
          <a:p>
            <a:fld id="{C2D9F5CF-6BA5-4922-869E-AF5BEDAC82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6183"/>
          </a:xfr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6183"/>
          </a:xfrm>
        </p:spPr>
        <p:txBody>
          <a:bodyPr/>
          <a:lstStyle/>
          <a:p>
            <a:fld id="{1EEEE471-A33D-40DC-B8A7-90A86224C00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图片 7" descr="图片2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0756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52" y="0"/>
            <a:ext cx="9143499" cy="6858000"/>
          </a:xfrm>
          <a:prstGeom prst="rect">
            <a:avLst/>
          </a:prstGeom>
        </p:spPr>
      </p:pic>
      <p:pic>
        <p:nvPicPr>
          <p:cNvPr id="7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5537" y="280460"/>
            <a:ext cx="6096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</p:spPr>
      </p:pic>
      <p:pic>
        <p:nvPicPr>
          <p:cNvPr id="8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47936" y="292956"/>
            <a:ext cx="6096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</p:spPr>
      </p:pic>
      <p:sp>
        <p:nvSpPr>
          <p:cNvPr id="9" name="矩形 3"/>
          <p:cNvSpPr>
            <a:spLocks noChangeArrowheads="1"/>
          </p:cNvSpPr>
          <p:nvPr userDrawn="1"/>
        </p:nvSpPr>
        <p:spPr bwMode="auto">
          <a:xfrm>
            <a:off x="1187624" y="816963"/>
            <a:ext cx="2587892" cy="230836"/>
          </a:xfrm>
          <a:prstGeom prst="rect">
            <a:avLst/>
          </a:prstGeom>
          <a:noFill/>
          <a:ln>
            <a:noFill/>
          </a:ln>
        </p:spPr>
        <p:txBody>
          <a:bodyPr wrap="none" lIns="68582" tIns="34292" rIns="68582" bIns="34292">
            <a:spAutoFit/>
          </a:bodyPr>
          <a:lstStyle/>
          <a:p>
            <a:r>
              <a:rPr lang="en-US" altLang="zh-CN" sz="105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Click here to add the title text content</a:t>
            </a:r>
            <a:endParaRPr lang="zh-CN" altLang="en-US" sz="105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12"/>
          <p:cNvSpPr txBox="1">
            <a:spLocks noChangeArrowheads="1"/>
          </p:cNvSpPr>
          <p:nvPr userDrawn="1"/>
        </p:nvSpPr>
        <p:spPr bwMode="auto">
          <a:xfrm>
            <a:off x="1187624" y="493729"/>
            <a:ext cx="2160240" cy="281101"/>
          </a:xfrm>
          <a:prstGeom prst="rect">
            <a:avLst/>
          </a:prstGeom>
          <a:noFill/>
          <a:ln>
            <a:noFill/>
          </a:ln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8794584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17DE1EA2-41CE-4F97-BCC4-DA971FE29212}" type="datetime1">
              <a:rPr lang="en-US" smtClean="0"/>
              <a:t>7/1/2020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" y="6390471"/>
            <a:ext cx="495815" cy="365125"/>
          </a:xfrm>
        </p:spPr>
        <p:txBody>
          <a:bodyPr/>
          <a:lstStyle/>
          <a:p>
            <a:fld id="{F3427122-DD58-4B2A-BC02-A0C1482E4B6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7" hasCustomPrompt="1"/>
          </p:nvPr>
        </p:nvSpPr>
        <p:spPr>
          <a:xfrm>
            <a:off x="5154374" y="3"/>
            <a:ext cx="3998418" cy="5426605"/>
          </a:xfrm>
          <a:custGeom>
            <a:avLst/>
            <a:gdLst>
              <a:gd name="connsiteX0" fmla="*/ 1261721 w 5331224"/>
              <a:gd name="connsiteY0" fmla="*/ 0 h 5426605"/>
              <a:gd name="connsiteX1" fmla="*/ 5331224 w 5331224"/>
              <a:gd name="connsiteY1" fmla="*/ 0 h 5426605"/>
              <a:gd name="connsiteX2" fmla="*/ 5331224 w 5331224"/>
              <a:gd name="connsiteY2" fmla="*/ 4260264 h 5426605"/>
              <a:gd name="connsiteX3" fmla="*/ 4762871 w 5331224"/>
              <a:gd name="connsiteY3" fmla="*/ 4828618 h 5426605"/>
              <a:gd name="connsiteX4" fmla="*/ 1875533 w 5331224"/>
              <a:gd name="connsiteY4" fmla="*/ 4828618 h 5426605"/>
              <a:gd name="connsiteX5" fmla="*/ 597987 w 5331224"/>
              <a:gd name="connsiteY5" fmla="*/ 3551072 h 5426605"/>
              <a:gd name="connsiteX6" fmla="*/ 597987 w 5331224"/>
              <a:gd name="connsiteY6" fmla="*/ 663734 h 5426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31224" h="5426605">
                <a:moveTo>
                  <a:pt x="1261721" y="0"/>
                </a:moveTo>
                <a:lnTo>
                  <a:pt x="5331224" y="0"/>
                </a:lnTo>
                <a:lnTo>
                  <a:pt x="5331224" y="4260264"/>
                </a:lnTo>
                <a:lnTo>
                  <a:pt x="4762871" y="4828618"/>
                </a:lnTo>
                <a:cubicBezTo>
                  <a:pt x="3965555" y="5625934"/>
                  <a:pt x="2672849" y="5625934"/>
                  <a:pt x="1875533" y="4828618"/>
                </a:cubicBezTo>
                <a:lnTo>
                  <a:pt x="597987" y="3551072"/>
                </a:lnTo>
                <a:cubicBezTo>
                  <a:pt x="-199329" y="2753756"/>
                  <a:pt x="-199329" y="1461050"/>
                  <a:pt x="597987" y="6637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6116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17DE1EA2-41CE-4F97-BCC4-DA971FE29212}" type="datetime1">
              <a:rPr lang="en-US" smtClean="0"/>
              <a:t>7/1/2020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" y="6390471"/>
            <a:ext cx="495815" cy="365125"/>
          </a:xfrm>
        </p:spPr>
        <p:txBody>
          <a:bodyPr/>
          <a:lstStyle/>
          <a:p>
            <a:fld id="{F3427122-DD58-4B2A-BC02-A0C1482E4B6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8" hasCustomPrompt="1"/>
          </p:nvPr>
        </p:nvSpPr>
        <p:spPr>
          <a:xfrm>
            <a:off x="857250" y="-5367"/>
            <a:ext cx="2010404" cy="3331505"/>
          </a:xfrm>
          <a:custGeom>
            <a:avLst/>
            <a:gdLst>
              <a:gd name="connsiteX0" fmla="*/ 0 w 2680539"/>
              <a:gd name="connsiteY0" fmla="*/ 0 h 3331505"/>
              <a:gd name="connsiteX1" fmla="*/ 2121325 w 2680539"/>
              <a:gd name="connsiteY1" fmla="*/ 0 h 3331505"/>
              <a:gd name="connsiteX2" fmla="*/ 2680539 w 2680539"/>
              <a:gd name="connsiteY2" fmla="*/ 3331505 h 3331505"/>
              <a:gd name="connsiteX3" fmla="*/ 559214 w 2680539"/>
              <a:gd name="connsiteY3" fmla="*/ 3331505 h 3331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539" h="3331505">
                <a:moveTo>
                  <a:pt x="0" y="0"/>
                </a:moveTo>
                <a:lnTo>
                  <a:pt x="2121325" y="0"/>
                </a:lnTo>
                <a:lnTo>
                  <a:pt x="2680539" y="3331505"/>
                </a:lnTo>
                <a:lnTo>
                  <a:pt x="559214" y="333150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9" hasCustomPrompt="1"/>
          </p:nvPr>
        </p:nvSpPr>
        <p:spPr>
          <a:xfrm>
            <a:off x="1297368" y="3537234"/>
            <a:ext cx="2010404" cy="3331505"/>
          </a:xfrm>
          <a:custGeom>
            <a:avLst/>
            <a:gdLst>
              <a:gd name="connsiteX0" fmla="*/ 0 w 2680539"/>
              <a:gd name="connsiteY0" fmla="*/ 0 h 3331505"/>
              <a:gd name="connsiteX1" fmla="*/ 2121325 w 2680539"/>
              <a:gd name="connsiteY1" fmla="*/ 0 h 3331505"/>
              <a:gd name="connsiteX2" fmla="*/ 2680539 w 2680539"/>
              <a:gd name="connsiteY2" fmla="*/ 3331505 h 3331505"/>
              <a:gd name="connsiteX3" fmla="*/ 559214 w 2680539"/>
              <a:gd name="connsiteY3" fmla="*/ 3331505 h 3331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539" h="3331505">
                <a:moveTo>
                  <a:pt x="0" y="0"/>
                </a:moveTo>
                <a:lnTo>
                  <a:pt x="2121325" y="0"/>
                </a:lnTo>
                <a:lnTo>
                  <a:pt x="2680539" y="3331505"/>
                </a:lnTo>
                <a:lnTo>
                  <a:pt x="559214" y="333150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0" hasCustomPrompt="1"/>
          </p:nvPr>
        </p:nvSpPr>
        <p:spPr>
          <a:xfrm>
            <a:off x="2782253" y="1436211"/>
            <a:ext cx="2082296" cy="3985580"/>
          </a:xfrm>
          <a:custGeom>
            <a:avLst/>
            <a:gdLst>
              <a:gd name="connsiteX0" fmla="*/ 0 w 2776395"/>
              <a:gd name="connsiteY0" fmla="*/ 0 h 3985580"/>
              <a:gd name="connsiteX1" fmla="*/ 2096428 w 2776395"/>
              <a:gd name="connsiteY1" fmla="*/ 0 h 3985580"/>
              <a:gd name="connsiteX2" fmla="*/ 2776395 w 2776395"/>
              <a:gd name="connsiteY2" fmla="*/ 3985580 h 3985580"/>
              <a:gd name="connsiteX3" fmla="*/ 679967 w 2776395"/>
              <a:gd name="connsiteY3" fmla="*/ 3985580 h 3985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6395" h="3985580">
                <a:moveTo>
                  <a:pt x="0" y="0"/>
                </a:moveTo>
                <a:lnTo>
                  <a:pt x="2096428" y="0"/>
                </a:lnTo>
                <a:lnTo>
                  <a:pt x="2776395" y="3985580"/>
                </a:lnTo>
                <a:lnTo>
                  <a:pt x="679967" y="398558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66536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9934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2020/7/1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51" r:id="rId4"/>
    <p:sldLayoutId id="2147483652" r:id="rId5"/>
    <p:sldLayoutId id="2147483653" r:id="rId6"/>
    <p:sldLayoutId id="2147483654" r:id="rId7"/>
    <p:sldLayoutId id="2147483658" r:id="rId8"/>
    <p:sldLayoutId id="2147483661" r:id="rId9"/>
    <p:sldLayoutId id="2147483663" r:id="rId10"/>
    <p:sldLayoutId id="2147483665" r:id="rId11"/>
    <p:sldLayoutId id="214748366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4ABF790-56F0-4F87-9849-A8685691B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44A823-2CDF-478C-930E-46794555CC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2FEEDA-7F3B-4A17-81E8-8AA17C996F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852DD-A038-4ABE-B115-9D64ED562377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0D77C3-2851-47DF-A5AA-5D41BB783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A46096-04D9-4F33-96FE-5F148E1ABB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59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5179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13.jp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chart" Target="../charts/char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096017" y="2545759"/>
            <a:ext cx="7369326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2020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月全国二手车市场深度分析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53339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月二手车分城市销量占比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75CFD4-3CE8-4418-B679-176F4779D5FD}"/>
              </a:ext>
            </a:extLst>
          </p:cNvPr>
          <p:cNvSpPr txBox="1"/>
          <p:nvPr/>
        </p:nvSpPr>
        <p:spPr>
          <a:xfrm>
            <a:off x="228599" y="6204750"/>
            <a:ext cx="60529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备注：样本包含全国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338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个分级城市，其中一线城市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个，北京、上海、广州、深圳，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个，三</a:t>
            </a:r>
            <a:endParaRPr lang="en-US" altLang="zh-CN" sz="1000" dirty="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 dirty="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个，四线城市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个，五线城市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129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A96E84D-0D8E-4AAE-AFAC-BF9B2FC0C97B}"/>
              </a:ext>
            </a:extLst>
          </p:cNvPr>
          <p:cNvSpPr txBox="1"/>
          <p:nvPr/>
        </p:nvSpPr>
        <p:spPr>
          <a:xfrm>
            <a:off x="453886" y="1124627"/>
            <a:ext cx="8571815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月二手车销量城市占比分布：一线城市占比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11.17%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，二线城市占比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43.28%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较去年增长</a:t>
            </a:r>
            <a:r>
              <a: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，三线城市占比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17.95%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0.43%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，四线城市占比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16.30%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较去年增长</a:t>
            </a:r>
            <a:r>
              <a: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，五线城市占比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11.30%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，较去年增长</a:t>
            </a:r>
            <a:r>
              <a: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月二手车销量情况，与去年相比一三线城市有小幅下降，二四五线城市占比有所增长。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100-000024000000}"/>
              </a:ext>
            </a:extLst>
          </p:cNvPr>
          <p:cNvGraphicFramePr>
            <a:graphicFrameLocks/>
          </p:cNvGraphicFramePr>
          <p:nvPr/>
        </p:nvGraphicFramePr>
        <p:xfrm>
          <a:off x="641920" y="2577589"/>
          <a:ext cx="3634319" cy="36177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00000000-0008-0000-0100-00002A000000}"/>
              </a:ext>
            </a:extLst>
          </p:cNvPr>
          <p:cNvGraphicFramePr>
            <a:graphicFrameLocks/>
          </p:cNvGraphicFramePr>
          <p:nvPr/>
        </p:nvGraphicFramePr>
        <p:xfrm>
          <a:off x="4844267" y="2566506"/>
          <a:ext cx="3657813" cy="3626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482123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81000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月价格区间分布对比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10F06A-4FD1-4DDA-AD09-3BDE677737FB}"/>
              </a:ext>
            </a:extLst>
          </p:cNvPr>
          <p:cNvSpPr txBox="1"/>
          <p:nvPr/>
        </p:nvSpPr>
        <p:spPr>
          <a:xfrm>
            <a:off x="292098" y="1134271"/>
            <a:ext cx="85718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同比二手车价格区间分布：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万元及以下价格区间的车辆下降</a:t>
            </a:r>
            <a:r>
              <a:rPr lang="en-US" altLang="zh-CN" sz="1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万区间下降</a:t>
            </a:r>
            <a:r>
              <a:rPr lang="en-US" altLang="zh-CN" sz="1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1.79%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万区间下降</a:t>
            </a:r>
            <a:r>
              <a:rPr lang="en-US" altLang="zh-CN" sz="1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万区间以上增长</a:t>
            </a:r>
            <a:r>
              <a:rPr lang="en-US" altLang="zh-CN" sz="1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0.89%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万元价格区间与历史同期相比下降较为明显，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万区间增幅最大。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200-000027000000}"/>
              </a:ext>
            </a:extLst>
          </p:cNvPr>
          <p:cNvGraphicFramePr>
            <a:graphicFrameLocks/>
          </p:cNvGraphicFramePr>
          <p:nvPr/>
        </p:nvGraphicFramePr>
        <p:xfrm>
          <a:off x="671209" y="2766589"/>
          <a:ext cx="3656581" cy="35077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0000000-0008-0000-0200-000028000000}"/>
              </a:ext>
            </a:extLst>
          </p:cNvPr>
          <p:cNvGraphicFramePr>
            <a:graphicFrameLocks/>
          </p:cNvGraphicFramePr>
          <p:nvPr/>
        </p:nvGraphicFramePr>
        <p:xfrm>
          <a:off x="4572000" y="2769182"/>
          <a:ext cx="3900791" cy="3591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66433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3B29946-00B5-40F2-9E3D-AA6F189F50BA}"/>
              </a:ext>
            </a:extLst>
          </p:cNvPr>
          <p:cNvCxnSpPr>
            <a:cxnSpLocks/>
          </p:cNvCxnSpPr>
          <p:nvPr/>
        </p:nvCxnSpPr>
        <p:spPr>
          <a:xfrm>
            <a:off x="15651" y="3010269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1DA624F0-10B4-4A72-8704-D72680525A6D}"/>
              </a:ext>
            </a:extLst>
          </p:cNvPr>
          <p:cNvSpPr txBox="1"/>
          <p:nvPr/>
        </p:nvSpPr>
        <p:spPr>
          <a:xfrm>
            <a:off x="234616" y="1391608"/>
            <a:ext cx="867476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调研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月份库存周期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天以内的企业占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29%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月份下降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2%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天的企业为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51%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，较上月下降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。库存周期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天以上的企业由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月的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13%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，增长为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86933F-577A-4788-A73F-92C8DF9F374D}"/>
              </a:ext>
            </a:extLst>
          </p:cNvPr>
          <p:cNvSpPr txBox="1"/>
          <p:nvPr/>
        </p:nvSpPr>
        <p:spPr>
          <a:xfrm>
            <a:off x="197297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二手车经销商库存情况分析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3C9C2370-7A71-4972-A464-0565308D096C}"/>
              </a:ext>
            </a:extLst>
          </p:cNvPr>
          <p:cNvGraphicFramePr>
            <a:graphicFrameLocks/>
          </p:cNvGraphicFramePr>
          <p:nvPr/>
        </p:nvGraphicFramePr>
        <p:xfrm>
          <a:off x="1067022" y="3283092"/>
          <a:ext cx="6690360" cy="2830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97559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2F2168B-1B2B-4A85-99DC-E07E68A7923A}"/>
              </a:ext>
            </a:extLst>
          </p:cNvPr>
          <p:cNvSpPr/>
          <p:nvPr/>
        </p:nvSpPr>
        <p:spPr>
          <a:xfrm>
            <a:off x="0" y="19871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3" name="流程图: 离页连接符 2">
            <a:extLst>
              <a:ext uri="{FF2B5EF4-FFF2-40B4-BE49-F238E27FC236}">
                <a16:creationId xmlns:a16="http://schemas.microsoft.com/office/drawing/2014/main" id="{0073C026-B577-4827-8440-83697E180EB6}"/>
              </a:ext>
            </a:extLst>
          </p:cNvPr>
          <p:cNvSpPr/>
          <p:nvPr/>
        </p:nvSpPr>
        <p:spPr>
          <a:xfrm rot="16200000">
            <a:off x="-1402248" y="1422115"/>
            <a:ext cx="6858004" cy="4053507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0 w 10000"/>
              <a:gd name="connsiteY0" fmla="*/ 0 h 13089"/>
              <a:gd name="connsiteX1" fmla="*/ 10000 w 10000"/>
              <a:gd name="connsiteY1" fmla="*/ 0 h 13089"/>
              <a:gd name="connsiteX2" fmla="*/ 10000 w 10000"/>
              <a:gd name="connsiteY2" fmla="*/ 8000 h 13089"/>
              <a:gd name="connsiteX3" fmla="*/ 4920 w 10000"/>
              <a:gd name="connsiteY3" fmla="*/ 13089 h 13089"/>
              <a:gd name="connsiteX4" fmla="*/ 0 w 10000"/>
              <a:gd name="connsiteY4" fmla="*/ 8000 h 13089"/>
              <a:gd name="connsiteX5" fmla="*/ 0 w 10000"/>
              <a:gd name="connsiteY5" fmla="*/ 0 h 13089"/>
              <a:gd name="connsiteX0" fmla="*/ 0 w 10000"/>
              <a:gd name="connsiteY0" fmla="*/ 0 h 11931"/>
              <a:gd name="connsiteX1" fmla="*/ 10000 w 10000"/>
              <a:gd name="connsiteY1" fmla="*/ 0 h 11931"/>
              <a:gd name="connsiteX2" fmla="*/ 10000 w 10000"/>
              <a:gd name="connsiteY2" fmla="*/ 8000 h 11931"/>
              <a:gd name="connsiteX3" fmla="*/ 4980 w 10000"/>
              <a:gd name="connsiteY3" fmla="*/ 11931 h 11931"/>
              <a:gd name="connsiteX4" fmla="*/ 0 w 10000"/>
              <a:gd name="connsiteY4" fmla="*/ 8000 h 11931"/>
              <a:gd name="connsiteX5" fmla="*/ 0 w 10000"/>
              <a:gd name="connsiteY5" fmla="*/ 0 h 11931"/>
              <a:gd name="connsiteX0" fmla="*/ 0 w 10000"/>
              <a:gd name="connsiteY0" fmla="*/ 0 h 14523"/>
              <a:gd name="connsiteX1" fmla="*/ 10000 w 10000"/>
              <a:gd name="connsiteY1" fmla="*/ 0 h 14523"/>
              <a:gd name="connsiteX2" fmla="*/ 10000 w 10000"/>
              <a:gd name="connsiteY2" fmla="*/ 8000 h 14523"/>
              <a:gd name="connsiteX3" fmla="*/ 4980 w 10000"/>
              <a:gd name="connsiteY3" fmla="*/ 14523 h 14523"/>
              <a:gd name="connsiteX4" fmla="*/ 0 w 10000"/>
              <a:gd name="connsiteY4" fmla="*/ 8000 h 14523"/>
              <a:gd name="connsiteX5" fmla="*/ 0 w 10000"/>
              <a:gd name="connsiteY5" fmla="*/ 0 h 1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4523">
                <a:moveTo>
                  <a:pt x="0" y="0"/>
                </a:moveTo>
                <a:lnTo>
                  <a:pt x="10000" y="0"/>
                </a:lnTo>
                <a:lnTo>
                  <a:pt x="10000" y="8000"/>
                </a:lnTo>
                <a:lnTo>
                  <a:pt x="4980" y="14523"/>
                </a:lnTo>
                <a:lnTo>
                  <a:pt x="0" y="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pic>
        <p:nvPicPr>
          <p:cNvPr id="4" name="Picture 72" descr="协会LOGO矢量图">
            <a:extLst>
              <a:ext uri="{FF2B5EF4-FFF2-40B4-BE49-F238E27FC236}">
                <a16:creationId xmlns:a16="http://schemas.microsoft.com/office/drawing/2014/main" id="{E3966585-F569-4FEF-BCDF-1D46287F8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88" y="4664627"/>
            <a:ext cx="1160059" cy="1306998"/>
          </a:xfrm>
          <a:prstGeom prst="rect">
            <a:avLst/>
          </a:prstGeom>
          <a:noFill/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03B25F9-00B8-49D3-9DF6-A873DDF89EED}"/>
              </a:ext>
            </a:extLst>
          </p:cNvPr>
          <p:cNvSpPr txBox="1"/>
          <p:nvPr/>
        </p:nvSpPr>
        <p:spPr>
          <a:xfrm>
            <a:off x="4408225" y="3156480"/>
            <a:ext cx="4573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二手车流通性分析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48B942B-4168-42DF-8B37-5897A0F52C11}"/>
              </a:ext>
            </a:extLst>
          </p:cNvPr>
          <p:cNvGrpSpPr/>
          <p:nvPr/>
        </p:nvGrpSpPr>
        <p:grpSpPr>
          <a:xfrm>
            <a:off x="537587" y="903977"/>
            <a:ext cx="1569660" cy="1451724"/>
            <a:chOff x="723253" y="759124"/>
            <a:chExt cx="1569660" cy="145172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D6A68A3-EEEF-4D46-B21A-F743B3A69EB1}"/>
                </a:ext>
              </a:extLst>
            </p:cNvPr>
            <p:cNvSpPr txBox="1"/>
            <p:nvPr/>
          </p:nvSpPr>
          <p:spPr>
            <a:xfrm>
              <a:off x="723253" y="759124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8871425-4676-4623-8CF5-0BA3F7AF4F2A}"/>
                </a:ext>
              </a:extLst>
            </p:cNvPr>
            <p:cNvSpPr txBox="1"/>
            <p:nvPr/>
          </p:nvSpPr>
          <p:spPr>
            <a:xfrm>
              <a:off x="851491" y="1841516"/>
              <a:ext cx="1212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CONTENTS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3F8096F-D7DC-48D3-BE04-ECCEC8FE8FAE}"/>
              </a:ext>
            </a:extLst>
          </p:cNvPr>
          <p:cNvSpPr txBox="1"/>
          <p:nvPr/>
        </p:nvSpPr>
        <p:spPr>
          <a:xfrm>
            <a:off x="2846577" y="3044279"/>
            <a:ext cx="8052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988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年省市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转籍情况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1933" y="1043645"/>
            <a:ext cx="8559800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月全国转籍比例为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27.40%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，同期相比下降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61DD7D1-67B3-4A19-BF3B-6064A67FAED1}"/>
              </a:ext>
            </a:extLst>
          </p:cNvPr>
          <p:cNvCxnSpPr>
            <a:cxnSpLocks/>
          </p:cNvCxnSpPr>
          <p:nvPr/>
        </p:nvCxnSpPr>
        <p:spPr>
          <a:xfrm>
            <a:off x="15651" y="1997871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1D7B5AD9-0AC6-49C5-9B5E-8AC16172A2D5}"/>
              </a:ext>
            </a:extLst>
          </p:cNvPr>
          <p:cNvCxnSpPr>
            <a:cxnSpLocks/>
          </p:cNvCxnSpPr>
          <p:nvPr/>
        </p:nvCxnSpPr>
        <p:spPr>
          <a:xfrm>
            <a:off x="31302" y="5984096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200-000029000000}"/>
              </a:ext>
            </a:extLst>
          </p:cNvPr>
          <p:cNvGraphicFramePr>
            <a:graphicFrameLocks/>
          </p:cNvGraphicFramePr>
          <p:nvPr/>
        </p:nvGraphicFramePr>
        <p:xfrm>
          <a:off x="491529" y="1997871"/>
          <a:ext cx="3401196" cy="4097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图片 2">
            <a:extLst>
              <a:ext uri="{FF2B5EF4-FFF2-40B4-BE49-F238E27FC236}">
                <a16:creationId xmlns:a16="http://schemas.microsoft.com/office/drawing/2014/main" id="{C6F470AD-BDD5-4F96-AACB-BF1523EE07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394" y="2192508"/>
            <a:ext cx="4801016" cy="35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6287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C9014FC-142F-4A3E-8FC9-7B27610650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年转籍率走势分析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87A7A2C-A4AC-4CB1-9AD0-472C8511F3FC}"/>
              </a:ext>
            </a:extLst>
          </p:cNvPr>
          <p:cNvSpPr/>
          <p:nvPr/>
        </p:nvSpPr>
        <p:spPr>
          <a:xfrm>
            <a:off x="374372" y="1466199"/>
            <a:ext cx="8395252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二手车转籍总量为</a:t>
            </a:r>
            <a:r>
              <a:rPr lang="en-US" altLang="zh-CN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109.48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万辆，转籍比例为</a:t>
            </a:r>
            <a:r>
              <a:rPr lang="en-US" altLang="zh-CN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25.51%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，与去年同期相比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en-US" altLang="zh-CN" sz="1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4.17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受疫情影响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年转籍情况相比去年同期下降较为明显。</a:t>
            </a:r>
            <a:endParaRPr lang="zh-CN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36D6752-2FE2-4A91-B117-072C2AA1EEE3}"/>
              </a:ext>
            </a:extLst>
          </p:cNvPr>
          <p:cNvCxnSpPr>
            <a:cxnSpLocks/>
          </p:cNvCxnSpPr>
          <p:nvPr/>
        </p:nvCxnSpPr>
        <p:spPr>
          <a:xfrm>
            <a:off x="0" y="2720527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000-000037000000}"/>
              </a:ext>
            </a:extLst>
          </p:cNvPr>
          <p:cNvGraphicFramePr>
            <a:graphicFrameLocks/>
          </p:cNvGraphicFramePr>
          <p:nvPr/>
        </p:nvGraphicFramePr>
        <p:xfrm>
          <a:off x="1023049" y="2912643"/>
          <a:ext cx="7097897" cy="3451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600905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2F2168B-1B2B-4A85-99DC-E07E68A7923A}"/>
              </a:ext>
            </a:extLst>
          </p:cNvPr>
          <p:cNvSpPr/>
          <p:nvPr/>
        </p:nvSpPr>
        <p:spPr>
          <a:xfrm>
            <a:off x="0" y="19871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3" name="流程图: 离页连接符 2">
            <a:extLst>
              <a:ext uri="{FF2B5EF4-FFF2-40B4-BE49-F238E27FC236}">
                <a16:creationId xmlns:a16="http://schemas.microsoft.com/office/drawing/2014/main" id="{0073C026-B577-4827-8440-83697E180EB6}"/>
              </a:ext>
            </a:extLst>
          </p:cNvPr>
          <p:cNvSpPr/>
          <p:nvPr/>
        </p:nvSpPr>
        <p:spPr>
          <a:xfrm rot="16200000">
            <a:off x="-1402248" y="1422115"/>
            <a:ext cx="6858004" cy="4053507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0 w 10000"/>
              <a:gd name="connsiteY0" fmla="*/ 0 h 13089"/>
              <a:gd name="connsiteX1" fmla="*/ 10000 w 10000"/>
              <a:gd name="connsiteY1" fmla="*/ 0 h 13089"/>
              <a:gd name="connsiteX2" fmla="*/ 10000 w 10000"/>
              <a:gd name="connsiteY2" fmla="*/ 8000 h 13089"/>
              <a:gd name="connsiteX3" fmla="*/ 4920 w 10000"/>
              <a:gd name="connsiteY3" fmla="*/ 13089 h 13089"/>
              <a:gd name="connsiteX4" fmla="*/ 0 w 10000"/>
              <a:gd name="connsiteY4" fmla="*/ 8000 h 13089"/>
              <a:gd name="connsiteX5" fmla="*/ 0 w 10000"/>
              <a:gd name="connsiteY5" fmla="*/ 0 h 13089"/>
              <a:gd name="connsiteX0" fmla="*/ 0 w 10000"/>
              <a:gd name="connsiteY0" fmla="*/ 0 h 11931"/>
              <a:gd name="connsiteX1" fmla="*/ 10000 w 10000"/>
              <a:gd name="connsiteY1" fmla="*/ 0 h 11931"/>
              <a:gd name="connsiteX2" fmla="*/ 10000 w 10000"/>
              <a:gd name="connsiteY2" fmla="*/ 8000 h 11931"/>
              <a:gd name="connsiteX3" fmla="*/ 4980 w 10000"/>
              <a:gd name="connsiteY3" fmla="*/ 11931 h 11931"/>
              <a:gd name="connsiteX4" fmla="*/ 0 w 10000"/>
              <a:gd name="connsiteY4" fmla="*/ 8000 h 11931"/>
              <a:gd name="connsiteX5" fmla="*/ 0 w 10000"/>
              <a:gd name="connsiteY5" fmla="*/ 0 h 11931"/>
              <a:gd name="connsiteX0" fmla="*/ 0 w 10000"/>
              <a:gd name="connsiteY0" fmla="*/ 0 h 14523"/>
              <a:gd name="connsiteX1" fmla="*/ 10000 w 10000"/>
              <a:gd name="connsiteY1" fmla="*/ 0 h 14523"/>
              <a:gd name="connsiteX2" fmla="*/ 10000 w 10000"/>
              <a:gd name="connsiteY2" fmla="*/ 8000 h 14523"/>
              <a:gd name="connsiteX3" fmla="*/ 4980 w 10000"/>
              <a:gd name="connsiteY3" fmla="*/ 14523 h 14523"/>
              <a:gd name="connsiteX4" fmla="*/ 0 w 10000"/>
              <a:gd name="connsiteY4" fmla="*/ 8000 h 14523"/>
              <a:gd name="connsiteX5" fmla="*/ 0 w 10000"/>
              <a:gd name="connsiteY5" fmla="*/ 0 h 1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4523">
                <a:moveTo>
                  <a:pt x="0" y="0"/>
                </a:moveTo>
                <a:lnTo>
                  <a:pt x="10000" y="0"/>
                </a:lnTo>
                <a:lnTo>
                  <a:pt x="10000" y="8000"/>
                </a:lnTo>
                <a:lnTo>
                  <a:pt x="4980" y="14523"/>
                </a:lnTo>
                <a:lnTo>
                  <a:pt x="0" y="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pic>
        <p:nvPicPr>
          <p:cNvPr id="4" name="Picture 72" descr="协会LOGO矢量图">
            <a:extLst>
              <a:ext uri="{FF2B5EF4-FFF2-40B4-BE49-F238E27FC236}">
                <a16:creationId xmlns:a16="http://schemas.microsoft.com/office/drawing/2014/main" id="{E3966585-F569-4FEF-BCDF-1D46287F8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88" y="4664627"/>
            <a:ext cx="1160059" cy="1306998"/>
          </a:xfrm>
          <a:prstGeom prst="rect">
            <a:avLst/>
          </a:prstGeom>
          <a:noFill/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03B25F9-00B8-49D3-9DF6-A873DDF89EED}"/>
              </a:ext>
            </a:extLst>
          </p:cNvPr>
          <p:cNvSpPr txBox="1"/>
          <p:nvPr/>
        </p:nvSpPr>
        <p:spPr>
          <a:xfrm>
            <a:off x="4435583" y="3248812"/>
            <a:ext cx="43263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“行”认证分析</a:t>
            </a:r>
            <a:endParaRPr lang="zh-CN" altLang="en-US" sz="3200" b="1" dirty="0">
              <a:solidFill>
                <a:srgbClr val="2E75B6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48B942B-4168-42DF-8B37-5897A0F52C11}"/>
              </a:ext>
            </a:extLst>
          </p:cNvPr>
          <p:cNvGrpSpPr/>
          <p:nvPr/>
        </p:nvGrpSpPr>
        <p:grpSpPr>
          <a:xfrm>
            <a:off x="537587" y="886375"/>
            <a:ext cx="1569660" cy="1451724"/>
            <a:chOff x="723253" y="759124"/>
            <a:chExt cx="1569660" cy="145172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D6A68A3-EEEF-4D46-B21A-F743B3A69EB1}"/>
                </a:ext>
              </a:extLst>
            </p:cNvPr>
            <p:cNvSpPr txBox="1"/>
            <p:nvPr/>
          </p:nvSpPr>
          <p:spPr>
            <a:xfrm>
              <a:off x="723253" y="759124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8871425-4676-4623-8CF5-0BA3F7AF4F2A}"/>
                </a:ext>
              </a:extLst>
            </p:cNvPr>
            <p:cNvSpPr txBox="1"/>
            <p:nvPr/>
          </p:nvSpPr>
          <p:spPr>
            <a:xfrm>
              <a:off x="851491" y="1841516"/>
              <a:ext cx="1212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CONTENTS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D8C7F18-7A20-4948-AD98-6CD6511A38F4}"/>
              </a:ext>
            </a:extLst>
          </p:cNvPr>
          <p:cNvSpPr txBox="1"/>
          <p:nvPr/>
        </p:nvSpPr>
        <p:spPr>
          <a:xfrm>
            <a:off x="2832540" y="3064146"/>
            <a:ext cx="8052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6711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899C8D1C-5A64-4EC0-8978-4AC5100FD985}"/>
              </a:ext>
            </a:extLst>
          </p:cNvPr>
          <p:cNvSpPr txBox="1"/>
          <p:nvPr/>
        </p:nvSpPr>
        <p:spPr>
          <a:xfrm>
            <a:off x="228599" y="295787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“行”认证检测、认证量分析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98C92B87-78BF-42E0-B59D-748D89F0C3DA}"/>
              </a:ext>
            </a:extLst>
          </p:cNvPr>
          <p:cNvGraphicFramePr>
            <a:graphicFrameLocks noGrp="1"/>
          </p:cNvGraphicFramePr>
          <p:nvPr/>
        </p:nvGraphicFramePr>
        <p:xfrm>
          <a:off x="580030" y="1528549"/>
          <a:ext cx="7983940" cy="4640238"/>
        </p:xfrm>
        <a:graphic>
          <a:graphicData uri="http://schemas.openxmlformats.org/drawingml/2006/table">
            <a:tbl>
              <a:tblPr/>
              <a:tblGrid>
                <a:gridCol w="1995985">
                  <a:extLst>
                    <a:ext uri="{9D8B030D-6E8A-4147-A177-3AD203B41FA5}">
                      <a16:colId xmlns:a16="http://schemas.microsoft.com/office/drawing/2014/main" val="1155423059"/>
                    </a:ext>
                  </a:extLst>
                </a:gridCol>
                <a:gridCol w="1995985">
                  <a:extLst>
                    <a:ext uri="{9D8B030D-6E8A-4147-A177-3AD203B41FA5}">
                      <a16:colId xmlns:a16="http://schemas.microsoft.com/office/drawing/2014/main" val="1800903060"/>
                    </a:ext>
                  </a:extLst>
                </a:gridCol>
                <a:gridCol w="1995985">
                  <a:extLst>
                    <a:ext uri="{9D8B030D-6E8A-4147-A177-3AD203B41FA5}">
                      <a16:colId xmlns:a16="http://schemas.microsoft.com/office/drawing/2014/main" val="520881766"/>
                    </a:ext>
                  </a:extLst>
                </a:gridCol>
                <a:gridCol w="1995985">
                  <a:extLst>
                    <a:ext uri="{9D8B030D-6E8A-4147-A177-3AD203B41FA5}">
                      <a16:colId xmlns:a16="http://schemas.microsoft.com/office/drawing/2014/main" val="252726771"/>
                    </a:ext>
                  </a:extLst>
                </a:gridCol>
              </a:tblGrid>
              <a:tr h="60262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日期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初检量（台次）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检测量（台次）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认证量 （台次）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4467664"/>
                  </a:ext>
                </a:extLst>
              </a:tr>
              <a:tr h="40376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9385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3157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7908565"/>
                  </a:ext>
                </a:extLst>
              </a:tr>
              <a:tr h="40376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</a:t>
                      </a:r>
                      <a:r>
                        <a:rPr lang="en-US" altLang="zh-CN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周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3099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5367621"/>
                  </a:ext>
                </a:extLst>
              </a:tr>
              <a:tr h="40376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</a:t>
                      </a:r>
                      <a:r>
                        <a:rPr lang="en-US" altLang="zh-CN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周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2564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9218152"/>
                  </a:ext>
                </a:extLst>
              </a:tr>
              <a:tr h="40376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</a:t>
                      </a:r>
                      <a:r>
                        <a:rPr lang="en-US" altLang="zh-CN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周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2434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7330331"/>
                  </a:ext>
                </a:extLst>
              </a:tr>
              <a:tr h="40376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</a:t>
                      </a:r>
                      <a:r>
                        <a:rPr lang="en-US" altLang="zh-CN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周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1062029"/>
                  </a:ext>
                </a:extLst>
              </a:tr>
              <a:tr h="40376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1508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52145"/>
                  </a:ext>
                </a:extLst>
              </a:tr>
              <a:tr h="40376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</a:t>
                      </a:r>
                      <a:r>
                        <a:rPr lang="en-US" altLang="zh-CN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周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1433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4430136"/>
                  </a:ext>
                </a:extLst>
              </a:tr>
              <a:tr h="40376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</a:t>
                      </a:r>
                      <a:r>
                        <a:rPr lang="en-US" altLang="zh-CN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周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1432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1847829"/>
                  </a:ext>
                </a:extLst>
              </a:tr>
              <a:tr h="40376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</a:t>
                      </a:r>
                      <a:r>
                        <a:rPr lang="en-US" altLang="zh-CN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周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1614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3361435"/>
                  </a:ext>
                </a:extLst>
              </a:tr>
              <a:tr h="40376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</a:t>
                      </a:r>
                      <a:r>
                        <a:rPr lang="en-US" altLang="zh-CN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1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周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1545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48493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7307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组合 216">
            <a:extLst>
              <a:ext uri="{FF2B5EF4-FFF2-40B4-BE49-F238E27FC236}">
                <a16:creationId xmlns:a16="http://schemas.microsoft.com/office/drawing/2014/main" id="{0AFBEAFC-5C9B-44C7-B133-0F6254D1F25E}"/>
              </a:ext>
            </a:extLst>
          </p:cNvPr>
          <p:cNvGrpSpPr/>
          <p:nvPr/>
        </p:nvGrpSpPr>
        <p:grpSpPr>
          <a:xfrm>
            <a:off x="4787233" y="1248355"/>
            <a:ext cx="3871256" cy="4990125"/>
            <a:chOff x="383854" y="1143000"/>
            <a:chExt cx="3655403" cy="5422049"/>
          </a:xfrm>
          <a:blipFill>
            <a:blip r:embed="rId3"/>
            <a:stretch>
              <a:fillRect l="-12000" r="-12000"/>
            </a:stretch>
          </a:blipFill>
        </p:grpSpPr>
        <p:graphicFrame>
          <p:nvGraphicFramePr>
            <p:cNvPr id="200" name="图示 199">
              <a:extLst>
                <a:ext uri="{FF2B5EF4-FFF2-40B4-BE49-F238E27FC236}">
                  <a16:creationId xmlns:a16="http://schemas.microsoft.com/office/drawing/2014/main" id="{0E5875EE-A3F0-4BD1-8217-FD0513F614CD}"/>
                </a:ext>
              </a:extLst>
            </p:cNvPr>
            <p:cNvGraphicFramePr/>
            <p:nvPr/>
          </p:nvGraphicFramePr>
          <p:xfrm>
            <a:off x="383854" y="1143000"/>
            <a:ext cx="1749745" cy="542204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graphicFrame>
          <p:nvGraphicFramePr>
            <p:cNvPr id="213" name="图示 212">
              <a:extLst>
                <a:ext uri="{FF2B5EF4-FFF2-40B4-BE49-F238E27FC236}">
                  <a16:creationId xmlns:a16="http://schemas.microsoft.com/office/drawing/2014/main" id="{27606AA4-2766-4DDE-AF38-DCB476642FE2}"/>
                </a:ext>
              </a:extLst>
            </p:cNvPr>
            <p:cNvGraphicFramePr/>
            <p:nvPr/>
          </p:nvGraphicFramePr>
          <p:xfrm>
            <a:off x="2091067" y="1143000"/>
            <a:ext cx="1948190" cy="542204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9" r:lo="rId10" r:qs="rId11" r:cs="rId12"/>
            </a:graphicData>
          </a:graphic>
        </p:graphicFrame>
      </p:grpSp>
      <p:sp>
        <p:nvSpPr>
          <p:cNvPr id="216" name="文本框 215">
            <a:extLst>
              <a:ext uri="{FF2B5EF4-FFF2-40B4-BE49-F238E27FC236}">
                <a16:creationId xmlns:a16="http://schemas.microsoft.com/office/drawing/2014/main" id="{2BA4CA0D-EBD4-42D0-81EA-5364518B7B96}"/>
              </a:ext>
            </a:extLst>
          </p:cNvPr>
          <p:cNvSpPr txBox="1"/>
          <p:nvPr/>
        </p:nvSpPr>
        <p:spPr>
          <a:xfrm>
            <a:off x="6866665" y="5814638"/>
            <a:ext cx="5043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</a:p>
        </p:txBody>
      </p:sp>
      <p:sp>
        <p:nvSpPr>
          <p:cNvPr id="222" name="文本框 221">
            <a:extLst>
              <a:ext uri="{FF2B5EF4-FFF2-40B4-BE49-F238E27FC236}">
                <a16:creationId xmlns:a16="http://schemas.microsoft.com/office/drawing/2014/main" id="{8930BA6C-6D48-491F-950B-2E169B5B859C}"/>
              </a:ext>
            </a:extLst>
          </p:cNvPr>
          <p:cNvSpPr txBox="1"/>
          <p:nvPr/>
        </p:nvSpPr>
        <p:spPr>
          <a:xfrm>
            <a:off x="154256" y="314126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“行”认证检测量品牌分布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0000000-0008-0000-0900-000006000000}"/>
              </a:ext>
            </a:extLst>
          </p:cNvPr>
          <p:cNvGrpSpPr/>
          <p:nvPr/>
        </p:nvGrpSpPr>
        <p:grpSpPr>
          <a:xfrm>
            <a:off x="485511" y="1832915"/>
            <a:ext cx="4573129" cy="4120223"/>
            <a:chOff x="0" y="0"/>
            <a:chExt cx="4963654" cy="4110698"/>
          </a:xfrm>
        </p:grpSpPr>
        <p:graphicFrame>
          <p:nvGraphicFramePr>
            <p:cNvPr id="12" name="图表 11">
              <a:extLst>
                <a:ext uri="{FF2B5EF4-FFF2-40B4-BE49-F238E27FC236}">
                  <a16:creationId xmlns:a16="http://schemas.microsoft.com/office/drawing/2014/main" id="{00000000-0008-0000-0900-000007000000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0" y="205098"/>
            <a:ext cx="4963654" cy="39056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4"/>
            </a:graphicData>
          </a:graphic>
        </p:graphicFrame>
        <p:sp>
          <p:nvSpPr>
            <p:cNvPr id="13" name="文本框 222">
              <a:extLst>
                <a:ext uri="{FF2B5EF4-FFF2-40B4-BE49-F238E27FC236}">
                  <a16:creationId xmlns:a16="http://schemas.microsoft.com/office/drawing/2014/main" id="{00000000-0008-0000-0900-000008000000}"/>
                </a:ext>
              </a:extLst>
            </p:cNvPr>
            <p:cNvSpPr txBox="1"/>
            <p:nvPr/>
          </p:nvSpPr>
          <p:spPr>
            <a:xfrm>
              <a:off x="1411554" y="0"/>
              <a:ext cx="2155191" cy="812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</a:t>
              </a:r>
              <a:r>
                <a:rPr lang="zh-CN" altLang="zh-CN"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月各品牌占比</a:t>
              </a:r>
            </a:p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460870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>
            <a:extLst>
              <a:ext uri="{FF2B5EF4-FFF2-40B4-BE49-F238E27FC236}">
                <a16:creationId xmlns:a16="http://schemas.microsoft.com/office/drawing/2014/main" id="{16AB5843-1333-4042-BA52-5C6D9623A2CE}"/>
              </a:ext>
            </a:extLst>
          </p:cNvPr>
          <p:cNvSpPr txBox="1"/>
          <p:nvPr/>
        </p:nvSpPr>
        <p:spPr>
          <a:xfrm>
            <a:off x="228599" y="274675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“行”认证检测量价格区间分布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30147F3A-7CA2-402B-B52F-A464796FF2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8796850"/>
              </p:ext>
            </p:extLst>
          </p:nvPr>
        </p:nvGraphicFramePr>
        <p:xfrm>
          <a:off x="1025866" y="1391723"/>
          <a:ext cx="7092267" cy="46296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70234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2" descr="协会LOGO矢量图">
            <a:extLst>
              <a:ext uri="{FF2B5EF4-FFF2-40B4-BE49-F238E27FC236}">
                <a16:creationId xmlns:a16="http://schemas.microsoft.com/office/drawing/2014/main" id="{7740C732-D324-4260-97E9-6AEF7377D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50" y="4773968"/>
            <a:ext cx="1137364" cy="1281428"/>
          </a:xfrm>
          <a:prstGeom prst="rect">
            <a:avLst/>
          </a:prstGeom>
          <a:noFill/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01F765D3-60B1-41AC-8BCB-4180A517F62D}"/>
              </a:ext>
            </a:extLst>
          </p:cNvPr>
          <p:cNvGrpSpPr/>
          <p:nvPr/>
        </p:nvGrpSpPr>
        <p:grpSpPr>
          <a:xfrm>
            <a:off x="474148" y="888256"/>
            <a:ext cx="1569660" cy="1451724"/>
            <a:chOff x="723253" y="759124"/>
            <a:chExt cx="1569660" cy="145172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BCC3664-7529-4FFD-844A-559D691557AB}"/>
                </a:ext>
              </a:extLst>
            </p:cNvPr>
            <p:cNvSpPr txBox="1"/>
            <p:nvPr/>
          </p:nvSpPr>
          <p:spPr>
            <a:xfrm>
              <a:off x="723253" y="759124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B308097-8879-4215-BB89-3D1B55E36039}"/>
                </a:ext>
              </a:extLst>
            </p:cNvPr>
            <p:cNvSpPr txBox="1"/>
            <p:nvPr/>
          </p:nvSpPr>
          <p:spPr>
            <a:xfrm>
              <a:off x="851491" y="1841516"/>
              <a:ext cx="1212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CONTENTS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96C26FC-4498-44F1-8AA0-78D57BF494B9}"/>
              </a:ext>
            </a:extLst>
          </p:cNvPr>
          <p:cNvGrpSpPr/>
          <p:nvPr/>
        </p:nvGrpSpPr>
        <p:grpSpPr>
          <a:xfrm>
            <a:off x="2043808" y="-22712"/>
            <a:ext cx="7313117" cy="6880712"/>
            <a:chOff x="2074809" y="-24724"/>
            <a:chExt cx="7313117" cy="6880712"/>
          </a:xfrm>
        </p:grpSpPr>
        <p:sp>
          <p:nvSpPr>
            <p:cNvPr id="13" name="流程图: 手动输入 12">
              <a:extLst>
                <a:ext uri="{FF2B5EF4-FFF2-40B4-BE49-F238E27FC236}">
                  <a16:creationId xmlns:a16="http://schemas.microsoft.com/office/drawing/2014/main" id="{C3D98FAA-9FD0-4349-BF1E-7596191807B8}"/>
                </a:ext>
              </a:extLst>
            </p:cNvPr>
            <p:cNvSpPr/>
            <p:nvPr/>
          </p:nvSpPr>
          <p:spPr>
            <a:xfrm rot="5400000" flipV="1">
              <a:off x="2287063" y="-236978"/>
              <a:ext cx="6880711" cy="7305220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3323 h 11323"/>
                <a:gd name="connsiteX1" fmla="*/ 9980 w 10000"/>
                <a:gd name="connsiteY1" fmla="*/ 0 h 11323"/>
                <a:gd name="connsiteX2" fmla="*/ 10000 w 10000"/>
                <a:gd name="connsiteY2" fmla="*/ 11323 h 11323"/>
                <a:gd name="connsiteX3" fmla="*/ 0 w 10000"/>
                <a:gd name="connsiteY3" fmla="*/ 11323 h 11323"/>
                <a:gd name="connsiteX4" fmla="*/ 0 w 10000"/>
                <a:gd name="connsiteY4" fmla="*/ 3323 h 11323"/>
                <a:gd name="connsiteX0" fmla="*/ 0 w 10020"/>
                <a:gd name="connsiteY0" fmla="*/ 4432 h 11323"/>
                <a:gd name="connsiteX1" fmla="*/ 10000 w 10020"/>
                <a:gd name="connsiteY1" fmla="*/ 0 h 11323"/>
                <a:gd name="connsiteX2" fmla="*/ 10020 w 10020"/>
                <a:gd name="connsiteY2" fmla="*/ 11323 h 11323"/>
                <a:gd name="connsiteX3" fmla="*/ 20 w 10020"/>
                <a:gd name="connsiteY3" fmla="*/ 11323 h 11323"/>
                <a:gd name="connsiteX4" fmla="*/ 0 w 10020"/>
                <a:gd name="connsiteY4" fmla="*/ 4432 h 1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20" h="11323">
                  <a:moveTo>
                    <a:pt x="0" y="4432"/>
                  </a:moveTo>
                  <a:lnTo>
                    <a:pt x="10000" y="0"/>
                  </a:lnTo>
                  <a:cubicBezTo>
                    <a:pt x="10007" y="3774"/>
                    <a:pt x="10013" y="7549"/>
                    <a:pt x="10020" y="11323"/>
                  </a:cubicBezTo>
                  <a:lnTo>
                    <a:pt x="20" y="11323"/>
                  </a:lnTo>
                  <a:cubicBezTo>
                    <a:pt x="13" y="9026"/>
                    <a:pt x="7" y="6729"/>
                    <a:pt x="0" y="44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l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" name="直角三角形 1">
              <a:extLst>
                <a:ext uri="{FF2B5EF4-FFF2-40B4-BE49-F238E27FC236}">
                  <a16:creationId xmlns:a16="http://schemas.microsoft.com/office/drawing/2014/main" id="{4BBEF066-C516-4B61-B4BF-7296FBC2DC2B}"/>
                </a:ext>
              </a:extLst>
            </p:cNvPr>
            <p:cNvSpPr/>
            <p:nvPr/>
          </p:nvSpPr>
          <p:spPr>
            <a:xfrm flipH="1">
              <a:off x="6998522" y="912388"/>
              <a:ext cx="2389404" cy="594360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365AE747-A7A6-49BA-8718-E70536A62182}"/>
                </a:ext>
              </a:extLst>
            </p:cNvPr>
            <p:cNvGrpSpPr/>
            <p:nvPr/>
          </p:nvGrpSpPr>
          <p:grpSpPr>
            <a:xfrm>
              <a:off x="2307971" y="1133437"/>
              <a:ext cx="6386972" cy="4776031"/>
              <a:chOff x="2416865" y="977340"/>
              <a:chExt cx="6010788" cy="4543197"/>
            </a:xfrm>
          </p:grpSpPr>
          <p:sp>
            <p:nvSpPr>
              <p:cNvPr id="36" name="流程图: 接点 35">
                <a:extLst>
                  <a:ext uri="{FF2B5EF4-FFF2-40B4-BE49-F238E27FC236}">
                    <a16:creationId xmlns:a16="http://schemas.microsoft.com/office/drawing/2014/main" id="{7FE0B04B-40AE-4A7C-B676-F5EA0EE3C4C2}"/>
                  </a:ext>
                </a:extLst>
              </p:cNvPr>
              <p:cNvSpPr/>
              <p:nvPr/>
            </p:nvSpPr>
            <p:spPr>
              <a:xfrm>
                <a:off x="4008388" y="977340"/>
                <a:ext cx="586852" cy="583166"/>
              </a:xfrm>
              <a:prstGeom prst="flowChartConnector">
                <a:avLst/>
              </a:prstGeom>
              <a:solidFill>
                <a:schemeClr val="bg1"/>
              </a:solidFill>
              <a:ln w="254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14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流程图: 接点 42">
                <a:extLst>
                  <a:ext uri="{FF2B5EF4-FFF2-40B4-BE49-F238E27FC236}">
                    <a16:creationId xmlns:a16="http://schemas.microsoft.com/office/drawing/2014/main" id="{7716D7CD-C365-4458-8DD4-C9DD3000C019}"/>
                  </a:ext>
                </a:extLst>
              </p:cNvPr>
              <p:cNvSpPr/>
              <p:nvPr/>
            </p:nvSpPr>
            <p:spPr>
              <a:xfrm>
                <a:off x="3575531" y="1977765"/>
                <a:ext cx="586852" cy="583166"/>
              </a:xfrm>
              <a:prstGeom prst="flowChartConnector">
                <a:avLst/>
              </a:prstGeom>
              <a:solidFill>
                <a:schemeClr val="bg1"/>
              </a:solidFill>
              <a:ln w="254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14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流程图: 接点 43">
                <a:extLst>
                  <a:ext uri="{FF2B5EF4-FFF2-40B4-BE49-F238E27FC236}">
                    <a16:creationId xmlns:a16="http://schemas.microsoft.com/office/drawing/2014/main" id="{2A98CC99-118F-4930-AFB5-FE14D0ADC803}"/>
                  </a:ext>
                </a:extLst>
              </p:cNvPr>
              <p:cNvSpPr/>
              <p:nvPr/>
            </p:nvSpPr>
            <p:spPr>
              <a:xfrm>
                <a:off x="3233014" y="2981791"/>
                <a:ext cx="586852" cy="583166"/>
              </a:xfrm>
              <a:prstGeom prst="flowChartConnector">
                <a:avLst/>
              </a:prstGeom>
              <a:solidFill>
                <a:schemeClr val="bg1"/>
              </a:solidFill>
              <a:ln w="254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14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流程图: 接点 44">
                <a:extLst>
                  <a:ext uri="{FF2B5EF4-FFF2-40B4-BE49-F238E27FC236}">
                    <a16:creationId xmlns:a16="http://schemas.microsoft.com/office/drawing/2014/main" id="{EAC45917-213C-4DE6-8414-52098BD7BA85}"/>
                  </a:ext>
                </a:extLst>
              </p:cNvPr>
              <p:cNvSpPr/>
              <p:nvPr/>
            </p:nvSpPr>
            <p:spPr>
              <a:xfrm>
                <a:off x="2849795" y="3926217"/>
                <a:ext cx="586852" cy="583166"/>
              </a:xfrm>
              <a:prstGeom prst="flowChartConnector">
                <a:avLst/>
              </a:prstGeom>
              <a:solidFill>
                <a:schemeClr val="bg1"/>
              </a:solidFill>
              <a:ln w="254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14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流程图: 接点 45">
                <a:extLst>
                  <a:ext uri="{FF2B5EF4-FFF2-40B4-BE49-F238E27FC236}">
                    <a16:creationId xmlns:a16="http://schemas.microsoft.com/office/drawing/2014/main" id="{C12655C1-C15B-426C-B577-5227F98D6D04}"/>
                  </a:ext>
                </a:extLst>
              </p:cNvPr>
              <p:cNvSpPr/>
              <p:nvPr/>
            </p:nvSpPr>
            <p:spPr>
              <a:xfrm>
                <a:off x="2416865" y="4937371"/>
                <a:ext cx="586852" cy="583166"/>
              </a:xfrm>
              <a:prstGeom prst="flowChartConnector">
                <a:avLst/>
              </a:prstGeom>
              <a:solidFill>
                <a:schemeClr val="bg1"/>
              </a:solidFill>
              <a:ln w="254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05</a:t>
                </a:r>
                <a:endParaRPr lang="zh-CN" altLang="en-US" sz="14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2A8F99FB-FBAA-4822-B594-ED874F5B6A1B}"/>
                  </a:ext>
                </a:extLst>
              </p:cNvPr>
              <p:cNvSpPr txBox="1"/>
              <p:nvPr/>
            </p:nvSpPr>
            <p:spPr>
              <a:xfrm>
                <a:off x="4674519" y="1149957"/>
                <a:ext cx="3753134" cy="3806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2020</a:t>
                </a:r>
                <a:r>
                  <a:rPr lang="zh-CN" altLang="en-US" sz="20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  <a:r>
                  <a:rPr lang="en-US" altLang="zh-CN" sz="20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r>
                  <a:rPr lang="zh-CN" altLang="en-US" sz="20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月市场概况</a:t>
                </a:r>
                <a:endParaRPr lang="zh-CN" altLang="en-US" sz="2000" b="1" dirty="0">
                  <a:solidFill>
                    <a:srgbClr val="2E75B6"/>
                  </a:solidFill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1F877CB5-9D65-44B7-A324-94F110FFD48E}"/>
                  </a:ext>
                </a:extLst>
              </p:cNvPr>
              <p:cNvSpPr txBox="1"/>
              <p:nvPr/>
            </p:nvSpPr>
            <p:spPr>
              <a:xfrm>
                <a:off x="4377750" y="2118862"/>
                <a:ext cx="3753134" cy="3806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2020</a:t>
                </a:r>
                <a:r>
                  <a:rPr lang="zh-CN" altLang="en-US" sz="20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  <a:r>
                  <a:rPr lang="en-US" altLang="zh-CN" sz="20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1-5</a:t>
                </a:r>
                <a:r>
                  <a:rPr lang="zh-CN" altLang="en-US" sz="20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月市场概况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5DE732EA-875B-4EEA-87AC-B98636B2DCEC}"/>
                  </a:ext>
                </a:extLst>
              </p:cNvPr>
              <p:cNvSpPr txBox="1"/>
              <p:nvPr/>
            </p:nvSpPr>
            <p:spPr>
              <a:xfrm>
                <a:off x="4008388" y="3111435"/>
                <a:ext cx="3753134" cy="3806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二手车流通性分析</a:t>
                </a: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9A257A25-63B7-4237-8BDC-7413AF094802}"/>
                  </a:ext>
                </a:extLst>
              </p:cNvPr>
              <p:cNvSpPr txBox="1"/>
              <p:nvPr/>
            </p:nvSpPr>
            <p:spPr>
              <a:xfrm>
                <a:off x="3575531" y="4111860"/>
                <a:ext cx="3753134" cy="3806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“行”认证分析</a:t>
                </a: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E1CA61CF-5F99-4F45-A292-34F259A58F14}"/>
                  </a:ext>
                </a:extLst>
              </p:cNvPr>
              <p:cNvSpPr txBox="1"/>
              <p:nvPr/>
            </p:nvSpPr>
            <p:spPr>
              <a:xfrm>
                <a:off x="3202873" y="5108976"/>
                <a:ext cx="3753134" cy="3806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市场预测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558292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AF6A08D-B5BE-4B38-9D96-E99EF542E0A9}"/>
              </a:ext>
            </a:extLst>
          </p:cNvPr>
          <p:cNvSpPr txBox="1"/>
          <p:nvPr/>
        </p:nvSpPr>
        <p:spPr>
          <a:xfrm>
            <a:off x="228599" y="306573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“行”认证检测量车龄分布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2C23CAC8-A768-4F72-B8C3-7575411209F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6283382"/>
              </p:ext>
            </p:extLst>
          </p:nvPr>
        </p:nvGraphicFramePr>
        <p:xfrm>
          <a:off x="454819" y="1230041"/>
          <a:ext cx="8234362" cy="4981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289886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2F2168B-1B2B-4A85-99DC-E07E68A7923A}"/>
              </a:ext>
            </a:extLst>
          </p:cNvPr>
          <p:cNvSpPr/>
          <p:nvPr/>
        </p:nvSpPr>
        <p:spPr>
          <a:xfrm>
            <a:off x="0" y="19871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3" name="流程图: 离页连接符 2">
            <a:extLst>
              <a:ext uri="{FF2B5EF4-FFF2-40B4-BE49-F238E27FC236}">
                <a16:creationId xmlns:a16="http://schemas.microsoft.com/office/drawing/2014/main" id="{0073C026-B577-4827-8440-83697E180EB6}"/>
              </a:ext>
            </a:extLst>
          </p:cNvPr>
          <p:cNvSpPr/>
          <p:nvPr/>
        </p:nvSpPr>
        <p:spPr>
          <a:xfrm rot="16200000">
            <a:off x="-1402248" y="1422115"/>
            <a:ext cx="6858004" cy="4053507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0 w 10000"/>
              <a:gd name="connsiteY0" fmla="*/ 0 h 13089"/>
              <a:gd name="connsiteX1" fmla="*/ 10000 w 10000"/>
              <a:gd name="connsiteY1" fmla="*/ 0 h 13089"/>
              <a:gd name="connsiteX2" fmla="*/ 10000 w 10000"/>
              <a:gd name="connsiteY2" fmla="*/ 8000 h 13089"/>
              <a:gd name="connsiteX3" fmla="*/ 4920 w 10000"/>
              <a:gd name="connsiteY3" fmla="*/ 13089 h 13089"/>
              <a:gd name="connsiteX4" fmla="*/ 0 w 10000"/>
              <a:gd name="connsiteY4" fmla="*/ 8000 h 13089"/>
              <a:gd name="connsiteX5" fmla="*/ 0 w 10000"/>
              <a:gd name="connsiteY5" fmla="*/ 0 h 13089"/>
              <a:gd name="connsiteX0" fmla="*/ 0 w 10000"/>
              <a:gd name="connsiteY0" fmla="*/ 0 h 11931"/>
              <a:gd name="connsiteX1" fmla="*/ 10000 w 10000"/>
              <a:gd name="connsiteY1" fmla="*/ 0 h 11931"/>
              <a:gd name="connsiteX2" fmla="*/ 10000 w 10000"/>
              <a:gd name="connsiteY2" fmla="*/ 8000 h 11931"/>
              <a:gd name="connsiteX3" fmla="*/ 4980 w 10000"/>
              <a:gd name="connsiteY3" fmla="*/ 11931 h 11931"/>
              <a:gd name="connsiteX4" fmla="*/ 0 w 10000"/>
              <a:gd name="connsiteY4" fmla="*/ 8000 h 11931"/>
              <a:gd name="connsiteX5" fmla="*/ 0 w 10000"/>
              <a:gd name="connsiteY5" fmla="*/ 0 h 11931"/>
              <a:gd name="connsiteX0" fmla="*/ 0 w 10000"/>
              <a:gd name="connsiteY0" fmla="*/ 0 h 14523"/>
              <a:gd name="connsiteX1" fmla="*/ 10000 w 10000"/>
              <a:gd name="connsiteY1" fmla="*/ 0 h 14523"/>
              <a:gd name="connsiteX2" fmla="*/ 10000 w 10000"/>
              <a:gd name="connsiteY2" fmla="*/ 8000 h 14523"/>
              <a:gd name="connsiteX3" fmla="*/ 4980 w 10000"/>
              <a:gd name="connsiteY3" fmla="*/ 14523 h 14523"/>
              <a:gd name="connsiteX4" fmla="*/ 0 w 10000"/>
              <a:gd name="connsiteY4" fmla="*/ 8000 h 14523"/>
              <a:gd name="connsiteX5" fmla="*/ 0 w 10000"/>
              <a:gd name="connsiteY5" fmla="*/ 0 h 1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4523">
                <a:moveTo>
                  <a:pt x="0" y="0"/>
                </a:moveTo>
                <a:lnTo>
                  <a:pt x="10000" y="0"/>
                </a:lnTo>
                <a:lnTo>
                  <a:pt x="10000" y="8000"/>
                </a:lnTo>
                <a:lnTo>
                  <a:pt x="4980" y="14523"/>
                </a:lnTo>
                <a:lnTo>
                  <a:pt x="0" y="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pic>
        <p:nvPicPr>
          <p:cNvPr id="4" name="Picture 72" descr="协会LOGO矢量图">
            <a:extLst>
              <a:ext uri="{FF2B5EF4-FFF2-40B4-BE49-F238E27FC236}">
                <a16:creationId xmlns:a16="http://schemas.microsoft.com/office/drawing/2014/main" id="{E3966585-F569-4FEF-BCDF-1D46287F8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88" y="4664627"/>
            <a:ext cx="1160059" cy="1306998"/>
          </a:xfrm>
          <a:prstGeom prst="rect">
            <a:avLst/>
          </a:prstGeom>
          <a:noFill/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03B25F9-00B8-49D3-9DF6-A873DDF89EED}"/>
              </a:ext>
            </a:extLst>
          </p:cNvPr>
          <p:cNvSpPr txBox="1"/>
          <p:nvPr/>
        </p:nvSpPr>
        <p:spPr>
          <a:xfrm>
            <a:off x="4435583" y="3156478"/>
            <a:ext cx="43263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市场预测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48B942B-4168-42DF-8B37-5897A0F52C11}"/>
              </a:ext>
            </a:extLst>
          </p:cNvPr>
          <p:cNvGrpSpPr/>
          <p:nvPr/>
        </p:nvGrpSpPr>
        <p:grpSpPr>
          <a:xfrm>
            <a:off x="537587" y="886375"/>
            <a:ext cx="1569660" cy="1451724"/>
            <a:chOff x="723253" y="759124"/>
            <a:chExt cx="1569660" cy="145172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D6A68A3-EEEF-4D46-B21A-F743B3A69EB1}"/>
                </a:ext>
              </a:extLst>
            </p:cNvPr>
            <p:cNvSpPr txBox="1"/>
            <p:nvPr/>
          </p:nvSpPr>
          <p:spPr>
            <a:xfrm>
              <a:off x="723253" y="759124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8871425-4676-4623-8CF5-0BA3F7AF4F2A}"/>
                </a:ext>
              </a:extLst>
            </p:cNvPr>
            <p:cNvSpPr txBox="1"/>
            <p:nvPr/>
          </p:nvSpPr>
          <p:spPr>
            <a:xfrm>
              <a:off x="851491" y="1841516"/>
              <a:ext cx="1212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CONTENTS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D8C7F18-7A20-4948-AD98-6CD6511A38F4}"/>
              </a:ext>
            </a:extLst>
          </p:cNvPr>
          <p:cNvSpPr txBox="1"/>
          <p:nvPr/>
        </p:nvSpPr>
        <p:spPr>
          <a:xfrm>
            <a:off x="2832540" y="3064146"/>
            <a:ext cx="8052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4075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AF6A08D-B5BE-4B38-9D96-E99EF542E0A9}"/>
              </a:ext>
            </a:extLst>
          </p:cNvPr>
          <p:cNvSpPr txBox="1"/>
          <p:nvPr/>
        </p:nvSpPr>
        <p:spPr>
          <a:xfrm>
            <a:off x="406895" y="200782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影响因素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汽车消费逐渐恢复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F585923-529B-42BD-A75F-54811E9A8575}"/>
              </a:ext>
            </a:extLst>
          </p:cNvPr>
          <p:cNvSpPr/>
          <p:nvPr/>
        </p:nvSpPr>
        <p:spPr>
          <a:xfrm>
            <a:off x="713232" y="1102513"/>
            <a:ext cx="8037576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月份，社会消费品零售总额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31973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亿元，同比下降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2.8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%。其中，除汽车以外的消费品零售额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28597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亿元，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月汽车消费品零售总额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3376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亿元，同比增长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%。1-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月汽车消费品零售总额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12785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亿元，同比下降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17.0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B88FCF2-351E-4CB5-A982-ED7FDC27C4A0}"/>
              </a:ext>
            </a:extLst>
          </p:cNvPr>
          <p:cNvSpPr txBox="1"/>
          <p:nvPr/>
        </p:nvSpPr>
        <p:spPr>
          <a:xfrm>
            <a:off x="1056132" y="6286500"/>
            <a:ext cx="5486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数据来源：国家统计局</a:t>
            </a: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FF51C127-A40F-4115-9A9F-4B9CC76B656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2938418"/>
              </p:ext>
            </p:extLst>
          </p:nvPr>
        </p:nvGraphicFramePr>
        <p:xfrm>
          <a:off x="1056132" y="2018347"/>
          <a:ext cx="7158039" cy="4268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591428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3F4C3D73-24F0-4967-AC9A-B49F535A82CB}"/>
              </a:ext>
            </a:extLst>
          </p:cNvPr>
          <p:cNvSpPr txBox="1"/>
          <p:nvPr/>
        </p:nvSpPr>
        <p:spPr>
          <a:xfrm>
            <a:off x="406895" y="200782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影响因素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北京疫情反弹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F1AF2376-1C34-4902-BC48-D8D2C66B4624}"/>
              </a:ext>
            </a:extLst>
          </p:cNvPr>
          <p:cNvSpPr/>
          <p:nvPr/>
        </p:nvSpPr>
        <p:spPr>
          <a:xfrm>
            <a:off x="4678532" y="2071655"/>
            <a:ext cx="3988542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7B8D9CA-0630-4E1A-85A4-F7DD65C51F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75" y="1616801"/>
            <a:ext cx="3816164" cy="4160367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D6116E8-0418-4269-9A0F-77D7094C2752}"/>
              </a:ext>
            </a:extLst>
          </p:cNvPr>
          <p:cNvSpPr/>
          <p:nvPr/>
        </p:nvSpPr>
        <p:spPr>
          <a:xfrm>
            <a:off x="4572000" y="1251751"/>
            <a:ext cx="4386803" cy="461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受到疫情反弹影响，刚刚恢复的车市再次迎来巨大挑战，全市二手车市场虽然都在正常营业，但客流情况受到较大影响。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在全国常态化疫情防控中，社会运行趋于正常，生产生活秩序加快恢复。北京疫情目前尚未对全国其他地区造成严重影响。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二手车市场短期回落，但从长期来看仍然向好。疫情期间私家车出行相对更加安全，汽车消费欲望有所增加。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8969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F62E2CD-352A-44C7-8A73-12E8FACE3455}"/>
              </a:ext>
            </a:extLst>
          </p:cNvPr>
          <p:cNvSpPr txBox="1"/>
          <p:nvPr/>
        </p:nvSpPr>
        <p:spPr>
          <a:xfrm>
            <a:off x="174558" y="19999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影响因素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北京疫情反弹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FECA426-57A3-4C57-8EF2-B917188499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5" y="3523493"/>
            <a:ext cx="4147909" cy="332350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F0B985F-4B88-4CC8-86C6-35690DB9D41F}"/>
              </a:ext>
            </a:extLst>
          </p:cNvPr>
          <p:cNvSpPr txBox="1"/>
          <p:nvPr/>
        </p:nvSpPr>
        <p:spPr>
          <a:xfrm>
            <a:off x="260192" y="1260051"/>
            <a:ext cx="3711766" cy="1670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月份北京转籍前五的地区是内蒙古、辽宁、山东、吉林、和山西。占总转籍量的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72.04%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C6D4A58-6CE3-4CB9-B572-7E2231E760B1}"/>
              </a:ext>
            </a:extLst>
          </p:cNvPr>
          <p:cNvGrpSpPr/>
          <p:nvPr/>
        </p:nvGrpSpPr>
        <p:grpSpPr>
          <a:xfrm>
            <a:off x="5319555" y="1346551"/>
            <a:ext cx="2988705" cy="2539649"/>
            <a:chOff x="0" y="0"/>
            <a:chExt cx="2238829" cy="2002927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3F827A2F-562F-4657-912C-48E19A6A14CB}"/>
                </a:ext>
              </a:extLst>
            </p:cNvPr>
            <p:cNvGrpSpPr/>
            <p:nvPr/>
          </p:nvGrpSpPr>
          <p:grpSpPr>
            <a:xfrm>
              <a:off x="0" y="0"/>
              <a:ext cx="2238829" cy="2002927"/>
              <a:chOff x="0" y="0"/>
              <a:chExt cx="2238829" cy="2002927"/>
            </a:xfrm>
          </p:grpSpPr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1CBB41C5-8E87-4016-B99D-0EB48189D5AB}"/>
                  </a:ext>
                </a:extLst>
              </p:cNvPr>
              <p:cNvGrpSpPr/>
              <p:nvPr/>
            </p:nvGrpSpPr>
            <p:grpSpPr>
              <a:xfrm>
                <a:off x="724516" y="0"/>
                <a:ext cx="1514313" cy="2002927"/>
                <a:chOff x="724516" y="0"/>
                <a:chExt cx="1514313" cy="2002927"/>
              </a:xfrm>
            </p:grpSpPr>
            <p:sp>
              <p:nvSpPr>
                <p:cNvPr id="14" name="任意多边形 65">
                  <a:extLst>
                    <a:ext uri="{FF2B5EF4-FFF2-40B4-BE49-F238E27FC236}">
                      <a16:creationId xmlns:a16="http://schemas.microsoft.com/office/drawing/2014/main" id="{A94EC740-04BD-4CCC-ACB7-85209D01EEF5}"/>
                    </a:ext>
                  </a:extLst>
                </p:cNvPr>
                <p:cNvSpPr/>
                <p:nvPr/>
              </p:nvSpPr>
              <p:spPr>
                <a:xfrm rot="3370477">
                  <a:off x="566930" y="1431124"/>
                  <a:ext cx="587804" cy="2845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73798" y="15644"/>
                      </a:lnTo>
                    </a:path>
                  </a:pathLst>
                </a:custGeom>
                <a:noFill/>
                <a:ln w="158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wrap="square"/>
                <a:lstStyle>
                  <a:lvl1pPr marL="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" name="任意多边形 67">
                  <a:extLst>
                    <a:ext uri="{FF2B5EF4-FFF2-40B4-BE49-F238E27FC236}">
                      <a16:creationId xmlns:a16="http://schemas.microsoft.com/office/drawing/2014/main" id="{952F6052-8488-4D8C-96DE-E53D67C6EF3B}"/>
                    </a:ext>
                  </a:extLst>
                </p:cNvPr>
                <p:cNvSpPr/>
                <p:nvPr/>
              </p:nvSpPr>
              <p:spPr>
                <a:xfrm rot="1739548">
                  <a:off x="724516" y="1226333"/>
                  <a:ext cx="549909" cy="2729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04674" y="15644"/>
                      </a:lnTo>
                    </a:path>
                  </a:pathLst>
                </a:custGeom>
                <a:noFill/>
                <a:ln w="158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wrap="square"/>
                <a:lstStyle>
                  <a:lvl1pPr marL="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6" name="任意多边形 85">
                  <a:extLst>
                    <a:ext uri="{FF2B5EF4-FFF2-40B4-BE49-F238E27FC236}">
                      <a16:creationId xmlns:a16="http://schemas.microsoft.com/office/drawing/2014/main" id="{44C724D0-3375-4D6F-9304-CC5EA3E9F7EC}"/>
                    </a:ext>
                  </a:extLst>
                </p:cNvPr>
                <p:cNvSpPr/>
                <p:nvPr/>
              </p:nvSpPr>
              <p:spPr>
                <a:xfrm>
                  <a:off x="758972" y="987816"/>
                  <a:ext cx="551807" cy="2729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06760" y="15644"/>
                      </a:lnTo>
                    </a:path>
                  </a:pathLst>
                </a:custGeom>
                <a:noFill/>
                <a:ln w="158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wrap="square"/>
                <a:lstStyle>
                  <a:lvl1pPr marL="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" name="任意多边形 87">
                  <a:extLst>
                    <a:ext uri="{FF2B5EF4-FFF2-40B4-BE49-F238E27FC236}">
                      <a16:creationId xmlns:a16="http://schemas.microsoft.com/office/drawing/2014/main" id="{12D51BA7-581E-4ADB-9BC1-BA9A744D8EC3}"/>
                    </a:ext>
                  </a:extLst>
                </p:cNvPr>
                <p:cNvSpPr/>
                <p:nvPr/>
              </p:nvSpPr>
              <p:spPr>
                <a:xfrm rot="19860452">
                  <a:off x="724516" y="749298"/>
                  <a:ext cx="549909" cy="2729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04674" y="15644"/>
                      </a:lnTo>
                    </a:path>
                  </a:pathLst>
                </a:custGeom>
                <a:noFill/>
                <a:ln w="158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wrap="square"/>
                <a:lstStyle>
                  <a:lvl1pPr marL="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" name="任意多边形 88">
                  <a:extLst>
                    <a:ext uri="{FF2B5EF4-FFF2-40B4-BE49-F238E27FC236}">
                      <a16:creationId xmlns:a16="http://schemas.microsoft.com/office/drawing/2014/main" id="{88CF051F-85B5-43BE-9880-C9E03F97201E}"/>
                    </a:ext>
                  </a:extLst>
                </p:cNvPr>
                <p:cNvSpPr/>
                <p:nvPr/>
              </p:nvSpPr>
              <p:spPr>
                <a:xfrm rot="18229523">
                  <a:off x="566930" y="543348"/>
                  <a:ext cx="587804" cy="2845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73798" y="15644"/>
                      </a:lnTo>
                    </a:path>
                  </a:pathLst>
                </a:custGeom>
                <a:noFill/>
                <a:ln w="158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wrap="square"/>
                <a:lstStyle>
                  <a:lvl1pPr marL="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9" name="任意多边形 96">
                  <a:extLst>
                    <a:ext uri="{FF2B5EF4-FFF2-40B4-BE49-F238E27FC236}">
                      <a16:creationId xmlns:a16="http://schemas.microsoft.com/office/drawing/2014/main" id="{865C77BE-BB30-4BF7-B712-389467D5473E}"/>
                    </a:ext>
                  </a:extLst>
                </p:cNvPr>
                <p:cNvSpPr/>
                <p:nvPr/>
              </p:nvSpPr>
              <p:spPr>
                <a:xfrm>
                  <a:off x="952264" y="0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40005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900" i="0" u="none" strike="noStrike" kern="1200" cap="none" spc="0" normalizeH="0" baseline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内蒙古</a:t>
                  </a:r>
                </a:p>
              </p:txBody>
            </p:sp>
            <p:sp>
              <p:nvSpPr>
                <p:cNvPr id="20" name="任意多边形 97">
                  <a:extLst>
                    <a:ext uri="{FF2B5EF4-FFF2-40B4-BE49-F238E27FC236}">
                      <a16:creationId xmlns:a16="http://schemas.microsoft.com/office/drawing/2014/main" id="{4CF5C7D0-FD1D-443B-BB96-CB543C78D010}"/>
                    </a:ext>
                  </a:extLst>
                </p:cNvPr>
                <p:cNvSpPr/>
                <p:nvPr/>
              </p:nvSpPr>
              <p:spPr>
                <a:xfrm>
                  <a:off x="1344901" y="0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>
                  <a:lvl1pPr marL="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lang="en-US" altLang="zh-CN" sz="10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23.11</a:t>
                  </a:r>
                  <a:r>
                    <a:rPr kumimoji="0" lang="en-US" altLang="zh-CN" sz="900" i="0" u="none" strike="noStrike" kern="1200" cap="none" spc="0" normalizeH="0" baseline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%</a:t>
                  </a:r>
                  <a:endParaRPr kumimoji="0" lang="zh-CN" altLang="en-US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任意多边形 98">
                  <a:extLst>
                    <a:ext uri="{FF2B5EF4-FFF2-40B4-BE49-F238E27FC236}">
                      <a16:creationId xmlns:a16="http://schemas.microsoft.com/office/drawing/2014/main" id="{2B46FE7F-C799-4755-B5DC-9439DBB262F0}"/>
                    </a:ext>
                  </a:extLst>
                </p:cNvPr>
                <p:cNvSpPr/>
                <p:nvPr/>
              </p:nvSpPr>
              <p:spPr>
                <a:xfrm>
                  <a:off x="1217605" y="380928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40005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900" i="0" u="none" strike="noStrike" kern="1200" cap="none" spc="0" normalizeH="0" baseline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辽宁</a:t>
                  </a:r>
                </a:p>
              </p:txBody>
            </p:sp>
            <p:sp>
              <p:nvSpPr>
                <p:cNvPr id="22" name="任意多边形 99">
                  <a:extLst>
                    <a:ext uri="{FF2B5EF4-FFF2-40B4-BE49-F238E27FC236}">
                      <a16:creationId xmlns:a16="http://schemas.microsoft.com/office/drawing/2014/main" id="{E839EDA5-26D8-4D51-A493-890B739FF0C9}"/>
                    </a:ext>
                  </a:extLst>
                </p:cNvPr>
                <p:cNvSpPr/>
                <p:nvPr/>
              </p:nvSpPr>
              <p:spPr>
                <a:xfrm>
                  <a:off x="1610241" y="380928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>
                  <a:lvl1pPr marL="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lang="en-US" altLang="zh-CN" sz="10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16.62</a:t>
                  </a:r>
                  <a:r>
                    <a:rPr kumimoji="0" lang="en-US" altLang="zh-CN" sz="900" i="0" u="none" strike="noStrike" kern="1200" cap="none" spc="0" normalizeH="0" baseline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%</a:t>
                  </a:r>
                  <a:endParaRPr kumimoji="0" lang="zh-CN" altLang="en-US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" name="任意多边形 100">
                  <a:extLst>
                    <a:ext uri="{FF2B5EF4-FFF2-40B4-BE49-F238E27FC236}">
                      <a16:creationId xmlns:a16="http://schemas.microsoft.com/office/drawing/2014/main" id="{6A93F459-DAB4-41D2-B201-68123F51824A}"/>
                    </a:ext>
                  </a:extLst>
                </p:cNvPr>
                <p:cNvSpPr/>
                <p:nvPr/>
              </p:nvSpPr>
              <p:spPr>
                <a:xfrm>
                  <a:off x="1310780" y="830265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r>
                    <a:rPr lang="zh-CN" altLang="en-US" sz="9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山东</a:t>
                  </a:r>
                  <a:endParaRPr kumimoji="0" lang="zh-CN" altLang="en-US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任意多边形 101">
                  <a:extLst>
                    <a:ext uri="{FF2B5EF4-FFF2-40B4-BE49-F238E27FC236}">
                      <a16:creationId xmlns:a16="http://schemas.microsoft.com/office/drawing/2014/main" id="{09D36867-13C7-465B-B549-8B6A5F81FA83}"/>
                    </a:ext>
                  </a:extLst>
                </p:cNvPr>
                <p:cNvSpPr/>
                <p:nvPr/>
              </p:nvSpPr>
              <p:spPr>
                <a:xfrm>
                  <a:off x="1703416" y="830265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>
                  <a:lvl1pPr marL="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lang="en-US" altLang="zh-CN" sz="10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16.00</a:t>
                  </a:r>
                  <a:r>
                    <a:rPr kumimoji="0" lang="en-US" altLang="zh-CN" sz="900" i="0" u="none" strike="noStrike" kern="1200" cap="none" spc="0" normalizeH="0" baseline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%</a:t>
                  </a:r>
                  <a:endParaRPr kumimoji="0" lang="zh-CN" altLang="en-US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任意多边形 102">
                  <a:extLst>
                    <a:ext uri="{FF2B5EF4-FFF2-40B4-BE49-F238E27FC236}">
                      <a16:creationId xmlns:a16="http://schemas.microsoft.com/office/drawing/2014/main" id="{90CAE209-711C-4853-9EC4-A98CFBE73E82}"/>
                    </a:ext>
                  </a:extLst>
                </p:cNvPr>
                <p:cNvSpPr/>
                <p:nvPr/>
              </p:nvSpPr>
              <p:spPr>
                <a:xfrm>
                  <a:off x="1217605" y="1279600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r>
                    <a:rPr lang="zh-CN" altLang="en-US" sz="9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吉林</a:t>
                  </a:r>
                  <a:endParaRPr kumimoji="0" lang="zh-CN" altLang="en-US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任意多边形 103">
                  <a:extLst>
                    <a:ext uri="{FF2B5EF4-FFF2-40B4-BE49-F238E27FC236}">
                      <a16:creationId xmlns:a16="http://schemas.microsoft.com/office/drawing/2014/main" id="{AD5437B6-7766-4CD9-8130-7860C385F37E}"/>
                    </a:ext>
                  </a:extLst>
                </p:cNvPr>
                <p:cNvSpPr/>
                <p:nvPr/>
              </p:nvSpPr>
              <p:spPr>
                <a:xfrm>
                  <a:off x="1610241" y="1279600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>
                  <a:lvl1pPr marL="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lang="en-US" altLang="zh-CN" sz="10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8.17</a:t>
                  </a:r>
                  <a:r>
                    <a:rPr kumimoji="0" lang="en-US" altLang="zh-CN" sz="900" i="0" u="none" strike="noStrike" kern="1200" cap="none" spc="0" normalizeH="0" baseline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%</a:t>
                  </a:r>
                  <a:endParaRPr kumimoji="0" lang="zh-CN" altLang="en-US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任意多边形 104">
                  <a:extLst>
                    <a:ext uri="{FF2B5EF4-FFF2-40B4-BE49-F238E27FC236}">
                      <a16:creationId xmlns:a16="http://schemas.microsoft.com/office/drawing/2014/main" id="{09AD0965-CD55-4A94-8CDC-A19BCD527F6A}"/>
                    </a:ext>
                  </a:extLst>
                </p:cNvPr>
                <p:cNvSpPr/>
                <p:nvPr/>
              </p:nvSpPr>
              <p:spPr>
                <a:xfrm>
                  <a:off x="952264" y="1660530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r>
                    <a:rPr kumimoji="0" lang="zh-CN" altLang="en-US" sz="900" i="0" u="none" strike="noStrike" kern="1200" cap="none" spc="0" normalizeH="0" baseline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山西</a:t>
                  </a:r>
                </a:p>
              </p:txBody>
            </p:sp>
            <p:sp>
              <p:nvSpPr>
                <p:cNvPr id="28" name="任意多边形 105">
                  <a:extLst>
                    <a:ext uri="{FF2B5EF4-FFF2-40B4-BE49-F238E27FC236}">
                      <a16:creationId xmlns:a16="http://schemas.microsoft.com/office/drawing/2014/main" id="{0133DCB6-E6A0-47E6-A273-E248082E133B}"/>
                    </a:ext>
                  </a:extLst>
                </p:cNvPr>
                <p:cNvSpPr/>
                <p:nvPr/>
              </p:nvSpPr>
              <p:spPr>
                <a:xfrm>
                  <a:off x="1344901" y="1660530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>
                  <a:lvl1pPr marL="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>
                          <a:hueOff val="0"/>
                          <a:satOff val="0"/>
                          <a:lumOff val="0"/>
                          <a:alphaOff val="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lang="en-US" altLang="zh-CN" sz="10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8.14</a:t>
                  </a:r>
                  <a:r>
                    <a:rPr kumimoji="0" lang="en-US" altLang="zh-CN" sz="900" i="0" u="none" strike="noStrike" kern="1200" cap="none" spc="0" normalizeH="0" baseline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%</a:t>
                  </a:r>
                  <a:endParaRPr kumimoji="0" lang="zh-CN" altLang="en-US" sz="900" i="0" u="none" strike="noStrike" kern="1200" cap="none" spc="0" normalizeH="0" baseline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3" name="北京">
                <a:extLst>
                  <a:ext uri="{FF2B5EF4-FFF2-40B4-BE49-F238E27FC236}">
                    <a16:creationId xmlns:a16="http://schemas.microsoft.com/office/drawing/2014/main" id="{EC5A13F8-E46A-4258-925B-AE33C9C36647}"/>
                  </a:ext>
                </a:extLst>
              </p:cNvPr>
              <p:cNvSpPr/>
              <p:nvPr/>
            </p:nvSpPr>
            <p:spPr>
              <a:xfrm>
                <a:off x="0" y="570601"/>
                <a:ext cx="685060" cy="729227"/>
              </a:xfrm>
              <a:custGeom>
                <a:avLst/>
                <a:gdLst>
                  <a:gd name="T0" fmla="*/ 265 w 636"/>
                  <a:gd name="T1" fmla="*/ 650 h 711"/>
                  <a:gd name="T2" fmla="*/ 282 w 636"/>
                  <a:gd name="T3" fmla="*/ 694 h 711"/>
                  <a:gd name="T4" fmla="*/ 304 w 636"/>
                  <a:gd name="T5" fmla="*/ 711 h 711"/>
                  <a:gd name="T6" fmla="*/ 325 w 636"/>
                  <a:gd name="T7" fmla="*/ 696 h 711"/>
                  <a:gd name="T8" fmla="*/ 372 w 636"/>
                  <a:gd name="T9" fmla="*/ 646 h 711"/>
                  <a:gd name="T10" fmla="*/ 401 w 636"/>
                  <a:gd name="T11" fmla="*/ 633 h 711"/>
                  <a:gd name="T12" fmla="*/ 428 w 636"/>
                  <a:gd name="T13" fmla="*/ 631 h 711"/>
                  <a:gd name="T14" fmla="*/ 448 w 636"/>
                  <a:gd name="T15" fmla="*/ 625 h 711"/>
                  <a:gd name="T16" fmla="*/ 471 w 636"/>
                  <a:gd name="T17" fmla="*/ 626 h 711"/>
                  <a:gd name="T18" fmla="*/ 486 w 636"/>
                  <a:gd name="T19" fmla="*/ 568 h 711"/>
                  <a:gd name="T20" fmla="*/ 496 w 636"/>
                  <a:gd name="T21" fmla="*/ 535 h 711"/>
                  <a:gd name="T22" fmla="*/ 446 w 636"/>
                  <a:gd name="T23" fmla="*/ 513 h 711"/>
                  <a:gd name="T24" fmla="*/ 435 w 636"/>
                  <a:gd name="T25" fmla="*/ 469 h 711"/>
                  <a:gd name="T26" fmla="*/ 446 w 636"/>
                  <a:gd name="T27" fmla="*/ 441 h 711"/>
                  <a:gd name="T28" fmla="*/ 496 w 636"/>
                  <a:gd name="T29" fmla="*/ 436 h 711"/>
                  <a:gd name="T30" fmla="*/ 572 w 636"/>
                  <a:gd name="T31" fmla="*/ 416 h 711"/>
                  <a:gd name="T32" fmla="*/ 599 w 636"/>
                  <a:gd name="T33" fmla="*/ 391 h 711"/>
                  <a:gd name="T34" fmla="*/ 619 w 636"/>
                  <a:gd name="T35" fmla="*/ 366 h 711"/>
                  <a:gd name="T36" fmla="*/ 602 w 636"/>
                  <a:gd name="T37" fmla="*/ 320 h 711"/>
                  <a:gd name="T38" fmla="*/ 594 w 636"/>
                  <a:gd name="T39" fmla="*/ 270 h 711"/>
                  <a:gd name="T40" fmla="*/ 597 w 636"/>
                  <a:gd name="T41" fmla="*/ 248 h 711"/>
                  <a:gd name="T42" fmla="*/ 574 w 636"/>
                  <a:gd name="T43" fmla="*/ 252 h 711"/>
                  <a:gd name="T44" fmla="*/ 570 w 636"/>
                  <a:gd name="T45" fmla="*/ 220 h 711"/>
                  <a:gd name="T46" fmla="*/ 592 w 636"/>
                  <a:gd name="T47" fmla="*/ 199 h 711"/>
                  <a:gd name="T48" fmla="*/ 627 w 636"/>
                  <a:gd name="T49" fmla="*/ 194 h 711"/>
                  <a:gd name="T50" fmla="*/ 633 w 636"/>
                  <a:gd name="T51" fmla="*/ 161 h 711"/>
                  <a:gd name="T52" fmla="*/ 545 w 636"/>
                  <a:gd name="T53" fmla="*/ 147 h 711"/>
                  <a:gd name="T54" fmla="*/ 474 w 636"/>
                  <a:gd name="T55" fmla="*/ 142 h 711"/>
                  <a:gd name="T56" fmla="*/ 429 w 636"/>
                  <a:gd name="T57" fmla="*/ 93 h 711"/>
                  <a:gd name="T58" fmla="*/ 382 w 636"/>
                  <a:gd name="T59" fmla="*/ 49 h 711"/>
                  <a:gd name="T60" fmla="*/ 366 w 636"/>
                  <a:gd name="T61" fmla="*/ 3 h 711"/>
                  <a:gd name="T62" fmla="*/ 353 w 636"/>
                  <a:gd name="T63" fmla="*/ 3 h 711"/>
                  <a:gd name="T64" fmla="*/ 340 w 636"/>
                  <a:gd name="T65" fmla="*/ 28 h 711"/>
                  <a:gd name="T66" fmla="*/ 308 w 636"/>
                  <a:gd name="T67" fmla="*/ 34 h 711"/>
                  <a:gd name="T68" fmla="*/ 300 w 636"/>
                  <a:gd name="T69" fmla="*/ 51 h 711"/>
                  <a:gd name="T70" fmla="*/ 288 w 636"/>
                  <a:gd name="T71" fmla="*/ 63 h 711"/>
                  <a:gd name="T72" fmla="*/ 266 w 636"/>
                  <a:gd name="T73" fmla="*/ 72 h 711"/>
                  <a:gd name="T74" fmla="*/ 298 w 636"/>
                  <a:gd name="T75" fmla="*/ 108 h 711"/>
                  <a:gd name="T76" fmla="*/ 302 w 636"/>
                  <a:gd name="T77" fmla="*/ 129 h 711"/>
                  <a:gd name="T78" fmla="*/ 252 w 636"/>
                  <a:gd name="T79" fmla="*/ 139 h 711"/>
                  <a:gd name="T80" fmla="*/ 233 w 636"/>
                  <a:gd name="T81" fmla="*/ 131 h 711"/>
                  <a:gd name="T82" fmla="*/ 216 w 636"/>
                  <a:gd name="T83" fmla="*/ 173 h 711"/>
                  <a:gd name="T84" fmla="*/ 176 w 636"/>
                  <a:gd name="T85" fmla="*/ 217 h 711"/>
                  <a:gd name="T86" fmla="*/ 144 w 636"/>
                  <a:gd name="T87" fmla="*/ 209 h 711"/>
                  <a:gd name="T88" fmla="*/ 106 w 636"/>
                  <a:gd name="T89" fmla="*/ 227 h 711"/>
                  <a:gd name="T90" fmla="*/ 90 w 636"/>
                  <a:gd name="T91" fmla="*/ 271 h 711"/>
                  <a:gd name="T92" fmla="*/ 137 w 636"/>
                  <a:gd name="T93" fmla="*/ 318 h 711"/>
                  <a:gd name="T94" fmla="*/ 145 w 636"/>
                  <a:gd name="T95" fmla="*/ 374 h 711"/>
                  <a:gd name="T96" fmla="*/ 115 w 636"/>
                  <a:gd name="T97" fmla="*/ 416 h 711"/>
                  <a:gd name="T98" fmla="*/ 63 w 636"/>
                  <a:gd name="T99" fmla="*/ 432 h 711"/>
                  <a:gd name="T100" fmla="*/ 0 w 636"/>
                  <a:gd name="T101" fmla="*/ 481 h 711"/>
                  <a:gd name="T102" fmla="*/ 10 w 636"/>
                  <a:gd name="T103" fmla="*/ 516 h 711"/>
                  <a:gd name="T104" fmla="*/ 39 w 636"/>
                  <a:gd name="T105" fmla="*/ 566 h 711"/>
                  <a:gd name="T106" fmla="*/ 17 w 636"/>
                  <a:gd name="T107" fmla="*/ 575 h 711"/>
                  <a:gd name="T108" fmla="*/ 25 w 636"/>
                  <a:gd name="T109" fmla="*/ 607 h 711"/>
                  <a:gd name="T110" fmla="*/ 37 w 636"/>
                  <a:gd name="T111" fmla="*/ 646 h 711"/>
                  <a:gd name="T112" fmla="*/ 64 w 636"/>
                  <a:gd name="T113" fmla="*/ 662 h 711"/>
                  <a:gd name="T114" fmla="*/ 93 w 636"/>
                  <a:gd name="T115" fmla="*/ 663 h 711"/>
                  <a:gd name="T116" fmla="*/ 118 w 636"/>
                  <a:gd name="T117" fmla="*/ 689 h 711"/>
                  <a:gd name="T118" fmla="*/ 157 w 636"/>
                  <a:gd name="T119" fmla="*/ 675 h 711"/>
                  <a:gd name="T120" fmla="*/ 201 w 636"/>
                  <a:gd name="T121" fmla="*/ 649 h 7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6" h="711">
                    <a:moveTo>
                      <a:pt x="237" y="646"/>
                    </a:moveTo>
                    <a:lnTo>
                      <a:pt x="245" y="646"/>
                    </a:lnTo>
                    <a:lnTo>
                      <a:pt x="252" y="646"/>
                    </a:lnTo>
                    <a:lnTo>
                      <a:pt x="257" y="646"/>
                    </a:lnTo>
                    <a:lnTo>
                      <a:pt x="262" y="648"/>
                    </a:lnTo>
                    <a:lnTo>
                      <a:pt x="265" y="650"/>
                    </a:lnTo>
                    <a:lnTo>
                      <a:pt x="268" y="655"/>
                    </a:lnTo>
                    <a:lnTo>
                      <a:pt x="270" y="659"/>
                    </a:lnTo>
                    <a:lnTo>
                      <a:pt x="272" y="668"/>
                    </a:lnTo>
                    <a:lnTo>
                      <a:pt x="275" y="678"/>
                    </a:lnTo>
                    <a:lnTo>
                      <a:pt x="279" y="689"/>
                    </a:lnTo>
                    <a:lnTo>
                      <a:pt x="282" y="694"/>
                    </a:lnTo>
                    <a:lnTo>
                      <a:pt x="285" y="699"/>
                    </a:lnTo>
                    <a:lnTo>
                      <a:pt x="289" y="703"/>
                    </a:lnTo>
                    <a:lnTo>
                      <a:pt x="291" y="706"/>
                    </a:lnTo>
                    <a:lnTo>
                      <a:pt x="296" y="708"/>
                    </a:lnTo>
                    <a:lnTo>
                      <a:pt x="300" y="709"/>
                    </a:lnTo>
                    <a:lnTo>
                      <a:pt x="304" y="711"/>
                    </a:lnTo>
                    <a:lnTo>
                      <a:pt x="308" y="711"/>
                    </a:lnTo>
                    <a:lnTo>
                      <a:pt x="312" y="711"/>
                    </a:lnTo>
                    <a:lnTo>
                      <a:pt x="315" y="708"/>
                    </a:lnTo>
                    <a:lnTo>
                      <a:pt x="319" y="707"/>
                    </a:lnTo>
                    <a:lnTo>
                      <a:pt x="321" y="703"/>
                    </a:lnTo>
                    <a:lnTo>
                      <a:pt x="325" y="696"/>
                    </a:lnTo>
                    <a:lnTo>
                      <a:pt x="331" y="689"/>
                    </a:lnTo>
                    <a:lnTo>
                      <a:pt x="337" y="681"/>
                    </a:lnTo>
                    <a:lnTo>
                      <a:pt x="344" y="675"/>
                    </a:lnTo>
                    <a:lnTo>
                      <a:pt x="354" y="664"/>
                    </a:lnTo>
                    <a:lnTo>
                      <a:pt x="364" y="655"/>
                    </a:lnTo>
                    <a:lnTo>
                      <a:pt x="372" y="646"/>
                    </a:lnTo>
                    <a:lnTo>
                      <a:pt x="379" y="639"/>
                    </a:lnTo>
                    <a:lnTo>
                      <a:pt x="383" y="637"/>
                    </a:lnTo>
                    <a:lnTo>
                      <a:pt x="386" y="635"/>
                    </a:lnTo>
                    <a:lnTo>
                      <a:pt x="390" y="633"/>
                    </a:lnTo>
                    <a:lnTo>
                      <a:pt x="394" y="633"/>
                    </a:lnTo>
                    <a:lnTo>
                      <a:pt x="401" y="633"/>
                    </a:lnTo>
                    <a:lnTo>
                      <a:pt x="409" y="636"/>
                    </a:lnTo>
                    <a:lnTo>
                      <a:pt x="413" y="637"/>
                    </a:lnTo>
                    <a:lnTo>
                      <a:pt x="416" y="637"/>
                    </a:lnTo>
                    <a:lnTo>
                      <a:pt x="420" y="636"/>
                    </a:lnTo>
                    <a:lnTo>
                      <a:pt x="422" y="636"/>
                    </a:lnTo>
                    <a:lnTo>
                      <a:pt x="428" y="631"/>
                    </a:lnTo>
                    <a:lnTo>
                      <a:pt x="434" y="625"/>
                    </a:lnTo>
                    <a:lnTo>
                      <a:pt x="436" y="623"/>
                    </a:lnTo>
                    <a:lnTo>
                      <a:pt x="439" y="621"/>
                    </a:lnTo>
                    <a:lnTo>
                      <a:pt x="441" y="621"/>
                    </a:lnTo>
                    <a:lnTo>
                      <a:pt x="444" y="621"/>
                    </a:lnTo>
                    <a:lnTo>
                      <a:pt x="448" y="625"/>
                    </a:lnTo>
                    <a:lnTo>
                      <a:pt x="453" y="631"/>
                    </a:lnTo>
                    <a:lnTo>
                      <a:pt x="457" y="632"/>
                    </a:lnTo>
                    <a:lnTo>
                      <a:pt x="460" y="633"/>
                    </a:lnTo>
                    <a:lnTo>
                      <a:pt x="464" y="632"/>
                    </a:lnTo>
                    <a:lnTo>
                      <a:pt x="467" y="630"/>
                    </a:lnTo>
                    <a:lnTo>
                      <a:pt x="471" y="626"/>
                    </a:lnTo>
                    <a:lnTo>
                      <a:pt x="474" y="621"/>
                    </a:lnTo>
                    <a:lnTo>
                      <a:pt x="477" y="615"/>
                    </a:lnTo>
                    <a:lnTo>
                      <a:pt x="478" y="608"/>
                    </a:lnTo>
                    <a:lnTo>
                      <a:pt x="479" y="593"/>
                    </a:lnTo>
                    <a:lnTo>
                      <a:pt x="482" y="580"/>
                    </a:lnTo>
                    <a:lnTo>
                      <a:pt x="486" y="568"/>
                    </a:lnTo>
                    <a:lnTo>
                      <a:pt x="492" y="556"/>
                    </a:lnTo>
                    <a:lnTo>
                      <a:pt x="499" y="547"/>
                    </a:lnTo>
                    <a:lnTo>
                      <a:pt x="503" y="542"/>
                    </a:lnTo>
                    <a:lnTo>
                      <a:pt x="503" y="539"/>
                    </a:lnTo>
                    <a:lnTo>
                      <a:pt x="501" y="537"/>
                    </a:lnTo>
                    <a:lnTo>
                      <a:pt x="496" y="535"/>
                    </a:lnTo>
                    <a:lnTo>
                      <a:pt x="489" y="532"/>
                    </a:lnTo>
                    <a:lnTo>
                      <a:pt x="478" y="528"/>
                    </a:lnTo>
                    <a:lnTo>
                      <a:pt x="467" y="524"/>
                    </a:lnTo>
                    <a:lnTo>
                      <a:pt x="458" y="519"/>
                    </a:lnTo>
                    <a:lnTo>
                      <a:pt x="449" y="516"/>
                    </a:lnTo>
                    <a:lnTo>
                      <a:pt x="446" y="513"/>
                    </a:lnTo>
                    <a:lnTo>
                      <a:pt x="442" y="509"/>
                    </a:lnTo>
                    <a:lnTo>
                      <a:pt x="440" y="504"/>
                    </a:lnTo>
                    <a:lnTo>
                      <a:pt x="438" y="499"/>
                    </a:lnTo>
                    <a:lnTo>
                      <a:pt x="435" y="488"/>
                    </a:lnTo>
                    <a:lnTo>
                      <a:pt x="435" y="479"/>
                    </a:lnTo>
                    <a:lnTo>
                      <a:pt x="435" y="469"/>
                    </a:lnTo>
                    <a:lnTo>
                      <a:pt x="434" y="460"/>
                    </a:lnTo>
                    <a:lnTo>
                      <a:pt x="434" y="455"/>
                    </a:lnTo>
                    <a:lnTo>
                      <a:pt x="435" y="450"/>
                    </a:lnTo>
                    <a:lnTo>
                      <a:pt x="436" y="447"/>
                    </a:lnTo>
                    <a:lnTo>
                      <a:pt x="440" y="444"/>
                    </a:lnTo>
                    <a:lnTo>
                      <a:pt x="446" y="441"/>
                    </a:lnTo>
                    <a:lnTo>
                      <a:pt x="454" y="436"/>
                    </a:lnTo>
                    <a:lnTo>
                      <a:pt x="460" y="435"/>
                    </a:lnTo>
                    <a:lnTo>
                      <a:pt x="465" y="434"/>
                    </a:lnTo>
                    <a:lnTo>
                      <a:pt x="472" y="434"/>
                    </a:lnTo>
                    <a:lnTo>
                      <a:pt x="480" y="435"/>
                    </a:lnTo>
                    <a:lnTo>
                      <a:pt x="496" y="436"/>
                    </a:lnTo>
                    <a:lnTo>
                      <a:pt x="510" y="435"/>
                    </a:lnTo>
                    <a:lnTo>
                      <a:pt x="523" y="432"/>
                    </a:lnTo>
                    <a:lnTo>
                      <a:pt x="534" y="428"/>
                    </a:lnTo>
                    <a:lnTo>
                      <a:pt x="546" y="423"/>
                    </a:lnTo>
                    <a:lnTo>
                      <a:pt x="559" y="419"/>
                    </a:lnTo>
                    <a:lnTo>
                      <a:pt x="572" y="416"/>
                    </a:lnTo>
                    <a:lnTo>
                      <a:pt x="583" y="410"/>
                    </a:lnTo>
                    <a:lnTo>
                      <a:pt x="589" y="404"/>
                    </a:lnTo>
                    <a:lnTo>
                      <a:pt x="592" y="397"/>
                    </a:lnTo>
                    <a:lnTo>
                      <a:pt x="593" y="394"/>
                    </a:lnTo>
                    <a:lnTo>
                      <a:pt x="596" y="392"/>
                    </a:lnTo>
                    <a:lnTo>
                      <a:pt x="599" y="391"/>
                    </a:lnTo>
                    <a:lnTo>
                      <a:pt x="604" y="390"/>
                    </a:lnTo>
                    <a:lnTo>
                      <a:pt x="612" y="388"/>
                    </a:lnTo>
                    <a:lnTo>
                      <a:pt x="617" y="386"/>
                    </a:lnTo>
                    <a:lnTo>
                      <a:pt x="619" y="381"/>
                    </a:lnTo>
                    <a:lnTo>
                      <a:pt x="619" y="374"/>
                    </a:lnTo>
                    <a:lnTo>
                      <a:pt x="619" y="366"/>
                    </a:lnTo>
                    <a:lnTo>
                      <a:pt x="619" y="358"/>
                    </a:lnTo>
                    <a:lnTo>
                      <a:pt x="617" y="348"/>
                    </a:lnTo>
                    <a:lnTo>
                      <a:pt x="615" y="341"/>
                    </a:lnTo>
                    <a:lnTo>
                      <a:pt x="614" y="334"/>
                    </a:lnTo>
                    <a:lnTo>
                      <a:pt x="611" y="330"/>
                    </a:lnTo>
                    <a:lnTo>
                      <a:pt x="602" y="320"/>
                    </a:lnTo>
                    <a:lnTo>
                      <a:pt x="592" y="306"/>
                    </a:lnTo>
                    <a:lnTo>
                      <a:pt x="589" y="299"/>
                    </a:lnTo>
                    <a:lnTo>
                      <a:pt x="586" y="293"/>
                    </a:lnTo>
                    <a:lnTo>
                      <a:pt x="584" y="287"/>
                    </a:lnTo>
                    <a:lnTo>
                      <a:pt x="583" y="281"/>
                    </a:lnTo>
                    <a:lnTo>
                      <a:pt x="594" y="270"/>
                    </a:lnTo>
                    <a:lnTo>
                      <a:pt x="606" y="260"/>
                    </a:lnTo>
                    <a:lnTo>
                      <a:pt x="606" y="257"/>
                    </a:lnTo>
                    <a:lnTo>
                      <a:pt x="605" y="254"/>
                    </a:lnTo>
                    <a:lnTo>
                      <a:pt x="603" y="252"/>
                    </a:lnTo>
                    <a:lnTo>
                      <a:pt x="600" y="249"/>
                    </a:lnTo>
                    <a:lnTo>
                      <a:pt x="597" y="248"/>
                    </a:lnTo>
                    <a:lnTo>
                      <a:pt x="593" y="248"/>
                    </a:lnTo>
                    <a:lnTo>
                      <a:pt x="589" y="249"/>
                    </a:lnTo>
                    <a:lnTo>
                      <a:pt x="585" y="252"/>
                    </a:lnTo>
                    <a:lnTo>
                      <a:pt x="580" y="253"/>
                    </a:lnTo>
                    <a:lnTo>
                      <a:pt x="577" y="253"/>
                    </a:lnTo>
                    <a:lnTo>
                      <a:pt x="574" y="252"/>
                    </a:lnTo>
                    <a:lnTo>
                      <a:pt x="572" y="248"/>
                    </a:lnTo>
                    <a:lnTo>
                      <a:pt x="570" y="245"/>
                    </a:lnTo>
                    <a:lnTo>
                      <a:pt x="568" y="239"/>
                    </a:lnTo>
                    <a:lnTo>
                      <a:pt x="568" y="233"/>
                    </a:lnTo>
                    <a:lnTo>
                      <a:pt x="568" y="227"/>
                    </a:lnTo>
                    <a:lnTo>
                      <a:pt x="570" y="220"/>
                    </a:lnTo>
                    <a:lnTo>
                      <a:pt x="573" y="215"/>
                    </a:lnTo>
                    <a:lnTo>
                      <a:pt x="575" y="210"/>
                    </a:lnTo>
                    <a:lnTo>
                      <a:pt x="579" y="205"/>
                    </a:lnTo>
                    <a:lnTo>
                      <a:pt x="584" y="203"/>
                    </a:lnTo>
                    <a:lnTo>
                      <a:pt x="589" y="201"/>
                    </a:lnTo>
                    <a:lnTo>
                      <a:pt x="592" y="199"/>
                    </a:lnTo>
                    <a:lnTo>
                      <a:pt x="597" y="198"/>
                    </a:lnTo>
                    <a:lnTo>
                      <a:pt x="606" y="198"/>
                    </a:lnTo>
                    <a:lnTo>
                      <a:pt x="615" y="198"/>
                    </a:lnTo>
                    <a:lnTo>
                      <a:pt x="619" y="197"/>
                    </a:lnTo>
                    <a:lnTo>
                      <a:pt x="623" y="196"/>
                    </a:lnTo>
                    <a:lnTo>
                      <a:pt x="627" y="194"/>
                    </a:lnTo>
                    <a:lnTo>
                      <a:pt x="629" y="191"/>
                    </a:lnTo>
                    <a:lnTo>
                      <a:pt x="633" y="184"/>
                    </a:lnTo>
                    <a:lnTo>
                      <a:pt x="635" y="177"/>
                    </a:lnTo>
                    <a:lnTo>
                      <a:pt x="636" y="171"/>
                    </a:lnTo>
                    <a:lnTo>
                      <a:pt x="635" y="165"/>
                    </a:lnTo>
                    <a:lnTo>
                      <a:pt x="633" y="161"/>
                    </a:lnTo>
                    <a:lnTo>
                      <a:pt x="629" y="158"/>
                    </a:lnTo>
                    <a:lnTo>
                      <a:pt x="623" y="154"/>
                    </a:lnTo>
                    <a:lnTo>
                      <a:pt x="615" y="152"/>
                    </a:lnTo>
                    <a:lnTo>
                      <a:pt x="592" y="148"/>
                    </a:lnTo>
                    <a:lnTo>
                      <a:pt x="567" y="147"/>
                    </a:lnTo>
                    <a:lnTo>
                      <a:pt x="545" y="147"/>
                    </a:lnTo>
                    <a:lnTo>
                      <a:pt x="530" y="147"/>
                    </a:lnTo>
                    <a:lnTo>
                      <a:pt x="518" y="150"/>
                    </a:lnTo>
                    <a:lnTo>
                      <a:pt x="508" y="151"/>
                    </a:lnTo>
                    <a:lnTo>
                      <a:pt x="498" y="150"/>
                    </a:lnTo>
                    <a:lnTo>
                      <a:pt x="486" y="147"/>
                    </a:lnTo>
                    <a:lnTo>
                      <a:pt x="474" y="142"/>
                    </a:lnTo>
                    <a:lnTo>
                      <a:pt x="464" y="135"/>
                    </a:lnTo>
                    <a:lnTo>
                      <a:pt x="454" y="127"/>
                    </a:lnTo>
                    <a:lnTo>
                      <a:pt x="448" y="117"/>
                    </a:lnTo>
                    <a:lnTo>
                      <a:pt x="442" y="109"/>
                    </a:lnTo>
                    <a:lnTo>
                      <a:pt x="436" y="101"/>
                    </a:lnTo>
                    <a:lnTo>
                      <a:pt x="429" y="93"/>
                    </a:lnTo>
                    <a:lnTo>
                      <a:pt x="422" y="87"/>
                    </a:lnTo>
                    <a:lnTo>
                      <a:pt x="413" y="79"/>
                    </a:lnTo>
                    <a:lnTo>
                      <a:pt x="404" y="73"/>
                    </a:lnTo>
                    <a:lnTo>
                      <a:pt x="396" y="66"/>
                    </a:lnTo>
                    <a:lnTo>
                      <a:pt x="388" y="58"/>
                    </a:lnTo>
                    <a:lnTo>
                      <a:pt x="382" y="49"/>
                    </a:lnTo>
                    <a:lnTo>
                      <a:pt x="377" y="40"/>
                    </a:lnTo>
                    <a:lnTo>
                      <a:pt x="373" y="31"/>
                    </a:lnTo>
                    <a:lnTo>
                      <a:pt x="371" y="21"/>
                    </a:lnTo>
                    <a:lnTo>
                      <a:pt x="370" y="13"/>
                    </a:lnTo>
                    <a:lnTo>
                      <a:pt x="367" y="6"/>
                    </a:lnTo>
                    <a:lnTo>
                      <a:pt x="366" y="3"/>
                    </a:lnTo>
                    <a:lnTo>
                      <a:pt x="364" y="1"/>
                    </a:lnTo>
                    <a:lnTo>
                      <a:pt x="361" y="0"/>
                    </a:lnTo>
                    <a:lnTo>
                      <a:pt x="359" y="0"/>
                    </a:lnTo>
                    <a:lnTo>
                      <a:pt x="357" y="0"/>
                    </a:lnTo>
                    <a:lnTo>
                      <a:pt x="354" y="1"/>
                    </a:lnTo>
                    <a:lnTo>
                      <a:pt x="353" y="3"/>
                    </a:lnTo>
                    <a:lnTo>
                      <a:pt x="352" y="6"/>
                    </a:lnTo>
                    <a:lnTo>
                      <a:pt x="350" y="10"/>
                    </a:lnTo>
                    <a:lnTo>
                      <a:pt x="348" y="16"/>
                    </a:lnTo>
                    <a:lnTo>
                      <a:pt x="346" y="22"/>
                    </a:lnTo>
                    <a:lnTo>
                      <a:pt x="342" y="27"/>
                    </a:lnTo>
                    <a:lnTo>
                      <a:pt x="340" y="28"/>
                    </a:lnTo>
                    <a:lnTo>
                      <a:pt x="337" y="30"/>
                    </a:lnTo>
                    <a:lnTo>
                      <a:pt x="332" y="31"/>
                    </a:lnTo>
                    <a:lnTo>
                      <a:pt x="325" y="31"/>
                    </a:lnTo>
                    <a:lnTo>
                      <a:pt x="318" y="32"/>
                    </a:lnTo>
                    <a:lnTo>
                      <a:pt x="313" y="32"/>
                    </a:lnTo>
                    <a:lnTo>
                      <a:pt x="308" y="34"/>
                    </a:lnTo>
                    <a:lnTo>
                      <a:pt x="304" y="35"/>
                    </a:lnTo>
                    <a:lnTo>
                      <a:pt x="303" y="38"/>
                    </a:lnTo>
                    <a:lnTo>
                      <a:pt x="301" y="40"/>
                    </a:lnTo>
                    <a:lnTo>
                      <a:pt x="301" y="44"/>
                    </a:lnTo>
                    <a:lnTo>
                      <a:pt x="301" y="47"/>
                    </a:lnTo>
                    <a:lnTo>
                      <a:pt x="300" y="51"/>
                    </a:lnTo>
                    <a:lnTo>
                      <a:pt x="300" y="53"/>
                    </a:lnTo>
                    <a:lnTo>
                      <a:pt x="297" y="57"/>
                    </a:lnTo>
                    <a:lnTo>
                      <a:pt x="296" y="59"/>
                    </a:lnTo>
                    <a:lnTo>
                      <a:pt x="294" y="62"/>
                    </a:lnTo>
                    <a:lnTo>
                      <a:pt x="290" y="63"/>
                    </a:lnTo>
                    <a:lnTo>
                      <a:pt x="288" y="63"/>
                    </a:lnTo>
                    <a:lnTo>
                      <a:pt x="284" y="63"/>
                    </a:lnTo>
                    <a:lnTo>
                      <a:pt x="276" y="63"/>
                    </a:lnTo>
                    <a:lnTo>
                      <a:pt x="270" y="65"/>
                    </a:lnTo>
                    <a:lnTo>
                      <a:pt x="269" y="68"/>
                    </a:lnTo>
                    <a:lnTo>
                      <a:pt x="266" y="70"/>
                    </a:lnTo>
                    <a:lnTo>
                      <a:pt x="266" y="72"/>
                    </a:lnTo>
                    <a:lnTo>
                      <a:pt x="268" y="76"/>
                    </a:lnTo>
                    <a:lnTo>
                      <a:pt x="272" y="84"/>
                    </a:lnTo>
                    <a:lnTo>
                      <a:pt x="279" y="93"/>
                    </a:lnTo>
                    <a:lnTo>
                      <a:pt x="287" y="101"/>
                    </a:lnTo>
                    <a:lnTo>
                      <a:pt x="295" y="106"/>
                    </a:lnTo>
                    <a:lnTo>
                      <a:pt x="298" y="108"/>
                    </a:lnTo>
                    <a:lnTo>
                      <a:pt x="301" y="112"/>
                    </a:lnTo>
                    <a:lnTo>
                      <a:pt x="303" y="116"/>
                    </a:lnTo>
                    <a:lnTo>
                      <a:pt x="304" y="120"/>
                    </a:lnTo>
                    <a:lnTo>
                      <a:pt x="306" y="123"/>
                    </a:lnTo>
                    <a:lnTo>
                      <a:pt x="304" y="127"/>
                    </a:lnTo>
                    <a:lnTo>
                      <a:pt x="302" y="129"/>
                    </a:lnTo>
                    <a:lnTo>
                      <a:pt x="300" y="131"/>
                    </a:lnTo>
                    <a:lnTo>
                      <a:pt x="282" y="132"/>
                    </a:lnTo>
                    <a:lnTo>
                      <a:pt x="268" y="136"/>
                    </a:lnTo>
                    <a:lnTo>
                      <a:pt x="262" y="138"/>
                    </a:lnTo>
                    <a:lnTo>
                      <a:pt x="255" y="139"/>
                    </a:lnTo>
                    <a:lnTo>
                      <a:pt x="252" y="139"/>
                    </a:lnTo>
                    <a:lnTo>
                      <a:pt x="249" y="138"/>
                    </a:lnTo>
                    <a:lnTo>
                      <a:pt x="245" y="136"/>
                    </a:lnTo>
                    <a:lnTo>
                      <a:pt x="243" y="134"/>
                    </a:lnTo>
                    <a:lnTo>
                      <a:pt x="238" y="129"/>
                    </a:lnTo>
                    <a:lnTo>
                      <a:pt x="234" y="128"/>
                    </a:lnTo>
                    <a:lnTo>
                      <a:pt x="233" y="131"/>
                    </a:lnTo>
                    <a:lnTo>
                      <a:pt x="232" y="138"/>
                    </a:lnTo>
                    <a:lnTo>
                      <a:pt x="232" y="146"/>
                    </a:lnTo>
                    <a:lnTo>
                      <a:pt x="230" y="153"/>
                    </a:lnTo>
                    <a:lnTo>
                      <a:pt x="227" y="159"/>
                    </a:lnTo>
                    <a:lnTo>
                      <a:pt x="222" y="165"/>
                    </a:lnTo>
                    <a:lnTo>
                      <a:pt x="216" y="173"/>
                    </a:lnTo>
                    <a:lnTo>
                      <a:pt x="212" y="183"/>
                    </a:lnTo>
                    <a:lnTo>
                      <a:pt x="205" y="194"/>
                    </a:lnTo>
                    <a:lnTo>
                      <a:pt x="194" y="205"/>
                    </a:lnTo>
                    <a:lnTo>
                      <a:pt x="187" y="211"/>
                    </a:lnTo>
                    <a:lnTo>
                      <a:pt x="181" y="215"/>
                    </a:lnTo>
                    <a:lnTo>
                      <a:pt x="176" y="217"/>
                    </a:lnTo>
                    <a:lnTo>
                      <a:pt x="170" y="219"/>
                    </a:lnTo>
                    <a:lnTo>
                      <a:pt x="165" y="219"/>
                    </a:lnTo>
                    <a:lnTo>
                      <a:pt x="161" y="217"/>
                    </a:lnTo>
                    <a:lnTo>
                      <a:pt x="156" y="215"/>
                    </a:lnTo>
                    <a:lnTo>
                      <a:pt x="150" y="211"/>
                    </a:lnTo>
                    <a:lnTo>
                      <a:pt x="144" y="209"/>
                    </a:lnTo>
                    <a:lnTo>
                      <a:pt x="138" y="209"/>
                    </a:lnTo>
                    <a:lnTo>
                      <a:pt x="132" y="210"/>
                    </a:lnTo>
                    <a:lnTo>
                      <a:pt x="125" y="213"/>
                    </a:lnTo>
                    <a:lnTo>
                      <a:pt x="118" y="216"/>
                    </a:lnTo>
                    <a:lnTo>
                      <a:pt x="112" y="221"/>
                    </a:lnTo>
                    <a:lnTo>
                      <a:pt x="106" y="227"/>
                    </a:lnTo>
                    <a:lnTo>
                      <a:pt x="101" y="232"/>
                    </a:lnTo>
                    <a:lnTo>
                      <a:pt x="98" y="239"/>
                    </a:lnTo>
                    <a:lnTo>
                      <a:pt x="94" y="246"/>
                    </a:lnTo>
                    <a:lnTo>
                      <a:pt x="93" y="254"/>
                    </a:lnTo>
                    <a:lnTo>
                      <a:pt x="92" y="262"/>
                    </a:lnTo>
                    <a:lnTo>
                      <a:pt x="90" y="271"/>
                    </a:lnTo>
                    <a:lnTo>
                      <a:pt x="92" y="278"/>
                    </a:lnTo>
                    <a:lnTo>
                      <a:pt x="94" y="285"/>
                    </a:lnTo>
                    <a:lnTo>
                      <a:pt x="99" y="290"/>
                    </a:lnTo>
                    <a:lnTo>
                      <a:pt x="112" y="301"/>
                    </a:lnTo>
                    <a:lnTo>
                      <a:pt x="130" y="312"/>
                    </a:lnTo>
                    <a:lnTo>
                      <a:pt x="137" y="318"/>
                    </a:lnTo>
                    <a:lnTo>
                      <a:pt x="142" y="323"/>
                    </a:lnTo>
                    <a:lnTo>
                      <a:pt x="145" y="328"/>
                    </a:lnTo>
                    <a:lnTo>
                      <a:pt x="148" y="337"/>
                    </a:lnTo>
                    <a:lnTo>
                      <a:pt x="149" y="349"/>
                    </a:lnTo>
                    <a:lnTo>
                      <a:pt x="148" y="362"/>
                    </a:lnTo>
                    <a:lnTo>
                      <a:pt x="145" y="374"/>
                    </a:lnTo>
                    <a:lnTo>
                      <a:pt x="142" y="386"/>
                    </a:lnTo>
                    <a:lnTo>
                      <a:pt x="137" y="396"/>
                    </a:lnTo>
                    <a:lnTo>
                      <a:pt x="132" y="404"/>
                    </a:lnTo>
                    <a:lnTo>
                      <a:pt x="126" y="409"/>
                    </a:lnTo>
                    <a:lnTo>
                      <a:pt x="121" y="413"/>
                    </a:lnTo>
                    <a:lnTo>
                      <a:pt x="115" y="416"/>
                    </a:lnTo>
                    <a:lnTo>
                      <a:pt x="111" y="417"/>
                    </a:lnTo>
                    <a:lnTo>
                      <a:pt x="104" y="417"/>
                    </a:lnTo>
                    <a:lnTo>
                      <a:pt x="95" y="418"/>
                    </a:lnTo>
                    <a:lnTo>
                      <a:pt x="87" y="421"/>
                    </a:lnTo>
                    <a:lnTo>
                      <a:pt x="76" y="424"/>
                    </a:lnTo>
                    <a:lnTo>
                      <a:pt x="63" y="432"/>
                    </a:lnTo>
                    <a:lnTo>
                      <a:pt x="44" y="443"/>
                    </a:lnTo>
                    <a:lnTo>
                      <a:pt x="26" y="456"/>
                    </a:lnTo>
                    <a:lnTo>
                      <a:pt x="11" y="466"/>
                    </a:lnTo>
                    <a:lnTo>
                      <a:pt x="6" y="470"/>
                    </a:lnTo>
                    <a:lnTo>
                      <a:pt x="2" y="475"/>
                    </a:lnTo>
                    <a:lnTo>
                      <a:pt x="0" y="481"/>
                    </a:lnTo>
                    <a:lnTo>
                      <a:pt x="0" y="486"/>
                    </a:lnTo>
                    <a:lnTo>
                      <a:pt x="0" y="492"/>
                    </a:lnTo>
                    <a:lnTo>
                      <a:pt x="0" y="497"/>
                    </a:lnTo>
                    <a:lnTo>
                      <a:pt x="1" y="501"/>
                    </a:lnTo>
                    <a:lnTo>
                      <a:pt x="4" y="506"/>
                    </a:lnTo>
                    <a:lnTo>
                      <a:pt x="10" y="516"/>
                    </a:lnTo>
                    <a:lnTo>
                      <a:pt x="19" y="528"/>
                    </a:lnTo>
                    <a:lnTo>
                      <a:pt x="29" y="539"/>
                    </a:lnTo>
                    <a:lnTo>
                      <a:pt x="35" y="549"/>
                    </a:lnTo>
                    <a:lnTo>
                      <a:pt x="38" y="557"/>
                    </a:lnTo>
                    <a:lnTo>
                      <a:pt x="41" y="563"/>
                    </a:lnTo>
                    <a:lnTo>
                      <a:pt x="39" y="566"/>
                    </a:lnTo>
                    <a:lnTo>
                      <a:pt x="39" y="567"/>
                    </a:lnTo>
                    <a:lnTo>
                      <a:pt x="37" y="569"/>
                    </a:lnTo>
                    <a:lnTo>
                      <a:pt x="33" y="569"/>
                    </a:lnTo>
                    <a:lnTo>
                      <a:pt x="25" y="570"/>
                    </a:lnTo>
                    <a:lnTo>
                      <a:pt x="19" y="574"/>
                    </a:lnTo>
                    <a:lnTo>
                      <a:pt x="17" y="575"/>
                    </a:lnTo>
                    <a:lnTo>
                      <a:pt x="14" y="577"/>
                    </a:lnTo>
                    <a:lnTo>
                      <a:pt x="13" y="581"/>
                    </a:lnTo>
                    <a:lnTo>
                      <a:pt x="13" y="585"/>
                    </a:lnTo>
                    <a:lnTo>
                      <a:pt x="17" y="593"/>
                    </a:lnTo>
                    <a:lnTo>
                      <a:pt x="22" y="602"/>
                    </a:lnTo>
                    <a:lnTo>
                      <a:pt x="25" y="607"/>
                    </a:lnTo>
                    <a:lnTo>
                      <a:pt x="29" y="611"/>
                    </a:lnTo>
                    <a:lnTo>
                      <a:pt x="30" y="615"/>
                    </a:lnTo>
                    <a:lnTo>
                      <a:pt x="31" y="620"/>
                    </a:lnTo>
                    <a:lnTo>
                      <a:pt x="33" y="631"/>
                    </a:lnTo>
                    <a:lnTo>
                      <a:pt x="35" y="642"/>
                    </a:lnTo>
                    <a:lnTo>
                      <a:pt x="37" y="646"/>
                    </a:lnTo>
                    <a:lnTo>
                      <a:pt x="39" y="651"/>
                    </a:lnTo>
                    <a:lnTo>
                      <a:pt x="42" y="655"/>
                    </a:lnTo>
                    <a:lnTo>
                      <a:pt x="45" y="658"/>
                    </a:lnTo>
                    <a:lnTo>
                      <a:pt x="50" y="659"/>
                    </a:lnTo>
                    <a:lnTo>
                      <a:pt x="57" y="661"/>
                    </a:lnTo>
                    <a:lnTo>
                      <a:pt x="64" y="662"/>
                    </a:lnTo>
                    <a:lnTo>
                      <a:pt x="71" y="662"/>
                    </a:lnTo>
                    <a:lnTo>
                      <a:pt x="79" y="661"/>
                    </a:lnTo>
                    <a:lnTo>
                      <a:pt x="86" y="659"/>
                    </a:lnTo>
                    <a:lnTo>
                      <a:pt x="88" y="661"/>
                    </a:lnTo>
                    <a:lnTo>
                      <a:pt x="90" y="662"/>
                    </a:lnTo>
                    <a:lnTo>
                      <a:pt x="93" y="663"/>
                    </a:lnTo>
                    <a:lnTo>
                      <a:pt x="95" y="667"/>
                    </a:lnTo>
                    <a:lnTo>
                      <a:pt x="99" y="671"/>
                    </a:lnTo>
                    <a:lnTo>
                      <a:pt x="102" y="677"/>
                    </a:lnTo>
                    <a:lnTo>
                      <a:pt x="107" y="682"/>
                    </a:lnTo>
                    <a:lnTo>
                      <a:pt x="112" y="687"/>
                    </a:lnTo>
                    <a:lnTo>
                      <a:pt x="118" y="689"/>
                    </a:lnTo>
                    <a:lnTo>
                      <a:pt x="123" y="689"/>
                    </a:lnTo>
                    <a:lnTo>
                      <a:pt x="128" y="689"/>
                    </a:lnTo>
                    <a:lnTo>
                      <a:pt x="134" y="688"/>
                    </a:lnTo>
                    <a:lnTo>
                      <a:pt x="144" y="683"/>
                    </a:lnTo>
                    <a:lnTo>
                      <a:pt x="150" y="680"/>
                    </a:lnTo>
                    <a:lnTo>
                      <a:pt x="157" y="675"/>
                    </a:lnTo>
                    <a:lnTo>
                      <a:pt x="163" y="669"/>
                    </a:lnTo>
                    <a:lnTo>
                      <a:pt x="171" y="663"/>
                    </a:lnTo>
                    <a:lnTo>
                      <a:pt x="180" y="657"/>
                    </a:lnTo>
                    <a:lnTo>
                      <a:pt x="187" y="654"/>
                    </a:lnTo>
                    <a:lnTo>
                      <a:pt x="194" y="650"/>
                    </a:lnTo>
                    <a:lnTo>
                      <a:pt x="201" y="649"/>
                    </a:lnTo>
                    <a:lnTo>
                      <a:pt x="213" y="648"/>
                    </a:lnTo>
                    <a:lnTo>
                      <a:pt x="225" y="646"/>
                    </a:lnTo>
                    <a:lnTo>
                      <a:pt x="237" y="646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1" name="文本框 1">
              <a:extLst>
                <a:ext uri="{FF2B5EF4-FFF2-40B4-BE49-F238E27FC236}">
                  <a16:creationId xmlns:a16="http://schemas.microsoft.com/office/drawing/2014/main" id="{AF3D277B-72D2-4D11-90BE-B157618EC8E7}"/>
                </a:ext>
              </a:extLst>
            </p:cNvPr>
            <p:cNvSpPr txBox="1"/>
            <p:nvPr/>
          </p:nvSpPr>
          <p:spPr>
            <a:xfrm>
              <a:off x="134316" y="816429"/>
              <a:ext cx="539181" cy="55399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北 京</a:t>
              </a:r>
              <a:r>
                <a:rPr lang="en-US" altLang="zh-CN" b="1" dirty="0"/>
                <a:t>	</a:t>
              </a:r>
              <a:endParaRPr lang="zh-CN" altLang="en-US" b="1" dirty="0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9C06CA8C-180D-462E-914B-3320B327FD45}"/>
              </a:ext>
            </a:extLst>
          </p:cNvPr>
          <p:cNvSpPr txBox="1"/>
          <p:nvPr/>
        </p:nvSpPr>
        <p:spPr>
          <a:xfrm>
            <a:off x="4973136" y="4108532"/>
            <a:ext cx="3711766" cy="1670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月份北京疫情复发，对于二手车重点流入地区，将产生较为明显的影响</a:t>
            </a: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378847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AF6A08D-B5BE-4B38-9D96-E99EF542E0A9}"/>
              </a:ext>
            </a:extLst>
          </p:cNvPr>
          <p:cNvSpPr txBox="1"/>
          <p:nvPr/>
        </p:nvSpPr>
        <p:spPr>
          <a:xfrm>
            <a:off x="406895" y="200782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市场预测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66AD163-DD8D-4DB0-9B7D-A3DC7D7A13A5}"/>
              </a:ext>
            </a:extLst>
          </p:cNvPr>
          <p:cNvSpPr txBox="1"/>
          <p:nvPr/>
        </p:nvSpPr>
        <p:spPr>
          <a:xfrm>
            <a:off x="299681" y="1124404"/>
            <a:ext cx="8259518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观察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历史数据规律，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上半年二手车市场一般都在弱势区间徘徊，也是销售的淡季，过了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月份市场逐渐走强，四季度会出现交易高峰。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结合政策、购买力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和季节性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调整等相关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因素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叠加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预计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月交易量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3.65%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，月度同比下降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9.19%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8FC69770-4669-4112-8312-F7D7B6FDD6C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0432933"/>
              </p:ext>
            </p:extLst>
          </p:nvPr>
        </p:nvGraphicFramePr>
        <p:xfrm>
          <a:off x="367964" y="2226019"/>
          <a:ext cx="8408071" cy="240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4" name="图片 13">
            <a:extLst>
              <a:ext uri="{FF2B5EF4-FFF2-40B4-BE49-F238E27FC236}">
                <a16:creationId xmlns:a16="http://schemas.microsoft.com/office/drawing/2014/main" id="{A23BFBDD-3922-42AB-9827-CACA8BE01C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96" y="5012236"/>
            <a:ext cx="7667690" cy="104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7473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2F2168B-1B2B-4A85-99DC-E07E68A7923A}"/>
              </a:ext>
            </a:extLst>
          </p:cNvPr>
          <p:cNvSpPr/>
          <p:nvPr/>
        </p:nvSpPr>
        <p:spPr>
          <a:xfrm>
            <a:off x="33975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3" name="流程图: 离页连接符 2">
            <a:extLst>
              <a:ext uri="{FF2B5EF4-FFF2-40B4-BE49-F238E27FC236}">
                <a16:creationId xmlns:a16="http://schemas.microsoft.com/office/drawing/2014/main" id="{0073C026-B577-4827-8440-83697E180EB6}"/>
              </a:ext>
            </a:extLst>
          </p:cNvPr>
          <p:cNvSpPr/>
          <p:nvPr/>
        </p:nvSpPr>
        <p:spPr>
          <a:xfrm rot="16200000">
            <a:off x="-1402248" y="1402245"/>
            <a:ext cx="6858004" cy="4053507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0 w 10000"/>
              <a:gd name="connsiteY0" fmla="*/ 0 h 13089"/>
              <a:gd name="connsiteX1" fmla="*/ 10000 w 10000"/>
              <a:gd name="connsiteY1" fmla="*/ 0 h 13089"/>
              <a:gd name="connsiteX2" fmla="*/ 10000 w 10000"/>
              <a:gd name="connsiteY2" fmla="*/ 8000 h 13089"/>
              <a:gd name="connsiteX3" fmla="*/ 4920 w 10000"/>
              <a:gd name="connsiteY3" fmla="*/ 13089 h 13089"/>
              <a:gd name="connsiteX4" fmla="*/ 0 w 10000"/>
              <a:gd name="connsiteY4" fmla="*/ 8000 h 13089"/>
              <a:gd name="connsiteX5" fmla="*/ 0 w 10000"/>
              <a:gd name="connsiteY5" fmla="*/ 0 h 13089"/>
              <a:gd name="connsiteX0" fmla="*/ 0 w 10000"/>
              <a:gd name="connsiteY0" fmla="*/ 0 h 11931"/>
              <a:gd name="connsiteX1" fmla="*/ 10000 w 10000"/>
              <a:gd name="connsiteY1" fmla="*/ 0 h 11931"/>
              <a:gd name="connsiteX2" fmla="*/ 10000 w 10000"/>
              <a:gd name="connsiteY2" fmla="*/ 8000 h 11931"/>
              <a:gd name="connsiteX3" fmla="*/ 4980 w 10000"/>
              <a:gd name="connsiteY3" fmla="*/ 11931 h 11931"/>
              <a:gd name="connsiteX4" fmla="*/ 0 w 10000"/>
              <a:gd name="connsiteY4" fmla="*/ 8000 h 11931"/>
              <a:gd name="connsiteX5" fmla="*/ 0 w 10000"/>
              <a:gd name="connsiteY5" fmla="*/ 0 h 11931"/>
              <a:gd name="connsiteX0" fmla="*/ 0 w 10000"/>
              <a:gd name="connsiteY0" fmla="*/ 0 h 14523"/>
              <a:gd name="connsiteX1" fmla="*/ 10000 w 10000"/>
              <a:gd name="connsiteY1" fmla="*/ 0 h 14523"/>
              <a:gd name="connsiteX2" fmla="*/ 10000 w 10000"/>
              <a:gd name="connsiteY2" fmla="*/ 8000 h 14523"/>
              <a:gd name="connsiteX3" fmla="*/ 4980 w 10000"/>
              <a:gd name="connsiteY3" fmla="*/ 14523 h 14523"/>
              <a:gd name="connsiteX4" fmla="*/ 0 w 10000"/>
              <a:gd name="connsiteY4" fmla="*/ 8000 h 14523"/>
              <a:gd name="connsiteX5" fmla="*/ 0 w 10000"/>
              <a:gd name="connsiteY5" fmla="*/ 0 h 1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4523">
                <a:moveTo>
                  <a:pt x="0" y="0"/>
                </a:moveTo>
                <a:lnTo>
                  <a:pt x="10000" y="0"/>
                </a:lnTo>
                <a:lnTo>
                  <a:pt x="10000" y="8000"/>
                </a:lnTo>
                <a:lnTo>
                  <a:pt x="4980" y="14523"/>
                </a:lnTo>
                <a:lnTo>
                  <a:pt x="0" y="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pic>
        <p:nvPicPr>
          <p:cNvPr id="4" name="Picture 72" descr="协会LOGO矢量图">
            <a:extLst>
              <a:ext uri="{FF2B5EF4-FFF2-40B4-BE49-F238E27FC236}">
                <a16:creationId xmlns:a16="http://schemas.microsoft.com/office/drawing/2014/main" id="{E3966585-F569-4FEF-BCDF-1D46287F8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88" y="4664627"/>
            <a:ext cx="1160059" cy="1306998"/>
          </a:xfrm>
          <a:prstGeom prst="rect">
            <a:avLst/>
          </a:prstGeom>
          <a:noFill/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03B25F9-00B8-49D3-9DF6-A873DDF89EED}"/>
              </a:ext>
            </a:extLst>
          </p:cNvPr>
          <p:cNvSpPr txBox="1"/>
          <p:nvPr/>
        </p:nvSpPr>
        <p:spPr>
          <a:xfrm>
            <a:off x="4455850" y="3136610"/>
            <a:ext cx="3957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32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月市场概况</a:t>
            </a:r>
            <a:endParaRPr lang="zh-CN" altLang="en-US" sz="3200" b="1" dirty="0">
              <a:solidFill>
                <a:srgbClr val="2E75B6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48B942B-4168-42DF-8B37-5897A0F52C11}"/>
              </a:ext>
            </a:extLst>
          </p:cNvPr>
          <p:cNvGrpSpPr/>
          <p:nvPr/>
        </p:nvGrpSpPr>
        <p:grpSpPr>
          <a:xfrm>
            <a:off x="537587" y="886375"/>
            <a:ext cx="1569660" cy="1451724"/>
            <a:chOff x="723253" y="759124"/>
            <a:chExt cx="1569660" cy="145172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D6A68A3-EEEF-4D46-B21A-F743B3A69EB1}"/>
                </a:ext>
              </a:extLst>
            </p:cNvPr>
            <p:cNvSpPr txBox="1"/>
            <p:nvPr/>
          </p:nvSpPr>
          <p:spPr>
            <a:xfrm>
              <a:off x="723253" y="759124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8871425-4676-4623-8CF5-0BA3F7AF4F2A}"/>
                </a:ext>
              </a:extLst>
            </p:cNvPr>
            <p:cNvSpPr txBox="1"/>
            <p:nvPr/>
          </p:nvSpPr>
          <p:spPr>
            <a:xfrm>
              <a:off x="851491" y="1841516"/>
              <a:ext cx="1212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CONTENTS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59AE210-6B1B-4345-909C-FC96BD263521}"/>
              </a:ext>
            </a:extLst>
          </p:cNvPr>
          <p:cNvSpPr txBox="1"/>
          <p:nvPr/>
        </p:nvSpPr>
        <p:spPr>
          <a:xfrm>
            <a:off x="2621987" y="3044279"/>
            <a:ext cx="8052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084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52676" y="333409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CN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30400" y="1131941"/>
            <a:ext cx="8560300" cy="700574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117.29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万辆，交易量环比增长</a:t>
            </a:r>
            <a:r>
              <a:rPr lang="en-US" altLang="zh-CN" sz="1400" b="1" i="0" dirty="0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5.34%</a:t>
            </a:r>
            <a:r>
              <a:rPr lang="zh-CN" altLang="en-US" sz="1400" b="1" i="0" dirty="0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月度同比增长</a:t>
            </a:r>
            <a:r>
              <a:rPr lang="en-US" altLang="zh-CN" sz="1400" b="1" i="0" dirty="0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1.01%</a:t>
            </a:r>
            <a:r>
              <a:rPr lang="zh-CN" altLang="en-US" sz="1400" b="1" i="0" dirty="0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交易金额为</a:t>
            </a:r>
            <a:r>
              <a:rPr lang="en-US" altLang="zh-CN" sz="1400" b="1" i="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726.51</a:t>
            </a:r>
            <a:r>
              <a:rPr lang="zh-CN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亿元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b="1" i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67BC70-444A-4107-872A-193C8FBAB41E}"/>
              </a:ext>
            </a:extLst>
          </p:cNvPr>
          <p:cNvSpPr txBox="1"/>
          <p:nvPr/>
        </p:nvSpPr>
        <p:spPr>
          <a:xfrm>
            <a:off x="4231694" y="4476922"/>
            <a:ext cx="804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7.18%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DE7B7D-8349-4B58-BA83-631344E696F1}"/>
              </a:ext>
            </a:extLst>
          </p:cNvPr>
          <p:cNvSpPr txBox="1"/>
          <p:nvPr/>
        </p:nvSpPr>
        <p:spPr>
          <a:xfrm>
            <a:off x="4300682" y="4569829"/>
            <a:ext cx="5421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</a:rPr>
              <a:t>1.19%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14" name="左大括号 13">
            <a:extLst>
              <a:ext uri="{FF2B5EF4-FFF2-40B4-BE49-F238E27FC236}">
                <a16:creationId xmlns:a16="http://schemas.microsoft.com/office/drawing/2014/main" id="{1F8ACA53-67AC-486D-9A8C-49AB6E389184}"/>
              </a:ext>
            </a:extLst>
          </p:cNvPr>
          <p:cNvSpPr/>
          <p:nvPr/>
        </p:nvSpPr>
        <p:spPr>
          <a:xfrm>
            <a:off x="4709746" y="2149375"/>
            <a:ext cx="202060" cy="4169203"/>
          </a:xfrm>
          <a:prstGeom prst="leftBrac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DF02DA5-9EF2-4410-941C-F1FC79D4E3E2}"/>
              </a:ext>
            </a:extLst>
          </p:cNvPr>
          <p:cNvSpPr/>
          <p:nvPr/>
        </p:nvSpPr>
        <p:spPr>
          <a:xfrm>
            <a:off x="4948591" y="2115906"/>
            <a:ext cx="4030086" cy="1883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乘用车情况：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69.29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环比增长</a:t>
            </a:r>
            <a:r>
              <a:rPr lang="en-US" altLang="zh-CN" sz="1200" b="1" dirty="0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5.06%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1200" b="1" dirty="0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7.95%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11.14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环比则增长</a:t>
            </a:r>
            <a:r>
              <a:rPr lang="en-US" altLang="zh-CN" sz="1200" b="1" dirty="0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15.51%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6.47%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6.90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环比增长</a:t>
            </a:r>
            <a:r>
              <a:rPr lang="en-US" altLang="zh-CN" sz="1200" b="1" dirty="0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14.98%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同比下降</a:t>
            </a:r>
            <a:r>
              <a:rPr lang="en-US" altLang="zh-CN" sz="1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14.47%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交叉型乘用车共交易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2.88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环比增长</a:t>
            </a:r>
            <a:r>
              <a:rPr lang="en-US" altLang="zh-CN" sz="1200" b="1" dirty="0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3.35%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1200" b="1" dirty="0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7CF7B8C-C0F2-4089-B69C-25BEDD2BBF03}"/>
              </a:ext>
            </a:extLst>
          </p:cNvPr>
          <p:cNvSpPr/>
          <p:nvPr/>
        </p:nvSpPr>
        <p:spPr>
          <a:xfrm>
            <a:off x="4948591" y="3999178"/>
            <a:ext cx="4028544" cy="2252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商用车情况：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客车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10.43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环比增长</a:t>
            </a:r>
            <a:r>
              <a:rPr lang="en-US" altLang="zh-CN" sz="1200" b="1" dirty="0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1.84%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，同比下降</a:t>
            </a:r>
            <a:r>
              <a:rPr lang="en-US" altLang="zh-CN" sz="1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18.33%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载货车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11.23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环比增长</a:t>
            </a:r>
            <a:r>
              <a:rPr lang="en-US" altLang="zh-CN" sz="1200" b="1" dirty="0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1.56%</a:t>
            </a:r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同比下降</a:t>
            </a:r>
            <a:r>
              <a:rPr lang="en-US" altLang="zh-CN" sz="1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6.53%</a:t>
            </a:r>
            <a:r>
              <a:rPr lang="zh-CN" altLang="zh-CN" sz="1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200" dirty="0">
                <a:latin typeface="微软雅黑" panose="020B0503020204020204" pitchFamily="2" charset="-122"/>
                <a:ea typeface="微软雅黑" panose="020B0503020204020204" pitchFamily="2" charset="-122"/>
                <a:sym typeface="+mn-ea"/>
              </a:rPr>
              <a:t>国内疫情趋于稳定，各行业复工复产节奏加快 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拉动消费成为促进经济恢复的主旋律。</a:t>
            </a:r>
            <a:endParaRPr lang="en-US" altLang="zh-CN" sz="1200" dirty="0">
              <a:latin typeface="微软雅黑" panose="020B0503020204020204" pitchFamily="2" charset="-122"/>
              <a:ea typeface="微软雅黑" panose="020B0503020204020204" pitchFamily="2" charset="-122"/>
              <a:sym typeface="+mn-ea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200" dirty="0">
                <a:latin typeface="微软雅黑" panose="020B0503020204020204" pitchFamily="2" charset="-122"/>
                <a:ea typeface="微软雅黑" panose="020B0503020204020204" pitchFamily="2" charset="-122"/>
                <a:sym typeface="+mn-ea"/>
              </a:rPr>
              <a:t>乘用车与商用车需求均有所增加，市场表现持续转好。</a:t>
            </a:r>
            <a:endParaRPr lang="en-US" altLang="zh-CN" sz="1200" dirty="0">
              <a:latin typeface="微软雅黑" panose="020B0503020204020204" pitchFamily="2" charset="-122"/>
              <a:ea typeface="微软雅黑" panose="020B0503020204020204" pitchFamily="2" charset="-122"/>
              <a:sym typeface="+mn-ea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9006A49-1395-4F0E-ADB6-248868FAE96E}"/>
              </a:ext>
            </a:extLst>
          </p:cNvPr>
          <p:cNvCxnSpPr>
            <a:cxnSpLocks/>
          </p:cNvCxnSpPr>
          <p:nvPr/>
        </p:nvCxnSpPr>
        <p:spPr>
          <a:xfrm>
            <a:off x="62605" y="1925875"/>
            <a:ext cx="9081395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00000000-0008-0000-0000-000033000000}"/>
              </a:ext>
            </a:extLst>
          </p:cNvPr>
          <p:cNvGraphicFramePr>
            <a:graphicFrameLocks/>
          </p:cNvGraphicFramePr>
          <p:nvPr/>
        </p:nvGraphicFramePr>
        <p:xfrm>
          <a:off x="-160188" y="3081090"/>
          <a:ext cx="5003006" cy="3378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箭头: 下 8">
            <a:extLst>
              <a:ext uri="{FF2B5EF4-FFF2-40B4-BE49-F238E27FC236}">
                <a16:creationId xmlns:a16="http://schemas.microsoft.com/office/drawing/2014/main" id="{38A04639-5378-4BD6-8A72-085F04A8E8A0}"/>
              </a:ext>
            </a:extLst>
          </p:cNvPr>
          <p:cNvSpPr/>
          <p:nvPr/>
        </p:nvSpPr>
        <p:spPr>
          <a:xfrm rot="10800000">
            <a:off x="2244101" y="4482551"/>
            <a:ext cx="378985" cy="436165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7473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6488" y="337238"/>
            <a:ext cx="5999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月二手车交易价格区间分析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92100" y="1085691"/>
            <a:ext cx="8851900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月，二手车交易价格区间在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万元以下的车辆市场占比最大，为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36.70%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0.32%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万元以上价格区间的二手车交易市场占比最小，为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2.74%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月份，除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万以下、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万价格区间的二手车交易量环比有所下降以外，其他价格区间交易量环比均有所增长。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箭头: 下 10">
            <a:extLst>
              <a:ext uri="{FF2B5EF4-FFF2-40B4-BE49-F238E27FC236}">
                <a16:creationId xmlns:a16="http://schemas.microsoft.com/office/drawing/2014/main" id="{B104CF13-468C-4B84-A31A-4E1FDB125CC3}"/>
              </a:ext>
            </a:extLst>
          </p:cNvPr>
          <p:cNvSpPr/>
          <p:nvPr/>
        </p:nvSpPr>
        <p:spPr>
          <a:xfrm rot="10800000" flipH="1" flipV="1">
            <a:off x="7599282" y="1221132"/>
            <a:ext cx="264558" cy="241908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箭头: 下 11">
            <a:extLst>
              <a:ext uri="{FF2B5EF4-FFF2-40B4-BE49-F238E27FC236}">
                <a16:creationId xmlns:a16="http://schemas.microsoft.com/office/drawing/2014/main" id="{F31E93F7-4C15-45A8-9EAF-F76A7C9A324E}"/>
              </a:ext>
            </a:extLst>
          </p:cNvPr>
          <p:cNvSpPr/>
          <p:nvPr/>
        </p:nvSpPr>
        <p:spPr>
          <a:xfrm flipH="1" flipV="1">
            <a:off x="6612703" y="1529516"/>
            <a:ext cx="252662" cy="204537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100-000017000000}"/>
              </a:ext>
            </a:extLst>
          </p:cNvPr>
          <p:cNvGraphicFramePr>
            <a:graphicFrameLocks/>
          </p:cNvGraphicFramePr>
          <p:nvPr/>
        </p:nvGraphicFramePr>
        <p:xfrm>
          <a:off x="4073804" y="2292498"/>
          <a:ext cx="4657241" cy="4002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00000000-0008-0000-0100-000016000000}"/>
              </a:ext>
            </a:extLst>
          </p:cNvPr>
          <p:cNvGraphicFramePr>
            <a:graphicFrameLocks/>
          </p:cNvGraphicFramePr>
          <p:nvPr/>
        </p:nvGraphicFramePr>
        <p:xfrm>
          <a:off x="169598" y="2292499"/>
          <a:ext cx="4641366" cy="4002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62448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4CE09EDA-00C7-4FC5-9E28-AD15CC676F4B}"/>
              </a:ext>
            </a:extLst>
          </p:cNvPr>
          <p:cNvGrpSpPr/>
          <p:nvPr/>
        </p:nvGrpSpPr>
        <p:grpSpPr>
          <a:xfrm>
            <a:off x="694945" y="5104951"/>
            <a:ext cx="7755476" cy="1000659"/>
            <a:chOff x="5655948" y="1837871"/>
            <a:chExt cx="10340635" cy="1334210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4C2B7E2C-C8A1-4319-8E22-046714532A83}"/>
                </a:ext>
              </a:extLst>
            </p:cNvPr>
            <p:cNvSpPr/>
            <p:nvPr/>
          </p:nvSpPr>
          <p:spPr>
            <a:xfrm>
              <a:off x="6063293" y="1837871"/>
              <a:ext cx="3755512" cy="410369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endParaRPr lang="en-US" altLang="zh-CN" sz="1400" b="1" dirty="0">
                <a:solidFill>
                  <a:srgbClr val="0E0F1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5EB32B4B-EE54-4D09-8BE4-2150B759055D}"/>
                </a:ext>
              </a:extLst>
            </p:cNvPr>
            <p:cNvSpPr/>
            <p:nvPr/>
          </p:nvSpPr>
          <p:spPr>
            <a:xfrm>
              <a:off x="5655948" y="2237981"/>
              <a:ext cx="10340635" cy="9341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恰逢五一小长假，市场客流情况明显转好，大部分市场已恢复正常水平。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zh-CN" altLang="en-US" sz="1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全国二手车交易量为</a:t>
              </a:r>
              <a:r>
                <a:rPr lang="en-US" altLang="zh-CN" sz="1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117.29</a:t>
              </a:r>
              <a:r>
                <a:rPr lang="zh-CN" altLang="en-US" sz="1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万辆，相比去年同期增长</a:t>
              </a:r>
              <a:r>
                <a:rPr lang="en-US" altLang="zh-CN" sz="1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1.01</a:t>
              </a:r>
              <a:r>
                <a:rPr lang="zh-CN" altLang="en-US" sz="1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个百分点，是今年首次实现月度同比正增长。</a:t>
              </a:r>
              <a:r>
                <a:rPr lang="en-US" altLang="zh-CN" sz="1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</a:p>
          </p:txBody>
        </p:sp>
      </p:grpSp>
      <p:sp>
        <p:nvSpPr>
          <p:cNvPr id="20" name="Rectangle 2">
            <a:extLst>
              <a:ext uri="{FF2B5EF4-FFF2-40B4-BE49-F238E27FC236}">
                <a16:creationId xmlns:a16="http://schemas.microsoft.com/office/drawing/2014/main" id="{7E98EA66-DA6F-49B5-8C72-B5AC179866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833" y="325402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CN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月二手车市场月度交易趋势</a:t>
            </a:r>
          </a:p>
        </p:txBody>
      </p:sp>
      <p:graphicFrame>
        <p:nvGraphicFramePr>
          <p:cNvPr id="8" name="内容占位符 5">
            <a:extLst>
              <a:ext uri="{FF2B5EF4-FFF2-40B4-BE49-F238E27FC236}">
                <a16:creationId xmlns:a16="http://schemas.microsoft.com/office/drawing/2014/main" id="{00000000-0008-0000-0200-00002E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783174"/>
              </p:ext>
            </p:extLst>
          </p:nvPr>
        </p:nvGraphicFramePr>
        <p:xfrm>
          <a:off x="254473" y="1573110"/>
          <a:ext cx="8635054" cy="3693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00411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2F2168B-1B2B-4A85-99DC-E07E68A7923A}"/>
              </a:ext>
            </a:extLst>
          </p:cNvPr>
          <p:cNvSpPr/>
          <p:nvPr/>
        </p:nvSpPr>
        <p:spPr>
          <a:xfrm>
            <a:off x="0" y="19871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3" name="流程图: 离页连接符 2">
            <a:extLst>
              <a:ext uri="{FF2B5EF4-FFF2-40B4-BE49-F238E27FC236}">
                <a16:creationId xmlns:a16="http://schemas.microsoft.com/office/drawing/2014/main" id="{0073C026-B577-4827-8440-83697E180EB6}"/>
              </a:ext>
            </a:extLst>
          </p:cNvPr>
          <p:cNvSpPr/>
          <p:nvPr/>
        </p:nvSpPr>
        <p:spPr>
          <a:xfrm rot="16200000">
            <a:off x="-1402248" y="1422115"/>
            <a:ext cx="6858004" cy="4053507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0 w 10000"/>
              <a:gd name="connsiteY0" fmla="*/ 0 h 13089"/>
              <a:gd name="connsiteX1" fmla="*/ 10000 w 10000"/>
              <a:gd name="connsiteY1" fmla="*/ 0 h 13089"/>
              <a:gd name="connsiteX2" fmla="*/ 10000 w 10000"/>
              <a:gd name="connsiteY2" fmla="*/ 8000 h 13089"/>
              <a:gd name="connsiteX3" fmla="*/ 4920 w 10000"/>
              <a:gd name="connsiteY3" fmla="*/ 13089 h 13089"/>
              <a:gd name="connsiteX4" fmla="*/ 0 w 10000"/>
              <a:gd name="connsiteY4" fmla="*/ 8000 h 13089"/>
              <a:gd name="connsiteX5" fmla="*/ 0 w 10000"/>
              <a:gd name="connsiteY5" fmla="*/ 0 h 13089"/>
              <a:gd name="connsiteX0" fmla="*/ 0 w 10000"/>
              <a:gd name="connsiteY0" fmla="*/ 0 h 11931"/>
              <a:gd name="connsiteX1" fmla="*/ 10000 w 10000"/>
              <a:gd name="connsiteY1" fmla="*/ 0 h 11931"/>
              <a:gd name="connsiteX2" fmla="*/ 10000 w 10000"/>
              <a:gd name="connsiteY2" fmla="*/ 8000 h 11931"/>
              <a:gd name="connsiteX3" fmla="*/ 4980 w 10000"/>
              <a:gd name="connsiteY3" fmla="*/ 11931 h 11931"/>
              <a:gd name="connsiteX4" fmla="*/ 0 w 10000"/>
              <a:gd name="connsiteY4" fmla="*/ 8000 h 11931"/>
              <a:gd name="connsiteX5" fmla="*/ 0 w 10000"/>
              <a:gd name="connsiteY5" fmla="*/ 0 h 11931"/>
              <a:gd name="connsiteX0" fmla="*/ 0 w 10000"/>
              <a:gd name="connsiteY0" fmla="*/ 0 h 14523"/>
              <a:gd name="connsiteX1" fmla="*/ 10000 w 10000"/>
              <a:gd name="connsiteY1" fmla="*/ 0 h 14523"/>
              <a:gd name="connsiteX2" fmla="*/ 10000 w 10000"/>
              <a:gd name="connsiteY2" fmla="*/ 8000 h 14523"/>
              <a:gd name="connsiteX3" fmla="*/ 4980 w 10000"/>
              <a:gd name="connsiteY3" fmla="*/ 14523 h 14523"/>
              <a:gd name="connsiteX4" fmla="*/ 0 w 10000"/>
              <a:gd name="connsiteY4" fmla="*/ 8000 h 14523"/>
              <a:gd name="connsiteX5" fmla="*/ 0 w 10000"/>
              <a:gd name="connsiteY5" fmla="*/ 0 h 1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4523">
                <a:moveTo>
                  <a:pt x="0" y="0"/>
                </a:moveTo>
                <a:lnTo>
                  <a:pt x="10000" y="0"/>
                </a:lnTo>
                <a:lnTo>
                  <a:pt x="10000" y="8000"/>
                </a:lnTo>
                <a:lnTo>
                  <a:pt x="4980" y="14523"/>
                </a:lnTo>
                <a:lnTo>
                  <a:pt x="0" y="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pic>
        <p:nvPicPr>
          <p:cNvPr id="4" name="Picture 72" descr="协会LOGO矢量图">
            <a:extLst>
              <a:ext uri="{FF2B5EF4-FFF2-40B4-BE49-F238E27FC236}">
                <a16:creationId xmlns:a16="http://schemas.microsoft.com/office/drawing/2014/main" id="{E3966585-F569-4FEF-BCDF-1D46287F8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88" y="4664627"/>
            <a:ext cx="1160059" cy="1306998"/>
          </a:xfrm>
          <a:prstGeom prst="rect">
            <a:avLst/>
          </a:prstGeom>
          <a:noFill/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03B25F9-00B8-49D3-9DF6-A873DDF89EED}"/>
              </a:ext>
            </a:extLst>
          </p:cNvPr>
          <p:cNvSpPr txBox="1"/>
          <p:nvPr/>
        </p:nvSpPr>
        <p:spPr>
          <a:xfrm>
            <a:off x="4408225" y="3156480"/>
            <a:ext cx="4573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32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32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月市场概况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48B942B-4168-42DF-8B37-5897A0F52C11}"/>
              </a:ext>
            </a:extLst>
          </p:cNvPr>
          <p:cNvGrpSpPr/>
          <p:nvPr/>
        </p:nvGrpSpPr>
        <p:grpSpPr>
          <a:xfrm>
            <a:off x="537587" y="903977"/>
            <a:ext cx="1569660" cy="1451724"/>
            <a:chOff x="723253" y="759124"/>
            <a:chExt cx="1569660" cy="145172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D6A68A3-EEEF-4D46-B21A-F743B3A69EB1}"/>
                </a:ext>
              </a:extLst>
            </p:cNvPr>
            <p:cNvSpPr txBox="1"/>
            <p:nvPr/>
          </p:nvSpPr>
          <p:spPr>
            <a:xfrm>
              <a:off x="723253" y="759124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8871425-4676-4623-8CF5-0BA3F7AF4F2A}"/>
                </a:ext>
              </a:extLst>
            </p:cNvPr>
            <p:cNvSpPr txBox="1"/>
            <p:nvPr/>
          </p:nvSpPr>
          <p:spPr>
            <a:xfrm>
              <a:off x="851491" y="1841516"/>
              <a:ext cx="1212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CONTENTS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3F8096F-D7DC-48D3-BE04-ECCEC8FE8FAE}"/>
              </a:ext>
            </a:extLst>
          </p:cNvPr>
          <p:cNvSpPr txBox="1"/>
          <p:nvPr/>
        </p:nvSpPr>
        <p:spPr>
          <a:xfrm>
            <a:off x="2846577" y="3044279"/>
            <a:ext cx="8052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15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1">
            <a:extLst>
              <a:ext uri="{FF2B5EF4-FFF2-40B4-BE49-F238E27FC236}">
                <a16:creationId xmlns:a16="http://schemas.microsoft.com/office/drawing/2014/main" id="{66BB70F8-3166-46F0-8E51-B5915EF27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768" y="1192163"/>
            <a:ext cx="8456400" cy="2316401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月，全国二手车市场累计交易量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429.18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万辆，同比下降</a:t>
            </a:r>
            <a:r>
              <a:rPr lang="en-US" altLang="zh-CN" sz="1400" b="1" i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23.60%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。其中；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252.68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23.04%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；客车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37.28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35.96%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；载货车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38.66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32.70%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42.51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6.88%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 25.19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29.75%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；交叉型乘用车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11.17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15.45%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月除低速载货与其他车型略有增长外，其余车型较去年同期均有明显下降。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endParaRPr lang="zh-CN" altLang="en-US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B7834D9-99E1-4492-BD7B-63EF37133FCF}"/>
              </a:ext>
            </a:extLst>
          </p:cNvPr>
          <p:cNvCxnSpPr>
            <a:cxnSpLocks/>
          </p:cNvCxnSpPr>
          <p:nvPr/>
        </p:nvCxnSpPr>
        <p:spPr>
          <a:xfrm>
            <a:off x="0" y="3168807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2">
            <a:extLst>
              <a:ext uri="{FF2B5EF4-FFF2-40B4-BE49-F238E27FC236}">
                <a16:creationId xmlns:a16="http://schemas.microsoft.com/office/drawing/2014/main" id="{52C07C4B-9473-4EA9-8A55-D903A3A2E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月细分市场变化情况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51A2842-2705-4FA2-BAB9-48D6EFE5ACDE}"/>
              </a:ext>
            </a:extLst>
          </p:cNvPr>
          <p:cNvGrpSpPr/>
          <p:nvPr/>
        </p:nvGrpSpPr>
        <p:grpSpPr>
          <a:xfrm>
            <a:off x="3754741" y="6476400"/>
            <a:ext cx="2477600" cy="230832"/>
            <a:chOff x="3754741" y="5919640"/>
            <a:chExt cx="2477600" cy="230832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0A2255F7-CC64-4FD3-ADF2-72333D635E0C}"/>
                </a:ext>
              </a:extLst>
            </p:cNvPr>
            <p:cNvGrpSpPr/>
            <p:nvPr/>
          </p:nvGrpSpPr>
          <p:grpSpPr>
            <a:xfrm>
              <a:off x="4837650" y="5919640"/>
              <a:ext cx="1394691" cy="230832"/>
              <a:chOff x="7264560" y="5850092"/>
              <a:chExt cx="1394691" cy="230832"/>
            </a:xfrm>
          </p:grpSpPr>
          <p:sp>
            <p:nvSpPr>
              <p:cNvPr id="20" name="动作按钮: 空白 19">
                <a:hlinkClick r:id="" action="ppaction://noaction" highlightClick="1"/>
                <a:extLst>
                  <a:ext uri="{FF2B5EF4-FFF2-40B4-BE49-F238E27FC236}">
                    <a16:creationId xmlns:a16="http://schemas.microsoft.com/office/drawing/2014/main" id="{EF439954-0341-40AC-8878-24242B9DC527}"/>
                  </a:ext>
                </a:extLst>
              </p:cNvPr>
              <p:cNvSpPr/>
              <p:nvPr/>
            </p:nvSpPr>
            <p:spPr>
              <a:xfrm>
                <a:off x="7264560" y="5920508"/>
                <a:ext cx="90000" cy="90000"/>
              </a:xfrm>
              <a:prstGeom prst="actionButtonBlank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7503858D-42F6-4D44-BD93-5953D5F1C1EC}"/>
                  </a:ext>
                </a:extLst>
              </p:cNvPr>
              <p:cNvSpPr txBox="1"/>
              <p:nvPr/>
            </p:nvSpPr>
            <p:spPr>
              <a:xfrm>
                <a:off x="7354560" y="5850092"/>
                <a:ext cx="130469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2019</a:t>
                </a:r>
                <a:r>
                  <a:rPr lang="zh-CN" altLang="en-US" sz="9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年 </a:t>
                </a:r>
                <a:r>
                  <a:rPr lang="en-US" altLang="zh-CN" sz="9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1-5</a:t>
                </a:r>
                <a:r>
                  <a:rPr lang="zh-CN" altLang="en-US" sz="9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月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23BA1D9-06A0-4E5D-835A-BD885AEFD113}"/>
                </a:ext>
              </a:extLst>
            </p:cNvPr>
            <p:cNvGrpSpPr/>
            <p:nvPr/>
          </p:nvGrpSpPr>
          <p:grpSpPr>
            <a:xfrm>
              <a:off x="3754741" y="5919640"/>
              <a:ext cx="918859" cy="230832"/>
              <a:chOff x="6839687" y="5496768"/>
              <a:chExt cx="918859" cy="230832"/>
            </a:xfrm>
          </p:grpSpPr>
          <p:sp>
            <p:nvSpPr>
              <p:cNvPr id="18" name="动作按钮: 空白 17">
                <a:hlinkClick r:id="" action="ppaction://noaction" highlightClick="1"/>
                <a:extLst>
                  <a:ext uri="{FF2B5EF4-FFF2-40B4-BE49-F238E27FC236}">
                    <a16:creationId xmlns:a16="http://schemas.microsoft.com/office/drawing/2014/main" id="{B809B962-70BA-4F96-BECD-43130820B8C8}"/>
                  </a:ext>
                </a:extLst>
              </p:cNvPr>
              <p:cNvSpPr/>
              <p:nvPr/>
            </p:nvSpPr>
            <p:spPr>
              <a:xfrm>
                <a:off x="6839687" y="5567184"/>
                <a:ext cx="90000" cy="90000"/>
              </a:xfrm>
              <a:prstGeom prst="actionButtonBlank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4D811303-C201-407F-B738-BB1B4310FE29}"/>
                  </a:ext>
                </a:extLst>
              </p:cNvPr>
              <p:cNvSpPr txBox="1"/>
              <p:nvPr/>
            </p:nvSpPr>
            <p:spPr>
              <a:xfrm>
                <a:off x="6939083" y="5496768"/>
                <a:ext cx="81946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2020</a:t>
                </a:r>
                <a:r>
                  <a:rPr lang="zh-CN" altLang="en-US" sz="9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年 </a:t>
                </a:r>
                <a:r>
                  <a:rPr lang="en-US" altLang="zh-CN" sz="9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1-5</a:t>
                </a:r>
                <a:r>
                  <a:rPr lang="zh-CN" altLang="en-US" sz="9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月</a:t>
                </a: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0000000-0008-0000-0000-00003F000000}"/>
              </a:ext>
            </a:extLst>
          </p:cNvPr>
          <p:cNvGrpSpPr/>
          <p:nvPr/>
        </p:nvGrpSpPr>
        <p:grpSpPr>
          <a:xfrm>
            <a:off x="603877" y="3327868"/>
            <a:ext cx="7569311" cy="3379364"/>
            <a:chOff x="-175387" y="-283964"/>
            <a:chExt cx="8893969" cy="4327993"/>
          </a:xfrm>
        </p:grpSpPr>
        <p:graphicFrame>
          <p:nvGraphicFramePr>
            <p:cNvPr id="14" name="图表 13">
              <a:extLst>
                <a:ext uri="{FF2B5EF4-FFF2-40B4-BE49-F238E27FC236}">
                  <a16:creationId xmlns:a16="http://schemas.microsoft.com/office/drawing/2014/main" id="{00000000-0008-0000-0000-000040000000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549081868"/>
                </p:ext>
              </p:extLst>
            </p:nvPr>
          </p:nvGraphicFramePr>
          <p:xfrm>
            <a:off x="-175387" y="-283964"/>
            <a:ext cx="8893969" cy="43279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3" name="文本框 4">
              <a:extLst>
                <a:ext uri="{FF2B5EF4-FFF2-40B4-BE49-F238E27FC236}">
                  <a16:creationId xmlns:a16="http://schemas.microsoft.com/office/drawing/2014/main" id="{00000000-0008-0000-0000-000041000000}"/>
                </a:ext>
              </a:extLst>
            </p:cNvPr>
            <p:cNvSpPr txBox="1"/>
            <p:nvPr/>
          </p:nvSpPr>
          <p:spPr>
            <a:xfrm>
              <a:off x="2887863" y="0"/>
              <a:ext cx="3807175" cy="387781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squar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1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r>
                <a:rPr lang="zh-CN" altLang="en-US" sz="11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年二手车各细分车型交易情况（单位：万辆）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77274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id="{AC55DCA6-3827-4B9F-B9B4-D20F7BA943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月区域交易情况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1DF1669-96E2-4CF1-844E-FC7BBEEBE8CD}"/>
              </a:ext>
            </a:extLst>
          </p:cNvPr>
          <p:cNvSpPr txBox="1"/>
          <p:nvPr/>
        </p:nvSpPr>
        <p:spPr>
          <a:xfrm>
            <a:off x="6027075" y="2068995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各省份交易量排名分布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C39007F-6948-499A-A906-B027CFABBA3E}"/>
              </a:ext>
            </a:extLst>
          </p:cNvPr>
          <p:cNvGrpSpPr/>
          <p:nvPr/>
        </p:nvGrpSpPr>
        <p:grpSpPr>
          <a:xfrm>
            <a:off x="4033681" y="2546935"/>
            <a:ext cx="1078824" cy="379969"/>
            <a:chOff x="4262281" y="2387006"/>
            <a:chExt cx="1078824" cy="379969"/>
          </a:xfrm>
        </p:grpSpPr>
        <p:sp>
          <p:nvSpPr>
            <p:cNvPr id="3" name="动作按钮: 空白 2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E34C9DAE-8172-4811-918F-A0F9B66C5125}"/>
                </a:ext>
              </a:extLst>
            </p:cNvPr>
            <p:cNvSpPr/>
            <p:nvPr/>
          </p:nvSpPr>
          <p:spPr>
            <a:xfrm>
              <a:off x="4262281" y="2442174"/>
              <a:ext cx="58993" cy="62147"/>
            </a:xfrm>
            <a:prstGeom prst="actionButtonBlank">
              <a:avLst/>
            </a:prstGeom>
            <a:solidFill>
              <a:srgbClr val="0E6A6C"/>
            </a:solidFill>
            <a:ln>
              <a:solidFill>
                <a:srgbClr val="0E6A6C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13" name="动作按钮: 空白 12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58B31649-8741-4F35-A109-8C6E3964F873}"/>
                </a:ext>
              </a:extLst>
            </p:cNvPr>
            <p:cNvSpPr/>
            <p:nvPr/>
          </p:nvSpPr>
          <p:spPr>
            <a:xfrm>
              <a:off x="4262281" y="2639078"/>
              <a:ext cx="58993" cy="62147"/>
            </a:xfrm>
            <a:prstGeom prst="actionButtonBlank">
              <a:avLst/>
            </a:prstGeom>
            <a:solidFill>
              <a:srgbClr val="7F7F7F"/>
            </a:solidFill>
            <a:ln>
              <a:solidFill>
                <a:srgbClr val="7F7F7F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8488F0B-142E-4C64-8A40-55BDE16FE09F}"/>
                </a:ext>
              </a:extLst>
            </p:cNvPr>
            <p:cNvSpPr txBox="1"/>
            <p:nvPr/>
          </p:nvSpPr>
          <p:spPr>
            <a:xfrm>
              <a:off x="4321274" y="2387006"/>
              <a:ext cx="1019831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交易量（单位 万辆）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FA0C712-666E-45EC-B94F-5E74F0F16499}"/>
                </a:ext>
              </a:extLst>
            </p:cNvPr>
            <p:cNvSpPr txBox="1"/>
            <p:nvPr/>
          </p:nvSpPr>
          <p:spPr>
            <a:xfrm>
              <a:off x="4326283" y="2566920"/>
              <a:ext cx="633507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同比增长率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72E7AC5B-FEC3-48F8-821A-0499EAB7745E}"/>
              </a:ext>
            </a:extLst>
          </p:cNvPr>
          <p:cNvSpPr txBox="1"/>
          <p:nvPr/>
        </p:nvSpPr>
        <p:spPr>
          <a:xfrm>
            <a:off x="1243374" y="2164091"/>
            <a:ext cx="22404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交易量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省份</a:t>
            </a:r>
          </a:p>
        </p:txBody>
      </p:sp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00000000-0008-0000-0200-000036000000}"/>
              </a:ext>
            </a:extLst>
          </p:cNvPr>
          <p:cNvGraphicFramePr>
            <a:graphicFrameLocks/>
          </p:cNvGraphicFramePr>
          <p:nvPr/>
        </p:nvGraphicFramePr>
        <p:xfrm>
          <a:off x="-111866" y="2599915"/>
          <a:ext cx="4457066" cy="1604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00000000-0008-0000-0200-000008000000}"/>
              </a:ext>
            </a:extLst>
          </p:cNvPr>
          <p:cNvGraphicFramePr>
            <a:graphicFrameLocks/>
          </p:cNvGraphicFramePr>
          <p:nvPr/>
        </p:nvGraphicFramePr>
        <p:xfrm>
          <a:off x="-216619" y="4015750"/>
          <a:ext cx="4631055" cy="12477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图片 3">
            <a:extLst>
              <a:ext uri="{FF2B5EF4-FFF2-40B4-BE49-F238E27FC236}">
                <a16:creationId xmlns:a16="http://schemas.microsoft.com/office/drawing/2014/main" id="{40F113A2-BCFE-467B-BDAA-19EFC23014D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505" y="2449708"/>
            <a:ext cx="3641554" cy="3132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7549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60000"/>
            <a:lumOff val="40000"/>
          </a:schemeClr>
        </a:solidFill>
        <a:ln>
          <a:solidFill>
            <a:schemeClr val="bg2">
              <a:lumMod val="50000"/>
            </a:schemeClr>
          </a:solidFill>
        </a:ln>
      </a:spPr>
      <a:bodyPr/>
      <a:lstStyle>
        <a:defPPr algn="l">
          <a:defRPr dirty="0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46039</TotalTime>
  <Words>1634</Words>
  <Application>Microsoft Office PowerPoint</Application>
  <PresentationFormat>全屏显示(4:3)</PresentationFormat>
  <Paragraphs>220</Paragraphs>
  <Slides>26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等线</vt:lpstr>
      <vt:lpstr>等线 Light</vt:lpstr>
      <vt:lpstr>黑体</vt:lpstr>
      <vt:lpstr>华文行楷</vt:lpstr>
      <vt:lpstr>华文新魏</vt:lpstr>
      <vt:lpstr>微软雅黑</vt:lpstr>
      <vt:lpstr>Agency FB</vt:lpstr>
      <vt:lpstr>Arial</vt:lpstr>
      <vt:lpstr>Calibri</vt:lpstr>
      <vt:lpstr>Calibri Light</vt:lpstr>
      <vt:lpstr>Office 主题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2020年转籍率走势分析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sumojie</cp:lastModifiedBy>
  <cp:revision>3721</cp:revision>
  <dcterms:created xsi:type="dcterms:W3CDTF">2016-02-18T09:25:00Z</dcterms:created>
  <dcterms:modified xsi:type="dcterms:W3CDTF">2020-07-01T02:56:45Z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