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7" r:id="rId4"/>
    <p:sldId id="293" r:id="rId6"/>
    <p:sldId id="331" r:id="rId7"/>
    <p:sldId id="353" r:id="rId8"/>
    <p:sldId id="354" r:id="rId9"/>
    <p:sldId id="355" r:id="rId10"/>
    <p:sldId id="356" r:id="rId11"/>
    <p:sldId id="357" r:id="rId12"/>
    <p:sldId id="358" r:id="rId13"/>
    <p:sldId id="359" r:id="rId14"/>
    <p:sldId id="360" r:id="rId15"/>
    <p:sldId id="361" r:id="rId16"/>
    <p:sldId id="362" r:id="rId17"/>
    <p:sldId id="311" r:id="rId18"/>
  </p:sldIdLst>
  <p:sldSz cx="9144000" cy="5143500" type="screen16x9"/>
  <p:notesSz cx="6858000" cy="9144000"/>
  <p:custDataLst>
    <p:tags r:id="rId22"/>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1" d="100"/>
          <a:sy n="111" d="100"/>
        </p:scale>
        <p:origin x="402" y="96"/>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2" Type="http://schemas.openxmlformats.org/officeDocument/2006/relationships/tags" Target="tags/tag6.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tags" Target="../tags/tag2.xml"/><Relationship Id="rId4" Type="http://schemas.openxmlformats.org/officeDocument/2006/relationships/image" Target="../media/image2.jpeg"/><Relationship Id="rId3" Type="http://schemas.openxmlformats.org/officeDocument/2006/relationships/tags" Target="../tags/tag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6" Type="http://schemas.openxmlformats.org/officeDocument/2006/relationships/image" Target="../media/image1.svg"/><Relationship Id="rId5" Type="http://schemas.openxmlformats.org/officeDocument/2006/relationships/image" Target="../media/image4.png"/><Relationship Id="rId4" Type="http://schemas.openxmlformats.org/officeDocument/2006/relationships/tags" Target="../tags/tag3.xml"/><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2"/>
          <a:stretch>
            <a:fillRect/>
          </a:stretch>
        </p:blipFill>
        <p:spPr>
          <a:xfrm>
            <a:off x="7895590" y="101600"/>
            <a:ext cx="1125220" cy="392430"/>
          </a:xfrm>
          <a:prstGeom prst="rect">
            <a:avLst/>
          </a:prstGeom>
        </p:spPr>
      </p:pic>
      <p:sp>
        <p:nvSpPr>
          <p:cNvPr id="21" name="PA_文本框 23"/>
          <p:cNvSpPr txBox="1"/>
          <p:nvPr userDrawn="1">
            <p:custDataLst>
              <p:tags r:id="rId3"/>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endParaRPr kumimoji="0" lang="zh-CN" altLang="en-US" sz="1600" i="0" u="none" strike="noStrike" kern="1200" cap="none" spc="0" normalizeH="0" baseline="0" noProof="0" dirty="0" smtClean="0">
              <a:ln>
                <a:noFill/>
              </a:ln>
              <a:solidFill>
                <a:srgbClr val="159EBE"/>
              </a:solidFill>
              <a:effectLst/>
              <a:uLnTx/>
              <a:uFillTx/>
              <a:cs typeface="+mn-ea"/>
              <a:sym typeface="+mn-lt"/>
            </a:endParaRPr>
          </a:p>
        </p:txBody>
      </p:sp>
      <p:pic>
        <p:nvPicPr>
          <p:cNvPr id="8" name="图片 43027" descr="微信二维码"/>
          <p:cNvPicPr>
            <a:picLocks noChangeAspect="1"/>
          </p:cNvPicPr>
          <p:nvPr userDrawn="1"/>
        </p:nvPicPr>
        <p:blipFill>
          <a:blip r:embed="rId4"/>
          <a:stretch>
            <a:fillRect/>
          </a:stretch>
        </p:blipFill>
        <p:spPr>
          <a:xfrm>
            <a:off x="635" y="4173855"/>
            <a:ext cx="981075" cy="963295"/>
          </a:xfrm>
          <a:prstGeom prst="rect">
            <a:avLst/>
          </a:prstGeom>
          <a:noFill/>
          <a:ln w="9525">
            <a:noFill/>
          </a:ln>
        </p:spPr>
      </p:pic>
      <p:sp>
        <p:nvSpPr>
          <p:cNvPr id="9" name="PA_文本框 23"/>
          <p:cNvSpPr txBox="1"/>
          <p:nvPr userDrawn="1">
            <p:custDataLst>
              <p:tags r:id="rId5"/>
            </p:custDataLst>
          </p:nvPr>
        </p:nvSpPr>
        <p:spPr>
          <a:xfrm>
            <a:off x="3730006" y="914433"/>
            <a:ext cx="2214880" cy="706755"/>
          </a:xfrm>
          <a:prstGeom prst="rect">
            <a:avLst/>
          </a:prstGeom>
          <a:noFill/>
        </p:spPr>
        <p:txBody>
          <a:bodyPr wrap="none" rtlCol="0">
            <a:spAutoFit/>
            <a:scene3d>
              <a:camera prst="orthographicFront"/>
              <a:lightRig rig="threePt" dir="t"/>
            </a:scene3d>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endPar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endPar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endParaRP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endParaRPr lang="zh-CN" altLang="en-US" sz="1400" b="1">
              <a:solidFill>
                <a:srgbClr val="159EBE"/>
              </a:solidFill>
              <a:latin typeface="微软雅黑" panose="020B0503020204020204" pitchFamily="34" charset="-122"/>
              <a:ea typeface="微软雅黑" panose="020B0503020204020204" pitchFamily="34" charset="-122"/>
            </a:endParaRPr>
          </a:p>
        </p:txBody>
      </p:sp>
      <p:sp>
        <p:nvSpPr>
          <p:cNvPr id="27" name="文本框 26"/>
          <p:cNvSpPr txBox="1"/>
          <p:nvPr userDrawn="1"/>
        </p:nvSpPr>
        <p:spPr>
          <a:xfrm>
            <a:off x="2458085" y="1030605"/>
            <a:ext cx="1044575" cy="245110"/>
          </a:xfrm>
          <a:prstGeom prst="rect">
            <a:avLst/>
          </a:prstGeom>
          <a:noFill/>
        </p:spPr>
        <p:txBody>
          <a:bodyPr wrap="square" rtlCol="0">
            <a:spAutoFit/>
          </a:bodyPr>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endPar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文本框 27"/>
          <p:cNvSpPr txBox="1"/>
          <p:nvPr userDrawn="1"/>
        </p:nvSpPr>
        <p:spPr>
          <a:xfrm>
            <a:off x="2465070" y="1252220"/>
            <a:ext cx="1948815" cy="245110"/>
          </a:xfrm>
          <a:prstGeom prst="rect">
            <a:avLst/>
          </a:prstGeom>
          <a:noFill/>
        </p:spPr>
        <p:txBody>
          <a:bodyPr wrap="square" rtlCol="0">
            <a:spAutoFit/>
          </a:bodyPr>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endPar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文本框 28"/>
          <p:cNvSpPr txBox="1"/>
          <p:nvPr userDrawn="1"/>
        </p:nvSpPr>
        <p:spPr>
          <a:xfrm>
            <a:off x="2475230" y="1474470"/>
            <a:ext cx="1442720" cy="245110"/>
          </a:xfrm>
          <a:prstGeom prst="rect">
            <a:avLst/>
          </a:prstGeom>
          <a:noFill/>
        </p:spPr>
        <p:txBody>
          <a:bodyPr wrap="square" rtlCol="0">
            <a:spAutoFit/>
          </a:bodyPr>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endPar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pic>
        <p:nvPicPr>
          <p:cNvPr id="30" name="图片 29" descr="乘早读"/>
          <p:cNvPicPr>
            <a:picLocks noChangeAspect="1"/>
          </p:cNvPicPr>
          <p:nvPr userDrawn="1"/>
        </p:nvPicPr>
        <p:blipFill>
          <a:blip r:embed="rId2"/>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3"/>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39" name="PA_文本框 23"/>
          <p:cNvSpPr txBox="1"/>
          <p:nvPr userDrawn="1">
            <p:custDataLst>
              <p:tags r:id="rId4"/>
            </p:custDataLst>
          </p:nvPr>
        </p:nvSpPr>
        <p:spPr>
          <a:xfrm>
            <a:off x="2644775" y="3446145"/>
            <a:ext cx="4662170" cy="112966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endPar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文本框 37"/>
          <p:cNvSpPr txBox="1"/>
          <p:nvPr userDrawn="1"/>
        </p:nvSpPr>
        <p:spPr>
          <a:xfrm>
            <a:off x="3804285" y="1030605"/>
            <a:ext cx="647065" cy="245110"/>
          </a:xfrm>
          <a:prstGeom prst="rect">
            <a:avLst/>
          </a:prstGeom>
          <a:noFill/>
        </p:spPr>
        <p:txBody>
          <a:bodyPr wrap="square" rtlCol="0">
            <a:spAutoFit/>
          </a:bodyPr>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endPar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endParaRP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pic>
        <p:nvPicPr>
          <p:cNvPr id="56" name="图片 55" descr="乘联会组合LOGO"/>
          <p:cNvPicPr>
            <a:picLocks noChangeAspect="1"/>
          </p:cNvPicPr>
          <p:nvPr userDrawn="1"/>
        </p:nvPicPr>
        <p:blipFill>
          <a:blip r:embed="rId2"/>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p>
            <a:r>
              <a:rPr lang="zh-CN" altLang="en-US" sz="1000" b="1">
                <a:solidFill>
                  <a:srgbClr val="00A4C5"/>
                </a:solidFill>
                <a:effectLst/>
                <a:latin typeface="楷体" panose="02010609060101010101" charset="-122"/>
                <a:ea typeface="楷体" panose="02010609060101010101" charset="-122"/>
              </a:rPr>
              <a:t>政策分析</a:t>
            </a:r>
            <a:endParaRPr lang="zh-CN" altLang="en-US" sz="1000" b="1">
              <a:solidFill>
                <a:srgbClr val="00A4C5"/>
              </a:solidFill>
              <a:effectLst/>
              <a:latin typeface="楷体" panose="02010609060101010101" charset="-122"/>
              <a:ea typeface="楷体" panose="02010609060101010101" charset="-122"/>
            </a:endParaRP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338D311F-5273-49D9-8923-B0334C2356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endPar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endPar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2020</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4</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endPar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4" name="PA_矩形 3"/>
          <p:cNvSpPr txBox="1">
            <a:spLocks noChangeArrowheads="1"/>
          </p:cNvSpPr>
          <p:nvPr userDrawn="1">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关于对</a:t>
            </a:r>
            <a:r>
              <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2020</a:t>
            </a: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年两会汽车界代表所提促进新能源汽车产业发展政策建议的综合分析</a:t>
            </a:r>
            <a:endParaRPr lang="zh-CN" altLang="en-US" sz="3000" b="1" dirty="0" smtClean="0">
              <a:solidFill>
                <a:srgbClr val="159EBE"/>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汽车界代表所提促进新能源汽车产业发展政策建议分析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51510"/>
            <a:ext cx="8754745" cy="429260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重点发展氢燃料电池汽车</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有代表认为，氢燃料电池汽车相比纯电动车和燃油车，在替代燃料与零排放方面具有无可比拟的优势。目前，我国氢能发动机最核心的材料质子交换膜燃料电池技术，已接近国外先进水平。同时，氢燃料电池汽车市场十分广阔，技术进步也很快速。因此，对重点发展氢燃料电池汽车提出以下几点建议：</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一是加快做好顶层设计。建议国家有关部委根据我国国情和行业发展状况，尽快制定氢燃料电池汽车的发展方案和实施细则，以便各地、各部门贯彻执行、真正落地。二是加快实现技术突破。建议国家有关部委确定</a:t>
            </a:r>
            <a:r>
              <a:rPr lang="en-US" altLang="zh-CN" sz="1500" dirty="0" smtClean="0">
                <a:latin typeface="微软雅黑" panose="020B0503020204020204" pitchFamily="34" charset="-122"/>
                <a:ea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sym typeface="+mn-ea"/>
              </a:rPr>
              <a:t>家具有突出发展优势的国有或大型民营汽车制造厂家，对氢燃料电池汽车关键技术进行重点攻关，并扶持一批上下游企业，形成全产业链协同发展，共同推动技术进步。三是加快推进设施建设。基于氢气站建设投资额较大，建议初期由国家投资建设，后期鼓励社会资本参与建设。同时，可在中石化、中石油已有加油站旁加建氢气站。四是加快推动重点市场应用。建议多管齐下降低氢燃料电池汽车的使用成本，提高燃料电池的功率和运行质量。同时对生产厂家、加氢站、使用者等给予一定的政策补贴。</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汽车界代表所提促进新能源汽车产业发展政策建议分析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51510"/>
            <a:ext cx="8754745" cy="429260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加快电动汽车充电基础设施建设</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有代表认为，目前，充电桩建设速度依然缓慢，充电难已经成为阻碍新能源汽车购买的重要原因之一，能否解决配套设施问题仍是发展新能源汽车的关键。根据</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电动汽车充电基础设施发展指南（</a:t>
            </a:r>
            <a:r>
              <a:rPr lang="en-US" altLang="zh-CN" sz="1500" dirty="0" smtClean="0">
                <a:latin typeface="微软雅黑" panose="020B0503020204020204" pitchFamily="34" charset="-122"/>
                <a:ea typeface="微软雅黑" panose="020B0503020204020204" pitchFamily="34" charset="-122"/>
                <a:sym typeface="+mn-ea"/>
              </a:rPr>
              <a:t>2015-2020</a:t>
            </a:r>
            <a:r>
              <a:rPr lang="zh-CN" altLang="en-US" sz="1500" dirty="0" smtClean="0">
                <a:latin typeface="微软雅黑" panose="020B0503020204020204" pitchFamily="34" charset="-122"/>
                <a:ea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，到</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年，全国电动车保有量预计超过</a:t>
            </a:r>
            <a:r>
              <a:rPr lang="en-US" altLang="zh-CN" sz="1500" dirty="0" smtClean="0">
                <a:latin typeface="微软雅黑" panose="020B0503020204020204" pitchFamily="34" charset="-122"/>
                <a:ea typeface="微软雅黑" panose="020B0503020204020204" pitchFamily="34" charset="-122"/>
                <a:sym typeface="+mn-ea"/>
              </a:rPr>
              <a:t>500</a:t>
            </a:r>
            <a:r>
              <a:rPr lang="zh-CN" altLang="en-US" sz="1500" dirty="0" smtClean="0">
                <a:latin typeface="微软雅黑" panose="020B0503020204020204" pitchFamily="34" charset="-122"/>
                <a:ea typeface="微软雅黑" panose="020B0503020204020204" pitchFamily="34" charset="-122"/>
                <a:sym typeface="+mn-ea"/>
              </a:rPr>
              <a:t>万辆，计划</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年全国车桩比基本实现</a:t>
            </a:r>
            <a:r>
              <a:rPr lang="en-US" altLang="zh-CN" sz="1500" dirty="0" smtClean="0">
                <a:latin typeface="微软雅黑" panose="020B0503020204020204" pitchFamily="34" charset="-122"/>
                <a:ea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sym typeface="+mn-ea"/>
              </a:rPr>
              <a:t>。而目前车桩比仅为</a:t>
            </a:r>
            <a:r>
              <a:rPr lang="en-US" altLang="zh-CN" sz="1500" dirty="0" smtClean="0">
                <a:latin typeface="微软雅黑" panose="020B0503020204020204" pitchFamily="34" charset="-122"/>
                <a:ea typeface="微软雅黑" panose="020B0503020204020204" pitchFamily="34" charset="-122"/>
                <a:sym typeface="+mn-ea"/>
              </a:rPr>
              <a:t>3.5:1</a:t>
            </a:r>
            <a:r>
              <a:rPr lang="zh-CN" altLang="en-US" sz="1500" dirty="0" smtClean="0">
                <a:latin typeface="微软雅黑" panose="020B0503020204020204" pitchFamily="34" charset="-122"/>
                <a:ea typeface="微软雅黑" panose="020B0503020204020204" pitchFamily="34" charset="-122"/>
                <a:sym typeface="+mn-ea"/>
              </a:rPr>
              <a:t>。今年</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政府工作报告</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中专门提出要建设充电桩，推广新能源汽车。为此建议：</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zh-CN" altLang="en-US" sz="1500" dirty="0" smtClean="0">
                <a:latin typeface="微软雅黑" panose="020B0503020204020204" pitchFamily="34" charset="-122"/>
                <a:ea typeface="微软雅黑" panose="020B0503020204020204" pitchFamily="34" charset="-122"/>
                <a:sym typeface="+mn-ea"/>
              </a:rPr>
              <a:t>       一是优化规划布局。加快推进充电基础设施与城市居住区配电设施规划以及老旧小区改造的衔接。将充电基础设施建设纳入“十四五”规划，促进充电设施与智慧交通和智慧城市建设更好结合。二是实施精准补贴。优化补贴策略，探索差异化补贴政策，逐步规范充电桩补贴标准依据，促进充电设施加快建设和实际使用。三是出台配套政策。加快出台小区充电设施充电接口、通信协议、消防安全等标准规范。推动高速公路充电设施建设纳入输配电价准许成本。四是开展技术创新。加快大功率充电、智能充电关键技术、车网双向互动技术研究、装备研制和工程示范，推动充电负荷纳入统一调度管理等。</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汽车界代表所提促进新能源汽车产业发展政策建议分析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51510"/>
            <a:ext cx="8754745" cy="429260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促进新能源汽车可持续高质量发展</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有代表认为，近年来，世界主要汽车大国纷纷加强战略谋划、强化政策支持，跨国汽车企业加大研发投入、完善产业布局，新能源汽车成为全球汽车产业转型发展的主要方向和促进未来世界经济持续增长的重要引擎。与此同时，我国新能源汽车也面临市场竞争日益加剧、发展动力亟待转换、核心技术供给不足、质量保障体系有待完善、产业生态尚不健全等新形势、新问题。为此，提出以下几点建议：</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一是审视新能源汽车产业发展战略，优化顶层政策导向。按照双积分政策计划，</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年行业新能源汽车需要达到</a:t>
            </a:r>
            <a:r>
              <a:rPr lang="en-US" altLang="zh-CN" sz="1500" dirty="0" smtClean="0">
                <a:latin typeface="微软雅黑" panose="020B0503020204020204" pitchFamily="34" charset="-122"/>
                <a:ea typeface="微软雅黑" panose="020B0503020204020204" pitchFamily="34" charset="-122"/>
                <a:sym typeface="+mn-ea"/>
              </a:rPr>
              <a:t>6%-7%</a:t>
            </a:r>
            <a:r>
              <a:rPr lang="zh-CN" altLang="en-US" sz="1500" dirty="0" smtClean="0">
                <a:latin typeface="微软雅黑" panose="020B0503020204020204" pitchFamily="34" charset="-122"/>
                <a:ea typeface="微软雅黑" panose="020B0503020204020204" pitchFamily="34" charset="-122"/>
                <a:sym typeface="+mn-ea"/>
              </a:rPr>
              <a:t>的占比，</a:t>
            </a:r>
            <a:r>
              <a:rPr lang="en-US" altLang="zh-CN" sz="1500" dirty="0" smtClean="0">
                <a:latin typeface="微软雅黑" panose="020B0503020204020204" pitchFamily="34" charset="-122"/>
                <a:ea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sym typeface="+mn-ea"/>
              </a:rPr>
              <a:t>年需要达到</a:t>
            </a:r>
            <a:r>
              <a:rPr lang="en-US" altLang="zh-CN" sz="1500" dirty="0" smtClean="0">
                <a:latin typeface="微软雅黑" panose="020B0503020204020204" pitchFamily="34" charset="-122"/>
                <a:ea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sym typeface="+mn-ea"/>
              </a:rPr>
              <a:t>以上的占比。市场增速放缓，计划难以实现。因此，建议重新制定新能源汽车的计划量，使计划量与市场需求量相匹配。二是建议研究新能源汽车产业链宏观调控机制，确保整个产业健康可持续发展。同时，从国家顶层规划、各地落地计划、汽车企业的实施路径以及消费的配套措施等方面统筹协调新能源汽车产业的发展，避免行业乱象，形成合力规范发展。三是继续加大对使用新能源车的鼓励政策。推动新能源汽车下乡，推动公共用车、公务用车全面新能源化。</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汽车界代表所提促进新能源汽车产业发展政策建议分析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51510"/>
            <a:ext cx="8754745"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促进智能网联汽车发展</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有代表提出，应支持有条件的地区加快推进智能网联汽车发展。在部分管制区域、部分限定路段试点法律法规突破，满足智能网联汽车上路测试需要。支持有条件的地区（如长三角），选择整体环境较好的区域（如上海临港东海大桥、嘉定汽车城），建设高度自动驾驶（</a:t>
            </a:r>
            <a:r>
              <a:rPr lang="en-US" altLang="zh-CN" sz="1500" dirty="0" smtClean="0">
                <a:latin typeface="微软雅黑" panose="020B0503020204020204" pitchFamily="34" charset="-122"/>
                <a:ea typeface="微软雅黑" panose="020B0503020204020204" pitchFamily="34" charset="-122"/>
                <a:sym typeface="+mn-ea"/>
              </a:rPr>
              <a:t>L3</a:t>
            </a:r>
            <a:r>
              <a:rPr lang="zh-CN" altLang="en-US" sz="1500" dirty="0" smtClean="0">
                <a:latin typeface="微软雅黑" panose="020B0503020204020204" pitchFamily="34" charset="-122"/>
                <a:ea typeface="微软雅黑" panose="020B0503020204020204" pitchFamily="34" charset="-122"/>
                <a:sym typeface="+mn-ea"/>
              </a:rPr>
              <a:t>级别以上）先行示范区，并协调国家有关部门，在示范区内试点突破法律法规限制，允许高度自动驾驶车辆上高速、高架道路进行测试及示范应用，在特定区域率先试点无安全员的自动驾驶载人、载货商业化应用。 </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zh-CN" altLang="en-US" sz="1500" dirty="0" smtClean="0">
                <a:latin typeface="微软雅黑" panose="020B0503020204020204" pitchFamily="34" charset="-122"/>
                <a:ea typeface="微软雅黑" panose="020B0503020204020204" pitchFamily="34" charset="-122"/>
                <a:sym typeface="+mn-ea"/>
              </a:rPr>
              <a:t>       建议支持有条件的地区加快推动智能汽车产业“新基建”。依托国家</a:t>
            </a:r>
            <a:r>
              <a:rPr lang="en-US" altLang="zh-CN" sz="1500" dirty="0" smtClean="0">
                <a:latin typeface="微软雅黑" panose="020B0503020204020204" pitchFamily="34" charset="-122"/>
                <a:ea typeface="微软雅黑" panose="020B0503020204020204" pitchFamily="34" charset="-122"/>
                <a:sym typeface="+mn-ea"/>
              </a:rPr>
              <a:t>2020 </a:t>
            </a:r>
            <a:r>
              <a:rPr lang="zh-CN" altLang="en-US" sz="1500" dirty="0" smtClean="0">
                <a:latin typeface="微软雅黑" panose="020B0503020204020204" pitchFamily="34" charset="-122"/>
                <a:ea typeface="微软雅黑" panose="020B0503020204020204" pitchFamily="34" charset="-122"/>
                <a:sym typeface="+mn-ea"/>
              </a:rPr>
              <a:t>年新型基础设施建设工程（宽带网络和</a:t>
            </a:r>
            <a:r>
              <a:rPr lang="en-US" altLang="zh-CN" sz="1500" dirty="0" smtClean="0">
                <a:latin typeface="微软雅黑" panose="020B0503020204020204" pitchFamily="34" charset="-122"/>
                <a:ea typeface="微软雅黑" panose="020B0503020204020204" pitchFamily="34" charset="-122"/>
                <a:sym typeface="+mn-ea"/>
              </a:rPr>
              <a:t>5G</a:t>
            </a:r>
            <a:r>
              <a:rPr lang="zh-CN" altLang="en-US" sz="1500" dirty="0" smtClean="0">
                <a:latin typeface="微软雅黑" panose="020B0503020204020204" pitchFamily="34" charset="-122"/>
                <a:ea typeface="微软雅黑" panose="020B0503020204020204" pitchFamily="34" charset="-122"/>
                <a:sym typeface="+mn-ea"/>
              </a:rPr>
              <a:t>领域），支持有条件的地区从</a:t>
            </a:r>
            <a:r>
              <a:rPr lang="en-US" altLang="zh-CN" sz="1500" dirty="0" smtClean="0">
                <a:latin typeface="微软雅黑" panose="020B0503020204020204" pitchFamily="34" charset="-122"/>
                <a:ea typeface="微软雅黑" panose="020B0503020204020204" pitchFamily="34" charset="-122"/>
                <a:sym typeface="+mn-ea"/>
              </a:rPr>
              <a:t>5G</a:t>
            </a:r>
            <a:r>
              <a:rPr lang="zh-CN" altLang="en-US" sz="1500" dirty="0" smtClean="0">
                <a:latin typeface="微软雅黑" panose="020B0503020204020204" pitchFamily="34" charset="-122"/>
                <a:ea typeface="微软雅黑" panose="020B0503020204020204" pitchFamily="34" charset="-122"/>
                <a:sym typeface="+mn-ea"/>
              </a:rPr>
              <a:t>新型基础设施、智能网联汽车、智慧交通系统等方面入手，加快构建智能汽车基础设施体系，加快培育相关的创新链和产业链。</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zh-CN" altLang="en-US" sz="1500" dirty="0" smtClean="0">
                <a:latin typeface="微软雅黑" panose="020B0503020204020204" pitchFamily="34" charset="-122"/>
                <a:ea typeface="微软雅黑" panose="020B0503020204020204" pitchFamily="34" charset="-122"/>
                <a:sym typeface="+mn-ea"/>
              </a:rPr>
              <a:t>       建议国家加强智能交通基础设施建设政策引导，鼓励各地政府加大探索和投入，一方面加强探索城市智能交通运营商模式，鼓励有条件的地区先行先试；另一方面则要加快交通路网车协同智能化改造。</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39198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254635" y="795655"/>
            <a:ext cx="8688705"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日，新华社授权发布的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政府工作报告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直接涉及汽车行业的内容，主要是第五部分“实施扩大内需战略，推动经济发展方式加快转变”，涉及的两个方面。一是推动消费回升。促进汽车消费，大力解决停车难问题；二是扩大有效投资。加强新型基础设施建设，发展新一代信息网络，拓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5G</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应用，建设充电桩，推广新能源汽车，激发新消费需求、助力产业升级。这说明，国务院对汽车产业健康发展非常重视，既注重当前推动汽车消费回升，又注重促进新能源汽车基础设施建设和产业升级。</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月以来，按照国务院部署，国务院有关部委先后出台了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关于二手车经销有关增值税政策的公告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关于完善新能源汽车推广应用财政补贴政策的通知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关于稳定和扩大汽车消费若干措施的通知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关于调整轻型汽车国六排放标准实施有关要求的公告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等促进汽车消费和产业发展的政策。</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两会期间，汽车界代表为完善汽车产业发展政策，积极献言献策，提出了诸多政策建议。其中，围绕促进新能源汽车产业发展的政策建议比较集中。因此，有必要对两会汽车界代表提出的涉及促进新能源汽车产业发展的政策建议进行综合分析，以便形成比较完整的政策建议。</a:t>
            </a:r>
            <a:endPar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579183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我国新能源汽车产业发展现状分析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746760"/>
            <a:ext cx="8754745" cy="429260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我国新能源汽车进入加速发展新阶段</a:t>
            </a:r>
            <a:endParaRPr lang="en-US" altLang="zh-CN"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2009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年以来，经过多年持续努力，我国新能源汽车产业技术水平显著提升、产业体系日趋完善、企业竞争力大幅增强，产销量、保有量连续五年居世界首位。年销量从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年的不到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辆增长到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120.6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万辆。截止至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年底，全国新能源汽车保有量达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381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万辆。同时，电动化跻身世界前列，网联化、智能化发展势头强劲，共享化应用市场孕育兴起，产业进入叠加交汇、融合发展新阶段。</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与此同时，我国新能源汽车产业发展也面临着诸多问题和挑战。一是我国新能源汽车面临市场竞争日益加剧、发展动力亟待转换、核心技术供给不足、质量保障体系有待完善、产业生态尚不健全等新形势、新问题。二是充电等基础设施建设不完善，影响新能源汽车使用的便利性。截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年底，全国充电桩总数已达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个，但充电基础设施建设的规模不足，空间分布不合理。已建成的充电桩主要分布在在郊县等偏远地段，中心城区的数量相对较少。因此，必须抢抓战略机遇，巩固良好势头，充分发挥基础设施、信息通信等领域优势，不断提升产业核心竞争力，推动新能源汽车产业高质量可持续发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579183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我国新能源汽车产业发展现状分析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746760"/>
            <a:ext cx="8754745"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鼓励和支持新能源汽车产业发展的现行政策（</a:t>
            </a:r>
            <a:r>
              <a:rPr lang="en-US" altLang="zh-CN"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进入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年以来，国家有关部委出台了有关促进汽车消费的政策措施。其中，对于鼓励和支持新能源汽车产业发展的现行政策，包括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年继续施行和今年新出台的政策，共有以下几项：</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一、继续执行新能源汽车免征车辆购置税优惠政策。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日，财政部、国家税务总局发布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关于继续执行的车辆购置税优惠政策的公告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日，对购置新能源汽车免征车辆购置税。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日，财政部等三部委发布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关于新能源汽车免征车辆购置税有关政策的公告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，确定自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日，对购置的新能源汽车免征车辆购置税。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日前已列入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的新能源汽车免征车辆购置税政策继续有效。</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二、继续执行新能源车船享受车船税优惠政策。</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日，财政部等四部委印发的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关于节能 新能源车船享受车船税优惠政策的通知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明确，纯电动商用车、插电式（含增程式）混合动力汽车、燃料电池商用车免征车船税。纯电动乘用车和燃料电池乘用车不属于车船税征税范围，对其不征车船税。</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579183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我国新能源汽车产业发展现状分析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70560"/>
            <a:ext cx="8754745" cy="429260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鼓励和支持新能源汽车产业发展的现行政策（</a:t>
            </a:r>
            <a:r>
              <a:rPr lang="en-US" altLang="zh-CN"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三、完善新能源汽车推广应用财政补贴政策。</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日，财政部等四部委印发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关于完善新能源汽车推广应用财政补贴政策的通知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，将新能源汽车推广应用财政补贴政策实施期限延长至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年底，以平缓补贴退坡力度和节奏。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年保持大部分技术指标门槛要求不变，</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原则上保持稳定，根据技术进步、产业发展情况等适当调整。同时，支持“车电分离”等新型商业模式发展，鼓励企业研发生产具有先进底层操作系统、电子电气系统架构和智能化网联化特征的新能源汽车产品。为推动公共交通及特定领域加快电动化，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年补贴标准不退坡，以促进新能源汽车消费。</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四、地方出台的鼓励和支持新能源汽车产业发展的政策。今年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以来，北京、上海、广州、天津、山东、海南等地相继出台有关继续完善充换电设施建设、提振新能源汽车消费、加大公共领域燃油车置换为新能源汽车力度、新能源汽车“不限行、不限购”、购买新能源汽车给予财政资金综合奖励等政策。</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针对上述现行政策，汽车界代表对完善促进新能源汽车产业发展政策提出的建议主要归纳如下：</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汽车界代表所提促进新能源汽车产业发展政策建议分析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51510"/>
            <a:ext cx="8754745" cy="429260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进一步优化新能源汽车消费环境</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sym typeface="+mn-ea"/>
              </a:rPr>
              <a:t>年以来，受新冠肺炎疫情影响，我国新能源汽车产销量持续走低。</a:t>
            </a:r>
            <a:r>
              <a:rPr lang="en-US" altLang="zh-CN" sz="1500" dirty="0" smtClean="0">
                <a:latin typeface="微软雅黑" panose="020B0503020204020204" pitchFamily="34" charset="-122"/>
                <a:ea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sym typeface="+mn-ea"/>
              </a:rPr>
              <a:t>月，新能源汽车产销分别完成</a:t>
            </a:r>
            <a:r>
              <a:rPr lang="en-US" altLang="zh-CN" sz="1500" dirty="0" smtClean="0">
                <a:latin typeface="微软雅黑" panose="020B0503020204020204" pitchFamily="34" charset="-122"/>
                <a:ea typeface="微软雅黑" panose="020B0503020204020204" pitchFamily="34" charset="-122"/>
                <a:sym typeface="+mn-ea"/>
              </a:rPr>
              <a:t>10.5</a:t>
            </a:r>
            <a:r>
              <a:rPr lang="zh-CN" altLang="en-US" sz="1500" dirty="0" smtClean="0">
                <a:latin typeface="微软雅黑" panose="020B0503020204020204" pitchFamily="34" charset="-122"/>
                <a:ea typeface="微软雅黑" panose="020B0503020204020204" pitchFamily="34" charset="-122"/>
                <a:sym typeface="+mn-ea"/>
              </a:rPr>
              <a:t>万辆和</a:t>
            </a:r>
            <a:r>
              <a:rPr lang="en-US" altLang="zh-CN" sz="1500" dirty="0" smtClean="0">
                <a:latin typeface="微软雅黑" panose="020B0503020204020204" pitchFamily="34" charset="-122"/>
                <a:ea typeface="微软雅黑" panose="020B0503020204020204" pitchFamily="34" charset="-122"/>
                <a:sym typeface="+mn-ea"/>
              </a:rPr>
              <a:t>11.4</a:t>
            </a:r>
            <a:r>
              <a:rPr lang="zh-CN" altLang="en-US" sz="1500" dirty="0" smtClean="0">
                <a:latin typeface="微软雅黑" panose="020B0503020204020204" pitchFamily="34" charset="-122"/>
                <a:ea typeface="微软雅黑" panose="020B0503020204020204" pitchFamily="34" charset="-122"/>
                <a:sym typeface="+mn-ea"/>
              </a:rPr>
              <a:t>万辆，同比分别下降</a:t>
            </a:r>
            <a:r>
              <a:rPr lang="en-US" altLang="zh-CN" sz="1500" dirty="0" smtClean="0">
                <a:latin typeface="微软雅黑" panose="020B0503020204020204" pitchFamily="34" charset="-122"/>
                <a:ea typeface="微软雅黑" panose="020B0503020204020204" pitchFamily="34" charset="-122"/>
                <a:sym typeface="+mn-ea"/>
              </a:rPr>
              <a:t>60.2%</a:t>
            </a:r>
            <a:r>
              <a:rPr lang="zh-CN" altLang="en-US" sz="1500" dirty="0" smtClean="0">
                <a:latin typeface="微软雅黑" panose="020B0503020204020204" pitchFamily="34" charset="-122"/>
                <a:ea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sym typeface="+mn-ea"/>
              </a:rPr>
              <a:t>56.4%</a:t>
            </a:r>
            <a:r>
              <a:rPr lang="zh-CN" altLang="en-US" sz="1500" dirty="0" smtClean="0">
                <a:latin typeface="微软雅黑" panose="020B0503020204020204" pitchFamily="34" charset="-122"/>
                <a:ea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sym typeface="+mn-ea"/>
              </a:rPr>
              <a:t>月份，汽车市场逐步恢复，但新能源汽车产销同比继续下降。因此，代表建议国家有关部委出台进一步优化新能源汽车消费环境的政策措施。</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一、出台非达标燃油车置换新能源汽车的“以旧换新”财政补贴政策。新能源汽车与传统燃油车相比性价比低，消费者购买意愿不强，应鼓励地方政府给予汽车生产企业或终端消费者一定比例的补贴。</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二、推动各地区按规定将地方资金重点用于支持城市公交、公务用车等领域购置新能源汽车。同时，加大汽车金融在新能源汽车消费、使用、服务等环节的推广力度，进一步释放消费需求。</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三、改善新能源汽车使用环境，激发消费动力。减免私人新能源乘用车低谷充电费以及充电停车费和服务费，鼓励私人充电桩对外共享；开放政府机关涉外单位自用停车场；给予纯电动物流车开放全天候路权；放开城市新能源汽车限购指标，进一步破除影响新能源汽车发展的地方保护政策。</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汽车界代表所提促进新能源汽车产业发展政策建议分析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51510"/>
            <a:ext cx="8754745"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大力推广插电式混合动力汽车</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有代表认为，在我国‘三纵三横’的新能源汽车产业规划中，插电式混合动力汽车与纯电动汽车、氢燃料电池汽车一样，都是重要的技术路线。相对而言，纯电动汽车存在里程、充电和电池衰减三大焦虑，更适合短距离通勤。氢燃料电池汽车虽然是终极技术路线，但目前关键稀缺资源和基础设施存在瓶颈，短时间难以普及。而插电式混合动力汽车，“能用电不用油，不用电能节油”，可灵活切换能源，动力强劲，没有纯电动汽车的各种“焦虑”。</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zh-CN" altLang="en-US" sz="1500" dirty="0" smtClean="0">
                <a:latin typeface="微软雅黑" panose="020B0503020204020204" pitchFamily="34" charset="-122"/>
                <a:ea typeface="微软雅黑" panose="020B0503020204020204" pitchFamily="34" charset="-122"/>
                <a:sym typeface="+mn-ea"/>
              </a:rPr>
              <a:t>       因此，建议大力推广插电式混合动力汽车，推动我国汽车产业转型升级。一是取消对插电式混合动力汽车的政策歧视，在双积分政策、路权、准购权、政府用车采购等方面，给予插电式混合动力汽车与纯电动汽车相同的待遇。二是保持免征购置税政策的稳定性和连续性。三是提供政策导向支持与执行保障，鼓励插电式混合动力汽车用于共享出行和网约车。四是打破地方保护，取消部分城市设置的地方新能源汽车目录，由国家统一制定目录。五是对发动机排量小于</a:t>
            </a:r>
            <a:r>
              <a:rPr lang="en-US" altLang="zh-CN" sz="1500" dirty="0" smtClean="0">
                <a:latin typeface="微软雅黑" panose="020B0503020204020204" pitchFamily="34" charset="-122"/>
                <a:ea typeface="微软雅黑" panose="020B0503020204020204" pitchFamily="34" charset="-122"/>
                <a:sym typeface="+mn-ea"/>
              </a:rPr>
              <a:t>1.5L</a:t>
            </a:r>
            <a:r>
              <a:rPr lang="zh-CN" altLang="en-US" sz="1500" dirty="0" smtClean="0">
                <a:latin typeface="微软雅黑" panose="020B0503020204020204" pitchFamily="34" charset="-122"/>
                <a:ea typeface="微软雅黑" panose="020B0503020204020204" pitchFamily="34" charset="-122"/>
                <a:sym typeface="+mn-ea"/>
              </a:rPr>
              <a:t>的插电式混合动力汽车免征消费税。 </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汽车界代表所提促进新能源汽车产业发展政策建议分析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51510"/>
            <a:ext cx="8754745" cy="39693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加大力度推广增程式电动汽车</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有代表认为，增程式电动汽车相比纯电动汽车具有成本更低、自重更轻、不依赖充电桩、无里程忧虑、动力电池二次污染小等优点，可解决我国现阶段充电设施不足、纯电动汽车使用受限以及燃料电池汽车成本过高、商业推广缓慢等现实问题，是最符合现阶段中国国情、可快速落地的新能源技术路线。</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zh-CN" altLang="en-US" sz="1500" dirty="0" smtClean="0">
                <a:latin typeface="微软雅黑" panose="020B0503020204020204" pitchFamily="34" charset="-122"/>
                <a:ea typeface="微软雅黑" panose="020B0503020204020204" pitchFamily="34" charset="-122"/>
                <a:sym typeface="+mn-ea"/>
              </a:rPr>
              <a:t>       增程式电动汽车技术是新能源汽车技术“三纵”的重要组成部分。</a:t>
            </a:r>
            <a:r>
              <a:rPr lang="en-US" altLang="zh-CN" sz="1500" dirty="0" smtClean="0">
                <a:latin typeface="微软雅黑" panose="020B0503020204020204" pitchFamily="34" charset="-122"/>
                <a:ea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sym typeface="+mn-ea"/>
              </a:rPr>
              <a:t>月财政部等四部委发布的</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关于完善新能源汽车推广应用财政补贴政策的通知</a:t>
            </a:r>
            <a:r>
              <a:rPr lang="en-US" altLang="zh-CN" sz="1500" dirty="0" smtClean="0">
                <a:latin typeface="微软雅黑" panose="020B0503020204020204" pitchFamily="34" charset="-122"/>
                <a:ea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sym typeface="+mn-ea"/>
              </a:rPr>
              <a:t>明确，对于增程式车型给予中央财政补贴，再次体现国家对增程式技术路线的肯定与支持。但是，近年来汽车企业在推广增程式技术路线产品时，受到很多地方政策的阻碍，增程式电动车未能享受到与纯电动、燃料电池车型同等待遇，尤其是在车辆上牌、新能源车辆路权及运营补贴等方面受到严重制约，甚至出现不允许上牌的情况。</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为此，建议国家有关部委要求各地方政府严格按照中央相关文件精神制定地方法规，使增程式电动汽车与纯电动、燃料电池汽车享有同等地方法规和政策支持。享有同等的新能源车辆上牌政策。</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汽车界代表所提促进新能源汽车产业发展政策建议分析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rot="19500000">
            <a:off x="4790440" y="2747010"/>
            <a:ext cx="4031615" cy="860425"/>
          </a:xfrm>
          <a:prstGeom prst="rect">
            <a:avLst/>
          </a:prstGeom>
          <a:noFill/>
        </p:spPr>
        <p:txBody>
          <a:bodyPr wrap="square" rtlCol="0">
            <a:spAutoFit/>
          </a:bodyPr>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endPar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14630" y="651510"/>
            <a:ext cx="8754745" cy="429260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p>
            <a:pPr eaLnBrk="1">
              <a:lnSpc>
                <a:spcPct val="140000"/>
              </a:lnSpc>
            </a:pPr>
            <a:r>
              <a:rPr lang="zh-CN" altLang="en-US" sz="1500" b="1" dirty="0" smtClean="0">
                <a:solidFill>
                  <a:schemeClr val="tx1"/>
                </a:solidFill>
                <a:latin typeface="微软雅黑" panose="020B0503020204020204" pitchFamily="34" charset="-122"/>
                <a:ea typeface="微软雅黑" panose="020B0503020204020204" pitchFamily="34" charset="-122"/>
                <a:sym typeface="+mn-ea"/>
              </a:rPr>
              <a:t>鼓励小型电动汽车发展</a:t>
            </a:r>
            <a:endParaRPr lang="en-US" altLang="zh-CN" sz="1500" b="1" dirty="0" smtClean="0">
              <a:solidFill>
                <a:schemeClr val="tx1"/>
              </a:solidFill>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有代表认为，小型电动汽车作为新能源汽车中的重要细分品类，由于产品价格更低、停车占地面积小，在节能减排、资源利用上相比大型电动汽车更具优势。但是，受行业政策、行业认知等因素影响，小型电动汽车发展受到一定阻碍，市场份额大幅下降。</a:t>
            </a:r>
            <a:r>
              <a:rPr lang="en-US" altLang="zh-CN" sz="1500" dirty="0" smtClean="0">
                <a:latin typeface="微软雅黑" panose="020B0503020204020204" pitchFamily="34" charset="-122"/>
                <a:ea typeface="微软雅黑" panose="020B0503020204020204" pitchFamily="34" charset="-122"/>
                <a:sym typeface="+mn-ea"/>
              </a:rPr>
              <a:t>2018</a:t>
            </a:r>
            <a:r>
              <a:rPr lang="zh-CN" altLang="en-US" sz="1500" dirty="0" smtClean="0">
                <a:latin typeface="微软雅黑" panose="020B0503020204020204" pitchFamily="34" charset="-122"/>
                <a:ea typeface="微软雅黑" panose="020B0503020204020204" pitchFamily="34" charset="-122"/>
                <a:sym typeface="+mn-ea"/>
              </a:rPr>
              <a:t>年新能源汽车补贴政策调整后，小型电动汽车市场占比由</a:t>
            </a:r>
            <a:r>
              <a:rPr lang="en-US" altLang="zh-CN" sz="1500" dirty="0" smtClean="0">
                <a:latin typeface="微软雅黑" panose="020B0503020204020204" pitchFamily="34" charset="-122"/>
                <a:ea typeface="微软雅黑" panose="020B0503020204020204" pitchFamily="34" charset="-122"/>
                <a:sym typeface="+mn-ea"/>
              </a:rPr>
              <a:t>2017</a:t>
            </a:r>
            <a:r>
              <a:rPr lang="zh-CN" altLang="en-US" sz="1500" dirty="0" smtClean="0">
                <a:latin typeface="微软雅黑" panose="020B0503020204020204" pitchFamily="34" charset="-122"/>
                <a:ea typeface="微软雅黑" panose="020B0503020204020204" pitchFamily="34" charset="-122"/>
                <a:sym typeface="+mn-ea"/>
              </a:rPr>
              <a:t>年的</a:t>
            </a:r>
            <a:r>
              <a:rPr lang="en-US" altLang="zh-CN" sz="1500" dirty="0" smtClean="0">
                <a:latin typeface="微软雅黑" panose="020B0503020204020204" pitchFamily="34" charset="-122"/>
                <a:ea typeface="微软雅黑" panose="020B0503020204020204" pitchFamily="34" charset="-122"/>
                <a:sym typeface="+mn-ea"/>
              </a:rPr>
              <a:t>76%</a:t>
            </a:r>
            <a:r>
              <a:rPr lang="zh-CN" altLang="en-US" sz="1500" dirty="0" smtClean="0">
                <a:latin typeface="微软雅黑" panose="020B0503020204020204" pitchFamily="34" charset="-122"/>
                <a:ea typeface="微软雅黑" panose="020B0503020204020204" pitchFamily="34" charset="-122"/>
                <a:sym typeface="+mn-ea"/>
              </a:rPr>
              <a:t>下降至</a:t>
            </a:r>
            <a:r>
              <a:rPr lang="en-US" altLang="zh-CN" sz="1500" dirty="0" smtClean="0">
                <a:latin typeface="微软雅黑" panose="020B0503020204020204" pitchFamily="34" charset="-122"/>
                <a:ea typeface="微软雅黑" panose="020B0503020204020204" pitchFamily="34" charset="-122"/>
                <a:sym typeface="+mn-ea"/>
              </a:rPr>
              <a:t>65%</a:t>
            </a:r>
            <a:r>
              <a:rPr lang="zh-CN" altLang="en-US" sz="1500" dirty="0" smtClean="0">
                <a:latin typeface="微软雅黑" panose="020B0503020204020204" pitchFamily="34" charset="-122"/>
                <a:ea typeface="微软雅黑" panose="020B0503020204020204" pitchFamily="34" charset="-122"/>
                <a:sym typeface="+mn-ea"/>
              </a:rPr>
              <a:t>，其中</a:t>
            </a:r>
            <a:r>
              <a:rPr lang="en-US" altLang="zh-CN" sz="1500" dirty="0" smtClean="0">
                <a:latin typeface="微软雅黑" panose="020B0503020204020204" pitchFamily="34" charset="-122"/>
                <a:ea typeface="微软雅黑" panose="020B0503020204020204" pitchFamily="34" charset="-122"/>
                <a:sym typeface="+mn-ea"/>
              </a:rPr>
              <a:t>A00</a:t>
            </a:r>
            <a:r>
              <a:rPr lang="zh-CN" altLang="en-US" sz="1500" dirty="0" smtClean="0">
                <a:latin typeface="微软雅黑" panose="020B0503020204020204" pitchFamily="34" charset="-122"/>
                <a:ea typeface="微软雅黑" panose="020B0503020204020204" pitchFamily="34" charset="-122"/>
                <a:sym typeface="+mn-ea"/>
              </a:rPr>
              <a:t>级电动汽车直接下降了</a:t>
            </a:r>
            <a:r>
              <a:rPr lang="en-US" altLang="zh-CN" sz="1500" dirty="0" smtClean="0">
                <a:latin typeface="微软雅黑" panose="020B0503020204020204" pitchFamily="34" charset="-122"/>
                <a:ea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sym typeface="+mn-ea"/>
              </a:rPr>
              <a:t>个百分点。同时，按新发布的</a:t>
            </a:r>
            <a:r>
              <a:rPr lang="en-US" altLang="zh-CN" sz="1500" dirty="0" smtClean="0">
                <a:latin typeface="微软雅黑" panose="020B0503020204020204" pitchFamily="34" charset="-122"/>
                <a:ea typeface="微软雅黑" panose="020B0503020204020204" pitchFamily="34" charset="-122"/>
                <a:sym typeface="+mn-ea"/>
              </a:rPr>
              <a:t>2020-2022</a:t>
            </a:r>
            <a:r>
              <a:rPr lang="zh-CN" altLang="en-US" sz="1500" dirty="0" smtClean="0">
                <a:latin typeface="微软雅黑" panose="020B0503020204020204" pitchFamily="34" charset="-122"/>
                <a:ea typeface="微软雅黑" panose="020B0503020204020204" pitchFamily="34" charset="-122"/>
                <a:sym typeface="+mn-ea"/>
              </a:rPr>
              <a:t>年新能源汽车补贴政策，续驶里程不到</a:t>
            </a:r>
            <a:r>
              <a:rPr lang="en-US" altLang="zh-CN" sz="1500" dirty="0" smtClean="0">
                <a:latin typeface="微软雅黑" panose="020B0503020204020204" pitchFamily="34" charset="-122"/>
                <a:ea typeface="微软雅黑" panose="020B0503020204020204" pitchFamily="34" charset="-122"/>
                <a:sym typeface="+mn-ea"/>
              </a:rPr>
              <a:t>300</a:t>
            </a:r>
            <a:r>
              <a:rPr lang="zh-CN" altLang="en-US" sz="1500" dirty="0" smtClean="0">
                <a:latin typeface="微软雅黑" panose="020B0503020204020204" pitchFamily="34" charset="-122"/>
                <a:ea typeface="微软雅黑" panose="020B0503020204020204" pitchFamily="34" charset="-122"/>
                <a:sym typeface="+mn-ea"/>
              </a:rPr>
              <a:t>公里的小型电动汽车拿不到财政补贴。因此，有必要重新思考新能源汽车产业的发展方向，助力汽车产业持续平稳向上发展。为此提出以下几点建议：</a:t>
            </a:r>
            <a:endParaRPr lang="en-US" altLang="zh-CN" sz="1500" dirty="0" smtClean="0">
              <a:latin typeface="微软雅黑" panose="020B0503020204020204" pitchFamily="34" charset="-122"/>
              <a:ea typeface="微软雅黑" panose="020B0503020204020204" pitchFamily="34" charset="-122"/>
            </a:endParaRPr>
          </a:p>
          <a:p>
            <a:pPr eaLnBrk="1">
              <a:lnSpc>
                <a:spcPct val="140000"/>
              </a:lnSpc>
            </a:pPr>
            <a:r>
              <a:rPr lang="en-US" altLang="zh-CN" sz="1500" dirty="0" smtClean="0">
                <a:latin typeface="微软雅黑" panose="020B0503020204020204" pitchFamily="34" charset="-122"/>
                <a:ea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sym typeface="+mn-ea"/>
              </a:rPr>
              <a:t>一是建议国家有关部委出台小型电动汽车专门管理政策。确立小型电动汽车产品标准，包括产品定义、技术标准、售后服务等，进行合理引导，促进小型电动汽车市场规范化。二是制定以降低能耗为导向的新能源汽车补贴标准。对于符合标准的小型电动汽车按照耗电量进行梯级补贴。三是建议给予小型电动汽车消费税、金融保险等方面优惠政策支持，将小型电动汽车和其他类别新能源汽车实行差异化管理。</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ISPRING_PRESENTATION_TITLE" val="0815-2"/>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6276</Words>
  <Application>WPS 演示</Application>
  <PresentationFormat>全屏显示(16:9)</PresentationFormat>
  <Paragraphs>131</Paragraphs>
  <Slides>14</Slides>
  <Notes>25</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14</vt:i4>
      </vt:variant>
    </vt:vector>
  </HeadingPairs>
  <TitlesOfParts>
    <vt:vector size="34" baseType="lpstr">
      <vt:lpstr>Arial</vt:lpstr>
      <vt:lpstr>宋体</vt:lpstr>
      <vt:lpstr>Wingdings</vt:lpstr>
      <vt:lpstr>楷体</vt:lpstr>
      <vt:lpstr>Calibri</vt:lpstr>
      <vt:lpstr>微软雅黑</vt:lpstr>
      <vt:lpstr>Arial</vt:lpstr>
      <vt:lpstr>Meiryo</vt:lpstr>
      <vt:lpstr>Yu Gothic UI</vt:lpstr>
      <vt:lpstr>MS PGothic</vt:lpstr>
      <vt:lpstr>Open Sans</vt:lpstr>
      <vt:lpstr>Segoe Print</vt:lpstr>
      <vt:lpstr>冬青黑体简体中文 W3</vt:lpstr>
      <vt:lpstr>等线</vt:lpstr>
      <vt:lpstr>Arial Narrow</vt:lpstr>
      <vt:lpstr>Arial Unicode MS</vt:lpstr>
      <vt:lpstr>Calibri Light</vt:lpstr>
      <vt:lpstr>黑体</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猴子</cp:lastModifiedBy>
  <cp:revision>170</cp:revision>
  <dcterms:created xsi:type="dcterms:W3CDTF">2017-08-15T01:04:00Z</dcterms:created>
  <dcterms:modified xsi:type="dcterms:W3CDTF">2020-07-03T04:18:24Z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2052-11.1.0.9739</vt:lpwstr>
  </property>
</Properties>
</file>