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Lst>
  <p:notesMasterIdLst>
    <p:notesMasterId r:id="rId12"/>
  </p:notesMasterIdLst>
  <p:handoutMasterIdLst>
    <p:handoutMasterId r:id="rId13"/>
  </p:handoutMasterIdLst>
  <p:sldIdLst>
    <p:sldId id="703" r:id="rId2"/>
    <p:sldId id="695" r:id="rId3"/>
    <p:sldId id="697" r:id="rId4"/>
    <p:sldId id="696" r:id="rId5"/>
    <p:sldId id="692" r:id="rId6"/>
    <p:sldId id="693" r:id="rId7"/>
    <p:sldId id="707" r:id="rId8"/>
    <p:sldId id="708" r:id="rId9"/>
    <p:sldId id="706" r:id="rId10"/>
    <p:sldId id="636" r:id="rId11"/>
  </p:sldIdLst>
  <p:sldSz cx="9906000" cy="6858000" type="A4"/>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6114" userDrawn="1">
          <p15:clr>
            <a:srgbClr val="A4A3A4"/>
          </p15:clr>
        </p15:guide>
        <p15:guide id="6">
          <p15:clr>
            <a:srgbClr val="A4A3A4"/>
          </p15:clr>
        </p15:guide>
        <p15:guide id="7" pos="126" userDrawn="1">
          <p15:clr>
            <a:srgbClr val="A4A3A4"/>
          </p15:clr>
        </p15:guide>
        <p15:guide id="8" pos="3120">
          <p15:clr>
            <a:srgbClr val="A4A3A4"/>
          </p15:clr>
        </p15:guide>
        <p15:guide id="10" orient="horz" pos="4065" userDrawn="1">
          <p15:clr>
            <a:srgbClr val="A4A3A4"/>
          </p15:clr>
        </p15:guide>
        <p15:guide id="11" orient="horz" pos="415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706" autoAdjust="0"/>
    <p:restoredTop sz="95056" autoAdjust="0"/>
  </p:normalViewPr>
  <p:slideViewPr>
    <p:cSldViewPr>
      <p:cViewPr varScale="1">
        <p:scale>
          <a:sx n="112" d="100"/>
          <a:sy n="112" d="100"/>
        </p:scale>
        <p:origin x="1578" y="102"/>
      </p:cViewPr>
      <p:guideLst>
        <p:guide orient="horz" pos="981"/>
        <p:guide pos="6114"/>
        <p:guide/>
        <p:guide pos="126"/>
        <p:guide pos="312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2020/7/1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2020/7/1</a:t>
            </a:fld>
            <a:endParaRPr lang="zh-CN" altLang="en-US"/>
          </a:p>
        </p:txBody>
      </p:sp>
      <p:sp>
        <p:nvSpPr>
          <p:cNvPr id="4" name="幻灯片图像占位符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83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Tree>
    <p:extLst>
      <p:ext uri="{BB962C8B-B14F-4D97-AF65-F5344CB8AC3E}">
        <p14:creationId xmlns:p14="http://schemas.microsoft.com/office/powerpoint/2010/main" val="719799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3_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6"/>
            <a:ext cx="84201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
        <p:nvSpPr>
          <p:cNvPr id="6" name="TextBox 12"/>
          <p:cNvSpPr txBox="1"/>
          <p:nvPr userDrawn="1"/>
        </p:nvSpPr>
        <p:spPr>
          <a:xfrm>
            <a:off x="389497" y="6520361"/>
            <a:ext cx="1043876" cy="230832"/>
          </a:xfrm>
          <a:prstGeom prst="rect">
            <a:avLst/>
          </a:prstGeom>
          <a:noFill/>
        </p:spPr>
        <p:txBody>
          <a:bodyPr wrap="none" rtlCol="0">
            <a:spAutoFit/>
          </a:bodyPr>
          <a:lstStyle/>
          <a:p>
            <a:r>
              <a:rPr lang="en-US" altLang="zh-CN" sz="900" b="1" i="1" dirty="0">
                <a:solidFill>
                  <a:prstClr val="black">
                    <a:lumMod val="50000"/>
                    <a:lumOff val="50000"/>
                  </a:prstClr>
                </a:solidFill>
                <a:latin typeface="Arial" pitchFamily="34" charset="0"/>
                <a:cs typeface="Arial" pitchFamily="34" charset="0"/>
              </a:rPr>
              <a:t>CONFIDENTIAL</a:t>
            </a:r>
            <a:endParaRPr lang="zh-CN" altLang="en-US" sz="1400" b="1" i="1" dirty="0">
              <a:solidFill>
                <a:prstClr val="black">
                  <a:lumMod val="50000"/>
                  <a:lumOff val="50000"/>
                </a:prstClr>
              </a:solidFill>
              <a:latin typeface="Arial" pitchFamily="34" charset="0"/>
              <a:cs typeface="Arial" pitchFamily="34" charset="0"/>
            </a:endParaRPr>
          </a:p>
        </p:txBody>
      </p:sp>
    </p:spTree>
    <p:extLst>
      <p:ext uri="{BB962C8B-B14F-4D97-AF65-F5344CB8AC3E}">
        <p14:creationId xmlns:p14="http://schemas.microsoft.com/office/powerpoint/2010/main" val="1069960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and content">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049344" y="404664"/>
            <a:ext cx="1584932" cy="222447"/>
          </a:xfrm>
          <a:prstGeom prst="rect">
            <a:avLst/>
          </a:prstGeom>
        </p:spPr>
      </p:pic>
      <p:sp>
        <p:nvSpPr>
          <p:cNvPr id="5" name="标题 1"/>
          <p:cNvSpPr>
            <a:spLocks noGrp="1"/>
          </p:cNvSpPr>
          <p:nvPr>
            <p:ph type="title"/>
          </p:nvPr>
        </p:nvSpPr>
        <p:spPr>
          <a:xfrm>
            <a:off x="1136576" y="574863"/>
            <a:ext cx="7056784" cy="309600"/>
          </a:xfrm>
          <a:prstGeom prst="rect">
            <a:avLst/>
          </a:prstGeom>
        </p:spPr>
        <p:txBody>
          <a:bodyPr anchor="b"/>
          <a:lstStyle>
            <a:lvl1pPr>
              <a:defRPr lang="zh-CN" altLang="en-US" sz="4400" b="1" dirty="0">
                <a:solidFill>
                  <a:srgbClr val="203864"/>
                </a:solidFill>
              </a:defRPr>
            </a:lvl1pPr>
          </a:lstStyle>
          <a:p>
            <a:pPr marL="0" lvl="0" algn="l"/>
            <a:r>
              <a:rPr lang="zh-CN" altLang="en-US" dirty="0"/>
              <a:t>单击此处编辑母版标题样式</a:t>
            </a:r>
          </a:p>
        </p:txBody>
      </p:sp>
      <p:cxnSp>
        <p:nvCxnSpPr>
          <p:cNvPr id="10" name="直线连接符 63"/>
          <p:cNvCxnSpPr/>
          <p:nvPr userDrawn="1"/>
        </p:nvCxnSpPr>
        <p:spPr>
          <a:xfrm>
            <a:off x="350838" y="908720"/>
            <a:ext cx="9283435" cy="0"/>
          </a:xfrm>
          <a:prstGeom prst="line">
            <a:avLst/>
          </a:prstGeom>
          <a:ln>
            <a:solidFill>
              <a:schemeClr val="accent1">
                <a:shade val="95000"/>
                <a:satMod val="105000"/>
                <a:alpha val="32000"/>
              </a:schemeClr>
            </a:solidFill>
          </a:ln>
        </p:spPr>
        <p:style>
          <a:lnRef idx="1">
            <a:schemeClr val="accent1"/>
          </a:lnRef>
          <a:fillRef idx="0">
            <a:schemeClr val="accent1"/>
          </a:fillRef>
          <a:effectRef idx="0">
            <a:schemeClr val="accent1"/>
          </a:effectRef>
          <a:fontRef idx="minor">
            <a:schemeClr val="tx1"/>
          </a:fontRef>
        </p:style>
      </p:cxnSp>
      <p:sp>
        <p:nvSpPr>
          <p:cNvPr id="11" name="KSO_Shape"/>
          <p:cNvSpPr>
            <a:spLocks noChangeAspect="1"/>
          </p:cNvSpPr>
          <p:nvPr userDrawn="1"/>
        </p:nvSpPr>
        <p:spPr bwMode="auto">
          <a:xfrm>
            <a:off x="200472" y="44623"/>
            <a:ext cx="792000" cy="883269"/>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203864"/>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1" dirty="0">
              <a:solidFill>
                <a:srgbClr val="FFFFFF"/>
              </a:solidFill>
            </a:endParaRPr>
          </a:p>
        </p:txBody>
      </p:sp>
    </p:spTree>
    <p:extLst>
      <p:ext uri="{BB962C8B-B14F-4D97-AF65-F5344CB8AC3E}">
        <p14:creationId xmlns:p14="http://schemas.microsoft.com/office/powerpoint/2010/main" val="2043979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702"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1" y="-7374"/>
            <a:ext cx="9906000" cy="6858000"/>
          </a:xfrm>
          <a:prstGeom prst="rect">
            <a:avLst/>
          </a:prstGeom>
        </p:spPr>
      </p:pic>
      <p:sp>
        <p:nvSpPr>
          <p:cNvPr id="80" name="矩形 79"/>
          <p:cNvSpPr/>
          <p:nvPr/>
        </p:nvSpPr>
        <p:spPr>
          <a:xfrm>
            <a:off x="3728864" y="3229754"/>
            <a:ext cx="5904656" cy="523220"/>
          </a:xfrm>
          <a:prstGeom prst="rect">
            <a:avLst/>
          </a:prstGeom>
        </p:spPr>
        <p:txBody>
          <a:bodyPr wrap="square">
            <a:spAutoFit/>
          </a:bodyPr>
          <a:lstStyle/>
          <a:p>
            <a:r>
              <a:rPr lang="zh-CN" altLang="en-US" sz="2800" b="1" dirty="0">
                <a:solidFill>
                  <a:schemeClr val="bg1"/>
                </a:solidFill>
                <a:latin typeface="Microsoft YaHei" charset="-122"/>
                <a:ea typeface="Microsoft YaHei" charset="-122"/>
                <a:cs typeface="Microsoft YaHei" charset="-122"/>
              </a:rPr>
              <a:t>北京计划调整小客车摇号政策</a:t>
            </a:r>
          </a:p>
        </p:txBody>
      </p:sp>
    </p:spTree>
    <p:extLst>
      <p:ext uri="{BB962C8B-B14F-4D97-AF65-F5344CB8AC3E}">
        <p14:creationId xmlns:p14="http://schemas.microsoft.com/office/powerpoint/2010/main" val="325419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54616" y="1777956"/>
            <a:ext cx="6699769" cy="2992860"/>
            <a:chOff x="2054616" y="1777956"/>
            <a:chExt cx="6699769" cy="2992860"/>
          </a:xfrm>
        </p:grpSpPr>
        <p:sp>
          <p:nvSpPr>
            <p:cNvPr id="10" name="矩形 9"/>
            <p:cNvSpPr/>
            <p:nvPr/>
          </p:nvSpPr>
          <p:spPr>
            <a:xfrm>
              <a:off x="4793945" y="1970153"/>
              <a:ext cx="3960440" cy="2141612"/>
            </a:xfrm>
            <a:prstGeom prst="rect">
              <a:avLst/>
            </a:prstGeom>
          </p:spPr>
          <p:txBody>
            <a:bodyPr wrap="square">
              <a:spAutoFit/>
            </a:bodyPr>
            <a:lstStyle/>
            <a:p>
              <a:pPr>
                <a:lnSpc>
                  <a:spcPct val="150000"/>
                </a:lnSpc>
                <a:spcAft>
                  <a:spcPts val="488"/>
                </a:spcAft>
              </a:pP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rPr>
                <a:t>联系我们</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邮件：</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camservice@chinaautomarket.com</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电话：</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1040-8093</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传真：</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0943</a:t>
              </a:r>
            </a:p>
            <a:p>
              <a:pPr>
                <a:lnSpc>
                  <a:spcPct val="15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地址：</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上海市中山西路</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2025</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号永升大厦</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1116</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室 </a:t>
              </a:r>
            </a:p>
          </p:txBody>
        </p:sp>
        <p:grpSp>
          <p:nvGrpSpPr>
            <p:cNvPr id="4" name="组合 3"/>
            <p:cNvGrpSpPr/>
            <p:nvPr/>
          </p:nvGrpSpPr>
          <p:grpSpPr>
            <a:xfrm>
              <a:off x="2054616" y="2308017"/>
              <a:ext cx="1643399" cy="1696716"/>
              <a:chOff x="2032703" y="2708920"/>
              <a:chExt cx="1643399" cy="1696716"/>
            </a:xfrm>
          </p:grpSpPr>
          <p:pic>
            <p:nvPicPr>
              <p:cNvPr id="13" name="图片 1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139767" y="2708920"/>
                <a:ext cx="1429270" cy="1429270"/>
              </a:xfrm>
              <a:prstGeom prst="rect">
                <a:avLst/>
              </a:prstGeom>
            </p:spPr>
          </p:pic>
          <p:sp>
            <p:nvSpPr>
              <p:cNvPr id="14" name="矩形 13"/>
              <p:cNvSpPr/>
              <p:nvPr/>
            </p:nvSpPr>
            <p:spPr>
              <a:xfrm>
                <a:off x="2032703" y="4138190"/>
                <a:ext cx="1643399" cy="267446"/>
              </a:xfrm>
              <a:prstGeom prst="rect">
                <a:avLst/>
              </a:prstGeom>
            </p:spPr>
            <p:txBody>
              <a:bodyPr wrap="none">
                <a:spAutoFit/>
              </a:bodyPr>
              <a:lstStyle/>
              <a:p>
                <a:pPr algn="ctr"/>
                <a:r>
                  <a:rPr lang="zh-CN" altLang="en-US" sz="1138" dirty="0">
                    <a:latin typeface="Arial" panose="020B0604020202020204" pitchFamily="34" charset="0"/>
                    <a:ea typeface="微软雅黑" panose="020B0503020204020204" pitchFamily="34" charset="-122"/>
                  </a:rPr>
                  <a:t>扫码关注微信公众平台</a:t>
                </a:r>
              </a:p>
            </p:txBody>
          </p:sp>
        </p:grpSp>
        <p:cxnSp>
          <p:nvCxnSpPr>
            <p:cNvPr id="3" name="直接连接符 2"/>
            <p:cNvCxnSpPr/>
            <p:nvPr/>
          </p:nvCxnSpPr>
          <p:spPr>
            <a:xfrm>
              <a:off x="4686881" y="1777956"/>
              <a:ext cx="0" cy="29928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2688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5169718-3F59-42AE-A623-92303F546C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7" name="矩形 6"/>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3263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0F3F932-AF01-4A4A-956C-15B7BCBA4B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5955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F14D417-7D65-44D2-8708-3CA29F0469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4786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D87B7E9-6C35-40BD-AFD0-B2C05942D3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436723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9DF2B16-D322-44DB-BA2D-C02A4E9F97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149685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6D73CED-6789-4CC1-A6AA-18E8C4BF67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366891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3AB2588-FDA7-44B3-A3A5-1B7D1905D0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13135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solidFill>
                  <a:srgbClr val="203864"/>
                </a:solidFill>
              </a:rPr>
              <a:t>CAM</a:t>
            </a:r>
            <a:r>
              <a:rPr lang="zh-CN" altLang="en-US" b="1" dirty="0">
                <a:solidFill>
                  <a:srgbClr val="203864"/>
                </a:solidFill>
              </a:rPr>
              <a:t>观点</a:t>
            </a:r>
          </a:p>
        </p:txBody>
      </p:sp>
      <p:sp>
        <p:nvSpPr>
          <p:cNvPr id="4" name="矩形 3"/>
          <p:cNvSpPr/>
          <p:nvPr/>
        </p:nvSpPr>
        <p:spPr>
          <a:xfrm>
            <a:off x="272480" y="1179904"/>
            <a:ext cx="9433048" cy="4788170"/>
          </a:xfrm>
          <a:prstGeom prst="rect">
            <a:avLst/>
          </a:prstGeom>
        </p:spPr>
        <p:txBody>
          <a:bodyPr wrap="square" rIns="0">
            <a:spAutoFit/>
          </a:bodyPr>
          <a:lstStyle/>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近日，北京市交通委发布小客车调控政策优化方案征求意见稿，拟于</a:t>
            </a:r>
            <a:r>
              <a:rPr lang="en-US" altLang="zh-CN" sz="1600" b="1" dirty="0">
                <a:solidFill>
                  <a:srgbClr val="203864"/>
                </a:solidFill>
                <a:latin typeface="Arial" panose="020B0604020202020204" pitchFamily="34" charset="0"/>
                <a:ea typeface="微软雅黑" panose="020B0503020204020204" pitchFamily="34" charset="-122"/>
              </a:rPr>
              <a:t>2020</a:t>
            </a:r>
            <a:r>
              <a:rPr lang="zh-CN" altLang="en-US" sz="1600" b="1" dirty="0">
                <a:solidFill>
                  <a:srgbClr val="203864"/>
                </a:solidFill>
                <a:latin typeface="Arial" panose="020B0604020202020204" pitchFamily="34" charset="0"/>
                <a:ea typeface="微软雅黑" panose="020B0503020204020204" pitchFamily="34" charset="-122"/>
              </a:rPr>
              <a:t>年</a:t>
            </a:r>
            <a:r>
              <a:rPr lang="en-US" altLang="zh-CN" sz="1600" b="1" dirty="0">
                <a:solidFill>
                  <a:srgbClr val="203864"/>
                </a:solidFill>
                <a:latin typeface="Arial" panose="020B0604020202020204" pitchFamily="34" charset="0"/>
                <a:ea typeface="微软雅黑" panose="020B0503020204020204" pitchFamily="34" charset="-122"/>
              </a:rPr>
              <a:t>8</a:t>
            </a:r>
            <a:r>
              <a:rPr lang="zh-CN" altLang="en-US" sz="1600" b="1" dirty="0">
                <a:solidFill>
                  <a:srgbClr val="203864"/>
                </a:solidFill>
                <a:latin typeface="Arial" panose="020B0604020202020204" pitchFamily="34" charset="0"/>
                <a:ea typeface="微软雅黑" panose="020B0503020204020204" pitchFamily="34" charset="-122"/>
              </a:rPr>
              <a:t>月份一次性增发</a:t>
            </a:r>
            <a:r>
              <a:rPr lang="en-US" altLang="zh-CN" sz="1600" b="1" dirty="0">
                <a:solidFill>
                  <a:srgbClr val="203864"/>
                </a:solidFill>
                <a:latin typeface="Arial" panose="020B0604020202020204" pitchFamily="34" charset="0"/>
                <a:ea typeface="微软雅黑" panose="020B0503020204020204" pitchFamily="34" charset="-122"/>
              </a:rPr>
              <a:t>2</a:t>
            </a:r>
            <a:r>
              <a:rPr lang="zh-CN" altLang="en-US" sz="1600" b="1" dirty="0">
                <a:solidFill>
                  <a:srgbClr val="203864"/>
                </a:solidFill>
                <a:latin typeface="Arial" panose="020B0604020202020204" pitchFamily="34" charset="0"/>
                <a:ea typeface="微软雅黑" panose="020B0503020204020204" pitchFamily="34" charset="-122"/>
              </a:rPr>
              <a:t>万个新能源车指标，面向“无车家庭”配置。同时，计划从</a:t>
            </a:r>
            <a:r>
              <a:rPr lang="en-US" altLang="zh-CN" sz="1600" b="1" dirty="0">
                <a:solidFill>
                  <a:srgbClr val="203864"/>
                </a:solidFill>
                <a:latin typeface="Arial" panose="020B0604020202020204" pitchFamily="34" charset="0"/>
                <a:ea typeface="微软雅黑" panose="020B0503020204020204" pitchFamily="34" charset="-122"/>
              </a:rPr>
              <a:t>2021</a:t>
            </a:r>
            <a:r>
              <a:rPr lang="zh-CN" altLang="en-US" sz="1600" b="1" dirty="0">
                <a:solidFill>
                  <a:srgbClr val="203864"/>
                </a:solidFill>
                <a:latin typeface="Arial" panose="020B0604020202020204" pitchFamily="34" charset="0"/>
                <a:ea typeface="微软雅黑" panose="020B0503020204020204" pitchFamily="34" charset="-122"/>
              </a:rPr>
              <a:t>年开始，在以个人为单位参加普通指标摇号和新能源指标轮候配置方式的基础上，增加以“无车家庭”为单位摇号和积分排序的指标配置方式。目前来看，北京现有的小客车指标配置已经远远不能满足市场需求，加之疫情下需要大力刺激汽车消费，此时调整小客车摇号政策实乃积极响应中央政府号召的明智之举。</a:t>
            </a:r>
            <a:endParaRPr lang="en-US" altLang="zh-CN" sz="1600" b="1"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北京计划调整的小客车摇号新政的主要变化：</a:t>
            </a:r>
            <a:r>
              <a:rPr lang="zh-CN" altLang="en-US" sz="1600" dirty="0">
                <a:solidFill>
                  <a:srgbClr val="203864"/>
                </a:solidFill>
                <a:latin typeface="Arial" panose="020B0604020202020204" pitchFamily="34" charset="0"/>
                <a:ea typeface="微软雅黑" panose="020B0503020204020204" pitchFamily="34" charset="-122"/>
              </a:rPr>
              <a:t>此次发布的摇号新政征求意见稿主要调整包括：指标配置向“无车家庭”倾斜、每人最多只能保留</a:t>
            </a:r>
            <a:r>
              <a:rPr lang="en-US" altLang="zh-CN" sz="1600" dirty="0">
                <a:solidFill>
                  <a:srgbClr val="203864"/>
                </a:solidFill>
                <a:latin typeface="Arial" panose="020B0604020202020204" pitchFamily="34" charset="0"/>
                <a:ea typeface="微软雅黑" panose="020B0503020204020204" pitchFamily="34" charset="-122"/>
              </a:rPr>
              <a:t>1</a:t>
            </a:r>
            <a:r>
              <a:rPr lang="zh-CN" altLang="en-US" sz="1600" dirty="0">
                <a:solidFill>
                  <a:srgbClr val="203864"/>
                </a:solidFill>
                <a:latin typeface="Arial" panose="020B0604020202020204" pitchFamily="34" charset="0"/>
                <a:ea typeface="微软雅黑" panose="020B0503020204020204" pitchFamily="34" charset="-122"/>
              </a:rPr>
              <a:t>个小客车指标、取消申请更新指标的时限要求以及调整配置时间等四个方面的变化，最终目标在于优先解决“无车家庭”群体的拥车需求。</a:t>
            </a:r>
            <a:endParaRPr lang="en-US" altLang="zh-CN" sz="1600"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北京积极调整小客车摇号政策，或将引领其他限购城市进一步跟进释放指标配额：</a:t>
            </a:r>
            <a:r>
              <a:rPr lang="zh-CN" altLang="en-US" sz="1600" dirty="0">
                <a:solidFill>
                  <a:srgbClr val="203864"/>
                </a:solidFill>
                <a:latin typeface="Arial" panose="020B0604020202020204" pitchFamily="34" charset="0"/>
                <a:ea typeface="微软雅黑" panose="020B0503020204020204" pitchFamily="34" charset="-122"/>
              </a:rPr>
              <a:t>一直以来，北京汽车市场在国内都被看作风向标市场，北京率先调整小客车摇号政策，其他限购城市有望在原先放宽限购的基础上进一步加大政策刺激力度并可能继续扩大指标配额。这将有助于刺激国内车市进一步回暖，并对车企的销量提升具有较大的促进作用。</a:t>
            </a:r>
          </a:p>
        </p:txBody>
      </p:sp>
    </p:spTree>
    <p:extLst>
      <p:ext uri="{BB962C8B-B14F-4D97-AF65-F5344CB8AC3E}">
        <p14:creationId xmlns:p14="http://schemas.microsoft.com/office/powerpoint/2010/main" val="4108160814"/>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54148</TotalTime>
  <Words>327</Words>
  <Application>Microsoft Office PowerPoint</Application>
  <PresentationFormat>A4 纸张(210x297 毫米)</PresentationFormat>
  <Paragraphs>11</Paragraphs>
  <Slides>10</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10</vt:i4>
      </vt:variant>
    </vt:vector>
  </HeadingPairs>
  <TitlesOfParts>
    <vt:vector size="15" baseType="lpstr">
      <vt:lpstr>Microsoft YaHei</vt:lpstr>
      <vt:lpstr>Arial</vt:lpstr>
      <vt:lpstr>Calibri</vt:lpstr>
      <vt:lpstr>Wingdings</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CAM CAM</cp:lastModifiedBy>
  <cp:revision>8135</cp:revision>
  <cp:lastPrinted>2016-08-18T05:59:21Z</cp:lastPrinted>
  <dcterms:created xsi:type="dcterms:W3CDTF">2013-12-03T00:55:47Z</dcterms:created>
  <dcterms:modified xsi:type="dcterms:W3CDTF">2020-07-01T03:31:56Z</dcterms:modified>
</cp:coreProperties>
</file>