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67" r:id="rId3"/>
    <p:sldId id="268" r:id="rId4"/>
    <p:sldId id="272" r:id="rId5"/>
    <p:sldId id="273" r:id="rId6"/>
    <p:sldId id="282" r:id="rId7"/>
    <p:sldId id="276" r:id="rId8"/>
    <p:sldId id="285" r:id="rId9"/>
    <p:sldId id="286" r:id="rId10"/>
    <p:sldId id="279" r:id="rId11"/>
    <p:sldId id="280" r:id="rId12"/>
    <p:sldId id="281" r:id="rId13"/>
    <p:sldId id="266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0075C2"/>
    <a:srgbClr val="000099"/>
    <a:srgbClr val="A6ADB3"/>
    <a:srgbClr val="595757"/>
    <a:srgbClr val="1E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5561" autoAdjust="0"/>
  </p:normalViewPr>
  <p:slideViewPr>
    <p:cSldViewPr snapToGrid="0">
      <p:cViewPr varScale="1">
        <p:scale>
          <a:sx n="87" d="100"/>
          <a:sy n="87" d="100"/>
        </p:scale>
        <p:origin x="341" y="77"/>
      </p:cViewPr>
      <p:guideLst>
        <p:guide orient="horz" pos="890"/>
        <p:guide pos="529"/>
        <p:guide orient="horz" pos="3952"/>
      </p:guideLst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82E-2"/>
          <c:y val="6.3842767685535387E-2"/>
          <c:w val="0.88681243962897904"/>
          <c:h val="0.80644057288114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'P6+P9'!$B$13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'P6+P9'!$B$14:$B$25</c:f>
              <c:numCache>
                <c:formatCode>General</c:formatCode>
                <c:ptCount val="12"/>
                <c:pt idx="0">
                  <c:v>114386</c:v>
                </c:pt>
                <c:pt idx="1">
                  <c:v>43273</c:v>
                </c:pt>
                <c:pt idx="2">
                  <c:v>91979</c:v>
                </c:pt>
                <c:pt idx="3">
                  <c:v>93170</c:v>
                </c:pt>
                <c:pt idx="4">
                  <c:v>96703</c:v>
                </c:pt>
                <c:pt idx="5">
                  <c:v>124265</c:v>
                </c:pt>
                <c:pt idx="6">
                  <c:v>87789</c:v>
                </c:pt>
                <c:pt idx="7">
                  <c:v>82661</c:v>
                </c:pt>
                <c:pt idx="8">
                  <c:v>97075</c:v>
                </c:pt>
                <c:pt idx="9">
                  <c:v>76049</c:v>
                </c:pt>
                <c:pt idx="10">
                  <c:v>95844</c:v>
                </c:pt>
                <c:pt idx="11">
                  <c:v>115210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23-4AB1-9285-ED37DD5D9D83}"/>
            </c:ext>
          </c:extLst>
        </c:ser>
        <c:ser>
          <c:idx val="1"/>
          <c:order val="1"/>
          <c:tx>
            <c:strRef>
              <c:f>'P6+P9'!$C$13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'P6+P9'!$C$14:$C$25</c:f>
              <c:numCache>
                <c:formatCode>General</c:formatCode>
                <c:ptCount val="12"/>
                <c:pt idx="0">
                  <c:v>88206</c:v>
                </c:pt>
                <c:pt idx="1">
                  <c:v>10321</c:v>
                </c:pt>
                <c:pt idx="2">
                  <c:v>65526</c:v>
                </c:pt>
                <c:pt idx="3">
                  <c:v>91589</c:v>
                </c:pt>
                <c:pt idx="4">
                  <c:v>87343</c:v>
                </c:pt>
                <c:pt idx="5">
                  <c:v>88508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23-4AB1-9285-ED37DD5D9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-4931792"/>
        <c:axId val="-4931248"/>
      </c:barChart>
      <c:lineChart>
        <c:grouping val="standard"/>
        <c:varyColors val="0"/>
        <c:ser>
          <c:idx val="2"/>
          <c:order val="2"/>
          <c:tx>
            <c:strRef>
              <c:f>'P6+P9'!$D$13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6.6115696742743797E-3"/>
                  <c:y val="-9.09886264216972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923-4AB1-9285-ED37DD5D9D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'P6+P9'!$D$14:$D$25</c:f>
              <c:numCache>
                <c:formatCode>0.0%</c:formatCode>
                <c:ptCount val="12"/>
                <c:pt idx="0">
                  <c:v>-0.22887416292203588</c:v>
                </c:pt>
                <c:pt idx="1">
                  <c:v>-0.76149099900630879</c:v>
                </c:pt>
                <c:pt idx="2">
                  <c:v>-0.2875982561236804</c:v>
                </c:pt>
                <c:pt idx="3">
                  <c:v>-1.6968981431791375E-2</c:v>
                </c:pt>
                <c:pt idx="4">
                  <c:v>-9.6791206063927659E-2</c:v>
                </c:pt>
                <c:pt idx="5">
                  <c:v>-0.28774795799299879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923-4AB1-9285-ED37DD5D9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922544"/>
        <c:axId val="-4923088"/>
      </c:lineChart>
      <c:catAx>
        <c:axId val="-493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4931248"/>
        <c:crosses val="autoZero"/>
        <c:auto val="1"/>
        <c:lblAlgn val="ctr"/>
        <c:lblOffset val="100"/>
        <c:noMultiLvlLbl val="0"/>
      </c:catAx>
      <c:valAx>
        <c:axId val="-4931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4931792"/>
        <c:crosses val="autoZero"/>
        <c:crossBetween val="between"/>
      </c:valAx>
      <c:valAx>
        <c:axId val="-492308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922544"/>
        <c:crosses val="max"/>
        <c:crossBetween val="between"/>
      </c:valAx>
      <c:catAx>
        <c:axId val="-4922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49230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3244566649923267"/>
          <c:y val="9.4488188976377951E-2"/>
          <c:w val="0.19740370918603251"/>
          <c:h val="6.73189079711492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2020-8-3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8429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9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8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4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3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pPr>
                <a:defRPr/>
              </a:pPr>
              <a:t>2020-8-3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2%20(2)!%5b2020&#25968;&#25454;-&#26032;&#27169;&#26495;.xlsx%5dP12%20(2)%20&#20869;&#23481;&#21344;&#20301;&#31526;%205" TargetMode="Externa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2%20(2)!%5b2020&#25968;&#25454;-&#26032;&#27169;&#26495;.xlsx%5dP12%20(2)%20&#20869;&#23481;&#21344;&#20301;&#31526;%205-1" TargetMode="External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2%20(2)!R28C6:R38C6" TargetMode="External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2%20(2)!R1C6:R11C6" TargetMode="External"/><Relationship Id="rId9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2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3!%5b2020&#25968;&#25454;-&#26032;&#27169;&#26495;.xlsx%5dP13%20&#20869;&#23481;&#21344;&#20301;&#31526;%20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&#20877;&#25630;&#20010;&#36879;&#35270;&#34920;!%5b2020&#25968;&#25454;-&#26032;&#27169;&#26495;.xlsx%5d&#20877;&#25630;&#20010;&#36879;&#35270;&#34920;%20&#20869;&#23481;&#21344;&#20301;&#31526;%206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file:///C:\Users\Administrator\Desktop\2020&#25968;&#25454;-&#26032;&#27169;&#26495;.xlsx!P4&#65288;&#28023;&#20851;&#25968;!%5b2020&#25968;&#25454;-&#26032;&#27169;&#26495;.xlsx%5dP4&#65288;&#28023;&#20851;&#25968;%20&#20869;&#23481;&#21344;&#20301;&#31526;%20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6+P9!R1C1:R6C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0!%5b2020&#25968;&#25454;-&#26032;&#27169;&#26495;.xlsx%5dP10%20&#22270;&#34920;%20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2020&#25968;&#25454;-&#26032;&#27169;&#26495;.xlsx!P11!R17C1:R21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/>
        </p:blipFill>
        <p:spPr bwMode="auto">
          <a:xfrm>
            <a:off x="1588" y="223621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36200" y="1473182"/>
            <a:ext cx="107754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2020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平行四边形 3">
            <a:extLst/>
          </p:cNvPr>
          <p:cNvSpPr/>
          <p:nvPr/>
        </p:nvSpPr>
        <p:spPr>
          <a:xfrm>
            <a:off x="7199313" y="5200650"/>
            <a:ext cx="4986337" cy="1676400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4995224"/>
              <a:gd name="connsiteY0" fmla="*/ 1638000 h 1657050"/>
              <a:gd name="connsiteX1" fmla="*/ 1483651 w 4995224"/>
              <a:gd name="connsiteY1" fmla="*/ 0 h 1657050"/>
              <a:gd name="connsiteX2" fmla="*/ 4812000 w 4995224"/>
              <a:gd name="connsiteY2" fmla="*/ 0 h 1657050"/>
              <a:gd name="connsiteX3" fmla="*/ 4995224 w 4995224"/>
              <a:gd name="connsiteY3" fmla="*/ 1657050 h 1657050"/>
              <a:gd name="connsiteX4" fmla="*/ 0 w 4995224"/>
              <a:gd name="connsiteY4" fmla="*/ 1638000 h 1657050"/>
              <a:gd name="connsiteX0" fmla="*/ 0 w 4995224"/>
              <a:gd name="connsiteY0" fmla="*/ 1657050 h 1676100"/>
              <a:gd name="connsiteX1" fmla="*/ 1483651 w 4995224"/>
              <a:gd name="connsiteY1" fmla="*/ 19050 h 1676100"/>
              <a:gd name="connsiteX2" fmla="*/ 4992975 w 4995224"/>
              <a:gd name="connsiteY2" fmla="*/ 0 h 1676100"/>
              <a:gd name="connsiteX3" fmla="*/ 4995224 w 4995224"/>
              <a:gd name="connsiteY3" fmla="*/ 1676100 h 1676100"/>
              <a:gd name="connsiteX4" fmla="*/ 0 w 4995224"/>
              <a:gd name="connsiteY4" fmla="*/ 1657050 h 16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224" h="1676100">
                <a:moveTo>
                  <a:pt x="0" y="1657050"/>
                </a:moveTo>
                <a:lnTo>
                  <a:pt x="1483651" y="19050"/>
                </a:lnTo>
                <a:lnTo>
                  <a:pt x="4992975" y="0"/>
                </a:lnTo>
                <a:cubicBezTo>
                  <a:pt x="4993725" y="558700"/>
                  <a:pt x="4994474" y="1117400"/>
                  <a:pt x="4995224" y="1676100"/>
                </a:cubicBezTo>
                <a:lnTo>
                  <a:pt x="0" y="1657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>
            <a:extLst/>
          </p:cNvPr>
          <p:cNvSpPr/>
          <p:nvPr/>
        </p:nvSpPr>
        <p:spPr>
          <a:xfrm>
            <a:off x="1588" y="5210175"/>
            <a:ext cx="10026650" cy="1666875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6500174"/>
              <a:gd name="connsiteY0" fmla="*/ 1638000 h 1657050"/>
              <a:gd name="connsiteX1" fmla="*/ 1483651 w 6500174"/>
              <a:gd name="connsiteY1" fmla="*/ 0 h 1657050"/>
              <a:gd name="connsiteX2" fmla="*/ 4812000 w 6500174"/>
              <a:gd name="connsiteY2" fmla="*/ 0 h 1657050"/>
              <a:gd name="connsiteX3" fmla="*/ 6500174 w 6500174"/>
              <a:gd name="connsiteY3" fmla="*/ 1657050 h 1657050"/>
              <a:gd name="connsiteX4" fmla="*/ 0 w 6500174"/>
              <a:gd name="connsiteY4" fmla="*/ 1638000 h 1657050"/>
              <a:gd name="connsiteX0" fmla="*/ 352649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3526499 w 10026673"/>
              <a:gd name="connsiteY4" fmla="*/ 1647525 h 1666575"/>
              <a:gd name="connsiteX0" fmla="*/ 224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2249 w 10026673"/>
              <a:gd name="connsiteY4" fmla="*/ 1647525 h 166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6673" h="1666575">
                <a:moveTo>
                  <a:pt x="2249" y="1647525"/>
                </a:moveTo>
                <a:cubicBezTo>
                  <a:pt x="1499" y="1098350"/>
                  <a:pt x="750" y="549175"/>
                  <a:pt x="0" y="0"/>
                </a:cubicBezTo>
                <a:lnTo>
                  <a:pt x="8338499" y="9525"/>
                </a:lnTo>
                <a:lnTo>
                  <a:pt x="10026673" y="1666575"/>
                </a:lnTo>
                <a:lnTo>
                  <a:pt x="2249" y="1647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028047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1364401" y="1924493"/>
            <a:ext cx="954213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1407344" y="1621481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213" y="93054"/>
            <a:ext cx="11074760" cy="140273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品牌格局稳定，前三名依然是雷克萨斯、宝马和奔驰；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十品牌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中只有雷克萨斯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实现小幅增长，其余品牌均下降。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品牌中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奔驰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受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GLE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级、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17.2%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，雷克萨斯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NX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拉动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9.2%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其余品牌均下降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638171" y="1597713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727503"/>
              </p:ext>
            </p:extLst>
          </p:nvPr>
        </p:nvGraphicFramePr>
        <p:xfrm>
          <a:off x="802092" y="2248284"/>
          <a:ext cx="819150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" name="工作表" r:id="rId4" imgW="819187" imgH="4048258" progId="Excel.Sheet.12">
                  <p:link updateAutomatic="1"/>
                </p:oleObj>
              </mc:Choice>
              <mc:Fallback>
                <p:oleObj name="工作表" r:id="rId4" imgW="819187" imgH="404825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2092" y="2248284"/>
                        <a:ext cx="819150" cy="404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528565"/>
              </p:ext>
            </p:extLst>
          </p:nvPr>
        </p:nvGraphicFramePr>
        <p:xfrm>
          <a:off x="1211667" y="2092325"/>
          <a:ext cx="4619625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7" name="工作表" r:id="rId6" imgW="4619786" imgH="4181342" progId="Excel.Sheet.12">
                  <p:link updateAutomatic="1"/>
                </p:oleObj>
              </mc:Choice>
              <mc:Fallback>
                <p:oleObj name="工作表" r:id="rId6" imgW="4619786" imgH="418134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1667" y="2092325"/>
                        <a:ext cx="4619625" cy="418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090188"/>
              </p:ext>
            </p:extLst>
          </p:nvPr>
        </p:nvGraphicFramePr>
        <p:xfrm>
          <a:off x="6712922" y="1978768"/>
          <a:ext cx="5391150" cy="42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8" name="工作表" r:id="rId8" imgW="5391187" imgH="4248243" progId="Excel.Sheet.12">
                  <p:link updateAutomatic="1"/>
                </p:oleObj>
              </mc:Choice>
              <mc:Fallback>
                <p:oleObj name="工作表" r:id="rId8" imgW="5391187" imgH="424824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12922" y="1978768"/>
                        <a:ext cx="5391150" cy="424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299793"/>
              </p:ext>
            </p:extLst>
          </p:nvPr>
        </p:nvGraphicFramePr>
        <p:xfrm>
          <a:off x="5819021" y="2227506"/>
          <a:ext cx="819150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9" name="工作表" r:id="rId10" imgW="819187" imgH="4048258" progId="Excel.Sheet.12">
                  <p:link updateAutomatic="1"/>
                </p:oleObj>
              </mc:Choice>
              <mc:Fallback>
                <p:oleObj name="工作表" r:id="rId10" imgW="819187" imgH="404825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19021" y="2227506"/>
                        <a:ext cx="819150" cy="404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37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7615" y="1608336"/>
            <a:ext cx="39565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年进口乘用车分地区当月销售情况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72056" y="532382"/>
            <a:ext cx="10812281" cy="85245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区域结构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全国销售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前三的省份仍然是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广东、浙江、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。销售前十的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省份中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辽宁因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同期基数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低，增长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32.2%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；其余省份均出现下滑，多数省份降幅超过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，上海、山东、北京下滑幅度扩大，同比降幅在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左右。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225156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810244"/>
              </p:ext>
            </p:extLst>
          </p:nvPr>
        </p:nvGraphicFramePr>
        <p:xfrm>
          <a:off x="1327741" y="2139615"/>
          <a:ext cx="9877425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工作表" r:id="rId4" imgW="9877316" imgH="3819498" progId="Excel.Sheet.12">
                  <p:link updateAutomatic="1"/>
                </p:oleObj>
              </mc:Choice>
              <mc:Fallback>
                <p:oleObj name="工作表" r:id="rId4" imgW="9877316" imgH="381949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7741" y="2139615"/>
                        <a:ext cx="9877425" cy="381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18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989" y="272931"/>
            <a:ext cx="11514551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1.5~2.0L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仍是第一排量区间，份额为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45.0%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以下排量份额受到特斯拉国产化的影响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3.6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；排量结构向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~3.0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排量区间聚拢，该区间份额超过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788" y="1846441"/>
            <a:ext cx="1119416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1.5~2.0L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仍是第一排量区间，份额为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45.0%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以下排量份额下降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个百分点，主要由于特斯拉国产，进口新能源车销量相较去年同期大幅下降；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结构向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1.5~3.0L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排量区间聚拢，该区间份额为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80.7%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年全年增长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2.0~2.5L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排量份额比去年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2.5~3.0L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排量份额比去年增加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8554"/>
              </p:ext>
            </p:extLst>
          </p:nvPr>
        </p:nvGraphicFramePr>
        <p:xfrm>
          <a:off x="819175" y="3187700"/>
          <a:ext cx="11401425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工作表" r:id="rId3" imgW="11401436" imgH="3086100" progId="Excel.Sheet.12">
                  <p:link updateAutomatic="1"/>
                </p:oleObj>
              </mc:Choice>
              <mc:Fallback>
                <p:oleObj name="工作表" r:id="rId3" imgW="11401436" imgH="30861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9175" y="3187700"/>
                        <a:ext cx="11401425" cy="308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4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145010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4575" y="5445604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进口：非品牌授权下的平行进口试点企业及改装乘用车企业进口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/>
          </p:cNvPr>
          <p:cNvSpPr txBox="1"/>
          <p:nvPr/>
        </p:nvSpPr>
        <p:spPr>
          <a:xfrm>
            <a:off x="828675" y="828675"/>
            <a:ext cx="75533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综述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文本框 6"/>
          <p:cNvSpPr txBox="1">
            <a:spLocks noChangeArrowheads="1"/>
          </p:cNvSpPr>
          <p:nvPr/>
        </p:nvSpPr>
        <p:spPr bwMode="auto">
          <a:xfrm>
            <a:off x="839788" y="1325033"/>
            <a:ext cx="1074137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进口汽车供需双降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1—6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月，全球疫情影响有所减缓，全国累计进口汽车（含底盘）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36.1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万辆，同比累计降幅为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32.5%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，进口汽车总额为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1199.2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亿元人民币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1—6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43.1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辆，累计同比下滑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23.5%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三大车型同比下降：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1—6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月，进口乘用车销售车型仍以轿车和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为主，占比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95.9%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，进口乘用车同比累计下降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23.5%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，轿车、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23.3%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23.3%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19.8%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品牌结构：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1—6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月，进口品牌格局稳定，前三名依然是雷克萨斯、宝马和奔驰；前十品牌中只有雷克萨斯实现小幅增长，其余品牌均下降。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月，前十品牌中奔驰受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GLE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级、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级车型增长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17.2%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，雷克萨斯受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NX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车型拉动增长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9.2%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，其余品牌均下降。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区域结构：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月，全国销售前三的省份仍然是广东、浙江、江苏。销售前十的省份中仅辽宁因同期基数低增长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32.2%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；其余省份均出现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下滑。</a:t>
            </a: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3882293" y="1515932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sz="1400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79700" y="6158367"/>
            <a:ext cx="4407150" cy="7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中华人民共和国海关总署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月全国进口重点商品量值表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人民币值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年数据选取海关统计数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989" y="336023"/>
            <a:ext cx="11352211" cy="120738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市场供给：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月，全球疫情影响有所减缓，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全国累计进口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汽车（含底盘）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36.1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辆，同比累计降幅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，进口汽车总额为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1199.2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亿元人民币。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月，单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进口汽车总额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270.4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元人民币。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452246"/>
              </p:ext>
            </p:extLst>
          </p:nvPr>
        </p:nvGraphicFramePr>
        <p:xfrm>
          <a:off x="1760538" y="2489200"/>
          <a:ext cx="8958262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工作表" r:id="rId4" imgW="8958161" imgH="3486150" progId="Excel.Sheet.12">
                  <p:link updateAutomatic="1"/>
                </p:oleObj>
              </mc:Choice>
              <mc:Fallback>
                <p:oleObj name="工作表" r:id="rId4" imgW="8958161" imgH="348615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0538" y="2489200"/>
                        <a:ext cx="8958262" cy="348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91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0192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汽车销售情况走势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7" y="376407"/>
            <a:ext cx="11491549" cy="101646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终端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43.1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辆，累计同比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进口乘用车终端销售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8.9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28.8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，降幅扩大的主要原因是去年同期基数较高。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91906" y="646339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6523" y="6201785"/>
            <a:ext cx="18517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选用终端销售数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3" name="内容占位符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98670"/>
              </p:ext>
            </p:extLst>
          </p:nvPr>
        </p:nvGraphicFramePr>
        <p:xfrm>
          <a:off x="937319" y="2224557"/>
          <a:ext cx="11116936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39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39788" y="1986062"/>
            <a:ext cx="10292037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月，进口乘用车终端销售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8.9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万辆，同比下降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28.8%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，其中轿车、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降幅分别为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24.5%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32.2%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20.8%</a:t>
            </a:r>
            <a:endParaRPr kumimoji="0" lang="en-US" altLang="zh-CN" sz="1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1—6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月，进口销售车型仍以轿车和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为主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，进口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乘用车累计同比下降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23.5%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其中轿车、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降幅分别为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23.3%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23.9%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19.8%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27" y="518661"/>
            <a:ext cx="11201695" cy="90955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月，进口乘用车销售车型仍以轿车和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95.9%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进口乘用车同比累计下降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23.5%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，轿车、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23.3%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23.3%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月，进口乘用车终端销售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万辆，同比下降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，主要原因是三大车型均大幅下降，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降幅超过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30% 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652371"/>
              </p:ext>
            </p:extLst>
          </p:nvPr>
        </p:nvGraphicFramePr>
        <p:xfrm>
          <a:off x="839788" y="3165337"/>
          <a:ext cx="11125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工作表" r:id="rId4" imgW="11125140" imgH="2209907" progId="Excel.Sheet.12">
                  <p:link updateAutomatic="1"/>
                </p:oleObj>
              </mc:Choice>
              <mc:Fallback>
                <p:oleObj name="工作表" r:id="rId4" imgW="11125140" imgH="220990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788" y="3165337"/>
                        <a:ext cx="1112520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162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705098" y="662425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6" y="127190"/>
            <a:ext cx="10515600" cy="1325563"/>
          </a:xfrm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大型和中大型进口车细分市场份额相比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年均有所提升，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2.2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6.5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细分市场份额均有所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减少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，其中，中型和紧凑型进口车份额分别减少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5.1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数据显示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疫情对中高端市场影响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较小。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223592"/>
              </p:ext>
            </p:extLst>
          </p:nvPr>
        </p:nvGraphicFramePr>
        <p:xfrm>
          <a:off x="2257083" y="2010895"/>
          <a:ext cx="72771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工作表" r:id="rId3" imgW="7277115" imgH="4571960" progId="Excel.Sheet.12">
                  <p:link updateAutomatic="1"/>
                </p:oleObj>
              </mc:Choice>
              <mc:Fallback>
                <p:oleObj name="工作表" r:id="rId3" imgW="7277115" imgH="457196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7083" y="2010895"/>
                        <a:ext cx="7277100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70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191" y="76173"/>
            <a:ext cx="10903721" cy="148916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豪华品牌仍是销售主力，占销售总量的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79.0%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品牌、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超豪华品牌分别下滑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和超豪华品牌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，下滑幅度扩大主要由于去年同期基数较高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9377" y="5525982"/>
            <a:ext cx="1144262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豪华品牌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：包括，阿尔法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罗密欧、奥迪、宝马、保时捷、奔驰、捷豹、凯迪拉克、雷克萨斯、路虎、玛莎拉蒂、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、讴歌、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、特斯拉、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沃尔沃、英菲尼迪等。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超豪华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斯顿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马丁、法拉利、宾利、兰博基尼、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劳斯莱斯、迈凯伦等。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098859"/>
              </p:ext>
            </p:extLst>
          </p:nvPr>
        </p:nvGraphicFramePr>
        <p:xfrm>
          <a:off x="839788" y="2152708"/>
          <a:ext cx="10725150" cy="286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工作表" r:id="rId3" imgW="10725247" imgH="2867052" progId="Excel.Sheet.12">
                  <p:link updateAutomatic="1"/>
                </p:oleObj>
              </mc:Choice>
              <mc:Fallback>
                <p:oleObj name="工作表" r:id="rId3" imgW="10725247" imgH="286705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9788" y="2152708"/>
                        <a:ext cx="10725150" cy="286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241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3900</TotalTime>
  <Words>1298</Words>
  <Application>Microsoft Office PowerPoint</Application>
  <PresentationFormat>宽屏</PresentationFormat>
  <Paragraphs>61</Paragraphs>
  <Slides>13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链接</vt:lpstr>
      </vt:variant>
      <vt:variant>
        <vt:i4>10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 Unicode MS</vt:lpstr>
      <vt:lpstr>等线</vt:lpstr>
      <vt:lpstr>等线 Light</vt:lpstr>
      <vt:lpstr>宋体</vt:lpstr>
      <vt:lpstr>微软雅黑</vt:lpstr>
      <vt:lpstr>Arial</vt:lpstr>
      <vt:lpstr>Times New Roman</vt:lpstr>
      <vt:lpstr>Wingdings</vt:lpstr>
      <vt:lpstr>Office 主题​​</vt:lpstr>
      <vt:lpstr>file:///C:\Users\Administrator\Desktop\2020数据-新模板.xlsx!P4（海关数!%5b2020数据-新模板.xlsx%5dP4（海关数%20内容占位符%206</vt:lpstr>
      <vt:lpstr>file:///G:\董办工作20191018\24市场研究个人文件\市场研究2020\2020数据-新模板.xlsx!P6+P9!R1C1:R6C9</vt:lpstr>
      <vt:lpstr>file:///G:\董办工作20191018\24市场研究个人文件\市场研究2020\2020数据-新模板.xlsx!P10!%5b2020数据-新模板.xlsx%5dP10%20图表%202</vt:lpstr>
      <vt:lpstr>file:///G:\董办工作20191018\24市场研究个人文件\市场研究2020\2020数据-新模板.xlsx!P11!R17C1:R21C9</vt:lpstr>
      <vt:lpstr>file:///G:\董办工作20191018\24市场研究个人文件\市场研究2020\2020数据-新模板.xlsx!P12%20(2)!R1C6:R11C6</vt:lpstr>
      <vt:lpstr>file:///G:\董办工作20191018\24市场研究个人文件\市场研究2020\2020数据-新模板.xlsx!P12%20(2)!%5b2020数据-新模板.xlsx%5dP12%20(2)%20内容占位符%205-1</vt:lpstr>
      <vt:lpstr>file:///G:\董办工作20191018\24市场研究个人文件\市场研究2020\2020数据-新模板.xlsx!P12%20(2)!%5b2020数据-新模板.xlsx%5dP12%20(2)%20内容占位符%205</vt:lpstr>
      <vt:lpstr>file:///G:\董办工作20191018\24市场研究个人文件\市场研究2020\2020数据-新模板.xlsx!P12%20(2)!R28C6:R38C6</vt:lpstr>
      <vt:lpstr>file:///G:\董办工作20191018\24市场研究个人文件\市场研究2020\2020数据-新模板.xlsx!P13!%5b2020数据-新模板.xlsx%5dP13%20内容占位符%206</vt:lpstr>
      <vt:lpstr>file:///G:\董办工作20191018\24市场研究个人文件\市场研究2020\2020数据-新模板.xlsx!再搞个透视表!%5b2020数据-新模板.xlsx%5d再搞个透视表%20内容占位符%206</vt:lpstr>
      <vt:lpstr>PowerPoint 演示文稿</vt:lpstr>
      <vt:lpstr>PowerPoint 演示文稿</vt:lpstr>
      <vt:lpstr>PowerPoint 演示文稿</vt:lpstr>
      <vt:lpstr>市场供给：2020年1—6月，全球疫情影响有所减缓，全国累计进口汽车（含底盘）36.1万辆，同比累计降幅为32.5%，进口汽车总额为1199.2亿元人民币。6月，单月进口汽车8.3万辆，进口汽车总额为270.4亿元人民币。</vt:lpstr>
      <vt:lpstr>销售情况：1—6月，进口乘用车终端销售43.1万辆，累计同比下滑23.5%；6月，进口乘用车终端销售8.9万辆，同比下降28.8%，降幅扩大的主要原因是去年同期基数较高。</vt:lpstr>
      <vt:lpstr>PowerPoint 演示文稿</vt:lpstr>
      <vt:lpstr>车型结构：1—6月，进口乘用车销售车型仍以轿车和SUV为主，占比95.9%，进口乘用车同比累计下降23.5%，轿车、SUV和MPV降幅分别为23.3%，23.3%和19.8%。6月，进口乘用车终端销售8.9万辆，同比下降28.8%，主要原因是三大车型均大幅下降，SUV降幅超过30% 。</vt:lpstr>
      <vt:lpstr>级别结构：2020年1—6月，大型和中大型进口车细分市场份额相比2019年均有所提升，分别提高2.2和6.5个百分点；其他细分市场份额均有所减少，其中，中型和紧凑型进口车份额分别减少5.1和2.7个百分点。数据显示疫情对中高端市场影响相对较小。</vt:lpstr>
      <vt:lpstr>品牌结构-整体市场：1—6月，豪华品牌仍是销售主力，占销售总量的79.0%，非豪华品牌、豪华品牌、超豪华品牌分别下滑35.8%、19.6%和11.0%。6月，非豪华品牌、豪华品牌和超豪华品牌分别下滑45.5%、22.6%和21.8%，下滑幅度扩大主要由于去年同期基数较高 。</vt:lpstr>
      <vt:lpstr>品牌结构-细分品牌：1—6月，进口品牌格局稳定，前三名依然是雷克萨斯、宝马和奔驰；前十品牌中只有雷克萨斯实现小幅增长，其余品牌均下降。6月，前十品牌中奔驰受GLE级、S级车型增长17.2%，雷克萨斯受ES、NX车型拉动增长9.2%，其余品牌均下降。</vt:lpstr>
      <vt:lpstr>区域结构：6月，全国销售前三的省份仍然是广东、浙江、江苏。销售前十的省份中仅辽宁因同期基数低，增长32.2%；其余省份均出现下滑，多数省份降幅超过30%，上海、山东、北京下滑幅度扩大，同比降幅在40%左右。</vt:lpstr>
      <vt:lpstr>排量结构：2020年1—6月，1.5~2.0L仍是第一排量区间，份额为45.0%；1.0L以下排量份额受到特斯拉国产化的影响下降3.6个百分点；排量结构向1.5~3.0L排量区间聚拢，该区间份额超过80%，比2019年全年增长3.5个百分点。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王存</cp:lastModifiedBy>
  <cp:revision>174</cp:revision>
  <dcterms:created xsi:type="dcterms:W3CDTF">2019-08-08T05:53:36Z</dcterms:created>
  <dcterms:modified xsi:type="dcterms:W3CDTF">2020-08-03T06:49:57Z</dcterms:modified>
</cp:coreProperties>
</file>