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7" r:id="rId4"/>
    <p:sldId id="293" r:id="rId6"/>
    <p:sldId id="331" r:id="rId7"/>
    <p:sldId id="377" r:id="rId8"/>
    <p:sldId id="378" r:id="rId9"/>
    <p:sldId id="379" r:id="rId10"/>
    <p:sldId id="380" r:id="rId11"/>
    <p:sldId id="381" r:id="rId12"/>
    <p:sldId id="382" r:id="rId13"/>
    <p:sldId id="383" r:id="rId14"/>
    <p:sldId id="311" r:id="rId15"/>
  </p:sldIdLst>
  <p:sldSz cx="9144000" cy="5143500" type="screen16x9"/>
  <p:notesSz cx="6858000" cy="9144000"/>
  <p:custDataLst>
    <p:tags r:id="rId19"/>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1" d="100"/>
          <a:sy n="111" d="100"/>
        </p:scale>
        <p:origin x="402" y="96"/>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gs" Target="tags/tag6.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tags" Target="../tags/tag2.xml"/><Relationship Id="rId4" Type="http://schemas.openxmlformats.org/officeDocument/2006/relationships/image" Target="../media/image2.jpeg"/><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6" Type="http://schemas.openxmlformats.org/officeDocument/2006/relationships/image" Target="../media/image1.svg"/><Relationship Id="rId5" Type="http://schemas.openxmlformats.org/officeDocument/2006/relationships/image" Target="../media/image4.png"/><Relationship Id="rId4" Type="http://schemas.openxmlformats.org/officeDocument/2006/relationships/tags" Target="../tags/tag3.xml"/><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2"/>
          <a:stretch>
            <a:fillRect/>
          </a:stretch>
        </p:blipFill>
        <p:spPr>
          <a:xfrm>
            <a:off x="7895590" y="101600"/>
            <a:ext cx="1125220" cy="392430"/>
          </a:xfrm>
          <a:prstGeom prst="rect">
            <a:avLst/>
          </a:prstGeom>
        </p:spPr>
      </p:pic>
      <p:sp>
        <p:nvSpPr>
          <p:cNvPr id="21" name="PA_文本框 23"/>
          <p:cNvSpPr txBox="1"/>
          <p:nvPr userDrawn="1">
            <p:custDataLst>
              <p:tags r:id="rId3"/>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endParaRPr kumimoji="0" lang="zh-CN" altLang="en-US" sz="1600" i="0" u="none" strike="noStrike" kern="1200" cap="none" spc="0" normalizeH="0" baseline="0" noProof="0" dirty="0" smtClean="0">
              <a:ln>
                <a:noFill/>
              </a:ln>
              <a:solidFill>
                <a:srgbClr val="159EBE"/>
              </a:solidFill>
              <a:effectLst/>
              <a:uLnTx/>
              <a:uFillTx/>
              <a:cs typeface="+mn-ea"/>
              <a:sym typeface="+mn-lt"/>
            </a:endParaRPr>
          </a:p>
        </p:txBody>
      </p:sp>
      <p:pic>
        <p:nvPicPr>
          <p:cNvPr id="8" name="图片 43027" descr="微信二维码"/>
          <p:cNvPicPr>
            <a:picLocks noChangeAspect="1"/>
          </p:cNvPicPr>
          <p:nvPr userDrawn="1"/>
        </p:nvPicPr>
        <p:blipFill>
          <a:blip r:embed="rId4"/>
          <a:stretch>
            <a:fillRect/>
          </a:stretch>
        </p:blipFill>
        <p:spPr>
          <a:xfrm>
            <a:off x="635" y="4173855"/>
            <a:ext cx="981075" cy="963295"/>
          </a:xfrm>
          <a:prstGeom prst="rect">
            <a:avLst/>
          </a:prstGeom>
          <a:noFill/>
          <a:ln w="9525">
            <a:noFill/>
          </a:ln>
        </p:spPr>
      </p:pic>
      <p:sp>
        <p:nvSpPr>
          <p:cNvPr id="9" name="PA_文本框 23"/>
          <p:cNvSpPr txBox="1"/>
          <p:nvPr userDrawn="1">
            <p:custDataLst>
              <p:tags r:id="rId5"/>
            </p:custDataLst>
          </p:nvPr>
        </p:nvSpPr>
        <p:spPr>
          <a:xfrm>
            <a:off x="3730006" y="914433"/>
            <a:ext cx="2214880" cy="706755"/>
          </a:xfrm>
          <a:prstGeom prst="rect">
            <a:avLst/>
          </a:prstGeom>
          <a:noFill/>
        </p:spPr>
        <p:txBody>
          <a:bodyPr wrap="none" rtlCol="0">
            <a:spAutoFit/>
            <a:scene3d>
              <a:camera prst="orthographicFront"/>
              <a:lightRig rig="threePt" dir="t"/>
            </a:scene3d>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endPar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endPar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endParaRP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endParaRPr lang="zh-CN" altLang="en-US" sz="1400" b="1">
              <a:solidFill>
                <a:srgbClr val="159EBE"/>
              </a:solidFill>
              <a:latin typeface="微软雅黑" panose="020B0503020204020204" pitchFamily="34" charset="-122"/>
              <a:ea typeface="微软雅黑" panose="020B0503020204020204" pitchFamily="34" charset="-122"/>
            </a:endParaRPr>
          </a:p>
        </p:txBody>
      </p:sp>
      <p:sp>
        <p:nvSpPr>
          <p:cNvPr id="27" name="文本框 26"/>
          <p:cNvSpPr txBox="1"/>
          <p:nvPr userDrawn="1"/>
        </p:nvSpPr>
        <p:spPr>
          <a:xfrm>
            <a:off x="2458085" y="1030605"/>
            <a:ext cx="1044575" cy="245110"/>
          </a:xfrm>
          <a:prstGeom prst="rect">
            <a:avLst/>
          </a:prstGeom>
          <a:noFill/>
        </p:spPr>
        <p:txBody>
          <a:bodyPr wrap="square" rtlCol="0">
            <a:spAutoFit/>
          </a:bodyPr>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endPar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文本框 27"/>
          <p:cNvSpPr txBox="1"/>
          <p:nvPr userDrawn="1"/>
        </p:nvSpPr>
        <p:spPr>
          <a:xfrm>
            <a:off x="2465070" y="1252220"/>
            <a:ext cx="1948815" cy="245110"/>
          </a:xfrm>
          <a:prstGeom prst="rect">
            <a:avLst/>
          </a:prstGeom>
          <a:noFill/>
        </p:spPr>
        <p:txBody>
          <a:bodyPr wrap="square" rtlCol="0">
            <a:spAutoFit/>
          </a:bodyPr>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endPar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文本框 28"/>
          <p:cNvSpPr txBox="1"/>
          <p:nvPr userDrawn="1"/>
        </p:nvSpPr>
        <p:spPr>
          <a:xfrm>
            <a:off x="2475230" y="1474470"/>
            <a:ext cx="1442720" cy="245110"/>
          </a:xfrm>
          <a:prstGeom prst="rect">
            <a:avLst/>
          </a:prstGeom>
          <a:noFill/>
        </p:spPr>
        <p:txBody>
          <a:bodyPr wrap="square" rtlCol="0">
            <a:spAutoFit/>
          </a:bodyPr>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endPar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pic>
        <p:nvPicPr>
          <p:cNvPr id="30" name="图片 29" descr="乘早读"/>
          <p:cNvPicPr>
            <a:picLocks noChangeAspect="1"/>
          </p:cNvPicPr>
          <p:nvPr userDrawn="1"/>
        </p:nvPicPr>
        <p:blipFill>
          <a:blip r:embed="rId2"/>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3"/>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39" name="PA_文本框 23"/>
          <p:cNvSpPr txBox="1"/>
          <p:nvPr userDrawn="1">
            <p:custDataLst>
              <p:tags r:id="rId4"/>
            </p:custDataLst>
          </p:nvPr>
        </p:nvSpPr>
        <p:spPr>
          <a:xfrm>
            <a:off x="2644775" y="3446145"/>
            <a:ext cx="4662170" cy="112966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endPar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文本框 37"/>
          <p:cNvSpPr txBox="1"/>
          <p:nvPr userDrawn="1"/>
        </p:nvSpPr>
        <p:spPr>
          <a:xfrm>
            <a:off x="3804285" y="1030605"/>
            <a:ext cx="647065" cy="245110"/>
          </a:xfrm>
          <a:prstGeom prst="rect">
            <a:avLst/>
          </a:prstGeom>
          <a:noFill/>
        </p:spPr>
        <p:txBody>
          <a:bodyPr wrap="square" rtlCol="0">
            <a:spAutoFit/>
          </a:bodyPr>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endPar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pic>
        <p:nvPicPr>
          <p:cNvPr id="56" name="图片 55" descr="乘联会组合LOGO"/>
          <p:cNvPicPr>
            <a:picLocks noChangeAspect="1"/>
          </p:cNvPicPr>
          <p:nvPr userDrawn="1"/>
        </p:nvPicPr>
        <p:blipFill>
          <a:blip r:embed="rId2"/>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p>
            <a:r>
              <a:rPr lang="zh-CN" altLang="en-US" sz="1000" b="1">
                <a:solidFill>
                  <a:srgbClr val="00A4C5"/>
                </a:solidFill>
                <a:effectLst/>
                <a:latin typeface="楷体" panose="02010609060101010101" charset="-122"/>
                <a:ea typeface="楷体" panose="02010609060101010101" charset="-122"/>
              </a:rPr>
              <a:t>政策分析</a:t>
            </a:r>
            <a:endParaRPr lang="zh-CN" altLang="en-US" sz="1000" b="1">
              <a:solidFill>
                <a:srgbClr val="00A4C5"/>
              </a:solidFill>
              <a:effectLst/>
              <a:latin typeface="楷体" panose="02010609060101010101" charset="-122"/>
              <a:ea typeface="楷体" panose="02010609060101010101" charset="-122"/>
            </a:endParaRP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endPar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endPar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2020</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8</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endPar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4" name="PA_矩形 3"/>
          <p:cNvSpPr txBox="1">
            <a:spLocks noChangeArrowheads="1"/>
          </p:cNvSpPr>
          <p:nvPr userDrawn="1">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关于《国家车联网产业标准体系建设指南（智能交通相关）》的分析</a:t>
            </a:r>
            <a:endParaRPr lang="zh-CN" altLang="en-US" sz="3000" b="1" dirty="0" smtClean="0">
              <a:solidFill>
                <a:srgbClr val="159EBE"/>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建设指南（智能交通相关）》的主要内容分析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45160"/>
            <a:ext cx="8863330"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协同配合推动我国车联网标准体系建设取得新进展</a:t>
            </a:r>
            <a:endParaRPr lang="en-US" altLang="zh-CN" sz="1500"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建设指南（智能交通相关）</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正式发布实施后，到</a:t>
            </a:r>
            <a:r>
              <a:rPr lang="en-US" altLang="zh-CN" sz="1500" dirty="0" smtClean="0">
                <a:latin typeface="微软雅黑" panose="020B0503020204020204" pitchFamily="34" charset="-122"/>
                <a:ea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sym typeface="+mn-ea"/>
              </a:rPr>
              <a:t>年，系统形成能够支撑车联网应用和产业发展的标准体系，形成一批智能管理和服务、车路协同等智能交通领域关键标准，将通过协同配合推动我国车联网标准体系建设取得新进展。该标准体系建设主要指向了车路协同与自动驾驶等前沿技术应用。这也充分证明在人工智能、大数据、</a:t>
            </a:r>
            <a:r>
              <a:rPr lang="en-US" altLang="zh-CN" sz="1500" dirty="0" smtClean="0">
                <a:latin typeface="微软雅黑" panose="020B0503020204020204" pitchFamily="34" charset="-122"/>
                <a:ea typeface="微软雅黑" panose="020B0503020204020204" pitchFamily="34" charset="-122"/>
                <a:sym typeface="+mn-ea"/>
              </a:rPr>
              <a:t>5G</a:t>
            </a:r>
            <a:r>
              <a:rPr lang="zh-CN" altLang="en-US" sz="1500" dirty="0" smtClean="0">
                <a:latin typeface="微软雅黑" panose="020B0503020204020204" pitchFamily="34" charset="-122"/>
                <a:ea typeface="微软雅黑" panose="020B0503020204020204" pitchFamily="34" charset="-122"/>
                <a:sym typeface="+mn-ea"/>
              </a:rPr>
              <a:t>等信息技术不断发展，交通出行产业和信息产业不断走向深度融合。</a:t>
            </a:r>
            <a:r>
              <a:rPr lang="en-US" altLang="zh-CN" sz="1500" dirty="0" smtClean="0">
                <a:latin typeface="微软雅黑" panose="020B0503020204020204" pitchFamily="34" charset="-122"/>
                <a:ea typeface="微软雅黑" panose="020B0503020204020204" pitchFamily="34" charset="-122"/>
                <a:sym typeface="+mn-ea"/>
              </a:rPr>
              <a:t>5G</a:t>
            </a:r>
            <a:r>
              <a:rPr lang="zh-CN" altLang="en-US" sz="1500" dirty="0" smtClean="0">
                <a:latin typeface="微软雅黑" panose="020B0503020204020204" pitchFamily="34" charset="-122"/>
                <a:ea typeface="微软雅黑" panose="020B0503020204020204" pitchFamily="34" charset="-122"/>
                <a:sym typeface="+mn-ea"/>
              </a:rPr>
              <a:t>基础设施建设的推进，路、网、云的连接，是构建智慧交通的基础，也有助于车路协同的实现。</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目前，在政策法规的支撑和技术创新的推动下，各地也在加大智能网联和智慧交通的建设投入，全国有</a:t>
            </a:r>
            <a:r>
              <a:rPr lang="en-US" altLang="zh-CN" sz="1500" dirty="0" smtClean="0">
                <a:latin typeface="微软雅黑" panose="020B0503020204020204" pitchFamily="34" charset="-122"/>
                <a:ea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sym typeface="+mn-ea"/>
              </a:rPr>
              <a:t>余家国家级和数家省级智能网联测试示范区，主要通过对</a:t>
            </a:r>
            <a:r>
              <a:rPr lang="en-US" altLang="zh-CN" sz="1500" dirty="0" smtClean="0">
                <a:latin typeface="微软雅黑" panose="020B0503020204020204" pitchFamily="34" charset="-122"/>
                <a:ea typeface="微软雅黑" panose="020B0503020204020204" pitchFamily="34" charset="-122"/>
                <a:sym typeface="+mn-ea"/>
              </a:rPr>
              <a:t>5G</a:t>
            </a:r>
            <a:r>
              <a:rPr lang="zh-CN" altLang="en-US" sz="1500" dirty="0" smtClean="0">
                <a:latin typeface="微软雅黑" panose="020B0503020204020204" pitchFamily="34" charset="-122"/>
                <a:ea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sym typeface="+mn-ea"/>
              </a:rPr>
              <a:t>V2X</a:t>
            </a:r>
            <a:r>
              <a:rPr lang="zh-CN" altLang="en-US" sz="1500" dirty="0" smtClean="0">
                <a:latin typeface="微软雅黑" panose="020B0503020204020204" pitchFamily="34" charset="-122"/>
                <a:ea typeface="微软雅黑" panose="020B0503020204020204" pitchFamily="34" charset="-122"/>
                <a:sym typeface="+mn-ea"/>
              </a:rPr>
              <a:t>车路协同、模拟仿真、车联网等新技术的部署和应用，为自动驾驶、网联通信供应商等提供系统测试服务，推动汽车、信息通信、道路设施等内容的综合标准体系的建立。随着</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建设指南</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六部分的推出和完善，我国将逐步建立起跨行业、跨领域、适应国内技术和产业发展需要的标准体系，对于推进我国交通强国建设进程具有重大意义。</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39198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254635" y="795655"/>
            <a:ext cx="8688705" cy="364617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号，交通运输部办公厅印发“关于征求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国家车联网产业标准体系建设指南（智能交通相关）（征求意见稿）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意见的函”。</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年底，工业和信息化部、交通运输部、公安部、国家标准化管理委员会等部门联合组织制定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（以下简称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建设指南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了包括总体要求、智能网联汽车、信息通信、电子产品与服务、智能交通相关和车辆智能管理等六个部分的国家车联网标准体系。其中，总体要求、智能网联汽车、信息通信、电子产品与服务等部分的内容已分别由工业和信息化部、国家标准化管理委员会、公安部等部门联合发布实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月起，交通运输部在前期工作的基础上，组织开展智能交通相关部分的标准体系编写工作，并形成了征求意见稿。</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编制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建设指南（智能交通相关）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旨在落实</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交通强国建设纲要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，加快自动驾驶和车路协同技术应用，推动国家车联网产业标准体系建设。因此，与智能汽车发展密切相关，有必要对编制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建设指南（智能交通相关）的背景、目的和意义，以及该标准的主要内容进行认真分析。</a:t>
            </a:r>
            <a:endPar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编制《建设指南（智能交通相关）》的背景、目的和意义</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45160"/>
            <a:ext cx="8863330" cy="429260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我国车联网及智能网联汽车产业发展情况</a:t>
            </a:r>
            <a:endParaRPr lang="en-US" altLang="zh-CN" sz="15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我国政府高度重视车联网及智能网联汽车相关产业发展。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2017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月，国务院发布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十三五”现代综合交通运输体系发展规划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，提出加快智慧交通建设，不断提高信息化发展水平，充分发挥信息化对促进现代综合交通运输体系建设的支撑和引领作用。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月，工业和信息化部印发了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车联网（智能网联汽车）产业发展行动计划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，提出了突破关键技术、完善标准体系等重点任务。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月，工</a:t>
            </a:r>
            <a:endPar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业和信息化部等三部委发布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智能网联汽车道路测试管理规范（试行）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，对测试主体、测试驾驶人及测试车辆、测试申请及审核、测试管理、交通违法和事故处理等方面作出规定。目前，北京、上海、保定、重庆、深圳等城市先后出台了自动驾驶道路测试管理规定，全国已建设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个智能网联汽车测试示范区。</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年以来，为加快车联网产业发展，大力培育新增长点、形成新动能，我国政府有关部门出台一系列政策扶持行业发展，推动我国车联网市场规模不断扩大。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日，国家发改委等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部委联合印发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，随着六大重点任务的推进，智能网联汽车的黄金时代正在到来。</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编制《建设指南（智能交通相关）》的背景、目的和意义</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45160"/>
            <a:ext cx="8863330"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加快自动驾驶和车路协同技术应用  推动国家车联网产业标准体系建设</a:t>
            </a:r>
            <a:endParaRPr lang="en-US" altLang="zh-CN"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月，交通运输部印发的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数字交通发展规划纲要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提出，加快交通运输信息化向数字化、网络化、智能化发展，为交通强国建设提供支撑。推动自动驾驶与车路协同技术研发，开展专用测试场地建设。同时，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在完善标准体系中明确，按照交通运输信息化标准体系，持续完善相关标准。加快自动驾驶国家及行业标准体系建设，完善生产制造、测试评价、网络安全、数据共享、运行使用等标准。</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月，中共中央、国务院印发的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交通强国建设纲要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也明确提出，要加强智能网联汽车（智能汽车、自动驾驶、车路协同）研发，形成自主可控完整的产业链。</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为落实</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交通强国建设纲要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全面推动车联网产业技术研发和标准制定，促进自动驾驶和车路协同技术应用和产业健康发展，在国家制造强国建设领导小组车联网产业发展专项委员会部署下，工业和信息化部、交通运输部、公安部、国家标准化管理委员会等部门联合推进</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建设指南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的完善。因此，编制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建设指南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智能交通相关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标准，旨在完善车联网智能交通相关标准体系。</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编制《建设指南（智能交通相关）》的背景、目的和意义</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45160"/>
            <a:ext cx="8863330"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加快</a:t>
            </a: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编制</a:t>
            </a:r>
            <a:r>
              <a:rPr lang="en-US" altLang="zh-CN" sz="1500" b="1" dirty="0" smtClean="0">
                <a:solidFill>
                  <a:schemeClr val="tx1"/>
                </a:solidFill>
                <a:latin typeface="微软雅黑" panose="020B0503020204020204" pitchFamily="34" charset="-122"/>
                <a:ea typeface="微软雅黑" panose="020B0503020204020204" pitchFamily="34" charset="-122"/>
                <a:sym typeface="+mn-ea"/>
              </a:rPr>
              <a:t>《</a:t>
            </a: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建设指南（智能交通相关）的目的和意义</a:t>
            </a:r>
            <a:endParaRPr lang="en-US" altLang="zh-CN"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自动驾驶是新一代信息技术与交通运输行业融合发展的产物。近年来，交通运输部推进标准规范制定。开展自动驾驶和车路协同标准体系的研究，完成了十余项基础性技术标准，支持智能汽车产业发展。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建设指南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智能交通相关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建设指南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组成部分，主要针对智能交通通用规范、核心技术及关键应用，构建包括智能交通基础标准、服务标准、技术标准、产品标准等在内的标准体系，进一步明确标准制修订重点，指导车联网产业智能交通领域的相关标准化工作，充分发挥标准在车联网产业关键技术、核心产品和功能应用的引领作用，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建设指南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其他部分共同形成统一、协调的国家车联网产业标准体系架构。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建设指南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智能交通相关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聚焦车联网产业发展国家战略，围绕建设交通强国，以保障交通运输畅通、安全、舒适为目标，通过标准推动技术发展、制度落地，将推动交通运输领域车联网技术应用发展，提升我国智能网联汽车与智慧交通发展水平，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建设指南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其他部分形成统一协调的国家车联网产业标准体系。因此，编制该标准旨在推进不断完善车联网智能交通相关标准体系。</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建设指南（智能交通相关）》的主要内容分析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45160"/>
            <a:ext cx="8863330" cy="364617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总体要求</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b="1" dirty="0" smtClean="0">
                <a:latin typeface="微软雅黑" panose="020B0503020204020204" pitchFamily="34" charset="-122"/>
                <a:ea typeface="微软雅黑" panose="020B0503020204020204" pitchFamily="34" charset="-122"/>
                <a:sym typeface="+mn-ea"/>
              </a:rPr>
              <a:t>一、指导思想。</a:t>
            </a:r>
            <a:r>
              <a:rPr lang="zh-CN" altLang="en-US" sz="1500" dirty="0" smtClean="0">
                <a:latin typeface="微软雅黑" panose="020B0503020204020204" pitchFamily="34" charset="-122"/>
                <a:ea typeface="微软雅黑" panose="020B0503020204020204" pitchFamily="34" charset="-122"/>
                <a:sym typeface="+mn-ea"/>
              </a:rPr>
              <a:t>深入贯彻落实习近平新时代中国特色社会主义思想和党的十九大精神，加快推进交通强国、科技强国、数字中国建设，充分发挥智能交通在车联网产业生态环境构建中引导作用，加快推进现代科技与交通运输的深度融合，促进车联网技术和产业发展，建立跨行业、跨领域、适应我国技术和产业发展需要的车联网智能交通标准体系。</a:t>
            </a:r>
            <a:r>
              <a:rPr lang="zh-CN" altLang="en-US" sz="1500" b="1" dirty="0" smtClean="0">
                <a:latin typeface="微软雅黑" panose="020B0503020204020204" pitchFamily="34" charset="-122"/>
                <a:ea typeface="微软雅黑" panose="020B0503020204020204" pitchFamily="34" charset="-122"/>
                <a:sym typeface="+mn-ea"/>
              </a:rPr>
              <a:t>二、基本原则。</a:t>
            </a:r>
            <a:r>
              <a:rPr lang="zh-CN" altLang="en-US" sz="1500" dirty="0" smtClean="0">
                <a:latin typeface="微软雅黑" panose="020B0503020204020204" pitchFamily="34" charset="-122"/>
                <a:ea typeface="微软雅黑" panose="020B0503020204020204" pitchFamily="34" charset="-122"/>
                <a:sym typeface="+mn-ea"/>
              </a:rPr>
              <a:t>统筹规划、需求引导、创新驱动、注重实施。</a:t>
            </a:r>
            <a:r>
              <a:rPr lang="zh-CN" altLang="en-US" sz="1500" b="1" dirty="0" smtClean="0">
                <a:latin typeface="微软雅黑" panose="020B0503020204020204" pitchFamily="34" charset="-122"/>
                <a:ea typeface="微软雅黑" panose="020B0503020204020204" pitchFamily="34" charset="-122"/>
                <a:sym typeface="+mn-ea"/>
              </a:rPr>
              <a:t>三、建设目标。</a:t>
            </a:r>
            <a:r>
              <a:rPr lang="zh-CN" altLang="en-US" sz="1500" dirty="0" smtClean="0">
                <a:latin typeface="微软雅黑" panose="020B0503020204020204" pitchFamily="34" charset="-122"/>
                <a:ea typeface="微软雅黑" panose="020B0503020204020204" pitchFamily="34" charset="-122"/>
                <a:sym typeface="+mn-ea"/>
              </a:rPr>
              <a:t>针对车联网产业发展技术现状、未来发展趋势及智能交通行业应用需求，建立支撑车联网应用和产业发展的智能交通标准体系，分阶段出台一批关键性、基础性智能交通标准。到</a:t>
            </a:r>
            <a:r>
              <a:rPr lang="en-US" altLang="zh-CN" sz="1500" dirty="0" smtClean="0">
                <a:latin typeface="微软雅黑" panose="020B0503020204020204" pitchFamily="34" charset="-122"/>
                <a:ea typeface="微软雅黑" panose="020B0503020204020204" pitchFamily="34" charset="-122"/>
                <a:sym typeface="+mn-ea"/>
              </a:rPr>
              <a:t>2022 </a:t>
            </a:r>
            <a:r>
              <a:rPr lang="zh-CN" altLang="en-US" sz="1500" dirty="0" smtClean="0">
                <a:latin typeface="微软雅黑" panose="020B0503020204020204" pitchFamily="34" charset="-122"/>
                <a:ea typeface="微软雅黑" panose="020B0503020204020204" pitchFamily="34" charset="-122"/>
                <a:sym typeface="+mn-ea"/>
              </a:rPr>
              <a:t>底，初步构建支撑车联网应用和产业发展的标准体系，完成一批智能交通基础设施、辅助驾驶等领域智能交通相关标准，制修订标准</a:t>
            </a:r>
            <a:r>
              <a:rPr lang="en-US" altLang="zh-CN" sz="1500" dirty="0" smtClean="0">
                <a:latin typeface="微软雅黑" panose="020B0503020204020204" pitchFamily="34" charset="-122"/>
                <a:ea typeface="微软雅黑" panose="020B0503020204020204" pitchFamily="34" charset="-122"/>
                <a:sym typeface="+mn-ea"/>
              </a:rPr>
              <a:t>20 </a:t>
            </a:r>
            <a:r>
              <a:rPr lang="zh-CN" altLang="en-US" sz="1500" dirty="0" smtClean="0">
                <a:latin typeface="微软雅黑" panose="020B0503020204020204" pitchFamily="34" charset="-122"/>
                <a:ea typeface="微软雅黑" panose="020B0503020204020204" pitchFamily="34" charset="-122"/>
                <a:sym typeface="+mn-ea"/>
              </a:rPr>
              <a:t>项以上；到</a:t>
            </a:r>
            <a:r>
              <a:rPr lang="en-US" altLang="zh-CN" sz="1500" dirty="0" smtClean="0">
                <a:latin typeface="微软雅黑" panose="020B0503020204020204" pitchFamily="34" charset="-122"/>
                <a:ea typeface="微软雅黑" panose="020B0503020204020204" pitchFamily="34" charset="-122"/>
                <a:sym typeface="+mn-ea"/>
              </a:rPr>
              <a:t>2025 </a:t>
            </a:r>
            <a:r>
              <a:rPr lang="zh-CN" altLang="en-US" sz="1500" dirty="0" smtClean="0">
                <a:latin typeface="微软雅黑" panose="020B0503020204020204" pitchFamily="34" charset="-122"/>
                <a:ea typeface="微软雅黑" panose="020B0503020204020204" pitchFamily="34" charset="-122"/>
                <a:sym typeface="+mn-ea"/>
              </a:rPr>
              <a:t>年，系统形成能够支撑车联网应用和产业发展的标准体系，形成一批智能管理和服务、车路协同等领域智能交通关键标准，再完成</a:t>
            </a:r>
            <a:r>
              <a:rPr lang="en-US" altLang="zh-CN" sz="1500" dirty="0" smtClean="0">
                <a:latin typeface="微软雅黑" panose="020B0503020204020204" pitchFamily="34" charset="-122"/>
                <a:ea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sym typeface="+mn-ea"/>
              </a:rPr>
              <a:t>余项标准制修订任务，标准体系完成总数达到</a:t>
            </a:r>
            <a:r>
              <a:rPr lang="en-US" altLang="zh-CN" sz="1500" dirty="0" smtClean="0">
                <a:latin typeface="微软雅黑" panose="020B0503020204020204" pitchFamily="34" charset="-122"/>
                <a:ea typeface="微软雅黑" panose="020B0503020204020204" pitchFamily="34" charset="-122"/>
                <a:sym typeface="+mn-ea"/>
              </a:rPr>
              <a:t>40 </a:t>
            </a:r>
            <a:r>
              <a:rPr lang="zh-CN" altLang="en-US" sz="1500" dirty="0" smtClean="0">
                <a:latin typeface="微软雅黑" panose="020B0503020204020204" pitchFamily="34" charset="-122"/>
                <a:ea typeface="微软雅黑" panose="020B0503020204020204" pitchFamily="34" charset="-122"/>
                <a:sym typeface="+mn-ea"/>
              </a:rPr>
              <a:t>项以上。</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建设指南（智能交通相关）》的主要内容分析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45160"/>
            <a:ext cx="8863330" cy="364617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构建方法</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b="1" dirty="0" smtClean="0">
                <a:latin typeface="微软雅黑" panose="020B0503020204020204" pitchFamily="34" charset="-122"/>
                <a:ea typeface="微软雅黑" panose="020B0503020204020204" pitchFamily="34" charset="-122"/>
                <a:sym typeface="+mn-ea"/>
              </a:rPr>
              <a:t>一、建设依据及思路。</a:t>
            </a:r>
            <a:r>
              <a:rPr lang="zh-CN" altLang="en-US" sz="1500" dirty="0" smtClean="0">
                <a:latin typeface="微软雅黑" panose="020B0503020204020204" pitchFamily="34" charset="-122"/>
                <a:ea typeface="微软雅黑" panose="020B0503020204020204" pitchFamily="34" charset="-122"/>
                <a:sym typeface="+mn-ea"/>
              </a:rPr>
              <a:t>一是阐明了智能交通相关标准体系应在国家车联网产业标准体系整体框架下，与其他部分相协调一致。充分考虑当前车联网产业发展水平和趋势、交通运输领域车联网技术应用需求、交通运输法律法规政策、交通运输路侧设施现状等各方面的影响，根据交通运输发展要求，提出国家和行业标准制修订项目。同时，随着技术不断发展，新的车联网产业技术和服务业态不断涌现，标准体系也将不断更新。二是列出了主要的法律法规及政策依据的内容。主要法律法规和政策依据包括： </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中华人民共和国标准化法</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交通强国建设纲要</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数字交通发展规划纲要</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国家车联网产业标准体系建设指南（总体要求）</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，以及</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建设指南</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的智能网联汽车、信息通信、电子产品和服务、车辆智能管理五部分； </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车联网（智能网联汽车）产业发展行动计划</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sym typeface="+mn-ea"/>
              </a:rPr>
              <a:t>二、技术构架。</a:t>
            </a:r>
            <a:r>
              <a:rPr lang="zh-CN" altLang="en-US" sz="1500" dirty="0" smtClean="0">
                <a:latin typeface="微软雅黑" panose="020B0503020204020204" pitchFamily="34" charset="-122"/>
                <a:ea typeface="微软雅黑" panose="020B0503020204020204" pitchFamily="34" charset="-122"/>
                <a:sym typeface="+mn-ea"/>
              </a:rPr>
              <a:t>技术架构从智能交通基本构成要素出发，考虑车联网环境下人、车、路的协调配合，主要包括智能交通基础设施、车路信息交互、智能车载及便携终端、智能交通运输、管理与服务共四个方面。</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建设指南（智能交通相关）》的主要内容分析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45160"/>
            <a:ext cx="8863330" cy="364617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标准体系</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建设指南（智能交通相关）</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标准体系主要包括标准体系结构、标准分类说明和标准体系表。</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b="1" dirty="0" smtClean="0">
                <a:latin typeface="微软雅黑" panose="020B0503020204020204" pitchFamily="34" charset="-122"/>
                <a:ea typeface="微软雅黑" panose="020B0503020204020204" pitchFamily="34" charset="-122"/>
                <a:sym typeface="+mn-ea"/>
              </a:rPr>
              <a:t>一、标准体系结构。</a:t>
            </a:r>
            <a:r>
              <a:rPr lang="zh-CN" altLang="en-US" sz="1500" dirty="0" smtClean="0">
                <a:latin typeface="微软雅黑" panose="020B0503020204020204" pitchFamily="34" charset="-122"/>
                <a:ea typeface="微软雅黑" panose="020B0503020204020204" pitchFamily="34" charset="-122"/>
                <a:sym typeface="+mn-ea"/>
              </a:rPr>
              <a:t>主要包括：基础类标准、道路设施标准、车路交互标准、管理与服务标准、信息安全标准等五部分。</a:t>
            </a:r>
            <a:r>
              <a:rPr lang="zh-CN" altLang="en-US" sz="1500" b="1" dirty="0" smtClean="0">
                <a:latin typeface="微软雅黑" panose="020B0503020204020204" pitchFamily="34" charset="-122"/>
                <a:ea typeface="微软雅黑" panose="020B0503020204020204" pitchFamily="34" charset="-122"/>
                <a:sym typeface="+mn-ea"/>
              </a:rPr>
              <a:t>二、标准分类说明。</a:t>
            </a:r>
            <a:r>
              <a:rPr lang="zh-CN" altLang="en-US" sz="1500" dirty="0" smtClean="0">
                <a:latin typeface="微软雅黑" panose="020B0503020204020204" pitchFamily="34" charset="-122"/>
                <a:ea typeface="微软雅黑" panose="020B0503020204020204" pitchFamily="34" charset="-122"/>
                <a:sym typeface="+mn-ea"/>
              </a:rPr>
              <a:t>充分考虑新形势下交通运输行业发展特点，对标准化对象和标准化要素进行分析，梳理形成车联网（智能交通相关）标准体系框架，分别对大类标准及子类进行说明。基础标准主要包括术语与定义、分类编码与符号和数据管理</a:t>
            </a:r>
            <a:r>
              <a:rPr lang="en-US" altLang="zh-CN" sz="1500" dirty="0" smtClean="0">
                <a:latin typeface="微软雅黑" panose="020B0503020204020204" pitchFamily="34" charset="-122"/>
                <a:ea typeface="微软雅黑" panose="020B0503020204020204" pitchFamily="34" charset="-122"/>
                <a:sym typeface="+mn-ea"/>
              </a:rPr>
              <a:t>3 </a:t>
            </a:r>
            <a:r>
              <a:rPr lang="zh-CN" altLang="en-US" sz="1500" dirty="0" smtClean="0">
                <a:latin typeface="微软雅黑" panose="020B0503020204020204" pitchFamily="34" charset="-122"/>
                <a:ea typeface="微软雅黑" panose="020B0503020204020204" pitchFamily="34" charset="-122"/>
                <a:sym typeface="+mn-ea"/>
              </a:rPr>
              <a:t>类标准；道路设施主要包括总体要求、交通感知、交通控制与诱导、智能路侧、路侧通信、地图与定位</a:t>
            </a:r>
            <a:r>
              <a:rPr lang="en-US" altLang="zh-CN" sz="1500" dirty="0" smtClean="0">
                <a:latin typeface="微软雅黑" panose="020B0503020204020204" pitchFamily="34" charset="-122"/>
                <a:ea typeface="微软雅黑" panose="020B0503020204020204" pitchFamily="34" charset="-122"/>
                <a:sym typeface="+mn-ea"/>
              </a:rPr>
              <a:t>6 </a:t>
            </a:r>
            <a:r>
              <a:rPr lang="zh-CN" altLang="en-US" sz="1500" dirty="0" smtClean="0">
                <a:latin typeface="微软雅黑" panose="020B0503020204020204" pitchFamily="34" charset="-122"/>
                <a:ea typeface="微软雅黑" panose="020B0503020204020204" pitchFamily="34" charset="-122"/>
                <a:sym typeface="+mn-ea"/>
              </a:rPr>
              <a:t>类标准；车路交互主要包括信息交互、车载与便携终端、车辆辅助和安全驾驶</a:t>
            </a:r>
            <a:r>
              <a:rPr lang="en-US" altLang="zh-CN" sz="1500" dirty="0" smtClean="0">
                <a:latin typeface="微软雅黑" panose="020B0503020204020204" pitchFamily="34" charset="-122"/>
                <a:ea typeface="微软雅黑" panose="020B0503020204020204" pitchFamily="34" charset="-122"/>
                <a:sym typeface="+mn-ea"/>
              </a:rPr>
              <a:t>3 </a:t>
            </a:r>
            <a:r>
              <a:rPr lang="zh-CN" altLang="en-US" sz="1500" dirty="0" smtClean="0">
                <a:latin typeface="微软雅黑" panose="020B0503020204020204" pitchFamily="34" charset="-122"/>
                <a:ea typeface="微软雅黑" panose="020B0503020204020204" pitchFamily="34" charset="-122"/>
                <a:sym typeface="+mn-ea"/>
              </a:rPr>
              <a:t>类技术标准；管理与服务主要包括出行服务、运输组织、管理平台</a:t>
            </a:r>
            <a:r>
              <a:rPr lang="en-US" altLang="zh-CN" sz="1500" dirty="0" smtClean="0">
                <a:latin typeface="微软雅黑" panose="020B0503020204020204" pitchFamily="34" charset="-122"/>
                <a:ea typeface="微软雅黑" panose="020B0503020204020204" pitchFamily="34" charset="-122"/>
                <a:sym typeface="+mn-ea"/>
              </a:rPr>
              <a:t>3 </a:t>
            </a:r>
            <a:r>
              <a:rPr lang="zh-CN" altLang="en-US" sz="1500" dirty="0" smtClean="0">
                <a:latin typeface="微软雅黑" panose="020B0503020204020204" pitchFamily="34" charset="-122"/>
                <a:ea typeface="微软雅黑" panose="020B0503020204020204" pitchFamily="34" charset="-122"/>
                <a:sym typeface="+mn-ea"/>
              </a:rPr>
              <a:t>类技术标准；信息安全主要包括证书密钥、网络安全防护</a:t>
            </a:r>
            <a:r>
              <a:rPr lang="en-US" altLang="zh-CN" sz="1500" dirty="0" smtClean="0">
                <a:latin typeface="微软雅黑" panose="020B0503020204020204" pitchFamily="34" charset="-122"/>
                <a:ea typeface="微软雅黑" panose="020B0503020204020204" pitchFamily="34" charset="-122"/>
                <a:sym typeface="+mn-ea"/>
              </a:rPr>
              <a:t>2 </a:t>
            </a:r>
            <a:r>
              <a:rPr lang="zh-CN" altLang="en-US" sz="1500" dirty="0" smtClean="0">
                <a:latin typeface="微软雅黑" panose="020B0503020204020204" pitchFamily="34" charset="-122"/>
                <a:ea typeface="微软雅黑" panose="020B0503020204020204" pitchFamily="34" charset="-122"/>
                <a:sym typeface="+mn-ea"/>
              </a:rPr>
              <a:t>类技术标准。</a:t>
            </a:r>
            <a:r>
              <a:rPr lang="zh-CN" altLang="en-US" sz="1500" b="1" dirty="0" smtClean="0">
                <a:latin typeface="微软雅黑" panose="020B0503020204020204" pitchFamily="34" charset="-122"/>
                <a:ea typeface="微软雅黑" panose="020B0503020204020204" pitchFamily="34" charset="-122"/>
                <a:sym typeface="+mn-ea"/>
              </a:rPr>
              <a:t>三、标准体系表。</a:t>
            </a:r>
            <a:r>
              <a:rPr lang="zh-CN" altLang="en-US" sz="1500" dirty="0" smtClean="0">
                <a:latin typeface="微软雅黑" panose="020B0503020204020204" pitchFamily="34" charset="-122"/>
                <a:ea typeface="微软雅黑" panose="020B0503020204020204" pitchFamily="34" charset="-122"/>
                <a:sym typeface="+mn-ea"/>
              </a:rPr>
              <a:t>目前共列出标准</a:t>
            </a:r>
            <a:r>
              <a:rPr lang="en-US" altLang="zh-CN" sz="1500" dirty="0" smtClean="0">
                <a:latin typeface="微软雅黑" panose="020B0503020204020204" pitchFamily="34" charset="-122"/>
                <a:ea typeface="微软雅黑" panose="020B0503020204020204" pitchFamily="34" charset="-122"/>
                <a:sym typeface="+mn-ea"/>
              </a:rPr>
              <a:t>66 </a:t>
            </a:r>
            <a:r>
              <a:rPr lang="zh-CN" altLang="en-US" sz="1500" dirty="0" smtClean="0">
                <a:latin typeface="微软雅黑" panose="020B0503020204020204" pitchFamily="34" charset="-122"/>
                <a:ea typeface="微软雅黑" panose="020B0503020204020204" pitchFamily="34" charset="-122"/>
                <a:sym typeface="+mn-ea"/>
              </a:rPr>
              <a:t>项，其中基础标准</a:t>
            </a:r>
            <a:r>
              <a:rPr lang="en-US" altLang="zh-CN" sz="1500" dirty="0" smtClean="0">
                <a:latin typeface="微软雅黑" panose="020B0503020204020204" pitchFamily="34" charset="-122"/>
                <a:ea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sym typeface="+mn-ea"/>
              </a:rPr>
              <a:t>项，道路设施标准</a:t>
            </a:r>
            <a:r>
              <a:rPr lang="en-US" altLang="zh-CN" sz="1500" dirty="0" smtClean="0">
                <a:latin typeface="微软雅黑" panose="020B0503020204020204" pitchFamily="34" charset="-122"/>
                <a:ea typeface="微软雅黑" panose="020B0503020204020204" pitchFamily="34" charset="-122"/>
                <a:sym typeface="+mn-ea"/>
              </a:rPr>
              <a:t>27 </a:t>
            </a:r>
            <a:r>
              <a:rPr lang="zh-CN" altLang="en-US" sz="1500" dirty="0" smtClean="0">
                <a:latin typeface="微软雅黑" panose="020B0503020204020204" pitchFamily="34" charset="-122"/>
                <a:ea typeface="微软雅黑" panose="020B0503020204020204" pitchFamily="34" charset="-122"/>
                <a:sym typeface="+mn-ea"/>
              </a:rPr>
              <a:t>项、车路交互标准</a:t>
            </a:r>
            <a:r>
              <a:rPr lang="en-US" altLang="zh-CN" sz="1500" dirty="0" smtClean="0">
                <a:latin typeface="微软雅黑" panose="020B0503020204020204" pitchFamily="34" charset="-122"/>
                <a:ea typeface="微软雅黑" panose="020B0503020204020204" pitchFamily="34" charset="-122"/>
                <a:sym typeface="+mn-ea"/>
              </a:rPr>
              <a:t>16 </a:t>
            </a:r>
            <a:r>
              <a:rPr lang="zh-CN" altLang="en-US" sz="1500" dirty="0" smtClean="0">
                <a:latin typeface="微软雅黑" panose="020B0503020204020204" pitchFamily="34" charset="-122"/>
                <a:ea typeface="微软雅黑" panose="020B0503020204020204" pitchFamily="34" charset="-122"/>
                <a:sym typeface="+mn-ea"/>
              </a:rPr>
              <a:t>项、管理与服务标准</a:t>
            </a:r>
            <a:r>
              <a:rPr lang="en-US" altLang="zh-CN" sz="1500" dirty="0" smtClean="0">
                <a:latin typeface="微软雅黑" panose="020B0503020204020204" pitchFamily="34" charset="-122"/>
                <a:ea typeface="微软雅黑" panose="020B0503020204020204" pitchFamily="34" charset="-122"/>
                <a:sym typeface="+mn-ea"/>
              </a:rPr>
              <a:t>12 </a:t>
            </a:r>
            <a:r>
              <a:rPr lang="zh-CN" altLang="en-US" sz="1500" dirty="0" smtClean="0">
                <a:latin typeface="微软雅黑" panose="020B0503020204020204" pitchFamily="34" charset="-122"/>
                <a:ea typeface="微软雅黑" panose="020B0503020204020204" pitchFamily="34" charset="-122"/>
                <a:sym typeface="+mn-ea"/>
              </a:rPr>
              <a:t>项、信息安全标准</a:t>
            </a:r>
            <a:r>
              <a:rPr lang="en-US" altLang="zh-CN" sz="1500" dirty="0" smtClean="0">
                <a:latin typeface="微软雅黑" panose="020B0503020204020204" pitchFamily="34" charset="-122"/>
                <a:ea typeface="微软雅黑" panose="020B0503020204020204" pitchFamily="34" charset="-122"/>
                <a:sym typeface="+mn-ea"/>
              </a:rPr>
              <a:t>5 </a:t>
            </a:r>
            <a:r>
              <a:rPr lang="zh-CN" altLang="en-US" sz="1500" dirty="0" smtClean="0">
                <a:latin typeface="微软雅黑" panose="020B0503020204020204" pitchFamily="34" charset="-122"/>
                <a:ea typeface="微软雅黑" panose="020B0503020204020204" pitchFamily="34" charset="-122"/>
                <a:sym typeface="+mn-ea"/>
              </a:rPr>
              <a:t>项。包含已发布</a:t>
            </a:r>
            <a:r>
              <a:rPr lang="en-US" altLang="zh-CN" sz="1500" dirty="0" smtClean="0">
                <a:latin typeface="微软雅黑" panose="020B0503020204020204" pitchFamily="34" charset="-122"/>
                <a:ea typeface="微软雅黑" panose="020B0503020204020204" pitchFamily="34" charset="-122"/>
                <a:sym typeface="+mn-ea"/>
              </a:rPr>
              <a:t>8 </a:t>
            </a:r>
            <a:r>
              <a:rPr lang="zh-CN" altLang="en-US" sz="1500" dirty="0" smtClean="0">
                <a:latin typeface="微软雅黑" panose="020B0503020204020204" pitchFamily="34" charset="-122"/>
                <a:ea typeface="微软雅黑" panose="020B0503020204020204" pitchFamily="34" charset="-122"/>
                <a:sym typeface="+mn-ea"/>
              </a:rPr>
              <a:t>项，已报批</a:t>
            </a:r>
            <a:r>
              <a:rPr lang="en-US" altLang="zh-CN" sz="1500" dirty="0" smtClean="0">
                <a:latin typeface="微软雅黑" panose="020B0503020204020204" pitchFamily="34" charset="-122"/>
                <a:ea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sym typeface="+mn-ea"/>
              </a:rPr>
              <a:t>项，已立项在编</a:t>
            </a:r>
            <a:r>
              <a:rPr lang="en-US" altLang="zh-CN" sz="1500" dirty="0" smtClean="0">
                <a:latin typeface="微软雅黑" panose="020B0503020204020204" pitchFamily="34" charset="-122"/>
                <a:ea typeface="微软雅黑" panose="020B0503020204020204" pitchFamily="34" charset="-122"/>
                <a:sym typeface="+mn-ea"/>
              </a:rPr>
              <a:t>4 </a:t>
            </a:r>
            <a:r>
              <a:rPr lang="zh-CN" altLang="en-US" sz="1500" dirty="0" smtClean="0">
                <a:latin typeface="微软雅黑" panose="020B0503020204020204" pitchFamily="34" charset="-122"/>
                <a:ea typeface="微软雅黑" panose="020B0503020204020204" pitchFamily="34" charset="-122"/>
                <a:sym typeface="+mn-ea"/>
              </a:rPr>
              <a:t>项，已申报</a:t>
            </a:r>
            <a:r>
              <a:rPr lang="en-US" altLang="zh-CN" sz="1500" dirty="0" smtClean="0">
                <a:latin typeface="微软雅黑" panose="020B0503020204020204" pitchFamily="34" charset="-122"/>
                <a:ea typeface="微软雅黑" panose="020B0503020204020204" pitchFamily="34" charset="-122"/>
                <a:sym typeface="+mn-ea"/>
              </a:rPr>
              <a:t>4 </a:t>
            </a:r>
            <a:r>
              <a:rPr lang="zh-CN" altLang="en-US" sz="1500" dirty="0" smtClean="0">
                <a:latin typeface="微软雅黑" panose="020B0503020204020204" pitchFamily="34" charset="-122"/>
                <a:ea typeface="微软雅黑" panose="020B0503020204020204" pitchFamily="34" charset="-122"/>
                <a:sym typeface="+mn-ea"/>
              </a:rPr>
              <a:t>项，预研</a:t>
            </a:r>
            <a:r>
              <a:rPr lang="en-US" altLang="zh-CN" sz="1500" dirty="0" smtClean="0">
                <a:latin typeface="微软雅黑" panose="020B0503020204020204" pitchFamily="34" charset="-122"/>
                <a:ea typeface="微软雅黑" panose="020B0503020204020204" pitchFamily="34" charset="-122"/>
                <a:sym typeface="+mn-ea"/>
              </a:rPr>
              <a:t>45 </a:t>
            </a:r>
            <a:r>
              <a:rPr lang="zh-CN" altLang="en-US" sz="1500" dirty="0" smtClean="0">
                <a:latin typeface="微软雅黑" panose="020B0503020204020204" pitchFamily="34" charset="-122"/>
                <a:ea typeface="微软雅黑" panose="020B0503020204020204" pitchFamily="34" charset="-122"/>
                <a:sym typeface="+mn-ea"/>
              </a:rPr>
              <a:t>项。</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建设指南（智能交通相关）》的主要内容分析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45160"/>
            <a:ext cx="8863330"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组织实施</a:t>
            </a:r>
            <a:endParaRPr lang="en-US" altLang="zh-CN" sz="1500"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建设指南（智能交通相关）</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的组织实施从四个方面推进。</a:t>
            </a: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第一、依托全国智能运输系统标准化技术委员会进行组织和管理，构建交通运输行业为主、相关产业为辅的标准协调工作机制，发挥调动科研院所、行业组织及高等院校等单位的积极性，加快推动各项标准的制修订工作。第二、调研分析车联网产业发展中急需的智能交通相关标准，优先研究制定基础性、关键性标准。加强交流与合作，落实好全国智能运输系统标准化技术委员会、全国汽车标准化技术委员会、全国通信标准化技术委员会和全国道路交通管理标准化技术委员会共同签署的</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关于加强汽车、智能交通、通信及交通管理</a:t>
            </a:r>
            <a:r>
              <a:rPr lang="en-US" altLang="zh-CN" sz="1500" dirty="0" smtClean="0">
                <a:latin typeface="微软雅黑" panose="020B0503020204020204" pitchFamily="34" charset="-122"/>
                <a:ea typeface="微软雅黑" panose="020B0503020204020204" pitchFamily="34" charset="-122"/>
                <a:sym typeface="+mn-ea"/>
              </a:rPr>
              <a:t>C-V2X </a:t>
            </a:r>
            <a:r>
              <a:rPr lang="zh-CN" altLang="en-US" sz="1500" dirty="0" smtClean="0">
                <a:latin typeface="微软雅黑" panose="020B0503020204020204" pitchFamily="34" charset="-122"/>
                <a:ea typeface="微软雅黑" panose="020B0503020204020204" pitchFamily="34" charset="-122"/>
                <a:sym typeface="+mn-ea"/>
              </a:rPr>
              <a:t>标准合作的框架协议</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，建立高效顺畅的沟通交通机制，相互支持和参与标准研究制定，共同推动</a:t>
            </a:r>
            <a:r>
              <a:rPr lang="en-US" altLang="zh-CN" sz="1500" dirty="0" smtClean="0">
                <a:latin typeface="微软雅黑" panose="020B0503020204020204" pitchFamily="34" charset="-122"/>
                <a:ea typeface="微软雅黑" panose="020B0503020204020204" pitchFamily="34" charset="-122"/>
                <a:sym typeface="+mn-ea"/>
              </a:rPr>
              <a:t>C-V2X </a:t>
            </a:r>
            <a:r>
              <a:rPr lang="zh-CN" altLang="en-US" sz="1500" dirty="0" smtClean="0">
                <a:latin typeface="微软雅黑" panose="020B0503020204020204" pitchFamily="34" charset="-122"/>
                <a:ea typeface="微软雅黑" panose="020B0503020204020204" pitchFamily="34" charset="-122"/>
                <a:sym typeface="+mn-ea"/>
              </a:rPr>
              <a:t>等新技术在汽车、智能交通及交通管理中的应用。第三、加强国际交流与合作，积极组织和参与国际标准化组织</a:t>
            </a:r>
            <a:r>
              <a:rPr lang="en-US" altLang="zh-CN" sz="1500" dirty="0" smtClean="0">
                <a:latin typeface="微软雅黑" panose="020B0503020204020204" pitchFamily="34" charset="-122"/>
                <a:ea typeface="微软雅黑" panose="020B0503020204020204" pitchFamily="34" charset="-122"/>
                <a:sym typeface="+mn-ea"/>
              </a:rPr>
              <a:t>(IS0)</a:t>
            </a:r>
            <a:r>
              <a:rPr lang="zh-CN" altLang="en-US" sz="1500" dirty="0" smtClean="0">
                <a:latin typeface="微软雅黑" panose="020B0503020204020204" pitchFamily="34" charset="-122"/>
                <a:ea typeface="微软雅黑" panose="020B0503020204020204" pitchFamily="34" charset="-122"/>
                <a:sym typeface="+mn-ea"/>
              </a:rPr>
              <a:t>、国际电信联盟</a:t>
            </a:r>
            <a:r>
              <a:rPr lang="en-US" altLang="zh-CN" sz="1500" dirty="0" smtClean="0">
                <a:latin typeface="微软雅黑" panose="020B0503020204020204" pitchFamily="34" charset="-122"/>
                <a:ea typeface="微软雅黑" panose="020B0503020204020204" pitchFamily="34" charset="-122"/>
                <a:sym typeface="+mn-ea"/>
              </a:rPr>
              <a:t>(ITU)</a:t>
            </a:r>
            <a:r>
              <a:rPr lang="zh-CN" altLang="en-US" sz="1500" dirty="0" smtClean="0">
                <a:latin typeface="微软雅黑" panose="020B0503020204020204" pitchFamily="34" charset="-122"/>
                <a:ea typeface="微软雅黑" panose="020B0503020204020204" pitchFamily="34" charset="-122"/>
                <a:sym typeface="+mn-ea"/>
              </a:rPr>
              <a:t>、国际电工技术委员会</a:t>
            </a:r>
            <a:r>
              <a:rPr lang="en-US" altLang="zh-CN" sz="1500" dirty="0" smtClean="0">
                <a:latin typeface="微软雅黑" panose="020B0503020204020204" pitchFamily="34" charset="-122"/>
                <a:ea typeface="微软雅黑" panose="020B0503020204020204" pitchFamily="34" charset="-122"/>
                <a:sym typeface="+mn-ea"/>
              </a:rPr>
              <a:t>(IEC)</a:t>
            </a:r>
            <a:r>
              <a:rPr lang="zh-CN" altLang="en-US" sz="1500" dirty="0" smtClean="0">
                <a:latin typeface="微软雅黑" panose="020B0503020204020204" pitchFamily="34" charset="-122"/>
                <a:ea typeface="微软雅黑" panose="020B0503020204020204" pitchFamily="34" charset="-122"/>
                <a:sym typeface="+mn-ea"/>
              </a:rPr>
              <a:t>等相关国际标准化组织的标准制定工作。第四、根据车联网产业未来技术和应用的需求，动态适时调整和更新标准体系，形成标准对技术和产业发展的有效支持。</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ISPRING_PRESENTATION_TITLE" val="0815-2"/>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4663</Words>
  <Application>WPS 演示</Application>
  <PresentationFormat>全屏显示(16:9)</PresentationFormat>
  <Paragraphs>95</Paragraphs>
  <Slides>11</Slides>
  <Notes>25</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11</vt:i4>
      </vt:variant>
    </vt:vector>
  </HeadingPairs>
  <TitlesOfParts>
    <vt:vector size="31" baseType="lpstr">
      <vt:lpstr>Arial</vt:lpstr>
      <vt:lpstr>宋体</vt:lpstr>
      <vt:lpstr>Wingdings</vt:lpstr>
      <vt:lpstr>楷体</vt:lpstr>
      <vt:lpstr>Calibri</vt:lpstr>
      <vt:lpstr>微软雅黑</vt:lpstr>
      <vt:lpstr>Arial</vt:lpstr>
      <vt:lpstr>Meiryo</vt:lpstr>
      <vt:lpstr>Yu Gothic UI</vt:lpstr>
      <vt:lpstr>MS PGothic</vt:lpstr>
      <vt:lpstr>Open Sans</vt:lpstr>
      <vt:lpstr>Segoe Print</vt:lpstr>
      <vt:lpstr>冬青黑体简体中文 W3</vt:lpstr>
      <vt:lpstr>等线</vt:lpstr>
      <vt:lpstr>Arial Narrow</vt:lpstr>
      <vt:lpstr>Arial Unicode MS</vt:lpstr>
      <vt:lpstr>黑体</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猴子</cp:lastModifiedBy>
  <cp:revision>172</cp:revision>
  <dcterms:created xsi:type="dcterms:W3CDTF">2017-08-15T01:04:00Z</dcterms:created>
  <dcterms:modified xsi:type="dcterms:W3CDTF">2020-08-27T07:18:50Z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