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rts/chart9.xml" ContentType="application/vnd.openxmlformats-officedocument.drawingml.chart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rts/chart10.xml" ContentType="application/vnd.openxmlformats-officedocument.drawingml.chart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charts/chart11.xml" ContentType="application/vnd.openxmlformats-officedocument.drawingml.chart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charts/chart12.xml" ContentType="application/vnd.openxmlformats-officedocument.drawingml.chart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charts/chart13.xml" ContentType="application/vnd.openxmlformats-officedocument.drawingml.chart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charts/chart14.xml" ContentType="application/vnd.openxmlformats-officedocument.drawingml.chart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charts/chart15.xml" ContentType="application/vnd.openxmlformats-officedocument.drawingml.chart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charts/chart16.xml" ContentType="application/vnd.openxmlformats-officedocument.drawingml.chart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1.xml" ContentType="application/vnd.openxmlformats-officedocument.drawingml.chart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charts/chart22.xml" ContentType="application/vnd.openxmlformats-officedocument.drawingml.chart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charts/chart23.xml" ContentType="application/vnd.openxmlformats-officedocument.drawingml.chart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charts/chart24.xml" ContentType="application/vnd.openxmlformats-officedocument.drawingml.chart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charts/chart25.xml" ContentType="application/vnd.openxmlformats-officedocument.drawingml.chart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charts/chart26.xml" ContentType="application/vnd.openxmlformats-officedocument.drawingml.chart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charts/chart27.xml" ContentType="application/vnd.openxmlformats-officedocument.drawingml.chart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charts/chart28.xml" ContentType="application/vnd.openxmlformats-officedocument.drawingml.chart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charts/chart29.xml" ContentType="application/vnd.openxmlformats-officedocument.drawingml.chart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charts/chart3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77" r:id="rId3"/>
    <p:sldId id="278" r:id="rId4"/>
    <p:sldId id="279" r:id="rId5"/>
    <p:sldId id="300" r:id="rId6"/>
    <p:sldId id="281" r:id="rId7"/>
    <p:sldId id="282" r:id="rId8"/>
    <p:sldId id="283" r:id="rId9"/>
    <p:sldId id="257" r:id="rId10"/>
    <p:sldId id="258" r:id="rId11"/>
    <p:sldId id="259" r:id="rId12"/>
    <p:sldId id="301" r:id="rId13"/>
    <p:sldId id="286" r:id="rId14"/>
    <p:sldId id="287" r:id="rId15"/>
    <p:sldId id="267" r:id="rId16"/>
    <p:sldId id="288" r:id="rId17"/>
    <p:sldId id="262" r:id="rId18"/>
    <p:sldId id="302" r:id="rId19"/>
    <p:sldId id="268" r:id="rId20"/>
    <p:sldId id="290" r:id="rId21"/>
    <p:sldId id="274" r:id="rId22"/>
    <p:sldId id="271" r:id="rId23"/>
    <p:sldId id="291" r:id="rId24"/>
    <p:sldId id="292" r:id="rId25"/>
    <p:sldId id="293" r:id="rId26"/>
    <p:sldId id="294" r:id="rId27"/>
    <p:sldId id="303" r:id="rId28"/>
    <p:sldId id="296" r:id="rId29"/>
    <p:sldId id="297" r:id="rId30"/>
    <p:sldId id="298" r:id="rId31"/>
    <p:sldId id="275" r:id="rId32"/>
    <p:sldId id="276" r:id="rId33"/>
    <p:sldId id="285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8" userDrawn="1">
          <p15:clr>
            <a:srgbClr val="A4A3A4"/>
          </p15:clr>
        </p15:guide>
        <p15:guide id="2" pos="189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pos="6856" userDrawn="1">
          <p15:clr>
            <a:srgbClr val="A4A3A4"/>
          </p15:clr>
        </p15:guide>
        <p15:guide id="5" pos="824" userDrawn="1">
          <p15:clr>
            <a:srgbClr val="A4A3A4"/>
          </p15:clr>
        </p15:guide>
        <p15:guide id="6" orient="horz" pos="3634" userDrawn="1">
          <p15:clr>
            <a:srgbClr val="A4A3A4"/>
          </p15:clr>
        </p15:guide>
        <p15:guide id="7" orient="horz" pos="1911" userDrawn="1">
          <p15:clr>
            <a:srgbClr val="A4A3A4"/>
          </p15:clr>
        </p15:guide>
        <p15:guide id="8" pos="619" userDrawn="1">
          <p15:clr>
            <a:srgbClr val="A4A3A4"/>
          </p15:clr>
        </p15:guide>
        <p15:guide id="9" pos="3659" userDrawn="1">
          <p15:clr>
            <a:srgbClr val="A4A3A4"/>
          </p15:clr>
        </p15:guide>
        <p15:guide id="10" pos="7333" userDrawn="1">
          <p15:clr>
            <a:srgbClr val="A4A3A4"/>
          </p15:clr>
        </p15:guide>
        <p15:guide id="11" pos="5382" userDrawn="1">
          <p15:clr>
            <a:srgbClr val="A4A3A4"/>
          </p15:clr>
        </p15:guide>
        <p15:guide id="12" pos="461" userDrawn="1">
          <p15:clr>
            <a:srgbClr val="A4A3A4"/>
          </p15:clr>
        </p15:guide>
        <p15:guide id="13" pos="53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747"/>
    <a:srgbClr val="548235"/>
    <a:srgbClr val="FF6D6D"/>
    <a:srgbClr val="ED7D31"/>
    <a:srgbClr val="FFFFFF"/>
    <a:srgbClr val="FF6464"/>
    <a:srgbClr val="BBCDAE"/>
    <a:srgbClr val="A9D18E"/>
    <a:srgbClr val="8FAADC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07" autoAdjust="0"/>
    <p:restoredTop sz="92426" autoAdjust="0"/>
  </p:normalViewPr>
  <p:slideViewPr>
    <p:cSldViewPr snapToGrid="0">
      <p:cViewPr varScale="1">
        <p:scale>
          <a:sx n="115" d="100"/>
          <a:sy n="115" d="100"/>
        </p:scale>
        <p:origin x="198" y="114"/>
      </p:cViewPr>
      <p:guideLst>
        <p:guide orient="horz" pos="1638"/>
        <p:guide pos="189"/>
        <p:guide pos="7423"/>
        <p:guide pos="6856"/>
        <p:guide pos="824"/>
        <p:guide orient="horz" pos="3634"/>
        <p:guide orient="horz" pos="1911"/>
        <p:guide pos="619"/>
        <p:guide pos="3659"/>
        <p:guide pos="7333"/>
        <p:guide pos="5382"/>
        <p:guide pos="461"/>
        <p:guide pos="53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4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rgbClr val="A9D18E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C518-4A21-BC49-81A468AE7FCB}"/>
              </c:ext>
            </c:extLst>
          </c:dPt>
          <c:dPt>
            <c:idx val="2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518-4A21-BC49-81A468AE7FCB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C518-4A21-BC49-81A468AE7FCB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C518-4A21-BC49-81A468AE7F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轿车市场</c:v>
                </c:pt>
                <c:pt idx="1">
                  <c:v>SUV市场</c:v>
                </c:pt>
                <c:pt idx="2">
                  <c:v>MPV市场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-8.9999999999999993E-3</c:v>
                </c:pt>
                <c:pt idx="1">
                  <c:v>0.01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E2A-4088-95D1-119E51104F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加权均价环比</c:v>
                </c:pt>
              </c:strCache>
            </c:strRef>
          </c:tx>
          <c:spPr>
            <a:solidFill>
              <a:srgbClr val="8FAAD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94B-4D1B-821D-1AA0F59E2264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4B-4D1B-821D-1AA0F59E2264}"/>
              </c:ext>
            </c:extLst>
          </c:dPt>
          <c:dPt>
            <c:idx val="2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BB1-4EEB-AEAA-1AB9EE3EF77D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94B-4D1B-821D-1AA0F59E2264}"/>
                </c:ext>
              </c:extLst>
            </c:dLbl>
            <c:dLbl>
              <c:idx val="2"/>
              <c:layout>
                <c:manualLayout>
                  <c:x val="-1.6168794698185392E-16"/>
                  <c:y val="1.4131743456557686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BB1-4EEB-AEAA-1AB9EE3EF77D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轿车市场</c:v>
                </c:pt>
                <c:pt idx="1">
                  <c:v>SUV市场</c:v>
                </c:pt>
                <c:pt idx="2">
                  <c:v>MPV市场</c:v>
                </c:pt>
              </c:strCache>
            </c:strRef>
          </c:cat>
          <c:val>
            <c:numRef>
              <c:f>Sheet1!$C$2:$C$4</c:f>
              <c:numCache>
                <c:formatCode>0.0%</c:formatCode>
                <c:ptCount val="3"/>
                <c:pt idx="0">
                  <c:v>1.4999999999999999E-2</c:v>
                </c:pt>
                <c:pt idx="1">
                  <c:v>-0.01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BB1-4EEB-AEAA-1AB9EE3EF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3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15000000000000002"/>
          <c:min val="-0.15000000000000002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418-4F38-9C0A-704FDDE55498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418-4F38-9C0A-704FDDE55498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418-4F38-9C0A-704FDDE55498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418-4F38-9C0A-704FDDE55498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418-4F38-9C0A-704FDDE55498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418-4F38-9C0A-704FDDE55498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418-4F38-9C0A-704FDDE55498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418-4F38-9C0A-704FDDE55498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418-4F38-9C0A-704FDDE55498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418-4F38-9C0A-704FDDE55498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418-4F38-9C0A-704FDDE55498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418-4F38-9C0A-704FDDE55498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0418-4F38-9C0A-704FDDE55498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-3.53</c:v>
                </c:pt>
                <c:pt idx="2">
                  <c:v>-2.8</c:v>
                </c:pt>
                <c:pt idx="3">
                  <c:v>0.53</c:v>
                </c:pt>
                <c:pt idx="4">
                  <c:v>1.01</c:v>
                </c:pt>
                <c:pt idx="5">
                  <c:v>-2.36</c:v>
                </c:pt>
                <c:pt idx="6">
                  <c:v>2.61</c:v>
                </c:pt>
                <c:pt idx="7">
                  <c:v>2.59</c:v>
                </c:pt>
                <c:pt idx="8">
                  <c:v>2.86</c:v>
                </c:pt>
                <c:pt idx="9">
                  <c:v>2.44</c:v>
                </c:pt>
                <c:pt idx="10">
                  <c:v>1.81</c:v>
                </c:pt>
                <c:pt idx="11">
                  <c:v>0.95</c:v>
                </c:pt>
                <c:pt idx="12">
                  <c:v>-0.16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418-4F38-9C0A-704FDDE55498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-0.69</c:v>
                </c:pt>
                <c:pt idx="2">
                  <c:v>-2.7</c:v>
                </c:pt>
                <c:pt idx="3">
                  <c:v>0.32</c:v>
                </c:pt>
                <c:pt idx="4">
                  <c:v>0.65</c:v>
                </c:pt>
                <c:pt idx="5">
                  <c:v>1.58</c:v>
                </c:pt>
                <c:pt idx="6">
                  <c:v>0.68</c:v>
                </c:pt>
                <c:pt idx="7">
                  <c:v>1.84</c:v>
                </c:pt>
                <c:pt idx="8">
                  <c:v>1.73</c:v>
                </c:pt>
                <c:pt idx="9">
                  <c:v>2.2799999999999998</c:v>
                </c:pt>
                <c:pt idx="10">
                  <c:v>2.35</c:v>
                </c:pt>
                <c:pt idx="11">
                  <c:v>2.92</c:v>
                </c:pt>
                <c:pt idx="12">
                  <c:v>1.1299999999999999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0418-4F38-9C0A-704FDDE55498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0.88</c:v>
                </c:pt>
                <c:pt idx="2">
                  <c:v>0.78</c:v>
                </c:pt>
                <c:pt idx="3">
                  <c:v>0.4</c:v>
                </c:pt>
                <c:pt idx="4">
                  <c:v>0.42</c:v>
                </c:pt>
                <c:pt idx="5">
                  <c:v>0.48</c:v>
                </c:pt>
                <c:pt idx="6">
                  <c:v>0.97</c:v>
                </c:pt>
                <c:pt idx="7">
                  <c:v>-0.74</c:v>
                </c:pt>
                <c:pt idx="8">
                  <c:v>0.4</c:v>
                </c:pt>
                <c:pt idx="9">
                  <c:v>0.89</c:v>
                </c:pt>
                <c:pt idx="10">
                  <c:v>-0.55000000000000004</c:v>
                </c:pt>
                <c:pt idx="11">
                  <c:v>1.53</c:v>
                </c:pt>
                <c:pt idx="12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0418-4F38-9C0A-704FDDE55498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0418-4F38-9C0A-704FDDE55498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0418-4F38-9C0A-704FDDE55498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0418-4F38-9C0A-704FDDE55498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0418-4F38-9C0A-704FDDE55498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0418-4F38-9C0A-704FDDE55498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0418-4F38-9C0A-704FDDE55498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0418-4F38-9C0A-704FDDE55498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0418-4F38-9C0A-704FDDE55498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8-0418-4F38-9C0A-704FDDE55498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0418-4F38-9C0A-704FDDE55498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0418-4F38-9C0A-704FDDE5549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5FD5-48EE-8977-07EAD125F98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0418-4F38-9C0A-704FDDE55498}"/>
                </c:ext>
              </c:extLst>
            </c:dLbl>
            <c:dLbl>
              <c:idx val="2"/>
              <c:layout>
                <c:manualLayout>
                  <c:x val="-3.710742579033173E-2"/>
                  <c:y val="-4.536137526538362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643759931322111E-2"/>
                      <c:h val="7.3980025456081969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1-0418-4F38-9C0A-704FDDE55498}"/>
                </c:ext>
              </c:extLst>
            </c:dLbl>
            <c:dLbl>
              <c:idx val="3"/>
              <c:layout>
                <c:manualLayout>
                  <c:x val="-4.6222685777084452E-2"/>
                  <c:y val="0.10150510843646543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0.1304174256768692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2-0418-4F38-9C0A-704FDDE55498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0418-4F38-9C0A-704FDDE55498}"/>
                </c:ext>
              </c:extLst>
            </c:dLbl>
            <c:dLbl>
              <c:idx val="5"/>
              <c:layout>
                <c:manualLayout>
                  <c:x val="-3.2596384361511709E-2"/>
                  <c:y val="5.707250613534532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0418-4F38-9C0A-704FDDE55498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0418-4F38-9C0A-704FDDE55498}"/>
                </c:ext>
              </c:extLst>
            </c:dLbl>
            <c:dLbl>
              <c:idx val="7"/>
              <c:layout>
                <c:manualLayout>
                  <c:x val="-3.5299130903743869E-2"/>
                  <c:y val="-6.050541099129483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1.32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0418-4F38-9C0A-704FDDE55498}"/>
                </c:ext>
              </c:extLst>
            </c:dLbl>
            <c:dLbl>
              <c:idx val="8"/>
              <c:layout>
                <c:manualLayout>
                  <c:x val="-5.1183026346808935E-2"/>
                  <c:y val="7.823653121814046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132628252403178E-2"/>
                      <c:h val="7.3980025456081969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7-0418-4F38-9C0A-704FDDE55498}"/>
                </c:ext>
              </c:extLst>
            </c:dLbl>
            <c:dLbl>
              <c:idx val="9"/>
              <c:layout>
                <c:manualLayout>
                  <c:x val="-3.3901230047867922E-2"/>
                  <c:y val="6.516186683365816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0418-4F38-9C0A-704FDDE55498}"/>
                </c:ext>
              </c:extLst>
            </c:dLbl>
            <c:dLbl>
              <c:idx val="10"/>
              <c:layout>
                <c:manualLayout>
                  <c:x val="-3.3750244071635647E-2"/>
                  <c:y val="5.2369389450279726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0.97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0418-4F38-9C0A-704FDDE55498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0418-4F38-9C0A-704FDDE55498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7B08-4097-8B43-EA72A0B942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0.09</c:v>
                </c:pt>
                <c:pt idx="2">
                  <c:v>0.67</c:v>
                </c:pt>
                <c:pt idx="3">
                  <c:v>0.18</c:v>
                </c:pt>
                <c:pt idx="4">
                  <c:v>0.23792112056182399</c:v>
                </c:pt>
                <c:pt idx="5">
                  <c:v>-0.10051706798393167</c:v>
                </c:pt>
                <c:pt idx="6">
                  <c:v>1.3600532897508117</c:v>
                </c:pt>
                <c:pt idx="7">
                  <c:v>2.23</c:v>
                </c:pt>
                <c:pt idx="8">
                  <c:v>1.45</c:v>
                </c:pt>
                <c:pt idx="9">
                  <c:v>-0.09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0418-4F38-9C0A-704FDDE554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0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E09-4C71-BB9F-9143EEF166F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E09-4C71-BB9F-9143EEF166F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E09-4C71-BB9F-9143EEF166F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5E09-4C71-BB9F-9143EEF166F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5E09-4C71-BB9F-9143EEF166F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5E09-4C71-BB9F-9143EEF166F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5E09-4C71-BB9F-9143EEF166F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5E09-4C71-BB9F-9143EEF166F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5E09-4C71-BB9F-9143EEF166F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5E09-4C71-BB9F-9143EEF166F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5E09-4C71-BB9F-9143EEF166F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5E09-4C71-BB9F-9143EEF166F0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5E09-4C71-BB9F-9143EEF166F0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-2.97</c:v>
                </c:pt>
                <c:pt idx="2">
                  <c:v>-0.35</c:v>
                </c:pt>
                <c:pt idx="3">
                  <c:v>-0.31</c:v>
                </c:pt>
                <c:pt idx="4">
                  <c:v>-0.57999999999999996</c:v>
                </c:pt>
                <c:pt idx="5">
                  <c:v>-0.57999999999999996</c:v>
                </c:pt>
                <c:pt idx="6">
                  <c:v>-1.33</c:v>
                </c:pt>
                <c:pt idx="7">
                  <c:v>-1.17</c:v>
                </c:pt>
                <c:pt idx="8">
                  <c:v>-1.65</c:v>
                </c:pt>
                <c:pt idx="9">
                  <c:v>-2.11</c:v>
                </c:pt>
                <c:pt idx="10">
                  <c:v>-1.77</c:v>
                </c:pt>
                <c:pt idx="11">
                  <c:v>-2.19</c:v>
                </c:pt>
                <c:pt idx="12">
                  <c:v>-2.5099999999999998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E09-4C71-BB9F-9143EEF166F0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0.34</c:v>
                </c:pt>
                <c:pt idx="2">
                  <c:v>0.12</c:v>
                </c:pt>
                <c:pt idx="3">
                  <c:v>-0.48</c:v>
                </c:pt>
                <c:pt idx="4">
                  <c:v>2.2999999999999998</c:v>
                </c:pt>
                <c:pt idx="5">
                  <c:v>2.76</c:v>
                </c:pt>
                <c:pt idx="6">
                  <c:v>1.56</c:v>
                </c:pt>
                <c:pt idx="7">
                  <c:v>1.31</c:v>
                </c:pt>
                <c:pt idx="8">
                  <c:v>1.08</c:v>
                </c:pt>
                <c:pt idx="9">
                  <c:v>0.93</c:v>
                </c:pt>
                <c:pt idx="10">
                  <c:v>-0.75</c:v>
                </c:pt>
                <c:pt idx="11">
                  <c:v>-2.0299999999999998</c:v>
                </c:pt>
                <c:pt idx="12">
                  <c:v>-2.3199999999999998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E09-4C71-BB9F-9143EEF166F0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-1.31</c:v>
                </c:pt>
                <c:pt idx="2">
                  <c:v>-1.18</c:v>
                </c:pt>
                <c:pt idx="3">
                  <c:v>-0.99</c:v>
                </c:pt>
                <c:pt idx="4">
                  <c:v>3.39</c:v>
                </c:pt>
                <c:pt idx="5">
                  <c:v>1.23</c:v>
                </c:pt>
                <c:pt idx="6">
                  <c:v>2.94</c:v>
                </c:pt>
                <c:pt idx="7">
                  <c:v>4.68</c:v>
                </c:pt>
                <c:pt idx="8">
                  <c:v>4.82</c:v>
                </c:pt>
                <c:pt idx="9">
                  <c:v>6.76</c:v>
                </c:pt>
                <c:pt idx="10">
                  <c:v>6.3</c:v>
                </c:pt>
                <c:pt idx="11">
                  <c:v>6.39</c:v>
                </c:pt>
                <c:pt idx="12">
                  <c:v>6.16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E09-4C71-BB9F-9143EEF166F0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10-5E09-4C71-BB9F-9143EEF166F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5E09-4C71-BB9F-9143EEF166F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12-5E09-4C71-BB9F-9143EEF166F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3-5E09-4C71-BB9F-9143EEF166F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4-5E09-4C71-BB9F-9143EEF166F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5-5E09-4C71-BB9F-9143EEF166F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6-5E09-4C71-BB9F-9143EEF166F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17-5E09-4C71-BB9F-9143EEF166F0}"/>
              </c:ext>
            </c:extLst>
          </c:dPt>
          <c:dPt>
            <c:idx val="9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8-5E09-4C71-BB9F-9143EEF166F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9-5E09-4C71-BB9F-9143EEF166F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1A-5E09-4C71-BB9F-9143EEF166F0}"/>
              </c:ext>
            </c:extLst>
          </c:dPt>
          <c:dLbls>
            <c:dLbl>
              <c:idx val="0"/>
              <c:layout>
                <c:manualLayout>
                  <c:x val="-4.5761922434430558E-2"/>
                  <c:y val="-5.942369415372974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6DBA-46E5-B06A-9475B75FF8D9}"/>
                </c:ext>
              </c:extLst>
            </c:dLbl>
            <c:dLbl>
              <c:idx val="1"/>
              <c:layout>
                <c:manualLayout>
                  <c:x val="-3.8017488273890024E-2"/>
                  <c:y val="-5.001746078359849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5E09-4C71-BB9F-9143EEF166F0}"/>
                </c:ext>
              </c:extLst>
            </c:dLbl>
            <c:dLbl>
              <c:idx val="2"/>
              <c:layout>
                <c:manualLayout>
                  <c:x val="-3.9721263789208941E-2"/>
                  <c:y val="-6.045837982444413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10.54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5E09-4C71-BB9F-9143EEF166F0}"/>
                </c:ext>
              </c:extLst>
            </c:dLbl>
            <c:dLbl>
              <c:idx val="3"/>
              <c:layout>
                <c:manualLayout>
                  <c:x val="-3.011816543013868E-2"/>
                  <c:y val="7.4862137577643081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10.53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5E09-4C71-BB9F-9143EEF166F0}"/>
                </c:ext>
              </c:extLst>
            </c:dLbl>
            <c:dLbl>
              <c:idx val="4"/>
              <c:layout>
                <c:manualLayout>
                  <c:x val="-2.7636043791787166E-2"/>
                  <c:y val="5.134655415231506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10.46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5E09-4C71-BB9F-9143EEF166F0}"/>
                </c:ext>
              </c:extLst>
            </c:dLbl>
            <c:dLbl>
              <c:idx val="5"/>
              <c:layout>
                <c:manualLayout>
                  <c:x val="-3.5694158025727923E-2"/>
                  <c:y val="-6.647836918132811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10.51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5E09-4C71-BB9F-9143EEF166F0}"/>
                </c:ext>
              </c:extLst>
            </c:dLbl>
            <c:dLbl>
              <c:idx val="6"/>
              <c:layout>
                <c:manualLayout>
                  <c:x val="-4.6222685777084452E-2"/>
                  <c:y val="-5.682531476626806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10.51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9212069072547303E-2"/>
                      <c:h val="7.9177154555153659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5-5E09-4C71-BB9F-9143EEF166F0}"/>
                </c:ext>
              </c:extLst>
            </c:dLbl>
            <c:dLbl>
              <c:idx val="7"/>
              <c:layout>
                <c:manualLayout>
                  <c:x val="-4.7310809266538779E-2"/>
                  <c:y val="6.050578131544313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5934237923896489E-2"/>
                      <c:h val="8.808937551127879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6-5E09-4C71-BB9F-9143EEF166F0}"/>
                </c:ext>
              </c:extLst>
            </c:dLbl>
            <c:dLbl>
              <c:idx val="8"/>
              <c:layout>
                <c:manualLayout>
                  <c:x val="-4.0340818522052187E-2"/>
                  <c:y val="-5.707213581119691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7-5E09-4C71-BB9F-9143EEF166F0}"/>
                </c:ext>
              </c:extLst>
            </c:dLbl>
            <c:dLbl>
              <c:idx val="9"/>
              <c:layout>
                <c:manualLayout>
                  <c:x val="-3.7242983878039433E-2"/>
                  <c:y val="5.815440813498454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10.32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98709106491082E-2"/>
                      <c:h val="9.2792492196344376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8-5E09-4C71-BB9F-9143EEF166F0}"/>
                </c:ext>
              </c:extLst>
            </c:dLbl>
            <c:dLbl>
              <c:idx val="10"/>
              <c:layout>
                <c:manualLayout>
                  <c:x val="-3.3320458465623919E-2"/>
                  <c:y val="4.169331457518080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10.38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5E09-4C71-BB9F-9143EEF166F0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5E09-4C71-BB9F-9143EEF166F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10.37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5F1A-4D6D-B9C1-1E9FE0CCF0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0.34</c:v>
                </c:pt>
                <c:pt idx="2">
                  <c:v>1.3</c:v>
                </c:pt>
                <c:pt idx="3">
                  <c:v>1.1200000000000001</c:v>
                </c:pt>
                <c:pt idx="4">
                  <c:v>0.50795615327938703</c:v>
                </c:pt>
                <c:pt idx="5">
                  <c:v>0.92551807183265389</c:v>
                </c:pt>
                <c:pt idx="6">
                  <c:v>0.98536792684373875</c:v>
                </c:pt>
                <c:pt idx="7">
                  <c:v>0.24</c:v>
                </c:pt>
                <c:pt idx="8">
                  <c:v>0.54</c:v>
                </c:pt>
                <c:pt idx="9">
                  <c:v>-0.86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5E09-4C71-BB9F-9143EEF166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E09-4C71-BB9F-9143EEF166F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E09-4C71-BB9F-9143EEF166F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E09-4C71-BB9F-9143EEF166F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5E09-4C71-BB9F-9143EEF166F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5E09-4C71-BB9F-9143EEF166F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5E09-4C71-BB9F-9143EEF166F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5E09-4C71-BB9F-9143EEF166F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5E09-4C71-BB9F-9143EEF166F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5E09-4C71-BB9F-9143EEF166F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5E09-4C71-BB9F-9143EEF166F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5E09-4C71-BB9F-9143EEF166F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5E09-4C71-BB9F-9143EEF166F0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5E09-4C71-BB9F-9143EEF166F0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-1.98</c:v>
                </c:pt>
                <c:pt idx="2">
                  <c:v>-1.79</c:v>
                </c:pt>
                <c:pt idx="3">
                  <c:v>-0.3</c:v>
                </c:pt>
                <c:pt idx="4">
                  <c:v>0.81</c:v>
                </c:pt>
                <c:pt idx="5">
                  <c:v>2.39</c:v>
                </c:pt>
                <c:pt idx="6">
                  <c:v>4.2300000000000004</c:v>
                </c:pt>
                <c:pt idx="7">
                  <c:v>5.19</c:v>
                </c:pt>
                <c:pt idx="8">
                  <c:v>5.86</c:v>
                </c:pt>
                <c:pt idx="9">
                  <c:v>5.95</c:v>
                </c:pt>
                <c:pt idx="10">
                  <c:v>5.71</c:v>
                </c:pt>
                <c:pt idx="11">
                  <c:v>4.72</c:v>
                </c:pt>
                <c:pt idx="12">
                  <c:v>5.32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E09-4C71-BB9F-9143EEF166F0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-1.92</c:v>
                </c:pt>
                <c:pt idx="2">
                  <c:v>-2.16</c:v>
                </c:pt>
                <c:pt idx="3">
                  <c:v>-1.52</c:v>
                </c:pt>
                <c:pt idx="4">
                  <c:v>-1.61</c:v>
                </c:pt>
                <c:pt idx="5">
                  <c:v>-1.1200000000000001</c:v>
                </c:pt>
                <c:pt idx="6">
                  <c:v>0.23</c:v>
                </c:pt>
                <c:pt idx="7">
                  <c:v>0.74</c:v>
                </c:pt>
                <c:pt idx="8">
                  <c:v>1.94</c:v>
                </c:pt>
                <c:pt idx="9">
                  <c:v>2.2400000000000002</c:v>
                </c:pt>
                <c:pt idx="10">
                  <c:v>1.35</c:v>
                </c:pt>
                <c:pt idx="11">
                  <c:v>2.0699999999999998</c:v>
                </c:pt>
                <c:pt idx="12">
                  <c:v>3.73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E09-4C71-BB9F-9143EEF166F0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-0.72</c:v>
                </c:pt>
                <c:pt idx="2">
                  <c:v>-0.83</c:v>
                </c:pt>
                <c:pt idx="3">
                  <c:v>-1.67</c:v>
                </c:pt>
                <c:pt idx="4">
                  <c:v>-2.97</c:v>
                </c:pt>
                <c:pt idx="5">
                  <c:v>0.06</c:v>
                </c:pt>
                <c:pt idx="6">
                  <c:v>0.41</c:v>
                </c:pt>
                <c:pt idx="7">
                  <c:v>-0.76</c:v>
                </c:pt>
                <c:pt idx="8">
                  <c:v>-1.55</c:v>
                </c:pt>
                <c:pt idx="9">
                  <c:v>-2.2200000000000002</c:v>
                </c:pt>
                <c:pt idx="10">
                  <c:v>-1.89</c:v>
                </c:pt>
                <c:pt idx="11">
                  <c:v>-1.41</c:v>
                </c:pt>
                <c:pt idx="12">
                  <c:v>-2.0299999999999998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E09-4C71-BB9F-9143EEF166F0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18-5AAE-4BA7-8D05-E05844C46EE4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10-5E09-4C71-BB9F-9143EEF166F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5E09-4C71-BB9F-9143EEF166F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12-5E09-4C71-BB9F-9143EEF166F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3-5E09-4C71-BB9F-9143EEF166F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4-5E09-4C71-BB9F-9143EEF166F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5-5E09-4C71-BB9F-9143EEF166F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6-5E09-4C71-BB9F-9143EEF166F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17-5E09-4C71-BB9F-9143EEF166F0}"/>
              </c:ext>
            </c:extLst>
          </c:dPt>
          <c:dPt>
            <c:idx val="9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8-5E09-4C71-BB9F-9143EEF166F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9-5E09-4C71-BB9F-9143EEF166F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1A-5E09-4C71-BB9F-9143EEF166F0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19-EA5A-4BDD-B1F1-64356FB5F2F7}"/>
              </c:ext>
            </c:extLst>
          </c:dPt>
          <c:dLbls>
            <c:dLbl>
              <c:idx val="0"/>
              <c:layout>
                <c:manualLayout>
                  <c:x val="-3.4919714609673809E-2"/>
                  <c:y val="-5.472057746866414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5AAE-4BA7-8D05-E05844C46EE4}"/>
                </c:ext>
              </c:extLst>
            </c:dLbl>
            <c:dLbl>
              <c:idx val="1"/>
              <c:layout>
                <c:manualLayout>
                  <c:x val="-3.8017488273890024E-2"/>
                  <c:y val="-6.412681083879534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2.19</a:t>
                    </a:r>
                    <a:r>
                      <a:rPr lang="zh-CN" altLang="en-US" baseline="0" dirty="0"/>
                      <a:t>万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5E09-4C71-BB9F-9143EEF166F0}"/>
                </c:ext>
              </c:extLst>
            </c:dLbl>
            <c:dLbl>
              <c:idx val="2"/>
              <c:layout>
                <c:manualLayout>
                  <c:x val="-3.6468601441781948E-2"/>
                  <c:y val="6.756045634304162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5E09-4C71-BB9F-9143EEF166F0}"/>
                </c:ext>
              </c:extLst>
            </c:dLbl>
            <c:dLbl>
              <c:idx val="3"/>
              <c:layout>
                <c:manualLayout>
                  <c:x val="-3.1047497529403542E-2"/>
                  <c:y val="-6.177525249626250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5E09-4C71-BB9F-9143EEF166F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5E09-4C71-BB9F-9143EEF166F0}"/>
                </c:ext>
              </c:extLst>
            </c:dLbl>
            <c:dLbl>
              <c:idx val="5"/>
              <c:layout>
                <c:manualLayout>
                  <c:x val="-2.7636043791787166E-2"/>
                  <c:y val="6.075278752244626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5E09-4C71-BB9F-9143EEF166F0}"/>
                </c:ext>
              </c:extLst>
            </c:dLbl>
            <c:dLbl>
              <c:idx val="6"/>
              <c:layout>
                <c:manualLayout>
                  <c:x val="-4.5448242361030337E-2"/>
                  <c:y val="7.721369592017580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369861247790547E-2"/>
                      <c:h val="0.1309114380908753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5-5E09-4C71-BB9F-9143EEF166F0}"/>
                </c:ext>
              </c:extLst>
            </c:dLbl>
            <c:dLbl>
              <c:idx val="7"/>
              <c:layout>
                <c:manualLayout>
                  <c:x val="-3.2201296259731116E-2"/>
                  <c:y val="-6.177525249626249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2.34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756053982730761E-2"/>
                      <c:h val="9.749560888140998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6-5E09-4C71-BB9F-9143EEF166F0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7-5E09-4C71-BB9F-9143EEF166F0}"/>
                </c:ext>
              </c:extLst>
            </c:dLbl>
            <c:dLbl>
              <c:idx val="9"/>
              <c:layout>
                <c:manualLayout>
                  <c:x val="-4.0720234816122129E-2"/>
                  <c:y val="-5.942369415372974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094873099214007E-2"/>
                      <c:h val="7.3980025456081969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8-5E09-4C71-BB9F-9143EEF166F0}"/>
                </c:ext>
              </c:extLst>
            </c:dLbl>
            <c:dLbl>
              <c:idx val="10"/>
              <c:layout>
                <c:manualLayout>
                  <c:x val="-3.2201357239527544E-2"/>
                  <c:y val="-4.296278575600008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5E09-4C71-BB9F-9143EEF166F0}"/>
                </c:ext>
              </c:extLst>
            </c:dLbl>
            <c:dLbl>
              <c:idx val="11"/>
              <c:layout>
                <c:manualLayout>
                  <c:x val="-4.6141399708297157E-2"/>
                  <c:y val="-8.293927757905782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756053982730761E-2"/>
                      <c:h val="0.111604958936606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A-5E09-4C71-BB9F-9143EEF166F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EA5A-4BDD-B1F1-64356FB5F2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0.77</c:v>
                </c:pt>
                <c:pt idx="2">
                  <c:v>0.23</c:v>
                </c:pt>
                <c:pt idx="3">
                  <c:v>0.74</c:v>
                </c:pt>
                <c:pt idx="4">
                  <c:v>0.66033162877833196</c:v>
                </c:pt>
                <c:pt idx="5">
                  <c:v>0.48263212577515274</c:v>
                </c:pt>
                <c:pt idx="6">
                  <c:v>0.2317458069355488</c:v>
                </c:pt>
                <c:pt idx="7">
                  <c:v>2.2799999999999998</c:v>
                </c:pt>
                <c:pt idx="8">
                  <c:v>2.1800000000000002</c:v>
                </c:pt>
                <c:pt idx="9">
                  <c:v>2.74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5E09-4C71-BB9F-9143EEF166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0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BE2-4D61-8506-F1618756E6AB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BE2-4D61-8506-F1618756E6A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BE2-4D61-8506-F1618756E6A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BE2-4D61-8506-F1618756E6A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BE2-4D61-8506-F1618756E6AB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BE2-4D61-8506-F1618756E6AB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BE2-4D61-8506-F1618756E6AB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BE2-4D61-8506-F1618756E6AB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BE2-4D61-8506-F1618756E6AB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BE2-4D61-8506-F1618756E6AB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BE2-4D61-8506-F1618756E6AB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BE2-4D61-8506-F1618756E6AB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CBE2-4D61-8506-F1618756E6AB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-1.37</c:v>
                </c:pt>
                <c:pt idx="2">
                  <c:v>6.72</c:v>
                </c:pt>
                <c:pt idx="3">
                  <c:v>8.9</c:v>
                </c:pt>
                <c:pt idx="4">
                  <c:v>3.25</c:v>
                </c:pt>
                <c:pt idx="5">
                  <c:v>2.95</c:v>
                </c:pt>
                <c:pt idx="6">
                  <c:v>2.21</c:v>
                </c:pt>
                <c:pt idx="7">
                  <c:v>0.76</c:v>
                </c:pt>
                <c:pt idx="8">
                  <c:v>1.29</c:v>
                </c:pt>
                <c:pt idx="9">
                  <c:v>-1.47</c:v>
                </c:pt>
                <c:pt idx="10">
                  <c:v>-0.53</c:v>
                </c:pt>
                <c:pt idx="11">
                  <c:v>-1.4</c:v>
                </c:pt>
                <c:pt idx="12">
                  <c:v>-3.35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BE2-4D61-8506-F1618756E6AB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3.45</c:v>
                </c:pt>
                <c:pt idx="2">
                  <c:v>5.55</c:v>
                </c:pt>
                <c:pt idx="3">
                  <c:v>4.28</c:v>
                </c:pt>
                <c:pt idx="4">
                  <c:v>5.53</c:v>
                </c:pt>
                <c:pt idx="5">
                  <c:v>6.5</c:v>
                </c:pt>
                <c:pt idx="6">
                  <c:v>5.35</c:v>
                </c:pt>
                <c:pt idx="7">
                  <c:v>5.97</c:v>
                </c:pt>
                <c:pt idx="8">
                  <c:v>4.96</c:v>
                </c:pt>
                <c:pt idx="9">
                  <c:v>4.95</c:v>
                </c:pt>
                <c:pt idx="10">
                  <c:v>5.39</c:v>
                </c:pt>
                <c:pt idx="11">
                  <c:v>4.8600000000000003</c:v>
                </c:pt>
                <c:pt idx="12">
                  <c:v>2.82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CBE2-4D61-8506-F1618756E6AB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2.36</c:v>
                </c:pt>
                <c:pt idx="2">
                  <c:v>6.91</c:v>
                </c:pt>
                <c:pt idx="3">
                  <c:v>7.93</c:v>
                </c:pt>
                <c:pt idx="4">
                  <c:v>4.67</c:v>
                </c:pt>
                <c:pt idx="5">
                  <c:v>1.84</c:v>
                </c:pt>
                <c:pt idx="6">
                  <c:v>0.56999999999999995</c:v>
                </c:pt>
                <c:pt idx="7">
                  <c:v>2.48</c:v>
                </c:pt>
                <c:pt idx="8">
                  <c:v>1.07</c:v>
                </c:pt>
                <c:pt idx="9">
                  <c:v>0.68</c:v>
                </c:pt>
                <c:pt idx="10">
                  <c:v>-0.33</c:v>
                </c:pt>
                <c:pt idx="11">
                  <c:v>0.4</c:v>
                </c:pt>
                <c:pt idx="12">
                  <c:v>0.67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CBE2-4D61-8506-F1618756E6AB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10-CBE2-4D61-8506-F1618756E6A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CBE2-4D61-8506-F1618756E6A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12-CBE2-4D61-8506-F1618756E6A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3-CBE2-4D61-8506-F1618756E6AB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4-CBE2-4D61-8506-F1618756E6AB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5-CBE2-4D61-8506-F1618756E6AB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6-CBE2-4D61-8506-F1618756E6AB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17-CBE2-4D61-8506-F1618756E6AB}"/>
              </c:ext>
            </c:extLst>
          </c:dPt>
          <c:dPt>
            <c:idx val="9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8-CBE2-4D61-8506-F1618756E6AB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9-CBE2-4D61-8506-F1618756E6AB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1A-CBE2-4D61-8506-F1618756E6A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19.71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9FE4-4BEF-98BE-80CABB11D0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20.30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CBE2-4D61-8506-F1618756E6A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20.51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CBE2-4D61-8506-F1618756E6AB}"/>
                </c:ext>
              </c:extLst>
            </c:dLbl>
            <c:dLbl>
              <c:idx val="3"/>
              <c:layout>
                <c:manualLayout>
                  <c:x val="-4.5448059421640777E-2"/>
                  <c:y val="-7.721295527187903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21.05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445369602815407E-2"/>
                      <c:h val="0.1304174256768692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2-CBE2-4D61-8506-F1618756E6AB}"/>
                </c:ext>
              </c:extLst>
            </c:dLbl>
            <c:dLbl>
              <c:idx val="4"/>
              <c:layout>
                <c:manualLayout>
                  <c:x val="-3.8478251616543918E-2"/>
                  <c:y val="5.212238324327662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20.49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CBE2-4D61-8506-F1618756E6AB}"/>
                </c:ext>
              </c:extLst>
            </c:dLbl>
            <c:dLbl>
              <c:idx val="5"/>
              <c:layout>
                <c:manualLayout>
                  <c:x val="-4.3899355528922344E-2"/>
                  <c:y val="-7.721332559602746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20.55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4346567941189129E-2"/>
                      <c:h val="0.1312639866801810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4-CBE2-4D61-8506-F1618756E6AB}"/>
                </c:ext>
              </c:extLst>
            </c:dLbl>
            <c:dLbl>
              <c:idx val="6"/>
              <c:layout>
                <c:manualLayout>
                  <c:x val="-3.8478251616543918E-2"/>
                  <c:y val="4.741926655821106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CBE2-4D61-8506-F1618756E6AB}"/>
                </c:ext>
              </c:extLst>
            </c:dLbl>
            <c:dLbl>
              <c:idx val="7"/>
              <c:layout>
                <c:manualLayout>
                  <c:x val="-5.8102647779353631E-2"/>
                  <c:y val="-7.1627726465252312E-2"/>
                </c:manualLayout>
              </c:layout>
              <c:tx>
                <c:rich>
                  <a:bodyPr wrap="none"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20.78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77644574865323E-2"/>
                      <c:h val="8.211641732124544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6-CBE2-4D61-8506-F1618756E6AB}"/>
                </c:ext>
              </c:extLst>
            </c:dLbl>
            <c:dLbl>
              <c:idx val="8"/>
              <c:layout>
                <c:manualLayout>
                  <c:x val="-2.4851950200971116E-2"/>
                  <c:y val="5.7072506135345327E-2"/>
                </c:manualLayout>
              </c:layout>
              <c:tx>
                <c:rich>
                  <a:bodyPr wrap="none"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19.87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17-CBE2-4D61-8506-F1618756E6AB}"/>
                </c:ext>
              </c:extLst>
            </c:dLbl>
            <c:dLbl>
              <c:idx val="9"/>
              <c:layout>
                <c:manualLayout>
                  <c:x val="-3.2596384361511653E-2"/>
                  <c:y val="-7.4614761046491604E-2"/>
                </c:manualLayout>
              </c:layout>
              <c:tx>
                <c:rich>
                  <a:bodyPr wrap="none"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20.45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18-CBE2-4D61-8506-F1618756E6AB}"/>
                </c:ext>
              </c:extLst>
            </c:dLbl>
            <c:dLbl>
              <c:idx val="10"/>
              <c:layout>
                <c:manualLayout>
                  <c:x val="-3.3750244071635647E-2"/>
                  <c:y val="4.2963156080148515E-2"/>
                </c:manualLayout>
              </c:layout>
              <c:tx>
                <c:rich>
                  <a:bodyPr wrap="none"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19.88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19-CBE2-4D61-8506-F1618756E6AB}"/>
                </c:ext>
              </c:extLst>
            </c:dLbl>
            <c:dLbl>
              <c:idx val="11"/>
              <c:tx>
                <c:rich>
                  <a:bodyPr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lang="en-US" altLang="zh-CN" sz="800" b="1" i="0" u="none" strike="noStrike" kern="1200" baseline="0" dirty="0" smtClean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sz="800" b="1" i="0" u="none" strike="noStrike" kern="1200" baseline="0" dirty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rPr>
                      <a:t>20.03</a:t>
                    </a:r>
                    <a:r>
                      <a:rPr lang="zh-CN" altLang="en-US" sz="800" b="1" i="0" u="none" strike="noStrike" kern="1200" baseline="0" dirty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CBE2-4D61-8506-F1618756E6AB}"/>
                </c:ext>
              </c:extLst>
            </c:dLbl>
            <c:dLbl>
              <c:idx val="12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>
                        <a:solidFill>
                          <a:schemeClr val="accent2"/>
                        </a:solidFill>
                      </a:defRPr>
                    </a:pPr>
                    <a:r>
                      <a:rPr lang="en-US" altLang="zh-CN" dirty="0">
                        <a:solidFill>
                          <a:schemeClr val="accent2"/>
                        </a:solidFill>
                      </a:rPr>
                      <a:t>20.08</a:t>
                    </a:r>
                    <a:r>
                      <a:rPr lang="zh-CN" altLang="en-US" dirty="0">
                        <a:solidFill>
                          <a:schemeClr val="accent2"/>
                        </a:solidFill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4866-4020-9855-C1C7915F5E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2.96</c:v>
                </c:pt>
                <c:pt idx="2">
                  <c:v>4.0599999999999996</c:v>
                </c:pt>
                <c:pt idx="3">
                  <c:v>6.08</c:v>
                </c:pt>
                <c:pt idx="4">
                  <c:v>3.93856825220174</c:v>
                </c:pt>
                <c:pt idx="5">
                  <c:v>4.2263669322215147</c:v>
                </c:pt>
                <c:pt idx="6">
                  <c:v>3.841406126732827</c:v>
                </c:pt>
                <c:pt idx="7">
                  <c:v>5.38</c:v>
                </c:pt>
                <c:pt idx="8">
                  <c:v>0.77</c:v>
                </c:pt>
                <c:pt idx="9">
                  <c:v>3.72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CBE2-4D61-8506-F1618756E6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5"/>
          <c:min val="-15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BE2-4D61-8506-F1618756E6AB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BE2-4D61-8506-F1618756E6A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BE2-4D61-8506-F1618756E6A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BE2-4D61-8506-F1618756E6A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CBE2-4D61-8506-F1618756E6AB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CBE2-4D61-8506-F1618756E6AB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CBE2-4D61-8506-F1618756E6AB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CBE2-4D61-8506-F1618756E6AB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CBE2-4D61-8506-F1618756E6AB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CBE2-4D61-8506-F1618756E6AB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CBE2-4D61-8506-F1618756E6AB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CBE2-4D61-8506-F1618756E6AB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CBE2-4D61-8506-F1618756E6AB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-1.59</c:v>
                </c:pt>
                <c:pt idx="2">
                  <c:v>0.48</c:v>
                </c:pt>
                <c:pt idx="3">
                  <c:v>1.82</c:v>
                </c:pt>
                <c:pt idx="4">
                  <c:v>1.39</c:v>
                </c:pt>
                <c:pt idx="5">
                  <c:v>2.0099999999999998</c:v>
                </c:pt>
                <c:pt idx="6">
                  <c:v>3.18</c:v>
                </c:pt>
                <c:pt idx="7">
                  <c:v>3.43</c:v>
                </c:pt>
                <c:pt idx="8">
                  <c:v>3.63</c:v>
                </c:pt>
                <c:pt idx="9">
                  <c:v>3.51</c:v>
                </c:pt>
                <c:pt idx="10">
                  <c:v>3.08</c:v>
                </c:pt>
                <c:pt idx="11">
                  <c:v>2.2999999999999998</c:v>
                </c:pt>
                <c:pt idx="12">
                  <c:v>1.75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BE2-4D61-8506-F1618756E6AB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-0.73</c:v>
                </c:pt>
                <c:pt idx="2">
                  <c:v>-0.12</c:v>
                </c:pt>
                <c:pt idx="3">
                  <c:v>-0.22</c:v>
                </c:pt>
                <c:pt idx="4">
                  <c:v>1.39</c:v>
                </c:pt>
                <c:pt idx="5">
                  <c:v>1.64</c:v>
                </c:pt>
                <c:pt idx="6">
                  <c:v>1.74</c:v>
                </c:pt>
                <c:pt idx="7">
                  <c:v>3.12</c:v>
                </c:pt>
                <c:pt idx="8">
                  <c:v>3.76</c:v>
                </c:pt>
                <c:pt idx="9">
                  <c:v>4.03</c:v>
                </c:pt>
                <c:pt idx="10">
                  <c:v>1.73</c:v>
                </c:pt>
                <c:pt idx="11">
                  <c:v>2.7</c:v>
                </c:pt>
                <c:pt idx="12">
                  <c:v>3.73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CBE2-4D61-8506-F1618756E6AB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0.38</c:v>
                </c:pt>
                <c:pt idx="2">
                  <c:v>2.63</c:v>
                </c:pt>
                <c:pt idx="3">
                  <c:v>0.11</c:v>
                </c:pt>
                <c:pt idx="4">
                  <c:v>-0.99</c:v>
                </c:pt>
                <c:pt idx="5">
                  <c:v>-0.02</c:v>
                </c:pt>
                <c:pt idx="6">
                  <c:v>-0.1</c:v>
                </c:pt>
                <c:pt idx="7">
                  <c:v>-1.96</c:v>
                </c:pt>
                <c:pt idx="8">
                  <c:v>-2.74</c:v>
                </c:pt>
                <c:pt idx="9">
                  <c:v>-2.21</c:v>
                </c:pt>
                <c:pt idx="10">
                  <c:v>-2.38</c:v>
                </c:pt>
                <c:pt idx="11">
                  <c:v>-2.33</c:v>
                </c:pt>
                <c:pt idx="12">
                  <c:v>-2.38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CBE2-4D61-8506-F1618756E6AB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CBE2-4D61-8506-F1618756E6AB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CBE2-4D61-8506-F1618756E6AB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CBE2-4D61-8506-F1618756E6AB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CBE2-4D61-8506-F1618756E6AB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CBE2-4D61-8506-F1618756E6AB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CBE2-4D61-8506-F1618756E6AB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CBE2-4D61-8506-F1618756E6AB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CBE2-4D61-8506-F1618756E6AB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8-CBE2-4D61-8506-F1618756E6AB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CBE2-4D61-8506-F1618756E6AB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CBE2-4D61-8506-F1618756E6A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3.23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90F8-43DF-94A7-76DDA3C9EF3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CBE2-4D61-8506-F1618756E6A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CBE2-4D61-8506-F1618756E6AB}"/>
                </c:ext>
              </c:extLst>
            </c:dLbl>
            <c:dLbl>
              <c:idx val="3"/>
              <c:layout>
                <c:manualLayout>
                  <c:x val="-3.3831591120219655E-2"/>
                  <c:y val="4.741926655821115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CBE2-4D61-8506-F1618756E6AB}"/>
                </c:ext>
              </c:extLst>
            </c:dLbl>
            <c:dLbl>
              <c:idx val="4"/>
              <c:layout>
                <c:manualLayout>
                  <c:x val="-2.5471504933814358E-2"/>
                  <c:y val="5.212238324327667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CBE2-4D61-8506-F1618756E6AB}"/>
                </c:ext>
              </c:extLst>
            </c:dLbl>
            <c:dLbl>
              <c:idx val="5"/>
              <c:layout>
                <c:manualLayout>
                  <c:x val="-3.4145271193619812E-2"/>
                  <c:y val="5.236938945027972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CBE2-4D61-8506-F1618756E6AB}"/>
                </c:ext>
              </c:extLst>
            </c:dLbl>
            <c:dLbl>
              <c:idx val="6"/>
              <c:layout>
                <c:manualLayout>
                  <c:x val="-3.9411486422787322E-2"/>
                  <c:y val="-6.780709222589628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0.111604958936606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5-CBE2-4D61-8506-F1618756E6AB}"/>
                </c:ext>
              </c:extLst>
            </c:dLbl>
            <c:dLbl>
              <c:idx val="7"/>
              <c:layout>
                <c:manualLayout>
                  <c:x val="-3.5299130903743758E-2"/>
                  <c:y val="-4.404450259356517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0.1304174256768692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6-CBE2-4D61-8506-F1618756E6AB}"/>
                </c:ext>
              </c:extLst>
            </c:dLbl>
            <c:dLbl>
              <c:idx val="8"/>
              <c:layout>
                <c:manualLayout>
                  <c:x val="-3.9945791400068077E-2"/>
                  <c:y val="4.766608760313981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3.36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03485458818697E-2"/>
                      <c:h val="8.6819534006311039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7-CBE2-4D61-8506-F1618756E6AB}"/>
                </c:ext>
              </c:extLst>
            </c:dLbl>
            <c:dLbl>
              <c:idx val="9"/>
              <c:layout>
                <c:manualLayout>
                  <c:x val="-3.7243044857835972E-2"/>
                  <c:y val="-6.050541099129479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9.749560888140998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8-CBE2-4D61-8506-F1618756E6AB}"/>
                </c:ext>
              </c:extLst>
            </c:dLbl>
            <c:dLbl>
              <c:idx val="10"/>
              <c:layout>
                <c:manualLayout>
                  <c:x val="-3.2201357239527544E-2"/>
                  <c:y val="3.826003939508282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CBE2-4D61-8506-F1618756E6AB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3.38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CBE2-4D61-8506-F1618756E6AB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732C-4C3A-BC4F-B78475E133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0.26</c:v>
                </c:pt>
                <c:pt idx="2">
                  <c:v>0.94</c:v>
                </c:pt>
                <c:pt idx="3">
                  <c:v>0.53</c:v>
                </c:pt>
                <c:pt idx="4">
                  <c:v>0.213114357567533</c:v>
                </c:pt>
                <c:pt idx="5">
                  <c:v>-0.51326207736917961</c:v>
                </c:pt>
                <c:pt idx="6">
                  <c:v>0.28479341549355508</c:v>
                </c:pt>
                <c:pt idx="7">
                  <c:v>1.7</c:v>
                </c:pt>
                <c:pt idx="8">
                  <c:v>0.69</c:v>
                </c:pt>
                <c:pt idx="9">
                  <c:v>1.96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CBE2-4D61-8506-F1618756E6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C57-4708-8A88-21543B5E69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C57-4708-8A88-21543B5E69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C57-4708-8A88-21543B5E69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5C57-4708-8A88-21543B5E69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5C57-4708-8A88-21543B5E69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5C57-4708-8A88-21543B5E69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5C57-4708-8A88-21543B5E69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5C57-4708-8A88-21543B5E69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5C57-4708-8A88-21543B5E69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5C57-4708-8A88-21543B5E69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5C57-4708-8A88-21543B5E69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5C57-4708-8A88-21543B5E6949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5C57-4708-8A88-21543B5E6949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-3.07</c:v>
                </c:pt>
                <c:pt idx="2">
                  <c:v>6.75</c:v>
                </c:pt>
                <c:pt idx="3">
                  <c:v>5.62</c:v>
                </c:pt>
                <c:pt idx="4">
                  <c:v>6.06</c:v>
                </c:pt>
                <c:pt idx="5">
                  <c:v>5.27</c:v>
                </c:pt>
                <c:pt idx="6">
                  <c:v>3.67</c:v>
                </c:pt>
                <c:pt idx="7">
                  <c:v>6.53</c:v>
                </c:pt>
                <c:pt idx="8">
                  <c:v>6.05</c:v>
                </c:pt>
                <c:pt idx="9">
                  <c:v>8.06</c:v>
                </c:pt>
                <c:pt idx="10">
                  <c:v>8.25</c:v>
                </c:pt>
                <c:pt idx="11">
                  <c:v>8.1999999999999993</c:v>
                </c:pt>
                <c:pt idx="12">
                  <c:v>5.34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C57-4708-8A88-21543B5E6949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3.91</c:v>
                </c:pt>
                <c:pt idx="2">
                  <c:v>2.67</c:v>
                </c:pt>
                <c:pt idx="3">
                  <c:v>2.35</c:v>
                </c:pt>
                <c:pt idx="4">
                  <c:v>1.19</c:v>
                </c:pt>
                <c:pt idx="5">
                  <c:v>1.1299999999999999</c:v>
                </c:pt>
                <c:pt idx="6">
                  <c:v>1.1399999999999999</c:v>
                </c:pt>
                <c:pt idx="7">
                  <c:v>0.71</c:v>
                </c:pt>
                <c:pt idx="8">
                  <c:v>-2.11</c:v>
                </c:pt>
                <c:pt idx="9">
                  <c:v>-2.4700000000000002</c:v>
                </c:pt>
                <c:pt idx="10">
                  <c:v>-1.96</c:v>
                </c:pt>
                <c:pt idx="11">
                  <c:v>-2.93</c:v>
                </c:pt>
                <c:pt idx="12">
                  <c:v>-5.72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C57-4708-8A88-21543B5E6949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5.42</c:v>
                </c:pt>
                <c:pt idx="2">
                  <c:v>8.36</c:v>
                </c:pt>
                <c:pt idx="3">
                  <c:v>10.5</c:v>
                </c:pt>
                <c:pt idx="4">
                  <c:v>10.81</c:v>
                </c:pt>
                <c:pt idx="5">
                  <c:v>3.83</c:v>
                </c:pt>
                <c:pt idx="6">
                  <c:v>0.53</c:v>
                </c:pt>
                <c:pt idx="7">
                  <c:v>4.43</c:v>
                </c:pt>
                <c:pt idx="8">
                  <c:v>7.44</c:v>
                </c:pt>
                <c:pt idx="9">
                  <c:v>5.34</c:v>
                </c:pt>
                <c:pt idx="10">
                  <c:v>3.19</c:v>
                </c:pt>
                <c:pt idx="11">
                  <c:v>0.95</c:v>
                </c:pt>
                <c:pt idx="12">
                  <c:v>1.65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C57-4708-8A88-21543B5E6949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10-5C57-4708-8A88-21543B5E69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5C57-4708-8A88-21543B5E69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12-5C57-4708-8A88-21543B5E69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3-5C57-4708-8A88-21543B5E69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4-5C57-4708-8A88-21543B5E69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5-5C57-4708-8A88-21543B5E69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6-5C57-4708-8A88-21543B5E69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17-5C57-4708-8A88-21543B5E6949}"/>
              </c:ext>
            </c:extLst>
          </c:dPt>
          <c:dPt>
            <c:idx val="9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8-5C57-4708-8A88-21543B5E69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9-5C57-4708-8A88-21543B5E69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1A-5C57-4708-8A88-21543B5E69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35.50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6FE3-4BEA-9BB4-EC34CFDE0D5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36.74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5C57-4708-8A88-21543B5E69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37.95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5C57-4708-8A88-21543B5E6949}"/>
                </c:ext>
              </c:extLst>
            </c:dLbl>
            <c:dLbl>
              <c:idx val="3"/>
              <c:layout>
                <c:manualLayout>
                  <c:x val="-3.3320458465623919E-2"/>
                  <c:y val="3.826003939508291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37.15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5C57-4708-8A88-21543B5E69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37.18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5C57-4708-8A88-21543B5E6949}"/>
                </c:ext>
              </c:extLst>
            </c:dLbl>
            <c:dLbl>
              <c:idx val="5"/>
              <c:layout>
                <c:manualLayout>
                  <c:x val="-3.692936478443587E-2"/>
                  <c:y val="-4.664306714310102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37.38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5C57-4708-8A88-21543B5E6949}"/>
                </c:ext>
              </c:extLst>
            </c:dLbl>
            <c:dLbl>
              <c:idx val="6"/>
              <c:layout>
                <c:manualLayout>
                  <c:x val="-4.3124912112868237E-2"/>
                  <c:y val="-5.604930051323227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37.40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5C57-4708-8A88-21543B5E6949}"/>
                </c:ext>
              </c:extLst>
            </c:dLbl>
            <c:dLbl>
              <c:idx val="7"/>
              <c:layout>
                <c:manualLayout>
                  <c:x val="-3.9516005794056348E-2"/>
                  <c:y val="4.766627276521403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37.12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5C57-4708-8A88-21543B5E6949}"/>
                </c:ext>
              </c:extLst>
            </c:dLbl>
            <c:dLbl>
              <c:idx val="8"/>
              <c:layout>
                <c:manualLayout>
                  <c:x val="-3.8900353768191648E-2"/>
                  <c:y val="7.927121688885498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36.47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7-5C57-4708-8A88-21543B5E6949}"/>
                </c:ext>
              </c:extLst>
            </c:dLbl>
            <c:dLbl>
              <c:idx val="9"/>
              <c:layout>
                <c:manualLayout>
                  <c:x val="-4.4987479018376506E-2"/>
                  <c:y val="-6.5208527676360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36.66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5C57-4708-8A88-21543B5E6949}"/>
                </c:ext>
              </c:extLst>
            </c:dLbl>
            <c:dLbl>
              <c:idx val="10"/>
              <c:layout>
                <c:manualLayout>
                  <c:x val="-3.4145271193619757E-2"/>
                  <c:y val="3.826003939508291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36.41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5C57-4708-8A88-21543B5E6949}"/>
                </c:ext>
              </c:extLst>
            </c:dLbl>
            <c:dLbl>
              <c:idx val="11"/>
              <c:layout>
                <c:manualLayout>
                  <c:x val="-3.4145271193619868E-2"/>
                  <c:y val="4.766627276521411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35.62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5C57-4708-8A88-21543B5E69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35.87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3C33-4C64-9108-522AE9C9B3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3.49</c:v>
                </c:pt>
                <c:pt idx="2">
                  <c:v>6.9</c:v>
                </c:pt>
                <c:pt idx="3">
                  <c:v>4.66</c:v>
                </c:pt>
                <c:pt idx="4">
                  <c:v>4.73178192559776</c:v>
                </c:pt>
                <c:pt idx="5">
                  <c:v>5.2879222186516861</c:v>
                </c:pt>
                <c:pt idx="6">
                  <c:v>5.3510100940123539</c:v>
                </c:pt>
                <c:pt idx="7">
                  <c:v>4.57</c:v>
                </c:pt>
                <c:pt idx="8">
                  <c:v>2.73</c:v>
                </c:pt>
                <c:pt idx="9">
                  <c:v>3.28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5C57-4708-8A88-21543B5E69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C57-4708-8A88-21543B5E69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5C57-4708-8A88-21543B5E69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5C57-4708-8A88-21543B5E69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5C57-4708-8A88-21543B5E69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5C57-4708-8A88-21543B5E69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5C57-4708-8A88-21543B5E69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5C57-4708-8A88-21543B5E69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5C57-4708-8A88-21543B5E69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5C57-4708-8A88-21543B5E69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5C57-4708-8A88-21543B5E69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5C57-4708-8A88-21543B5E69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5C57-4708-8A88-21543B5E6949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5C57-4708-8A88-21543B5E6949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-4.08</c:v>
                </c:pt>
                <c:pt idx="2">
                  <c:v>-0.18</c:v>
                </c:pt>
                <c:pt idx="3">
                  <c:v>-1.03</c:v>
                </c:pt>
                <c:pt idx="4">
                  <c:v>-0.83</c:v>
                </c:pt>
                <c:pt idx="5">
                  <c:v>-0.78</c:v>
                </c:pt>
                <c:pt idx="6">
                  <c:v>-0.84</c:v>
                </c:pt>
                <c:pt idx="7">
                  <c:v>-3.31</c:v>
                </c:pt>
                <c:pt idx="8">
                  <c:v>-2.58</c:v>
                </c:pt>
                <c:pt idx="9">
                  <c:v>-4.53</c:v>
                </c:pt>
                <c:pt idx="10">
                  <c:v>-4.8899999999999997</c:v>
                </c:pt>
                <c:pt idx="11">
                  <c:v>-4.41</c:v>
                </c:pt>
                <c:pt idx="12">
                  <c:v>-2.68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C57-4708-8A88-21543B5E6949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-1.4</c:v>
                </c:pt>
                <c:pt idx="2">
                  <c:v>-1.78</c:v>
                </c:pt>
                <c:pt idx="3">
                  <c:v>-1.34</c:v>
                </c:pt>
                <c:pt idx="4">
                  <c:v>-0.98</c:v>
                </c:pt>
                <c:pt idx="5">
                  <c:v>-0.47</c:v>
                </c:pt>
                <c:pt idx="6">
                  <c:v>0.78</c:v>
                </c:pt>
                <c:pt idx="7">
                  <c:v>2.77</c:v>
                </c:pt>
                <c:pt idx="8">
                  <c:v>4.07</c:v>
                </c:pt>
                <c:pt idx="9">
                  <c:v>4.04</c:v>
                </c:pt>
                <c:pt idx="10">
                  <c:v>3.01</c:v>
                </c:pt>
                <c:pt idx="11">
                  <c:v>3.91</c:v>
                </c:pt>
                <c:pt idx="12">
                  <c:v>5.69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C57-4708-8A88-21543B5E6949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-2.4</c:v>
                </c:pt>
                <c:pt idx="2">
                  <c:v>-4.78</c:v>
                </c:pt>
                <c:pt idx="3">
                  <c:v>-7.65</c:v>
                </c:pt>
                <c:pt idx="4">
                  <c:v>-6.23</c:v>
                </c:pt>
                <c:pt idx="5">
                  <c:v>-2.56</c:v>
                </c:pt>
                <c:pt idx="6">
                  <c:v>-1.33</c:v>
                </c:pt>
                <c:pt idx="7">
                  <c:v>-1.98</c:v>
                </c:pt>
                <c:pt idx="8">
                  <c:v>-0.63</c:v>
                </c:pt>
                <c:pt idx="9">
                  <c:v>0.5</c:v>
                </c:pt>
                <c:pt idx="10">
                  <c:v>1.72</c:v>
                </c:pt>
                <c:pt idx="11">
                  <c:v>1.89</c:v>
                </c:pt>
                <c:pt idx="12">
                  <c:v>2.61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C57-4708-8A88-21543B5E6949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10-5C57-4708-8A88-21543B5E69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5C57-4708-8A88-21543B5E69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12-5C57-4708-8A88-21543B5E69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3-5C57-4708-8A88-21543B5E69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4-5C57-4708-8A88-21543B5E69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5-5C57-4708-8A88-21543B5E69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6-5C57-4708-8A88-21543B5E69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17-5C57-4708-8A88-21543B5E6949}"/>
              </c:ext>
            </c:extLst>
          </c:dPt>
          <c:dPt>
            <c:idx val="9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8-5C57-4708-8A88-21543B5E69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9-5C57-4708-8A88-21543B5E69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1A-5C57-4708-8A88-21543B5E69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8.01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63A4-4069-A6A5-7C391DE40C77}"/>
                </c:ext>
              </c:extLst>
            </c:dLbl>
            <c:dLbl>
              <c:idx val="1"/>
              <c:layout>
                <c:manualLayout>
                  <c:x val="-3.8017488273890024E-2"/>
                  <c:y val="4.874798960277912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5C57-4708-8A88-21543B5E6949}"/>
                </c:ext>
              </c:extLst>
            </c:dLbl>
            <c:dLbl>
              <c:idx val="2"/>
              <c:layout>
                <c:manualLayout>
                  <c:x val="-3.2596384361511681E-2"/>
                  <c:y val="6.050578131544322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6.79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5C57-4708-8A88-21543B5E6949}"/>
                </c:ext>
              </c:extLst>
            </c:dLbl>
            <c:dLbl>
              <c:idx val="3"/>
              <c:layout>
                <c:manualLayout>
                  <c:x val="-3.2596384361511653E-2"/>
                  <c:y val="-5.7072135811196897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5C57-4708-8A88-21543B5E6949}"/>
                </c:ext>
              </c:extLst>
            </c:dLbl>
            <c:dLbl>
              <c:idx val="4"/>
              <c:layout>
                <c:manualLayout>
                  <c:x val="-3.9411486422787322E-2"/>
                  <c:y val="-5.2122012919128241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7.34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5C57-4708-8A88-21543B5E6949}"/>
                </c:ext>
              </c:extLst>
            </c:dLbl>
            <c:dLbl>
              <c:idx val="5"/>
              <c:layout>
                <c:manualLayout>
                  <c:x val="-2.3922618101706251E-2"/>
                  <c:y val="4.664343746724945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7.23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5C57-4708-8A88-21543B5E6949}"/>
                </c:ext>
              </c:extLst>
            </c:dLbl>
            <c:dLbl>
              <c:idx val="6"/>
              <c:layout>
                <c:manualLayout>
                  <c:x val="-3.39904434902056E-2"/>
                  <c:y val="-9.20985047421858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7.46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192646763430201E-2"/>
                      <c:h val="7.3980025456081969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5-5C57-4708-8A88-21543B5E6949}"/>
                </c:ext>
              </c:extLst>
            </c:dLbl>
            <c:dLbl>
              <c:idx val="7"/>
              <c:layout>
                <c:manualLayout>
                  <c:x val="-3.491971460967392E-2"/>
                  <c:y val="-6.882992752386095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9703778442349161E-2"/>
                      <c:h val="9.2792492196344376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6-5C57-4708-8A88-21543B5E6949}"/>
                </c:ext>
              </c:extLst>
            </c:dLbl>
            <c:dLbl>
              <c:idx val="8"/>
              <c:layout>
                <c:manualLayout>
                  <c:x val="-3.9945791400068077E-2"/>
                  <c:y val="-5.942350899165548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8.23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9.1522650691376647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7-5C57-4708-8A88-21543B5E6949}"/>
                </c:ext>
              </c:extLst>
            </c:dLbl>
            <c:dLbl>
              <c:idx val="9"/>
              <c:layout>
                <c:manualLayout>
                  <c:x val="-3.7243044857835972E-2"/>
                  <c:y val="7.46151313706399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8.17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5C57-4708-8A88-21543B5E6949}"/>
                </c:ext>
              </c:extLst>
            </c:dLbl>
            <c:dLbl>
              <c:idx val="10"/>
              <c:layout>
                <c:manualLayout>
                  <c:x val="-3.4145271193619757E-2"/>
                  <c:y val="-4.296278575600012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7.75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5C57-4708-8A88-21543B5E6949}"/>
                </c:ext>
              </c:extLst>
            </c:dLbl>
            <c:dLbl>
              <c:idx val="11"/>
              <c:layout>
                <c:manualLayout>
                  <c:x val="-2.485195020097123E-2"/>
                  <c:y val="-5.707213581119693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7.80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5C57-4708-8A88-21543B5E69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8.06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D6D9-47B6-81C4-D65F319C0E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-1.17</c:v>
                </c:pt>
                <c:pt idx="2">
                  <c:v>-3.42</c:v>
                </c:pt>
                <c:pt idx="3">
                  <c:v>-2.2400000000000002</c:v>
                </c:pt>
                <c:pt idx="4">
                  <c:v>-1.88</c:v>
                </c:pt>
                <c:pt idx="5">
                  <c:v>-2.2064244528937382</c:v>
                </c:pt>
                <c:pt idx="6">
                  <c:v>-1.5506603311259788</c:v>
                </c:pt>
                <c:pt idx="7">
                  <c:v>-0.34</c:v>
                </c:pt>
                <c:pt idx="8">
                  <c:v>0.62</c:v>
                </c:pt>
                <c:pt idx="9">
                  <c:v>0.46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5C57-4708-8A88-21543B5E69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7C9-4215-9EA7-F03788F4C42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7C9-4215-9EA7-F03788F4C42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7C9-4215-9EA7-F03788F4C42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7C9-4215-9EA7-F03788F4C42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07C9-4215-9EA7-F03788F4C42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07C9-4215-9EA7-F03788F4C42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07C9-4215-9EA7-F03788F4C42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07C9-4215-9EA7-F03788F4C42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07C9-4215-9EA7-F03788F4C42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07C9-4215-9EA7-F03788F4C42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07C9-4215-9EA7-F03788F4C42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07C9-4215-9EA7-F03788F4C420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07C9-4215-9EA7-F03788F4C420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-9.81</c:v>
                </c:pt>
                <c:pt idx="2">
                  <c:v>-3.71</c:v>
                </c:pt>
                <c:pt idx="3">
                  <c:v>0.49</c:v>
                </c:pt>
                <c:pt idx="4">
                  <c:v>3.38</c:v>
                </c:pt>
                <c:pt idx="5">
                  <c:v>1.51</c:v>
                </c:pt>
                <c:pt idx="6">
                  <c:v>2.19</c:v>
                </c:pt>
                <c:pt idx="7">
                  <c:v>3.37</c:v>
                </c:pt>
                <c:pt idx="8">
                  <c:v>1.77</c:v>
                </c:pt>
                <c:pt idx="9">
                  <c:v>-2.41</c:v>
                </c:pt>
                <c:pt idx="10">
                  <c:v>-5.39</c:v>
                </c:pt>
                <c:pt idx="11">
                  <c:v>-5.94</c:v>
                </c:pt>
                <c:pt idx="12">
                  <c:v>-5.5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7C9-4215-9EA7-F03788F4C420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2.88</c:v>
                </c:pt>
                <c:pt idx="2">
                  <c:v>1.18</c:v>
                </c:pt>
                <c:pt idx="3">
                  <c:v>2</c:v>
                </c:pt>
                <c:pt idx="4">
                  <c:v>4.55</c:v>
                </c:pt>
                <c:pt idx="5">
                  <c:v>7.05</c:v>
                </c:pt>
                <c:pt idx="6">
                  <c:v>5.16</c:v>
                </c:pt>
                <c:pt idx="7">
                  <c:v>8.08</c:v>
                </c:pt>
                <c:pt idx="8">
                  <c:v>7.87</c:v>
                </c:pt>
                <c:pt idx="9">
                  <c:v>5.44</c:v>
                </c:pt>
                <c:pt idx="10">
                  <c:v>2.37</c:v>
                </c:pt>
                <c:pt idx="11">
                  <c:v>2.0699999999999998</c:v>
                </c:pt>
                <c:pt idx="12">
                  <c:v>4.55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07C9-4215-9EA7-F03788F4C420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1.51</c:v>
                </c:pt>
                <c:pt idx="2">
                  <c:v>4.0599999999999996</c:v>
                </c:pt>
                <c:pt idx="3">
                  <c:v>5.25</c:v>
                </c:pt>
                <c:pt idx="4">
                  <c:v>5.22</c:v>
                </c:pt>
                <c:pt idx="5">
                  <c:v>6.49</c:v>
                </c:pt>
                <c:pt idx="6">
                  <c:v>5.86</c:v>
                </c:pt>
                <c:pt idx="7">
                  <c:v>7.62</c:v>
                </c:pt>
                <c:pt idx="8">
                  <c:v>6.36</c:v>
                </c:pt>
                <c:pt idx="9">
                  <c:v>3.04</c:v>
                </c:pt>
                <c:pt idx="10">
                  <c:v>-1.1599999999999999</c:v>
                </c:pt>
                <c:pt idx="11">
                  <c:v>-0.7</c:v>
                </c:pt>
                <c:pt idx="12">
                  <c:v>0.89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07C9-4215-9EA7-F03788F4C420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07C9-4215-9EA7-F03788F4C420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07C9-4215-9EA7-F03788F4C420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07C9-4215-9EA7-F03788F4C420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07C9-4215-9EA7-F03788F4C420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07C9-4215-9EA7-F03788F4C420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07C9-4215-9EA7-F03788F4C420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07C9-4215-9EA7-F03788F4C420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07C9-4215-9EA7-F03788F4C42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8-07C9-4215-9EA7-F03788F4C420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07C9-4215-9EA7-F03788F4C420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07C9-4215-9EA7-F03788F4C42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14.82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07C9-4215-9EA7-F03788F4C42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15.30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07C9-4215-9EA7-F03788F4C420}"/>
                </c:ext>
              </c:extLst>
            </c:dLbl>
            <c:dLbl>
              <c:idx val="2"/>
              <c:layout>
                <c:manualLayout>
                  <c:x val="-4.3388161894530076E-2"/>
                  <c:y val="6.883029784800925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15.19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98709106491082E-2"/>
                      <c:h val="0.106901842251541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1-07C9-4215-9EA7-F03788F4C42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15.31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07C9-4215-9EA7-F03788F4C42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16.15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07C9-4215-9EA7-F03788F4C42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16.29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07C9-4215-9EA7-F03788F4C420}"/>
                </c:ext>
              </c:extLst>
            </c:dLbl>
            <c:dLbl>
              <c:idx val="6"/>
              <c:layout>
                <c:manualLayout>
                  <c:x val="-4.6222685777084452E-2"/>
                  <c:y val="-4.8994810647708047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16.48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016521744114873E-2"/>
                      <c:h val="7.44740378700880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5-07C9-4215-9EA7-F03788F4C420}"/>
                </c:ext>
              </c:extLst>
            </c:dLbl>
            <c:dLbl>
              <c:idx val="7"/>
              <c:layout>
                <c:manualLayout>
                  <c:x val="-4.1064892626164452E-2"/>
                  <c:y val="-5.580229430622918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17.16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07C9-4215-9EA7-F03788F4C420}"/>
                </c:ext>
              </c:extLst>
            </c:dLbl>
            <c:dLbl>
              <c:idx val="8"/>
              <c:layout>
                <c:manualLayout>
                  <c:x val="-3.646860144178192E-2"/>
                  <c:y val="5.942406447787804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16.24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899325770781584E-2"/>
                      <c:h val="0.1021987255664755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7-07C9-4215-9EA7-F03788F4C420}"/>
                </c:ext>
              </c:extLst>
            </c:dLbl>
            <c:dLbl>
              <c:idx val="9"/>
              <c:layout>
                <c:manualLayout>
                  <c:x val="-3.5694158025727979E-2"/>
                  <c:y val="5.2369389450279726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16.07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07C9-4215-9EA7-F03788F4C420}"/>
                </c:ext>
              </c:extLst>
            </c:dLbl>
            <c:dLbl>
              <c:idx val="10"/>
              <c:layout>
                <c:manualLayout>
                  <c:x val="-3.3750244071635647E-2"/>
                  <c:y val="4.766627276521411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07C9-4215-9EA7-F03788F4C420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07C9-4215-9EA7-F03788F4C42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14.89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F76F-429E-973C-067E32B235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3.26</c:v>
                </c:pt>
                <c:pt idx="2">
                  <c:v>2.4900000000000002</c:v>
                </c:pt>
                <c:pt idx="3">
                  <c:v>3.31</c:v>
                </c:pt>
                <c:pt idx="4">
                  <c:v>9.0178075575640282</c:v>
                </c:pt>
                <c:pt idx="5">
                  <c:v>9.9595596431344191</c:v>
                </c:pt>
                <c:pt idx="6">
                  <c:v>11.246881887775029</c:v>
                </c:pt>
                <c:pt idx="7">
                  <c:v>15.8</c:v>
                </c:pt>
                <c:pt idx="8">
                  <c:v>9.6199999999999992</c:v>
                </c:pt>
                <c:pt idx="9">
                  <c:v>8.48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07C9-4215-9EA7-F03788F4C4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8"/>
          <c:min val="-2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14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rgbClr val="A9D18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78C-40A8-9BF6-22E7968C513F}"/>
              </c:ext>
            </c:extLst>
          </c:dPt>
          <c:dPt>
            <c:idx val="2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61B-4FC3-8C64-0992EF3FB69B}"/>
              </c:ext>
            </c:extLst>
          </c:dPt>
          <c:dLbls>
            <c:dLbl>
              <c:idx val="0"/>
              <c:layout>
                <c:manualLayout>
                  <c:x val="4.409722222222222E-3"/>
                  <c:y val="9.42153321627357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78C-40A8-9BF6-22E7968C513F}"/>
                </c:ext>
              </c:extLst>
            </c:dLbl>
            <c:dLbl>
              <c:idx val="1"/>
              <c:layout>
                <c:manualLayout>
                  <c:x val="-8.819444444444444E-3"/>
                  <c:y val="1.41317434565576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68F-4E4D-9BE6-2CCA64BAB23B}"/>
                </c:ext>
              </c:extLst>
            </c:dLbl>
            <c:dLbl>
              <c:idx val="2"/>
              <c:layout>
                <c:manualLayout>
                  <c:x val="-8.819444444444525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61B-4FC3-8C64-0992EF3FB69B}"/>
                </c:ext>
              </c:extLst>
            </c:dLbl>
            <c:dLbl>
              <c:idx val="3"/>
              <c:layout>
                <c:manualLayout>
                  <c:x val="-1.3229166666666667E-2"/>
                  <c:y val="-4.710581152185808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61B-4FC3-8C64-0992EF3FB6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-2.23E-2</c:v>
                </c:pt>
                <c:pt idx="1">
                  <c:v>3.2899999999999999E-2</c:v>
                </c:pt>
                <c:pt idx="2">
                  <c:v>-1.9699999999999999E-2</c:v>
                </c:pt>
                <c:pt idx="3">
                  <c:v>1E-4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73-43A2-8EC0-8A76772882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加权均价环比</c:v>
                </c:pt>
              </c:strCache>
            </c:strRef>
          </c:tx>
          <c:spPr>
            <a:solidFill>
              <a:srgbClr val="8FAAD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73-43A2-8EC0-8A7677288232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273-43A2-8EC0-8A7677288232}"/>
              </c:ext>
            </c:extLst>
          </c:dPt>
          <c:dPt>
            <c:idx val="2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273-43A2-8EC0-8A7677288232}"/>
              </c:ext>
            </c:extLst>
          </c:dPt>
          <c:dPt>
            <c:idx val="3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543D-40B3-BAD2-046B650FC26D}"/>
              </c:ext>
            </c:extLst>
          </c:dPt>
          <c:dLbls>
            <c:dLbl>
              <c:idx val="0"/>
              <c:layout>
                <c:manualLayout>
                  <c:x val="1.3229166666666646E-2"/>
                  <c:y val="4.7105811521858951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273-43A2-8EC0-8A7677288232}"/>
                </c:ext>
              </c:extLst>
            </c:dLbl>
            <c:dLbl>
              <c:idx val="2"/>
              <c:layout>
                <c:manualLayout>
                  <c:x val="-1.6168794698185392E-16"/>
                  <c:y val="1.4131743456557686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273-43A2-8EC0-8A7677288232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-8.0000000000000002E-3</c:v>
                </c:pt>
                <c:pt idx="1">
                  <c:v>-7.0000000000000001E-3</c:v>
                </c:pt>
                <c:pt idx="2">
                  <c:v>0</c:v>
                </c:pt>
                <c:pt idx="3">
                  <c:v>-1.2E-2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273-43A2-8EC0-8A76772882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1"/>
          <c:min val="-0.1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 Y2017 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CCF-4939-B3E3-3477703D15DE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FCCF-4939-B3E3-3477703D15DE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FCCF-4939-B3E3-3477703D15DE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FCCF-4939-B3E3-3477703D15DE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FCCF-4939-B3E3-3477703D15DE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FCCF-4939-B3E3-3477703D15DE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FCCF-4939-B3E3-3477703D15DE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FCCF-4939-B3E3-3477703D15DE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FCCF-4939-B3E3-3477703D15DE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FCCF-4939-B3E3-3477703D15DE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FCCF-4939-B3E3-3477703D15DE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FCCF-4939-B3E3-3477703D15DE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FCCF-4939-B3E3-3477703D15DE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-1.82</c:v>
                </c:pt>
                <c:pt idx="2">
                  <c:v>-1.78</c:v>
                </c:pt>
                <c:pt idx="3">
                  <c:v>0.19</c:v>
                </c:pt>
                <c:pt idx="4">
                  <c:v>1.1299999999999999</c:v>
                </c:pt>
                <c:pt idx="5">
                  <c:v>1.63</c:v>
                </c:pt>
                <c:pt idx="6">
                  <c:v>2.74</c:v>
                </c:pt>
                <c:pt idx="7">
                  <c:v>3.62</c:v>
                </c:pt>
                <c:pt idx="8">
                  <c:v>3.56</c:v>
                </c:pt>
                <c:pt idx="9">
                  <c:v>2.39</c:v>
                </c:pt>
                <c:pt idx="10">
                  <c:v>1.55</c:v>
                </c:pt>
                <c:pt idx="11">
                  <c:v>0.94</c:v>
                </c:pt>
                <c:pt idx="12">
                  <c:v>0.55000000000000004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FCCF-4939-B3E3-3477703D15DE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 Y2018 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-0.84</c:v>
                </c:pt>
                <c:pt idx="2">
                  <c:v>-0.24</c:v>
                </c:pt>
                <c:pt idx="3">
                  <c:v>0.36</c:v>
                </c:pt>
                <c:pt idx="4">
                  <c:v>0.78</c:v>
                </c:pt>
                <c:pt idx="5">
                  <c:v>1.92</c:v>
                </c:pt>
                <c:pt idx="6">
                  <c:v>2.69</c:v>
                </c:pt>
                <c:pt idx="7">
                  <c:v>4.09</c:v>
                </c:pt>
                <c:pt idx="8">
                  <c:v>5.31</c:v>
                </c:pt>
                <c:pt idx="9">
                  <c:v>6.18</c:v>
                </c:pt>
                <c:pt idx="10">
                  <c:v>4.79</c:v>
                </c:pt>
                <c:pt idx="11">
                  <c:v>4.91</c:v>
                </c:pt>
                <c:pt idx="12">
                  <c:v>5.67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FCCF-4939-B3E3-3477703D15DE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 Y2019 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0.3</c:v>
                </c:pt>
                <c:pt idx="2">
                  <c:v>0.99</c:v>
                </c:pt>
                <c:pt idx="3">
                  <c:v>0.27</c:v>
                </c:pt>
                <c:pt idx="4">
                  <c:v>-0.39</c:v>
                </c:pt>
                <c:pt idx="5">
                  <c:v>2.0099999999999998</c:v>
                </c:pt>
                <c:pt idx="6">
                  <c:v>2.85</c:v>
                </c:pt>
                <c:pt idx="7">
                  <c:v>2.59</c:v>
                </c:pt>
                <c:pt idx="8">
                  <c:v>2.84</c:v>
                </c:pt>
                <c:pt idx="9">
                  <c:v>2.4</c:v>
                </c:pt>
                <c:pt idx="10">
                  <c:v>1.89</c:v>
                </c:pt>
                <c:pt idx="11">
                  <c:v>1.71</c:v>
                </c:pt>
                <c:pt idx="12">
                  <c:v>0.88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FCCF-4939-B3E3-3477703D15DE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 Y2020 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0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C-FCCF-4939-B3E3-3477703D15DE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10-FCCF-4939-B3E3-3477703D15DE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1-FCCF-4939-B3E3-3477703D15DE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12-FCCF-4939-B3E3-3477703D15DE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3-FCCF-4939-B3E3-3477703D15DE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4-FCCF-4939-B3E3-3477703D15DE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5-FCCF-4939-B3E3-3477703D15DE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6-FCCF-4939-B3E3-3477703D15DE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17-FCCF-4939-B3E3-3477703D15DE}"/>
              </c:ext>
            </c:extLst>
          </c:dPt>
          <c:dPt>
            <c:idx val="9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8-FCCF-4939-B3E3-3477703D15DE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19-FCCF-4939-B3E3-3477703D15DE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1A-FCCF-4939-B3E3-3477703D15DE}"/>
              </c:ext>
            </c:extLst>
          </c:dPt>
          <c:dPt>
            <c:idx val="12"/>
            <c:marker>
              <c:symbol val="circle"/>
              <c:size val="10"/>
            </c:marker>
            <c:bubble3D val="0"/>
            <c:extLst>
              <c:ext xmlns:c16="http://schemas.microsoft.com/office/drawing/2014/chart" uri="{C3380CC4-5D6E-409C-BE32-E72D297353CC}">
                <c16:uniqueId val="{00000019-B239-4E0D-A7D7-597251793B8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2.07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FCCF-4939-B3E3-3477703D15D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FCCF-4939-B3E3-3477703D15DE}"/>
                </c:ext>
              </c:extLst>
            </c:dLbl>
            <c:dLbl>
              <c:idx val="2"/>
              <c:layout>
                <c:manualLayout>
                  <c:x val="-3.8017488273890052E-2"/>
                  <c:y val="5.47209477928125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2.03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FCCF-4939-B3E3-3477703D15DE}"/>
                </c:ext>
              </c:extLst>
            </c:dLbl>
            <c:dLbl>
              <c:idx val="3"/>
              <c:layout>
                <c:manualLayout>
                  <c:x val="-3.7080350760668082E-2"/>
                  <c:y val="-6.075241719829783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FCCF-4939-B3E3-3477703D15DE}"/>
                </c:ext>
              </c:extLst>
            </c:dLbl>
            <c:dLbl>
              <c:idx val="4"/>
              <c:layout>
                <c:manualLayout>
                  <c:x val="-3.0269151406370948E-2"/>
                  <c:y val="-8.42680006236259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FCCF-4939-B3E3-3477703D15DE}"/>
                </c:ext>
              </c:extLst>
            </c:dLbl>
            <c:dLbl>
              <c:idx val="5"/>
              <c:layout>
                <c:manualLayout>
                  <c:x val="-3.2282704288111488E-2"/>
                  <c:y val="-5.622557480788513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2.19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FCCF-4939-B3E3-3477703D15DE}"/>
                </c:ext>
              </c:extLst>
            </c:dLbl>
            <c:dLbl>
              <c:idx val="6"/>
              <c:layout>
                <c:manualLayout>
                  <c:x val="-4.111526193810635E-2"/>
                  <c:y val="-6.285696933382763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2.32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0.1351205423619348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5-FCCF-4939-B3E3-3477703D15DE}"/>
                </c:ext>
              </c:extLst>
            </c:dLbl>
            <c:dLbl>
              <c:idx val="7"/>
              <c:layout>
                <c:manualLayout>
                  <c:x val="-3.909000093543008E-2"/>
                  <c:y val="-5.580229430622918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FCCF-4939-B3E3-3477703D15DE}"/>
                </c:ext>
              </c:extLst>
            </c:dLbl>
            <c:dLbl>
              <c:idx val="8"/>
              <c:layout>
                <c:manualLayout>
                  <c:x val="-3.488873687303165E-2"/>
                  <c:y val="5.810719180605976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7-FCCF-4939-B3E3-3477703D15DE}"/>
                </c:ext>
              </c:extLst>
            </c:dLbl>
            <c:dLbl>
              <c:idx val="9"/>
              <c:layout>
                <c:manualLayout>
                  <c:x val="-3.4443340439105762E-2"/>
                  <c:y val="5.236938945027963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FCCF-4939-B3E3-3477703D15DE}"/>
                </c:ext>
              </c:extLst>
            </c:dLbl>
            <c:dLbl>
              <c:idx val="10"/>
              <c:layout>
                <c:manualLayout>
                  <c:x val="-3.1345566774889658E-2"/>
                  <c:y val="4.766627276521411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FCCF-4939-B3E3-3477703D15DE}"/>
                </c:ext>
              </c:extLst>
            </c:dLbl>
            <c:dLbl>
              <c:idx val="11"/>
              <c:layout>
                <c:manualLayout>
                  <c:x val="-3.2855792415991486E-2"/>
                  <c:y val="9.239291244018801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2.24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FCCF-4939-B3E3-3477703D15DE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B239-4E0D-A7D7-597251793B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0.21</c:v>
                </c:pt>
                <c:pt idx="2">
                  <c:v>-0.28999999999999998</c:v>
                </c:pt>
                <c:pt idx="3">
                  <c:v>-0.34</c:v>
                </c:pt>
                <c:pt idx="4">
                  <c:v>0.27020588607887402</c:v>
                </c:pt>
                <c:pt idx="5">
                  <c:v>0.79618995953680338</c:v>
                </c:pt>
                <c:pt idx="6">
                  <c:v>1.6438403754561095</c:v>
                </c:pt>
                <c:pt idx="7">
                  <c:v>3.22</c:v>
                </c:pt>
                <c:pt idx="8">
                  <c:v>2.4900000000000002</c:v>
                </c:pt>
                <c:pt idx="9">
                  <c:v>2.21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FCCF-4939-B3E3-3477703D1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1841039817733829"/>
          <c:y val="3.4477178218866749E-3"/>
          <c:w val="0.36111930611821275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E737-4AF9-B1E2-681E79811EE6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E737-4AF9-B1E2-681E79811EE6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E737-4AF9-B1E2-681E79811EE6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E737-4AF9-B1E2-681E79811EE6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E737-4AF9-B1E2-681E79811EE6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E737-4AF9-B1E2-681E79811EE6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E737-4AF9-B1E2-681E79811EE6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E737-4AF9-B1E2-681E79811EE6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E737-4AF9-B1E2-681E79811EE6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E737-4AF9-B1E2-681E79811EE6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E737-4AF9-B1E2-681E79811EE6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E737-4AF9-B1E2-681E79811EE6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E737-4AF9-B1E2-681E79811EE6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-2.91</c:v>
                </c:pt>
                <c:pt idx="2">
                  <c:v>2.58</c:v>
                </c:pt>
                <c:pt idx="3">
                  <c:v>4.49</c:v>
                </c:pt>
                <c:pt idx="4">
                  <c:v>7.81</c:v>
                </c:pt>
                <c:pt idx="5">
                  <c:v>6.61</c:v>
                </c:pt>
                <c:pt idx="6">
                  <c:v>4.8600000000000003</c:v>
                </c:pt>
                <c:pt idx="7">
                  <c:v>5.78</c:v>
                </c:pt>
                <c:pt idx="8">
                  <c:v>4.74</c:v>
                </c:pt>
                <c:pt idx="9">
                  <c:v>1.71</c:v>
                </c:pt>
                <c:pt idx="10">
                  <c:v>1.06</c:v>
                </c:pt>
                <c:pt idx="11">
                  <c:v>0.68</c:v>
                </c:pt>
                <c:pt idx="12">
                  <c:v>-0.55000000000000004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E737-4AF9-B1E2-681E79811EE6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7.16</c:v>
                </c:pt>
                <c:pt idx="2">
                  <c:v>6.23</c:v>
                </c:pt>
                <c:pt idx="3">
                  <c:v>6.05</c:v>
                </c:pt>
                <c:pt idx="4">
                  <c:v>8.16</c:v>
                </c:pt>
                <c:pt idx="5">
                  <c:v>8.86</c:v>
                </c:pt>
                <c:pt idx="6">
                  <c:v>7.16</c:v>
                </c:pt>
                <c:pt idx="7">
                  <c:v>8.7200000000000006</c:v>
                </c:pt>
                <c:pt idx="8">
                  <c:v>8.43</c:v>
                </c:pt>
                <c:pt idx="9">
                  <c:v>8.14</c:v>
                </c:pt>
                <c:pt idx="10">
                  <c:v>5.46</c:v>
                </c:pt>
                <c:pt idx="11">
                  <c:v>4.1900000000000004</c:v>
                </c:pt>
                <c:pt idx="12">
                  <c:v>5.36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E737-4AF9-B1E2-681E79811EE6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1.19</c:v>
                </c:pt>
                <c:pt idx="2">
                  <c:v>3.76</c:v>
                </c:pt>
                <c:pt idx="3">
                  <c:v>5.09</c:v>
                </c:pt>
                <c:pt idx="4">
                  <c:v>4.22</c:v>
                </c:pt>
                <c:pt idx="5">
                  <c:v>4.22</c:v>
                </c:pt>
                <c:pt idx="6">
                  <c:v>4.3099999999999996</c:v>
                </c:pt>
                <c:pt idx="7">
                  <c:v>7.95</c:v>
                </c:pt>
                <c:pt idx="8">
                  <c:v>6.98</c:v>
                </c:pt>
                <c:pt idx="9">
                  <c:v>5.25</c:v>
                </c:pt>
                <c:pt idx="10">
                  <c:v>3.05</c:v>
                </c:pt>
                <c:pt idx="11">
                  <c:v>3.31</c:v>
                </c:pt>
                <c:pt idx="12">
                  <c:v>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E737-4AF9-B1E2-681E79811EE6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E737-4AF9-B1E2-681E79811EE6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E737-4AF9-B1E2-681E79811EE6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E737-4AF9-B1E2-681E79811EE6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E737-4AF9-B1E2-681E79811EE6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E737-4AF9-B1E2-681E79811EE6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E737-4AF9-B1E2-681E79811EE6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E737-4AF9-B1E2-681E79811EE6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E737-4AF9-B1E2-681E79811EE6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8-E737-4AF9-B1E2-681E79811EE6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E737-4AF9-B1E2-681E79811EE6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E737-4AF9-B1E2-681E79811EE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14.45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9552-4D79-86F5-A84C1AD0F763}"/>
                </c:ext>
              </c:extLst>
            </c:dLbl>
            <c:dLbl>
              <c:idx val="1"/>
              <c:layout>
                <c:manualLayout>
                  <c:x val="-3.7947727386648616E-2"/>
                  <c:y val="-5.857713315041793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14.97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E737-4AF9-B1E2-681E79811EE6}"/>
                </c:ext>
              </c:extLst>
            </c:dLbl>
            <c:dLbl>
              <c:idx val="2"/>
              <c:layout>
                <c:manualLayout>
                  <c:x val="-4.1045501050864831E-2"/>
                  <c:y val="4.5279163304432005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14.92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053246948540491E-2"/>
                      <c:h val="7.4050757368432168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1-E737-4AF9-B1E2-681E79811EE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14.97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E737-4AF9-B1E2-681E79811EE6}"/>
                </c:ext>
              </c:extLst>
            </c:dLbl>
            <c:dLbl>
              <c:idx val="4"/>
              <c:layout>
                <c:manualLayout>
                  <c:x val="-3.5380477952327703E-2"/>
                  <c:y val="-0.10778358404895388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15.27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E737-4AF9-B1E2-681E79811EE6}"/>
                </c:ext>
              </c:extLst>
            </c:dLbl>
            <c:dLbl>
              <c:idx val="5"/>
              <c:layout>
                <c:manualLayout>
                  <c:x val="-3.4075510306378294E-2"/>
                  <c:y val="-7.033492486308194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15.52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E737-4AF9-B1E2-681E79811EE6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15.73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E737-4AF9-B1E2-681E79811EE6}"/>
                </c:ext>
              </c:extLst>
            </c:dLbl>
            <c:dLbl>
              <c:idx val="7"/>
              <c:layout>
                <c:manualLayout>
                  <c:x val="-3.6418232129840133E-2"/>
                  <c:y val="-5.5802294306229176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16.32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E737-4AF9-B1E2-681E79811EE6}"/>
                </c:ext>
              </c:extLst>
            </c:dLbl>
            <c:dLbl>
              <c:idx val="8"/>
              <c:layout>
                <c:manualLayout>
                  <c:x val="-3.8791931689944076E-2"/>
                  <c:y val="5.707250613534532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15.62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7-E737-4AF9-B1E2-681E79811EE6}"/>
                </c:ext>
              </c:extLst>
            </c:dLbl>
            <c:dLbl>
              <c:idx val="9"/>
              <c:layout>
                <c:manualLayout>
                  <c:x val="-3.4145271193619757E-2"/>
                  <c:y val="-6.991164436142599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15.71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E737-4AF9-B1E2-681E79811EE6}"/>
                </c:ext>
              </c:extLst>
            </c:dLbl>
            <c:dLbl>
              <c:idx val="10"/>
              <c:layout>
                <c:manualLayout>
                  <c:x val="-2.9184930623895274E-2"/>
                  <c:y val="5.212238324327667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14.36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E737-4AF9-B1E2-681E79811EE6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E737-4AF9-B1E2-681E79811EE6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14.44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FE96-45F3-B652-DC96B5A733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3.57</c:v>
                </c:pt>
                <c:pt idx="2">
                  <c:v>3.23</c:v>
                </c:pt>
                <c:pt idx="3">
                  <c:v>3.62</c:v>
                </c:pt>
                <c:pt idx="4">
                  <c:v>5.68</c:v>
                </c:pt>
                <c:pt idx="5">
                  <c:v>7.4195549790202708</c:v>
                </c:pt>
                <c:pt idx="6">
                  <c:v>8.8796997413506986</c:v>
                </c:pt>
                <c:pt idx="7">
                  <c:v>12.96</c:v>
                </c:pt>
                <c:pt idx="8">
                  <c:v>8.1199999999999992</c:v>
                </c:pt>
                <c:pt idx="9">
                  <c:v>8.7200000000000006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E737-4AF9-B1E2-681E79811E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0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rgbClr val="A9D18E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208-42D7-ACAE-E8D0E7ACE7B5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A208-42D7-ACAE-E8D0E7ACE7B5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6C48-40F9-9859-A86FECEBE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-2.1999999999999999E-2</c:v>
                </c:pt>
                <c:pt idx="1">
                  <c:v>3.3000000000000002E-2</c:v>
                </c:pt>
                <c:pt idx="2">
                  <c:v>-0.02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F5F-47ED-894D-3F6F896303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加权优惠环比</c:v>
                </c:pt>
              </c:strCache>
            </c:strRef>
          </c:tx>
          <c:spPr>
            <a:solidFill>
              <a:srgbClr val="8FAAD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F5F-47ED-894D-3F6F89630358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F5F-47ED-894D-3F6F89630358}"/>
              </c:ext>
            </c:extLst>
          </c:dPt>
          <c:dPt>
            <c:idx val="2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F5F-47ED-894D-3F6F89630358}"/>
              </c:ext>
            </c:extLst>
          </c:dPt>
          <c:dLbls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2F5F-47ED-894D-3F6F89630358}"/>
                </c:ext>
              </c:extLst>
            </c:dLbl>
            <c:dLbl>
              <c:idx val="2"/>
              <c:layout>
                <c:manualLayout>
                  <c:x val="-1.6168794698185392E-16"/>
                  <c:y val="1.4131743456557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F5F-47ED-894D-3F6F89630358}"/>
                </c:ext>
              </c:extLst>
            </c:dLbl>
            <c:dLbl>
              <c:idx val="3"/>
              <c:layout>
                <c:manualLayout>
                  <c:x val="0"/>
                  <c:y val="1.4131743456557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386-430F-81B8-5FBBFADC8FD0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1.0999999999999999E-2</c:v>
                </c:pt>
                <c:pt idx="1">
                  <c:v>-4.4999999999999998E-2</c:v>
                </c:pt>
                <c:pt idx="2">
                  <c:v>3.1E-2</c:v>
                </c:pt>
                <c:pt idx="3">
                  <c:v>0.14899999999999999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F5F-47ED-894D-3F6F896303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2"/>
          <c:min val="-0.2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0">
                  <c:v>0</c:v>
                </c:pt>
                <c:pt idx="1">
                  <c:v>-5.35</c:v>
                </c:pt>
                <c:pt idx="2">
                  <c:v>-2.99</c:v>
                </c:pt>
                <c:pt idx="3">
                  <c:v>-3.22</c:v>
                </c:pt>
                <c:pt idx="4">
                  <c:v>0.1</c:v>
                </c:pt>
                <c:pt idx="5">
                  <c:v>0.65</c:v>
                </c:pt>
                <c:pt idx="6">
                  <c:v>-1.59</c:v>
                </c:pt>
                <c:pt idx="7">
                  <c:v>-0.37</c:v>
                </c:pt>
                <c:pt idx="8">
                  <c:v>1.2</c:v>
                </c:pt>
                <c:pt idx="9">
                  <c:v>3.08</c:v>
                </c:pt>
                <c:pt idx="10">
                  <c:v>-0.22</c:v>
                </c:pt>
                <c:pt idx="11">
                  <c:v>0.56999999999999995</c:v>
                </c:pt>
                <c:pt idx="12">
                  <c:v>0.86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85E-423C-BEEB-2C9356082E8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D267-4539-917F-858A39CEFBD9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D267-4539-917F-858A39CEFBD9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D267-4539-917F-858A39CEFBD9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D267-4539-917F-858A39CEFBD9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D267-4539-917F-858A39CEFBD9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D267-4539-917F-858A39CEFBD9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D267-4539-917F-858A39CEFBD9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D267-4539-917F-858A39CEFBD9}"/>
              </c:ext>
            </c:extLst>
          </c:dPt>
          <c:dLbls>
            <c:dLbl>
              <c:idx val="0"/>
              <c:layout>
                <c:manualLayout>
                  <c:x val="-4.265705784801483E-2"/>
                  <c:y val="-5.4775041406378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9.57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267-4539-917F-858A39CEFBD9}"/>
                </c:ext>
              </c:extLst>
            </c:dLbl>
            <c:dLbl>
              <c:idx val="1"/>
              <c:layout>
                <c:manualLayout>
                  <c:x val="-3.8011169641986149E-2"/>
                  <c:y val="-5.006724366226629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9.84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267-4539-917F-858A39CEFBD9}"/>
                </c:ext>
              </c:extLst>
            </c:dLbl>
            <c:dLbl>
              <c:idx val="2"/>
              <c:layout>
                <c:manualLayout>
                  <c:x val="-3.4960369720027314E-2"/>
                  <c:y val="-6.758025127036404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438664520534588E-2"/>
                      <c:h val="0.1305472314442337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D267-4539-917F-858A39CEFBD9}"/>
                </c:ext>
              </c:extLst>
            </c:dLbl>
            <c:dLbl>
              <c:idx val="3"/>
              <c:layout>
                <c:manualLayout>
                  <c:x val="-4.5754316652033951E-2"/>
                  <c:y val="6.0566003324372369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633182128572829E-2"/>
                      <c:h val="0.1305472314442337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D267-4539-917F-858A39CEFBD9}"/>
                </c:ext>
              </c:extLst>
            </c:dLbl>
            <c:dLbl>
              <c:idx val="4"/>
              <c:layout>
                <c:manualLayout>
                  <c:x val="-4.2343429909277142E-2"/>
                  <c:y val="-5.452778935162879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5923324553709E-2"/>
                      <c:h val="9.759264723544772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D267-4539-917F-858A39CEFBD9}"/>
                </c:ext>
              </c:extLst>
            </c:dLbl>
            <c:dLbl>
              <c:idx val="5"/>
              <c:layout>
                <c:manualLayout>
                  <c:x val="-3.3825968198224622E-2"/>
                  <c:y val="-6.158948596779721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10.27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084552726563262E-2"/>
                      <c:h val="0.102300444979560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D267-4539-917F-858A39CEFBD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10.23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D267-4539-917F-858A39CEFBD9}"/>
                </c:ext>
              </c:extLst>
            </c:dLbl>
            <c:dLbl>
              <c:idx val="7"/>
              <c:layout>
                <c:manualLayout>
                  <c:x val="-4.2262035411179399E-2"/>
                  <c:y val="-7.12527042035073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10.30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648863525509699E-2"/>
                      <c:h val="0.1117160404677845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7-D267-4539-917F-858A39CEFBD9}"/>
                </c:ext>
              </c:extLst>
            </c:dLbl>
            <c:dLbl>
              <c:idx val="8"/>
              <c:layout>
                <c:manualLayout>
                  <c:x val="-3.1816652033947901E-2"/>
                  <c:y val="-5.477504140637862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10.50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5923324553709E-2"/>
                      <c:h val="9.759264723544772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8-D267-4539-917F-858A39CEFBD9}"/>
                </c:ext>
              </c:extLst>
            </c:dLbl>
            <c:dLbl>
              <c:idx val="9"/>
              <c:layout>
                <c:manualLayout>
                  <c:x val="-3.3365281435957468E-2"/>
                  <c:y val="7.939719430082160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10.42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438664520534588E-2"/>
                      <c:h val="0.1305472314442337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D267-4539-917F-858A39CEFBD9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9.53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D267-4539-917F-858A39CEFBD9}"/>
                </c:ext>
              </c:extLst>
            </c:dLbl>
            <c:dLbl>
              <c:idx val="11"/>
              <c:layout>
                <c:manualLayout>
                  <c:x val="-3.6462540239976589E-2"/>
                  <c:y val="-5.006724366226634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9.61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D267-4539-917F-858A39CEFBD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9.63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D267-4539-917F-858A39CEFB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2.86</c:v>
                </c:pt>
                <c:pt idx="2">
                  <c:v>4.62</c:v>
                </c:pt>
                <c:pt idx="3">
                  <c:v>0.63</c:v>
                </c:pt>
                <c:pt idx="4">
                  <c:v>5.6057702674206</c:v>
                </c:pt>
                <c:pt idx="5">
                  <c:v>7.2823487595808922</c:v>
                </c:pt>
                <c:pt idx="6">
                  <c:v>6.9092473525218967</c:v>
                </c:pt>
                <c:pt idx="7">
                  <c:v>7.69</c:v>
                </c:pt>
                <c:pt idx="8">
                  <c:v>9.77</c:v>
                </c:pt>
                <c:pt idx="9">
                  <c:v>8.94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CC-47D8-8C88-D286F34D6B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</c:v>
                </c:pt>
                <c:pt idx="2">
                  <c:v>-0.24</c:v>
                </c:pt>
                <c:pt idx="3">
                  <c:v>0.02</c:v>
                </c:pt>
                <c:pt idx="4">
                  <c:v>-0.37</c:v>
                </c:pt>
                <c:pt idx="5">
                  <c:v>1.65</c:v>
                </c:pt>
                <c:pt idx="6">
                  <c:v>2.77</c:v>
                </c:pt>
                <c:pt idx="7">
                  <c:v>1.59</c:v>
                </c:pt>
                <c:pt idx="8">
                  <c:v>1.79</c:v>
                </c:pt>
                <c:pt idx="9">
                  <c:v>3.19</c:v>
                </c:pt>
                <c:pt idx="10">
                  <c:v>3.3</c:v>
                </c:pt>
                <c:pt idx="11">
                  <c:v>2.98</c:v>
                </c:pt>
                <c:pt idx="12">
                  <c:v>3.14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C1E-4411-A9C0-C705AE58493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98C9-4C2D-830D-B86F039FB9C7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98C9-4C2D-830D-B86F039FB9C7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98C9-4C2D-830D-B86F039FB9C7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98C9-4C2D-830D-B86F039FB9C7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98C9-4C2D-830D-B86F039FB9C7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98C9-4C2D-830D-B86F039FB9C7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98C9-4C2D-830D-B86F039FB9C7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98C9-4C2D-830D-B86F039FB9C7}"/>
              </c:ext>
            </c:extLst>
          </c:dPt>
          <c:dLbls>
            <c:dLbl>
              <c:idx val="0"/>
              <c:layout>
                <c:manualLayout>
                  <c:x val="-4.265705784801483E-2"/>
                  <c:y val="-5.4775041406378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98C9-4C2D-830D-B86F039FB9C7}"/>
                </c:ext>
              </c:extLst>
            </c:dLbl>
            <c:dLbl>
              <c:idx val="1"/>
              <c:layout>
                <c:manualLayout>
                  <c:x val="-3.9857818749390303E-2"/>
                  <c:y val="-6.889843463871547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1.31 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84030826260852E-2"/>
                      <c:h val="9.759264723544772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98C9-4C2D-830D-B86F039FB9C7}"/>
                </c:ext>
              </c:extLst>
            </c:dLbl>
            <c:dLbl>
              <c:idx val="2"/>
              <c:layout>
                <c:manualLayout>
                  <c:x val="-3.955979904399571E-2"/>
                  <c:y val="-6.654453576665930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633182128572829E-2"/>
                      <c:h val="0.1305472314442337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98C9-4C2D-830D-B86F039FB9C7}"/>
                </c:ext>
              </c:extLst>
            </c:dLbl>
            <c:dLbl>
              <c:idx val="3"/>
              <c:layout>
                <c:manualLayout>
                  <c:x val="-3.4600282899229402E-2"/>
                  <c:y val="4.43359632747292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8C9-4C2D-830D-B86F039FB9C7}"/>
                </c:ext>
              </c:extLst>
            </c:dLbl>
            <c:dLbl>
              <c:idx val="4"/>
              <c:layout>
                <c:manualLayout>
                  <c:x val="-3.6462540239976644E-2"/>
                  <c:y val="-8.302182787105230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98C9-4C2D-830D-B86F039FB9C7}"/>
                </c:ext>
              </c:extLst>
            </c:dLbl>
            <c:dLbl>
              <c:idx val="5"/>
              <c:layout>
                <c:manualLayout>
                  <c:x val="-2.9954394693200721E-2"/>
                  <c:y val="-5.9235587095740991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98C9-4C2D-830D-B86F039FB9C7}"/>
                </c:ext>
              </c:extLst>
            </c:dLbl>
            <c:dLbl>
              <c:idx val="6"/>
              <c:layout>
                <c:manualLayout>
                  <c:x val="-4.7763632816310603E-2"/>
                  <c:y val="9.847563733202058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1.35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74919520046824E-2"/>
                      <c:h val="0.1875353084830808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6-98C9-4C2D-830D-B86F039FB9C7}"/>
                </c:ext>
              </c:extLst>
            </c:dLbl>
            <c:dLbl>
              <c:idx val="7"/>
              <c:layout>
                <c:manualLayout>
                  <c:x val="-3.6462540239976589E-2"/>
                  <c:y val="-7.360623238282773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1.38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98C9-4C2D-830D-B86F039FB9C7}"/>
                </c:ext>
              </c:extLst>
            </c:dLbl>
            <c:dLbl>
              <c:idx val="8"/>
              <c:layout>
                <c:manualLayout>
                  <c:x val="-4.343137254901961E-2"/>
                  <c:y val="-6.183692336891493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890035118525021E-2"/>
                      <c:h val="0.1399628269324582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8-98C9-4C2D-830D-B86F039FB9C7}"/>
                </c:ext>
              </c:extLst>
            </c:dLbl>
            <c:dLbl>
              <c:idx val="9"/>
              <c:layout>
                <c:manualLayout>
                  <c:x val="-3.3365281435957468E-2"/>
                  <c:y val="-5.712894027843477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1.49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46888108477219E-2"/>
                      <c:h val="0.1104449350768742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98C9-4C2D-830D-B86F039FB9C7}"/>
                </c:ext>
              </c:extLst>
            </c:dLbl>
            <c:dLbl>
              <c:idx val="10"/>
              <c:layout>
                <c:manualLayout>
                  <c:x val="-2.2524875621890546E-2"/>
                  <c:y val="-5.948283915049091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1.29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98C9-4C2D-830D-B86F039FB9C7}"/>
                </c:ext>
              </c:extLst>
            </c:dLbl>
            <c:dLbl>
              <c:idx val="11"/>
              <c:layout>
                <c:manualLayout>
                  <c:x val="-2.9358111403765486E-2"/>
                  <c:y val="9.4838770901509911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98C9-4C2D-830D-B86F039FB9C7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98C9-4C2D-830D-B86F039FB9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0.89</c:v>
                </c:pt>
                <c:pt idx="2">
                  <c:v>1.86</c:v>
                </c:pt>
                <c:pt idx="3">
                  <c:v>0.41</c:v>
                </c:pt>
                <c:pt idx="4">
                  <c:v>0.54642933607532596</c:v>
                </c:pt>
                <c:pt idx="5">
                  <c:v>1.5420796991376475</c:v>
                </c:pt>
                <c:pt idx="6">
                  <c:v>1.3653586659170289</c:v>
                </c:pt>
                <c:pt idx="7">
                  <c:v>1.61</c:v>
                </c:pt>
                <c:pt idx="8">
                  <c:v>2.67</c:v>
                </c:pt>
                <c:pt idx="9">
                  <c:v>2.85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955-4D69-A8B8-073EA75435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66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-0.98</c:v>
                </c:pt>
                <c:pt idx="2">
                  <c:v>0.66</c:v>
                </c:pt>
                <c:pt idx="3">
                  <c:v>0.55000000000000004</c:v>
                </c:pt>
                <c:pt idx="4">
                  <c:v>6.82</c:v>
                </c:pt>
                <c:pt idx="5">
                  <c:v>6.41</c:v>
                </c:pt>
                <c:pt idx="6">
                  <c:v>4.3899999999999997</c:v>
                </c:pt>
                <c:pt idx="7">
                  <c:v>9.34</c:v>
                </c:pt>
                <c:pt idx="8">
                  <c:v>7.98</c:v>
                </c:pt>
                <c:pt idx="9">
                  <c:v>3.83</c:v>
                </c:pt>
                <c:pt idx="10">
                  <c:v>0.11</c:v>
                </c:pt>
                <c:pt idx="11">
                  <c:v>0.44</c:v>
                </c:pt>
                <c:pt idx="12">
                  <c:v>3.51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55B-4D95-A1AE-39254B717EE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BEAD-41DE-81E7-F92E71837D28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BEAD-41DE-81E7-F92E71837D28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BEAD-41DE-81E7-F92E71837D28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BEAD-41DE-81E7-F92E71837D28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BEAD-41DE-81E7-F92E71837D28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BEAD-41DE-81E7-F92E71837D28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BEAD-41DE-81E7-F92E71837D28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BEAD-41DE-81E7-F92E71837D2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13.12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BEAD-41DE-81E7-F92E71837D28}"/>
                </c:ext>
              </c:extLst>
            </c:dLbl>
            <c:dLbl>
              <c:idx val="1"/>
              <c:layout>
                <c:manualLayout>
                  <c:x val="-4.1832382206614005E-2"/>
                  <c:y val="-5.4775041406378629E-2"/>
                </c:manualLayout>
              </c:layout>
              <c:tx>
                <c:rich>
                  <a:bodyPr anchorCtr="0"/>
                  <a:lstStyle/>
                  <a:p>
                    <a:pPr algn="ctr" rtl="0"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sz="800" b="1" i="0" u="none" strike="noStrike" kern="1200" baseline="0" dirty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rPr>
                      <a:t>13.16</a:t>
                    </a:r>
                    <a:r>
                      <a:rPr lang="zh-CN" altLang="en-US" sz="800" b="1" i="0" u="none" strike="noStrike" kern="1200" baseline="0" dirty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BEAD-41DE-81E7-F92E71837D28}"/>
                </c:ext>
              </c:extLst>
            </c:dLbl>
            <c:dLbl>
              <c:idx val="2"/>
              <c:layout>
                <c:manualLayout>
                  <c:x val="-4.1812871914935129E-2"/>
                  <c:y val="5.392800850517404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13.06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6629840991122818E-2"/>
                      <c:h val="0.1164238382118968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BEAD-41DE-81E7-F92E71837D28}"/>
                </c:ext>
              </c:extLst>
            </c:dLbl>
            <c:dLbl>
              <c:idx val="3"/>
              <c:layout>
                <c:manualLayout>
                  <c:x val="-3.6148912301238963E-2"/>
                  <c:y val="4.9043761018841572E-2"/>
                </c:manualLayout>
              </c:layout>
              <c:tx>
                <c:rich>
                  <a:bodyPr/>
                  <a:lstStyle/>
                  <a:p>
                    <a:pPr algn="ctr" rtl="0">
                      <a:defRPr b="1">
                        <a:solidFill>
                          <a:srgbClr val="ED7D31"/>
                        </a:solidFill>
                      </a:defRPr>
                    </a:pPr>
                    <a:r>
                      <a:rPr lang="en-US" altLang="zh-CN" b="1">
                        <a:solidFill>
                          <a:srgbClr val="ED7D31"/>
                        </a:solidFill>
                      </a:rPr>
                      <a:t>13.01</a:t>
                    </a:r>
                    <a:r>
                      <a:rPr lang="zh-CN" altLang="en-US" b="1">
                        <a:solidFill>
                          <a:srgbClr val="ED7D31"/>
                        </a:solidFill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EAD-41DE-81E7-F92E71837D28}"/>
                </c:ext>
              </c:extLst>
            </c:dLbl>
            <c:dLbl>
              <c:idx val="4"/>
              <c:layout>
                <c:manualLayout>
                  <c:x val="-3.6148912301238963E-2"/>
                  <c:y val="-5.452778935162874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13.90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BEAD-41DE-81E7-F92E71837D28}"/>
                </c:ext>
              </c:extLst>
            </c:dLbl>
            <c:dLbl>
              <c:idx val="5"/>
              <c:layout>
                <c:manualLayout>
                  <c:x val="-4.6458882060286803E-2"/>
                  <c:y val="-6.3766935097633093E-2"/>
                </c:manualLayout>
              </c:layout>
              <c:tx>
                <c:rich>
                  <a:bodyPr/>
                  <a:lstStyle/>
                  <a:p>
                    <a:pPr algn="ctr" rtl="0">
                      <a:defRPr b="1">
                        <a:solidFill>
                          <a:srgbClr val="ED7D31"/>
                        </a:solidFill>
                      </a:defRPr>
                    </a:pPr>
                    <a:r>
                      <a:rPr lang="en-US" altLang="zh-CN" b="1">
                        <a:solidFill>
                          <a:srgbClr val="ED7D31"/>
                        </a:solidFill>
                      </a:rPr>
                      <a:t>14.12</a:t>
                    </a:r>
                    <a:r>
                      <a:rPr lang="zh-CN" altLang="en-US" b="1">
                        <a:solidFill>
                          <a:srgbClr val="ED7D31"/>
                        </a:solidFill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19451760803824E-2"/>
                      <c:h val="7.9608859852938779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BEAD-41DE-81E7-F92E71837D28}"/>
                </c:ext>
              </c:extLst>
            </c:dLbl>
            <c:dLbl>
              <c:idx val="6"/>
              <c:layout>
                <c:manualLayout>
                  <c:x val="-5.4202029070334716E-2"/>
                  <c:y val="-0.10142913170416347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0528728904497124E-2"/>
                      <c:h val="8.9024455341163336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6-BEAD-41DE-81E7-F92E71837D28}"/>
                </c:ext>
              </c:extLst>
            </c:dLbl>
            <c:dLbl>
              <c:idx val="7"/>
              <c:layout>
                <c:manualLayout>
                  <c:x val="-4.4205687250024391E-2"/>
                  <c:y val="-5.0067243662266295E-2"/>
                </c:manualLayout>
              </c:layout>
              <c:tx>
                <c:rich>
                  <a:bodyPr/>
                  <a:lstStyle/>
                  <a:p>
                    <a:pPr algn="ctr" rtl="0">
                      <a:defRPr b="1">
                        <a:solidFill>
                          <a:srgbClr val="ED7D31"/>
                        </a:solidFill>
                      </a:defRPr>
                    </a:pPr>
                    <a:r>
                      <a:rPr lang="en-US" altLang="zh-CN" b="1">
                        <a:solidFill>
                          <a:srgbClr val="ED7D31"/>
                        </a:solidFill>
                      </a:rPr>
                      <a:t>15.10</a:t>
                    </a:r>
                    <a:r>
                      <a:rPr lang="zh-CN" altLang="en-US" b="1">
                        <a:solidFill>
                          <a:srgbClr val="ED7D31"/>
                        </a:solidFill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BEAD-41DE-81E7-F92E71837D28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pPr algn="ctr" rtl="0">
                      <a:defRPr b="1">
                        <a:solidFill>
                          <a:srgbClr val="ED7D31"/>
                        </a:solidFill>
                      </a:defRPr>
                    </a:pPr>
                    <a:r>
                      <a:rPr lang="en-US" altLang="zh-CN" b="1" dirty="0">
                        <a:solidFill>
                          <a:srgbClr val="ED7D31"/>
                        </a:solidFill>
                      </a:rPr>
                      <a:t>14.13</a:t>
                    </a:r>
                    <a:r>
                      <a:rPr lang="zh-CN" altLang="en-US" b="1" dirty="0">
                        <a:solidFill>
                          <a:srgbClr val="ED7D31"/>
                        </a:solidFill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BEAD-41DE-81E7-F92E71837D28}"/>
                </c:ext>
              </c:extLst>
            </c:dLbl>
            <c:dLbl>
              <c:idx val="9"/>
              <c:layout>
                <c:manualLayout>
                  <c:x val="-3.8011169641986149E-2"/>
                  <c:y val="5.1150407836147833E-2"/>
                </c:manualLayout>
              </c:layout>
              <c:tx>
                <c:rich>
                  <a:bodyPr/>
                  <a:lstStyle/>
                  <a:p>
                    <a:pPr algn="ctr" rtl="0">
                      <a:defRPr b="1">
                        <a:solidFill>
                          <a:srgbClr val="ED7D31"/>
                        </a:solidFill>
                      </a:defRPr>
                    </a:pPr>
                    <a:r>
                      <a:rPr lang="en-US" altLang="zh-CN" b="1" dirty="0">
                        <a:solidFill>
                          <a:srgbClr val="ED7D31"/>
                        </a:solidFill>
                      </a:rPr>
                      <a:t>14.03</a:t>
                    </a:r>
                    <a:r>
                      <a:rPr lang="zh-CN" altLang="en-US" b="1" dirty="0">
                        <a:solidFill>
                          <a:srgbClr val="ED7D31"/>
                        </a:solidFill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5923324553709E-2"/>
                      <c:h val="0.1305472314442337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BEAD-41DE-81E7-F92E71837D28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pPr algn="ctr" rtl="0">
                      <a:defRPr b="1">
                        <a:solidFill>
                          <a:srgbClr val="ED7D31"/>
                        </a:solidFill>
                      </a:defRPr>
                    </a:pPr>
                    <a:r>
                      <a:rPr lang="en-US" b="1">
                        <a:solidFill>
                          <a:srgbClr val="ED7D31"/>
                        </a:solidFill>
                      </a:rPr>
                      <a:t>12.74</a:t>
                    </a:r>
                    <a:r>
                      <a:rPr lang="zh-CN" b="1">
                        <a:solidFill>
                          <a:srgbClr val="ED7D31"/>
                        </a:solidFill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BEAD-41DE-81E7-F92E71837D28}"/>
                </c:ext>
              </c:extLst>
            </c:dLbl>
            <c:dLbl>
              <c:idx val="11"/>
              <c:layout>
                <c:manualLayout>
                  <c:x val="-2.8719393229928787E-2"/>
                  <c:y val="-5.9482839150490914E-2"/>
                </c:manualLayout>
              </c:layout>
              <c:tx>
                <c:rich>
                  <a:bodyPr/>
                  <a:lstStyle/>
                  <a:p>
                    <a:pPr algn="ctr" rtl="0">
                      <a:defRPr b="1">
                        <a:solidFill>
                          <a:srgbClr val="ED7D31"/>
                        </a:solidFill>
                      </a:defRPr>
                    </a:pPr>
                    <a:r>
                      <a:rPr lang="en-US" b="1">
                        <a:solidFill>
                          <a:srgbClr val="ED7D31"/>
                        </a:solidFill>
                      </a:rPr>
                      <a:t>12.78</a:t>
                    </a:r>
                    <a:r>
                      <a:rPr lang="zh-CN" b="1">
                        <a:solidFill>
                          <a:srgbClr val="ED7D31"/>
                        </a:solidFill>
                      </a:rPr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BEAD-41DE-81E7-F92E71837D28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BEAD-41DE-81E7-F92E71837D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ED7D31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</c:spPr>
                </c15:leaderLines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0.33</c:v>
                </c:pt>
                <c:pt idx="2">
                  <c:v>-0.43</c:v>
                </c:pt>
                <c:pt idx="3">
                  <c:v>-0.86</c:v>
                </c:pt>
                <c:pt idx="4">
                  <c:v>5.9642737063949598</c:v>
                </c:pt>
                <c:pt idx="5">
                  <c:v>7.6113903060769816</c:v>
                </c:pt>
                <c:pt idx="6">
                  <c:v>8.3785845718092666</c:v>
                </c:pt>
                <c:pt idx="7">
                  <c:v>15.12</c:v>
                </c:pt>
                <c:pt idx="8">
                  <c:v>7.7</c:v>
                </c:pt>
                <c:pt idx="9">
                  <c:v>6.95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416-4F50-BC07-6875B85AC1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b="1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 b="1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  <c:txPr>
        <a:bodyPr/>
        <a:lstStyle/>
        <a:p>
          <a:pPr>
            <a:defRPr b="1">
              <a:solidFill>
                <a:schemeClr val="tx1">
                  <a:lumMod val="50000"/>
                  <a:lumOff val="50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 marL="0" algn="ctr" defTabSz="914400" rtl="0" eaLnBrk="1" fontAlgn="ctr" latinLnBrk="0" hangingPunct="1">
        <a:defRPr lang="en-US" altLang="zh-CN" sz="800" b="0" i="0" u="none" strike="noStrike" kern="1200">
          <a:solidFill>
            <a:srgbClr val="FF4747"/>
          </a:solidFill>
          <a:effectLst/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pPr>
      <a:endParaRPr lang="zh-CN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-0.59</c:v>
                </c:pt>
                <c:pt idx="2">
                  <c:v>0.67</c:v>
                </c:pt>
                <c:pt idx="3">
                  <c:v>-0.03</c:v>
                </c:pt>
                <c:pt idx="4">
                  <c:v>-1.17</c:v>
                </c:pt>
                <c:pt idx="5">
                  <c:v>0.77</c:v>
                </c:pt>
                <c:pt idx="6">
                  <c:v>1.03</c:v>
                </c:pt>
                <c:pt idx="7">
                  <c:v>1.25</c:v>
                </c:pt>
                <c:pt idx="8">
                  <c:v>1.6</c:v>
                </c:pt>
                <c:pt idx="9">
                  <c:v>0.35</c:v>
                </c:pt>
                <c:pt idx="10">
                  <c:v>0.75</c:v>
                </c:pt>
                <c:pt idx="11">
                  <c:v>0.45</c:v>
                </c:pt>
                <c:pt idx="12">
                  <c:v>-1.62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23-4403-B630-A979CCD35CF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1621-49D1-ADAD-E8EECD1D3537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1621-49D1-ADAD-E8EECD1D3537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1621-49D1-ADAD-E8EECD1D3537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1621-49D1-ADAD-E8EECD1D3537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1621-49D1-ADAD-E8EECD1D3537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1621-49D1-ADAD-E8EECD1D3537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1621-49D1-ADAD-E8EECD1D3537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1621-49D1-ADAD-E8EECD1D353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1.76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621-49D1-ADAD-E8EECD1D3537}"/>
                </c:ext>
              </c:extLst>
            </c:dLbl>
            <c:dLbl>
              <c:idx val="1"/>
              <c:layout>
                <c:manualLayout>
                  <c:x val="-3.8011169641986149E-2"/>
                  <c:y val="-5.948283915049091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1.77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621-49D1-ADAD-E8EECD1D3537}"/>
                </c:ext>
              </c:extLst>
            </c:dLbl>
            <c:dLbl>
              <c:idx val="2"/>
              <c:layout>
                <c:manualLayout>
                  <c:x val="-3.4600282899229347E-2"/>
                  <c:y val="-5.435133960940848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1.86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1621-49D1-ADAD-E8EECD1D3537}"/>
                </c:ext>
              </c:extLst>
            </c:dLbl>
            <c:dLbl>
              <c:idx val="3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1.77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621-49D1-ADAD-E8EECD1D3537}"/>
                </c:ext>
              </c:extLst>
            </c:dLbl>
            <c:dLbl>
              <c:idx val="4"/>
              <c:layout>
                <c:manualLayout>
                  <c:x val="-2.8719393229928787E-2"/>
                  <c:y val="-5.477504140637862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1621-49D1-ADAD-E8EECD1D3537}"/>
                </c:ext>
              </c:extLst>
            </c:dLbl>
            <c:dLbl>
              <c:idx val="5"/>
              <c:layout>
                <c:manualLayout>
                  <c:x val="-4.4666374012291538E-2"/>
                  <c:y val="-5.2173890479572604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1.86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181811530582376E-2"/>
                      <c:h val="0.12113163595600915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1621-49D1-ADAD-E8EECD1D3537}"/>
                </c:ext>
              </c:extLst>
            </c:dLbl>
            <c:dLbl>
              <c:idx val="6"/>
              <c:layout>
                <c:manualLayout>
                  <c:x val="-3.692322700224368E-2"/>
                  <c:y val="-5.923558709574108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987293922544155E-2"/>
                      <c:h val="9.759264723544772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6-1621-49D1-ADAD-E8EECD1D3537}"/>
                </c:ext>
              </c:extLst>
            </c:dLbl>
            <c:dLbl>
              <c:idx val="7"/>
              <c:layout>
                <c:manualLayout>
                  <c:x val="-3.5688225538971809E-2"/>
                  <c:y val="-5.477504140637858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9695517510486786E-2"/>
                      <c:h val="9.759264723544772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7-1621-49D1-ADAD-E8EECD1D3537}"/>
                </c:ext>
              </c:extLst>
            </c:dLbl>
            <c:dLbl>
              <c:idx val="8"/>
              <c:layout>
                <c:manualLayout>
                  <c:x val="-3.7236793971319869E-2"/>
                  <c:y val="7.233568303102104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92776314505893E-2"/>
                      <c:h val="8.8177051747223123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8-1621-49D1-ADAD-E8EECD1D3537}"/>
                </c:ext>
              </c:extLst>
            </c:dLbl>
            <c:dLbl>
              <c:idx val="9"/>
              <c:layout>
                <c:manualLayout>
                  <c:x val="-3.3365281435957468E-2"/>
                  <c:y val="5.350430670820393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1.92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1621-49D1-ADAD-E8EECD1D3537}"/>
                </c:ext>
              </c:extLst>
            </c:dLbl>
            <c:dLbl>
              <c:idx val="10"/>
              <c:layout>
                <c:manualLayout>
                  <c:x val="-3.3365281435957579E-2"/>
                  <c:y val="-4.535944591815400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2.08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1621-49D1-ADAD-E8EECD1D3537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1621-49D1-ADAD-E8EECD1D3537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1621-49D1-ADAD-E8EECD1D35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0.12</c:v>
                </c:pt>
                <c:pt idx="2">
                  <c:v>0.77</c:v>
                </c:pt>
                <c:pt idx="3">
                  <c:v>0.09</c:v>
                </c:pt>
                <c:pt idx="4">
                  <c:v>0.219117973304117</c:v>
                </c:pt>
                <c:pt idx="5">
                  <c:v>0.78697437953592664</c:v>
                </c:pt>
                <c:pt idx="6">
                  <c:v>1.475728379137871</c:v>
                </c:pt>
                <c:pt idx="7">
                  <c:v>3.07</c:v>
                </c:pt>
                <c:pt idx="8">
                  <c:v>1.9</c:v>
                </c:pt>
                <c:pt idx="9">
                  <c:v>1.21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032-4C14-9782-B9DB1152A7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61896400351189"/>
          <c:y val="4.7077977441122871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4.8499999999999996</c:v>
                </c:pt>
                <c:pt idx="2">
                  <c:v>5.09</c:v>
                </c:pt>
                <c:pt idx="3">
                  <c:v>6.18</c:v>
                </c:pt>
                <c:pt idx="4">
                  <c:v>3.82</c:v>
                </c:pt>
                <c:pt idx="5">
                  <c:v>2.63</c:v>
                </c:pt>
                <c:pt idx="6">
                  <c:v>1.85</c:v>
                </c:pt>
                <c:pt idx="7">
                  <c:v>5.91</c:v>
                </c:pt>
                <c:pt idx="8">
                  <c:v>2.81</c:v>
                </c:pt>
                <c:pt idx="9">
                  <c:v>1.05</c:v>
                </c:pt>
                <c:pt idx="10">
                  <c:v>-2.99</c:v>
                </c:pt>
                <c:pt idx="11">
                  <c:v>-0.49</c:v>
                </c:pt>
                <c:pt idx="12">
                  <c:v>-2.13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88F-4034-BE6F-13FF79D3345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20AF-4CEF-83A9-CC015B379176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20AF-4CEF-83A9-CC015B379176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20AF-4CEF-83A9-CC015B379176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20AF-4CEF-83A9-CC015B379176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20AF-4CEF-83A9-CC015B379176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20AF-4CEF-83A9-CC015B379176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20AF-4CEF-83A9-CC015B379176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20AF-4CEF-83A9-CC015B37917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21.87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20AF-4CEF-83A9-CC015B37917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23.71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0AF-4CEF-83A9-CC015B379176}"/>
                </c:ext>
              </c:extLst>
            </c:dLbl>
            <c:dLbl>
              <c:idx val="2"/>
              <c:layout>
                <c:manualLayout>
                  <c:x val="-3.2540605794556629E-2"/>
                  <c:y val="5.94832098432266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20.98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20AF-4CEF-83A9-CC015B37917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24.48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20AF-4CEF-83A9-CC015B379176}"/>
                </c:ext>
              </c:extLst>
            </c:dLbl>
            <c:dLbl>
              <c:idx val="4"/>
              <c:layout>
                <c:manualLayout>
                  <c:x val="-3.3051653497219842E-2"/>
                  <c:y val="-8.199797453489182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24.80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20AF-4CEF-83A9-CC015B379176}"/>
                </c:ext>
              </c:extLst>
            </c:dLbl>
            <c:dLbl>
              <c:idx val="5"/>
              <c:layout>
                <c:manualLayout>
                  <c:x val="-3.6148912301238963E-2"/>
                  <c:y val="5.4528160044364504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24.58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20AF-4CEF-83A9-CC015B379176}"/>
                </c:ext>
              </c:extLst>
            </c:dLbl>
            <c:dLbl>
              <c:idx val="6"/>
              <c:layout>
                <c:manualLayout>
                  <c:x val="-3.2277277826553506E-2"/>
                  <c:y val="6.865155327670137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24.51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43532338308457E-2"/>
                      <c:h val="9.759264723544772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6-20AF-4CEF-83A9-CC015B379176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25.21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20AF-4CEF-83A9-CC015B379176}"/>
                </c:ext>
              </c:extLst>
            </c:dLbl>
            <c:dLbl>
              <c:idx val="8"/>
              <c:layout>
                <c:manualLayout>
                  <c:x val="-4.110836747634377E-2"/>
                  <c:y val="5.477541209911434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24.00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5923324553695E-2"/>
                      <c:h val="0.1070082427236722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8-20AF-4CEF-83A9-CC015B379176}"/>
                </c:ext>
              </c:extLst>
            </c:dLbl>
            <c:dLbl>
              <c:idx val="9"/>
              <c:layout>
                <c:manualLayout>
                  <c:x val="-3.8011169641986149E-2"/>
                  <c:y val="5.948320984322658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24.00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20AF-4CEF-83A9-CC015B379176}"/>
                </c:ext>
              </c:extLst>
            </c:dLbl>
            <c:dLbl>
              <c:idx val="10"/>
              <c:layout>
                <c:manualLayout>
                  <c:x val="-3.4518949370793091E-2"/>
                  <c:y val="5.477541209911434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22.02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20AF-4CEF-83A9-CC015B379176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22.59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20AF-4CEF-83A9-CC015B379176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22.21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20AF-4CEF-83A9-CC015B3791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8.43</c:v>
                </c:pt>
                <c:pt idx="2">
                  <c:v>-4.09</c:v>
                </c:pt>
                <c:pt idx="3">
                  <c:v>11.93</c:v>
                </c:pt>
                <c:pt idx="4">
                  <c:v>13.3839605074137</c:v>
                </c:pt>
                <c:pt idx="5">
                  <c:v>12.395189872393564</c:v>
                </c:pt>
                <c:pt idx="6">
                  <c:v>12.059602501487499</c:v>
                </c:pt>
                <c:pt idx="7">
                  <c:v>15.28</c:v>
                </c:pt>
                <c:pt idx="8">
                  <c:v>9.76</c:v>
                </c:pt>
                <c:pt idx="9">
                  <c:v>9.75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911-4382-80B8-2955D11DF2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0.9</c:v>
                </c:pt>
                <c:pt idx="2">
                  <c:v>0.75</c:v>
                </c:pt>
                <c:pt idx="3">
                  <c:v>-0.14000000000000001</c:v>
                </c:pt>
                <c:pt idx="4">
                  <c:v>0.37</c:v>
                </c:pt>
                <c:pt idx="5">
                  <c:v>2.93</c:v>
                </c:pt>
                <c:pt idx="6">
                  <c:v>3.97</c:v>
                </c:pt>
                <c:pt idx="7">
                  <c:v>3.74</c:v>
                </c:pt>
                <c:pt idx="8">
                  <c:v>3.98</c:v>
                </c:pt>
                <c:pt idx="9">
                  <c:v>4.5199999999999996</c:v>
                </c:pt>
                <c:pt idx="10">
                  <c:v>2.68</c:v>
                </c:pt>
                <c:pt idx="11">
                  <c:v>2.8</c:v>
                </c:pt>
                <c:pt idx="12">
                  <c:v>3.2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B26-40E6-89B8-3AAC3C0A58C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1039-4FF3-8B96-D0BAAE2E040F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1039-4FF3-8B96-D0BAAE2E040F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1039-4FF3-8B96-D0BAAE2E040F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1039-4FF3-8B96-D0BAAE2E040F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1039-4FF3-8B96-D0BAAE2E040F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1039-4FF3-8B96-D0BAAE2E040F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1039-4FF3-8B96-D0BAAE2E040F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1039-4FF3-8B96-D0BAAE2E040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039-4FF3-8B96-D0BAAE2E04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3.57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039-4FF3-8B96-D0BAAE2E040F}"/>
                </c:ext>
              </c:extLst>
            </c:dLbl>
            <c:dLbl>
              <c:idx val="2"/>
              <c:layout>
                <c:manualLayout>
                  <c:x val="-3.7101258413813287E-2"/>
                  <c:y val="5.816502647487518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5923324553709E-2"/>
                      <c:h val="0.1305472314442337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1039-4FF3-8B96-D0BAAE2E040F}"/>
                </c:ext>
              </c:extLst>
            </c:dLbl>
            <c:dLbl>
              <c:idx val="3"/>
              <c:layout>
                <c:manualLayout>
                  <c:x val="-3.088747439274217E-2"/>
                  <c:y val="-4.904339032610581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3.34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039-4FF3-8B96-D0BAAE2E040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1039-4FF3-8B96-D0BAAE2E040F}"/>
                </c:ext>
              </c:extLst>
            </c:dLbl>
            <c:dLbl>
              <c:idx val="5"/>
              <c:layout>
                <c:manualLayout>
                  <c:x val="-3.6462540239976644E-2"/>
                  <c:y val="5.006761435500205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3.58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1039-4FF3-8B96-D0BAAE2E040F}"/>
                </c:ext>
              </c:extLst>
            </c:dLbl>
            <c:dLbl>
              <c:idx val="6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1039-4FF3-8B96-D0BAAE2E040F}"/>
                </c:ext>
              </c:extLst>
            </c:dLbl>
            <c:dLbl>
              <c:idx val="7"/>
              <c:layout>
                <c:manualLayout>
                  <c:x val="-4.110842844600527E-2"/>
                  <c:y val="-7.704292473602970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4.18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6730440932591936E-2"/>
                      <c:h val="6.934586077077399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7-1039-4FF3-8B96-D0BAAE2E040F}"/>
                </c:ext>
              </c:extLst>
            </c:dLbl>
            <c:dLbl>
              <c:idx val="8"/>
              <c:layout>
                <c:manualLayout>
                  <c:x val="-3.8166032582187107E-2"/>
                  <c:y val="7.935011632338048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4.08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1039-4FF3-8B96-D0BAAE2E040F}"/>
                </c:ext>
              </c:extLst>
            </c:dLbl>
            <c:dLbl>
              <c:idx val="9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4.20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1039-4FF3-8B96-D0BAAE2E040F}"/>
                </c:ext>
              </c:extLst>
            </c:dLbl>
            <c:dLbl>
              <c:idx val="10"/>
              <c:layout>
                <c:manualLayout>
                  <c:x val="-3.0268022631938347E-2"/>
                  <c:y val="5.006761435500205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3.57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1039-4FF3-8B96-D0BAAE2E040F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1039-4FF3-8B96-D0BAAE2E040F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1039-4FF3-8B96-D0BAAE2E04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0.04</c:v>
                </c:pt>
                <c:pt idx="2">
                  <c:v>-4.18</c:v>
                </c:pt>
                <c:pt idx="3">
                  <c:v>-1.02</c:v>
                </c:pt>
                <c:pt idx="4">
                  <c:v>0.20886559384630701</c:v>
                </c:pt>
                <c:pt idx="5">
                  <c:v>7.0751759322731547E-2</c:v>
                </c:pt>
                <c:pt idx="6">
                  <c:v>1.2247913744741534</c:v>
                </c:pt>
                <c:pt idx="7">
                  <c:v>2.82</c:v>
                </c:pt>
                <c:pt idx="8">
                  <c:v>2.35</c:v>
                </c:pt>
                <c:pt idx="9">
                  <c:v>2.93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E8-4C1D-9D28-19A7119FF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0">
                  <c:v>0</c:v>
                </c:pt>
                <c:pt idx="1">
                  <c:v>-1.39</c:v>
                </c:pt>
                <c:pt idx="2">
                  <c:v>-0.67</c:v>
                </c:pt>
                <c:pt idx="3">
                  <c:v>-2.87</c:v>
                </c:pt>
                <c:pt idx="4">
                  <c:v>-3.17</c:v>
                </c:pt>
                <c:pt idx="5">
                  <c:v>2.15</c:v>
                </c:pt>
                <c:pt idx="6">
                  <c:v>1.92</c:v>
                </c:pt>
                <c:pt idx="7">
                  <c:v>-4.54</c:v>
                </c:pt>
                <c:pt idx="8">
                  <c:v>-9.82</c:v>
                </c:pt>
                <c:pt idx="9">
                  <c:v>-4.6900000000000004</c:v>
                </c:pt>
                <c:pt idx="10">
                  <c:v>-8.4</c:v>
                </c:pt>
                <c:pt idx="11">
                  <c:v>-8.73</c:v>
                </c:pt>
                <c:pt idx="12">
                  <c:v>-7.37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33D-4A15-B912-C734122D192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C6F5-4D70-B170-895868B46C60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C6F5-4D70-B170-895868B46C60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C6F5-4D70-B170-895868B46C60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C6F5-4D70-B170-895868B46C60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C6F5-4D70-B170-895868B46C60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C6F5-4D70-B170-895868B46C60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C6F5-4D70-B170-895868B46C60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C6F5-4D70-B170-895868B46C6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35.77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6F5-4D70-B170-895868B46C60}"/>
                </c:ext>
              </c:extLst>
            </c:dLbl>
            <c:dLbl>
              <c:idx val="1"/>
              <c:layout>
                <c:manualLayout>
                  <c:x val="-4.1832382206614005E-2"/>
                  <c:y val="-5.006724366226629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37.09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6F5-4D70-B170-895868B46C60}"/>
                </c:ext>
              </c:extLst>
            </c:dLbl>
            <c:dLbl>
              <c:idx val="2"/>
              <c:layout>
                <c:manualLayout>
                  <c:x val="-4.0732794361525708E-2"/>
                  <c:y val="5.01146923324431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35.63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532582187103684E-2"/>
                      <c:h val="8.3469254003110852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C6F5-4D70-B170-895868B46C60}"/>
                </c:ext>
              </c:extLst>
            </c:dLbl>
            <c:dLbl>
              <c:idx val="3"/>
              <c:layout>
                <c:manualLayout>
                  <c:x val="-3.563786459857575E-2"/>
                  <c:y val="-5.4775041406378587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37.21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C6F5-4D70-B170-895868B46C60}"/>
                </c:ext>
              </c:extLst>
            </c:dLbl>
            <c:dLbl>
              <c:idx val="4"/>
              <c:layout>
                <c:manualLayout>
                  <c:x val="-5.7214174226904689E-2"/>
                  <c:y val="5.610545763501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37.03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066603258218716E-2"/>
                      <c:h val="0.1310417355537333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C6F5-4D70-B170-895868B46C60}"/>
                </c:ext>
              </c:extLst>
            </c:dLbl>
            <c:dLbl>
              <c:idx val="5"/>
              <c:layout>
                <c:manualLayout>
                  <c:x val="-3.7697541703248523E-2"/>
                  <c:y val="5.375155876295385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35.51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C6F5-4D70-B170-895868B46C60}"/>
                </c:ext>
              </c:extLst>
            </c:dLbl>
            <c:dLbl>
              <c:idx val="6"/>
              <c:layout>
                <c:manualLayout>
                  <c:x val="-3.2540605794556685E-2"/>
                  <c:y val="-7.8314030126940062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35.81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C6F5-4D70-B170-895868B46C60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31.70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6F5-4D70-B170-895868B46C60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30.96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C6F5-4D70-B170-895868B46C60}"/>
                </c:ext>
              </c:extLst>
            </c:dLbl>
            <c:dLbl>
              <c:idx val="9"/>
              <c:layout>
                <c:manualLayout>
                  <c:x val="-3.9164776607160279E-2"/>
                  <c:y val="6.0566188670740248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30.60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89435177055889E-2"/>
                      <c:h val="0.10102933958864967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C6F5-4D70-B170-895868B46C60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33.90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C6F5-4D70-B170-895868B46C60}"/>
                </c:ext>
              </c:extLst>
            </c:dLbl>
            <c:dLbl>
              <c:idx val="11"/>
              <c:layout>
                <c:manualLayout>
                  <c:x val="-3.8390461906155499E-2"/>
                  <c:y val="5.350430670820402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33.78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0586528143595728E-2"/>
                      <c:h val="0.1070082427236722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B-C6F5-4D70-B170-895868B46C6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34.28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C6F5-4D70-B170-895868B46C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3.69</c:v>
                </c:pt>
                <c:pt idx="2">
                  <c:v>-0.37</c:v>
                </c:pt>
                <c:pt idx="3">
                  <c:v>4.03</c:v>
                </c:pt>
                <c:pt idx="4">
                  <c:v>3.5187795284556702</c:v>
                </c:pt>
                <c:pt idx="5">
                  <c:v>-0.70813163980202321</c:v>
                </c:pt>
                <c:pt idx="6">
                  <c:v>0.11421533977924447</c:v>
                </c:pt>
                <c:pt idx="7">
                  <c:v>-11.36</c:v>
                </c:pt>
                <c:pt idx="8">
                  <c:v>-13.45</c:v>
                </c:pt>
                <c:pt idx="9">
                  <c:v>-14.45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2AB-4313-B6FC-C446D1DB53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8"/>
          <c:min val="-2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14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1.18</c:v>
                </c:pt>
                <c:pt idx="2">
                  <c:v>0.66</c:v>
                </c:pt>
                <c:pt idx="3">
                  <c:v>-0.3</c:v>
                </c:pt>
                <c:pt idx="4">
                  <c:v>0.28999999999999998</c:v>
                </c:pt>
                <c:pt idx="5">
                  <c:v>-0.14000000000000001</c:v>
                </c:pt>
                <c:pt idx="6">
                  <c:v>0.56999999999999995</c:v>
                </c:pt>
                <c:pt idx="7">
                  <c:v>2.08</c:v>
                </c:pt>
                <c:pt idx="8">
                  <c:v>1.0900000000000001</c:v>
                </c:pt>
                <c:pt idx="9">
                  <c:v>0.76</c:v>
                </c:pt>
                <c:pt idx="10">
                  <c:v>1.59</c:v>
                </c:pt>
                <c:pt idx="11">
                  <c:v>1.62</c:v>
                </c:pt>
                <c:pt idx="12">
                  <c:v>2.23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701-406F-8A57-43B9095684D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1-89E7-4E58-9365-DA704BBF1C8A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89E7-4E58-9365-DA704BBF1C8A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89E7-4E58-9365-DA704BBF1C8A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89E7-4E58-9365-DA704BBF1C8A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89E7-4E58-9365-DA704BBF1C8A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89E7-4E58-9365-DA704BBF1C8A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89E7-4E58-9365-DA704BBF1C8A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89E7-4E58-9365-DA704BBF1C8A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89E7-4E58-9365-DA704BBF1C8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3.06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9E7-4E58-9365-DA704BBF1C8A}"/>
                </c:ext>
              </c:extLst>
            </c:dLbl>
            <c:dLbl>
              <c:idx val="2"/>
              <c:layout>
                <c:manualLayout>
                  <c:x val="-3.1971514974148865E-2"/>
                  <c:y val="-5.482211938381974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3.46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438664520534588E-2"/>
                      <c:h val="0.12113163595600915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89E7-4E58-9365-DA704BBF1C8A}"/>
                </c:ext>
              </c:extLst>
            </c:dLbl>
            <c:dLbl>
              <c:idx val="3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9E7-4E58-9365-DA704BBF1C8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89E7-4E58-9365-DA704BBF1C8A}"/>
                </c:ext>
              </c:extLst>
            </c:dLbl>
            <c:dLbl>
              <c:idx val="5"/>
              <c:layout>
                <c:manualLayout>
                  <c:x val="-3.088747439274217E-2"/>
                  <c:y val="-5.845898581433043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3.06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89E7-4E58-9365-DA704BBF1C8A}"/>
                </c:ext>
              </c:extLst>
            </c:dLbl>
            <c:dLbl>
              <c:idx val="6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89E7-4E58-9365-DA704BBF1C8A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89E7-4E58-9365-DA704BBF1C8A}"/>
                </c:ext>
              </c:extLst>
            </c:dLbl>
            <c:dLbl>
              <c:idx val="8"/>
              <c:layout>
                <c:manualLayout>
                  <c:x val="-4.8077260755048402E-2"/>
                  <c:y val="-7.468902586397360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3.35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376329138620617E-2"/>
                      <c:h val="0.1305472314442337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8-89E7-4E58-9365-DA704BBF1C8A}"/>
                </c:ext>
              </c:extLst>
            </c:dLbl>
            <c:dLbl>
              <c:idx val="9"/>
              <c:layout>
                <c:manualLayout>
                  <c:x val="-3.2590966734952688E-2"/>
                  <c:y val="-8.175072248014203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3.85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9695517510486786E-2"/>
                      <c:h val="7.876145625899858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89E7-4E58-9365-DA704BBF1C8A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89E7-4E58-9365-DA704BBF1C8A}"/>
                </c:ext>
              </c:extLst>
            </c:dLbl>
            <c:dLbl>
              <c:idx val="11"/>
              <c:layout>
                <c:manualLayout>
                  <c:x val="-4.4205687250024502E-2"/>
                  <c:y val="-4.580687205021255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2.60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434140571651546E-2"/>
                      <c:h val="0.1481073170297725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B-89E7-4E58-9365-DA704BBF1C8A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89E7-4E58-9365-DA704BBF1C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0.14000000000000001</c:v>
                </c:pt>
                <c:pt idx="2">
                  <c:v>1.25</c:v>
                </c:pt>
                <c:pt idx="3">
                  <c:v>-1.46</c:v>
                </c:pt>
                <c:pt idx="4">
                  <c:v>-1.26</c:v>
                </c:pt>
                <c:pt idx="5">
                  <c:v>0.14642627627801094</c:v>
                </c:pt>
                <c:pt idx="6">
                  <c:v>0.41324212527363785</c:v>
                </c:pt>
                <c:pt idx="7">
                  <c:v>0.41</c:v>
                </c:pt>
                <c:pt idx="8">
                  <c:v>0.96</c:v>
                </c:pt>
                <c:pt idx="9">
                  <c:v>2.35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0B2-479E-8E59-C85410F93D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1034679543459174"/>
          <c:y val="3.4337268113159149E-3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chemeClr val="bg1">
                  <a:lumMod val="85000"/>
                </a:schemeClr>
              </a:solidFill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E814-4B82-BF19-1E08EA8F813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E814-4B82-BF19-1E08EA8F813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3-E814-4B82-BF19-1E08EA8F813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4-E814-4B82-BF19-1E08EA8F813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5-E814-4B82-BF19-1E08EA8F813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6-E814-4B82-BF19-1E08EA8F813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7-E814-4B82-BF19-1E08EA8F813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8-E814-4B82-BF19-1E08EA8F813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9-E814-4B82-BF19-1E08EA8F813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A-E814-4B82-BF19-1E08EA8F813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B-E814-4B82-BF19-1E08EA8F813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C-E814-4B82-BF19-1E08EA8F8131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D-E814-4B82-BF19-1E08EA8F8131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-2.4700000000000002</c:v>
                </c:pt>
                <c:pt idx="2">
                  <c:v>2.9</c:v>
                </c:pt>
                <c:pt idx="3">
                  <c:v>8.41</c:v>
                </c:pt>
                <c:pt idx="4">
                  <c:v>43.24</c:v>
                </c:pt>
                <c:pt idx="5">
                  <c:v>41.54</c:v>
                </c:pt>
                <c:pt idx="6">
                  <c:v>49.55</c:v>
                </c:pt>
                <c:pt idx="7">
                  <c:v>56.17</c:v>
                </c:pt>
                <c:pt idx="8">
                  <c:v>58.68</c:v>
                </c:pt>
                <c:pt idx="9">
                  <c:v>58.68</c:v>
                </c:pt>
                <c:pt idx="10">
                  <c:v>44.35</c:v>
                </c:pt>
                <c:pt idx="11">
                  <c:v>51.51</c:v>
                </c:pt>
                <c:pt idx="12">
                  <c:v>41.49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E814-4B82-BF19-1E08EA8F8131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12.84</c:v>
                </c:pt>
                <c:pt idx="2">
                  <c:v>2.11</c:v>
                </c:pt>
                <c:pt idx="3">
                  <c:v>13.43</c:v>
                </c:pt>
                <c:pt idx="4">
                  <c:v>23.46</c:v>
                </c:pt>
                <c:pt idx="5">
                  <c:v>20.239999999999998</c:v>
                </c:pt>
                <c:pt idx="6">
                  <c:v>17.98</c:v>
                </c:pt>
                <c:pt idx="7">
                  <c:v>19.37</c:v>
                </c:pt>
                <c:pt idx="8">
                  <c:v>22.94</c:v>
                </c:pt>
                <c:pt idx="9">
                  <c:v>21.85</c:v>
                </c:pt>
                <c:pt idx="10">
                  <c:v>14</c:v>
                </c:pt>
                <c:pt idx="11">
                  <c:v>14.98</c:v>
                </c:pt>
                <c:pt idx="12">
                  <c:v>11.03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E814-4B82-BF19-1E08EA8F8131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-4.17</c:v>
                </c:pt>
                <c:pt idx="2">
                  <c:v>2.0099999999999998</c:v>
                </c:pt>
                <c:pt idx="3">
                  <c:v>11.44</c:v>
                </c:pt>
                <c:pt idx="4">
                  <c:v>0.87</c:v>
                </c:pt>
                <c:pt idx="5">
                  <c:v>8.27</c:v>
                </c:pt>
                <c:pt idx="6">
                  <c:v>-0.81</c:v>
                </c:pt>
                <c:pt idx="7">
                  <c:v>17.63</c:v>
                </c:pt>
                <c:pt idx="8">
                  <c:v>8.57</c:v>
                </c:pt>
                <c:pt idx="9">
                  <c:v>10.43</c:v>
                </c:pt>
                <c:pt idx="10">
                  <c:v>12.04</c:v>
                </c:pt>
                <c:pt idx="11">
                  <c:v>15.89</c:v>
                </c:pt>
                <c:pt idx="12">
                  <c:v>12.61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E814-4B82-BF19-1E08EA8F8131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E814-4B82-BF19-1E08EA8F8131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E814-4B82-BF19-1E08EA8F8131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E814-4B82-BF19-1E08EA8F8131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E814-4B82-BF19-1E08EA8F8131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E814-4B82-BF19-1E08EA8F8131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E814-4B82-BF19-1E08EA8F8131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E814-4B82-BF19-1E08EA8F8131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E814-4B82-BF19-1E08EA8F813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9-E814-4B82-BF19-1E08EA8F8131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E814-4B82-BF19-1E08EA8F8131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B-E814-4B82-BF19-1E08EA8F813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17.00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D9DD-4E2B-BDCA-A005C05B89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accent2"/>
                        </a:solidFill>
                      </a:rPr>
                      <a:t>16.97</a:t>
                    </a:r>
                    <a:r>
                      <a:rPr lang="zh-CN" altLang="en-US" dirty="0">
                        <a:solidFill>
                          <a:schemeClr val="accent2"/>
                        </a:solidFill>
                      </a:rPr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E814-4B82-BF19-1E08EA8F8131}"/>
                </c:ext>
              </c:extLst>
            </c:dLbl>
            <c:dLbl>
              <c:idx val="2"/>
              <c:layout>
                <c:manualLayout>
                  <c:x val="-3.0698156478249045E-2"/>
                  <c:y val="5.604967083738066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16.03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E814-4B82-BF19-1E08EA8F813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17.09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E814-4B82-BF19-1E08EA8F8131}"/>
                </c:ext>
              </c:extLst>
            </c:dLbl>
            <c:dLbl>
              <c:idx val="4"/>
              <c:layout>
                <c:manualLayout>
                  <c:x val="-3.7923065059869934E-2"/>
                  <c:y val="-7.118148586639370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17.21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E814-4B82-BF19-1E08EA8F8131}"/>
                </c:ext>
              </c:extLst>
            </c:dLbl>
            <c:dLbl>
              <c:idx val="5"/>
              <c:layout>
                <c:manualLayout>
                  <c:x val="-3.9980694270481454E-2"/>
                  <c:y val="-6.858292131685786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18.00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43067491358835E-2"/>
                      <c:h val="0.103045286569787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5-E814-4B82-BF19-1E08EA8F8131}"/>
                </c:ext>
              </c:extLst>
            </c:dLbl>
            <c:dLbl>
              <c:idx val="6"/>
              <c:layout>
                <c:manualLayout>
                  <c:x val="-3.0187616899676233E-2"/>
                  <c:y val="-4.766590244106568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20.23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E814-4B82-BF19-1E08EA8F8131}"/>
                </c:ext>
              </c:extLst>
            </c:dLbl>
            <c:dLbl>
              <c:idx val="7"/>
              <c:layout>
                <c:manualLayout>
                  <c:x val="-3.8696609875889305E-2"/>
                  <c:y val="-4.296278575600008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21.12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280932717193721E-2"/>
                      <c:h val="8.808937551127879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7-E814-4B82-BF19-1E08EA8F8131}"/>
                </c:ext>
              </c:extLst>
            </c:dLbl>
            <c:dLbl>
              <c:idx val="8"/>
              <c:layout>
                <c:manualLayout>
                  <c:x val="-4.2564333955986154E-2"/>
                  <c:y val="7.162865227562337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20.76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016380877387425E-2"/>
                      <c:h val="0.12914758417190147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8-E814-4B82-BF19-1E08EA8F8131}"/>
                </c:ext>
              </c:extLst>
            </c:dLbl>
            <c:dLbl>
              <c:idx val="9"/>
              <c:layout>
                <c:manualLayout>
                  <c:x val="-3.6375975427831192E-2"/>
                  <c:y val="-5.707213581119693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22.21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E814-4B82-BF19-1E08EA8F8131}"/>
                </c:ext>
              </c:extLst>
            </c:dLbl>
            <c:dLbl>
              <c:idx val="10"/>
              <c:layout>
                <c:manualLayout>
                  <c:x val="-3.1734706531714972E-2"/>
                  <c:y val="-4.7665902441065736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16.83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E814-4B82-BF19-1E08EA8F8131}"/>
                </c:ext>
              </c:extLst>
            </c:dLbl>
            <c:dLbl>
              <c:idx val="11"/>
              <c:layout>
                <c:manualLayout>
                  <c:x val="-2.8640527267637605E-2"/>
                  <c:y val="-5.236901912613133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17.41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B-E814-4B82-BF19-1E08EA8F8131}"/>
                </c:ext>
              </c:extLst>
            </c:dLbl>
            <c:dLbl>
              <c:idx val="12"/>
              <c:layout>
                <c:manualLayout>
                  <c:x val="-3.6136237443905816E-2"/>
                  <c:y val="9.944758746778642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16.92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4CDC-47E9-AB9F-0F724619C5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-0.13</c:v>
                </c:pt>
                <c:pt idx="2">
                  <c:v>-5.67</c:v>
                </c:pt>
                <c:pt idx="3">
                  <c:v>0.56999999999999995</c:v>
                </c:pt>
                <c:pt idx="4">
                  <c:v>1.2613074520243517</c:v>
                </c:pt>
                <c:pt idx="5">
                  <c:v>5.907888791222371</c:v>
                </c:pt>
                <c:pt idx="6">
                  <c:v>19.014845225686262</c:v>
                </c:pt>
                <c:pt idx="7">
                  <c:v>24.24</c:v>
                </c:pt>
                <c:pt idx="8">
                  <c:v>22.14</c:v>
                </c:pt>
                <c:pt idx="9">
                  <c:v>30.65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C-E814-4B82-BF19-1E08EA8F81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80"/>
          <c:min val="-8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30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76472177608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rgbClr val="A9D18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238-4C9F-A310-BAE2A2DEF7F3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2238-4C9F-A310-BAE2A2DEF7F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2238-4C9F-A310-BAE2A2DEF7F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2238-4C9F-A310-BAE2A2DEF7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轿车市场</c:v>
                </c:pt>
                <c:pt idx="1">
                  <c:v>SUV市场</c:v>
                </c:pt>
                <c:pt idx="2">
                  <c:v>MPV市场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-8.9999999999999993E-3</c:v>
                </c:pt>
                <c:pt idx="1">
                  <c:v>0.01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38-4C9F-A310-BAE2A2DEF7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加权优惠环比</c:v>
                </c:pt>
              </c:strCache>
            </c:strRef>
          </c:tx>
          <c:spPr>
            <a:solidFill>
              <a:srgbClr val="8FAAD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238-4C9F-A310-BAE2A2DEF7F3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238-4C9F-A310-BAE2A2DEF7F3}"/>
              </c:ext>
            </c:extLst>
          </c:dPt>
          <c:dPt>
            <c:idx val="2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238-4C9F-A310-BAE2A2DEF7F3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2238-4C9F-A310-BAE2A2DEF7F3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2238-4C9F-A310-BAE2A2DEF7F3}"/>
                </c:ext>
              </c:extLst>
            </c:dLbl>
            <c:dLbl>
              <c:idx val="2"/>
              <c:layout>
                <c:manualLayout>
                  <c:x val="-1.6168794698185392E-16"/>
                  <c:y val="1.4131743456557686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238-4C9F-A310-BAE2A2DEF7F3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轿车市场</c:v>
                </c:pt>
                <c:pt idx="1">
                  <c:v>SUV市场</c:v>
                </c:pt>
                <c:pt idx="2">
                  <c:v>MPV市场</c:v>
                </c:pt>
              </c:strCache>
            </c:strRef>
          </c:cat>
          <c:val>
            <c:numRef>
              <c:f>Sheet1!$C$2:$C$4</c:f>
              <c:numCache>
                <c:formatCode>0.0%</c:formatCode>
                <c:ptCount val="3"/>
                <c:pt idx="0">
                  <c:v>4.1000000000000002E-2</c:v>
                </c:pt>
                <c:pt idx="1">
                  <c:v>-1.7000000000000001E-2</c:v>
                </c:pt>
                <c:pt idx="2">
                  <c:v>1.7000000000000001E-2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238-4C9F-A310-BAE2A2DEF7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3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2"/>
          <c:min val="-0.2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chemeClr val="bg1">
                  <a:lumMod val="85000"/>
                </a:schemeClr>
              </a:solidFill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ACB-49FE-BDFD-0A49F5EFD034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ACB-49FE-BDFD-0A49F5EFD034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ACB-49FE-BDFD-0A49F5EFD034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ACB-49FE-BDFD-0A49F5EFD034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ACB-49FE-BDFD-0A49F5EFD034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ACB-49FE-BDFD-0A49F5EFD034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ACB-49FE-BDFD-0A49F5EFD034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ACB-49FE-BDFD-0A49F5EFD034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ACB-49FE-BDFD-0A49F5EFD034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ACB-49FE-BDFD-0A49F5EFD034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ACB-49FE-BDFD-0A49F5EFD034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ACB-49FE-BDFD-0A49F5EFD034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3ACB-49FE-BDFD-0A49F5EFD034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-5.89</c:v>
                </c:pt>
                <c:pt idx="2">
                  <c:v>-5.19</c:v>
                </c:pt>
                <c:pt idx="3">
                  <c:v>-4.5599999999999996</c:v>
                </c:pt>
                <c:pt idx="4">
                  <c:v>-3.67</c:v>
                </c:pt>
                <c:pt idx="5">
                  <c:v>-2.86</c:v>
                </c:pt>
                <c:pt idx="6">
                  <c:v>-1.21</c:v>
                </c:pt>
                <c:pt idx="7">
                  <c:v>-0.73</c:v>
                </c:pt>
                <c:pt idx="8">
                  <c:v>-0.71</c:v>
                </c:pt>
                <c:pt idx="9">
                  <c:v>-1.35</c:v>
                </c:pt>
                <c:pt idx="10">
                  <c:v>-1.07</c:v>
                </c:pt>
                <c:pt idx="11">
                  <c:v>-0.94</c:v>
                </c:pt>
                <c:pt idx="12">
                  <c:v>-1.53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ACB-49FE-BDFD-0A49F5EFD034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-0.44</c:v>
                </c:pt>
                <c:pt idx="2">
                  <c:v>-0.76</c:v>
                </c:pt>
                <c:pt idx="3">
                  <c:v>-0.37</c:v>
                </c:pt>
                <c:pt idx="4">
                  <c:v>0.38</c:v>
                </c:pt>
                <c:pt idx="5">
                  <c:v>0.75</c:v>
                </c:pt>
                <c:pt idx="6">
                  <c:v>1.71</c:v>
                </c:pt>
                <c:pt idx="7">
                  <c:v>1.78</c:v>
                </c:pt>
                <c:pt idx="8">
                  <c:v>2.44</c:v>
                </c:pt>
                <c:pt idx="9">
                  <c:v>2.61</c:v>
                </c:pt>
                <c:pt idx="10">
                  <c:v>2.72</c:v>
                </c:pt>
                <c:pt idx="11">
                  <c:v>2.89</c:v>
                </c:pt>
                <c:pt idx="12">
                  <c:v>3.42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3ACB-49FE-BDFD-0A49F5EFD034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-7.0000000000000007E-2</c:v>
                </c:pt>
                <c:pt idx="2">
                  <c:v>-0.02</c:v>
                </c:pt>
                <c:pt idx="3">
                  <c:v>0.49</c:v>
                </c:pt>
                <c:pt idx="4">
                  <c:v>0.48</c:v>
                </c:pt>
                <c:pt idx="5">
                  <c:v>0.81</c:v>
                </c:pt>
                <c:pt idx="6">
                  <c:v>-0.18</c:v>
                </c:pt>
                <c:pt idx="7">
                  <c:v>0.51</c:v>
                </c:pt>
                <c:pt idx="8">
                  <c:v>0.04</c:v>
                </c:pt>
                <c:pt idx="9">
                  <c:v>0.32</c:v>
                </c:pt>
                <c:pt idx="10">
                  <c:v>-0.1</c:v>
                </c:pt>
                <c:pt idx="11">
                  <c:v>-0.12</c:v>
                </c:pt>
                <c:pt idx="12">
                  <c:v>0.27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3ACB-49FE-BDFD-0A49F5EFD034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3ACB-49FE-BDFD-0A49F5EFD034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3ACB-49FE-BDFD-0A49F5EFD034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3ACB-49FE-BDFD-0A49F5EFD034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3ACB-49FE-BDFD-0A49F5EFD034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3ACB-49FE-BDFD-0A49F5EFD034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3ACB-49FE-BDFD-0A49F5EFD034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3ACB-49FE-BDFD-0A49F5EFD034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3ACB-49FE-BDFD-0A49F5EFD034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8-3ACB-49FE-BDFD-0A49F5EFD034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3ACB-49FE-BDFD-0A49F5EFD034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3ACB-49FE-BDFD-0A49F5EFD034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0.83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B-3ACB-49FE-BDFD-0A49F5EFD034}"/>
                </c:ext>
              </c:extLst>
            </c:dLbl>
            <c:dLbl>
              <c:idx val="1"/>
              <c:layout>
                <c:manualLayout>
                  <c:x val="-3.797337592743151E-2"/>
                  <c:y val="-5.942369415372970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accent2"/>
                        </a:solidFill>
                      </a:rPr>
                      <a:t>0.86</a:t>
                    </a:r>
                    <a:r>
                      <a:rPr lang="zh-CN" altLang="en-US" dirty="0">
                        <a:solidFill>
                          <a:schemeClr val="accent2"/>
                        </a:solidFill>
                      </a:rPr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3ACB-49FE-BDFD-0A49F5EFD034}"/>
                </c:ext>
              </c:extLst>
            </c:dLbl>
            <c:dLbl>
              <c:idx val="2"/>
              <c:layout>
                <c:manualLayout>
                  <c:x val="-2.7917293319179724E-2"/>
                  <c:y val="-5.707213581119689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0.87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3ACB-49FE-BDFD-0A49F5EFD034}"/>
                </c:ext>
              </c:extLst>
            </c:dLbl>
            <c:dLbl>
              <c:idx val="3"/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0.92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3ACB-49FE-BDFD-0A49F5EFD034}"/>
                </c:ext>
              </c:extLst>
            </c:dLbl>
            <c:dLbl>
              <c:idx val="4"/>
              <c:layout>
                <c:manualLayout>
                  <c:x val="-2.9151066846210275E-2"/>
                  <c:y val="5.604967083738066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0.89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3ACB-49FE-BDFD-0A49F5EFD034}"/>
                </c:ext>
              </c:extLst>
            </c:dLbl>
            <c:dLbl>
              <c:idx val="5"/>
              <c:layout>
                <c:manualLayout>
                  <c:x val="-3.2245246110287812E-2"/>
                  <c:y val="-5.212201291912828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0.91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099016660084433E-2"/>
                      <c:h val="7.8683142141147577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4-3ACB-49FE-BDFD-0A49F5EFD034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0.77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3ACB-49FE-BDFD-0A49F5EFD034}"/>
                </c:ext>
              </c:extLst>
            </c:dLbl>
            <c:dLbl>
              <c:idx val="7"/>
              <c:layout>
                <c:manualLayout>
                  <c:x val="-3.2558562215295919E-2"/>
                  <c:y val="6.050578131544322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0.71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3ACB-49FE-BDFD-0A49F5EFD034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0.60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7-3ACB-49FE-BDFD-0A49F5EFD034}"/>
                </c:ext>
              </c:extLst>
            </c:dLbl>
            <c:dLbl>
              <c:idx val="9"/>
              <c:layout>
                <c:manualLayout>
                  <c:x val="-3.2558562215295919E-2"/>
                  <c:y val="-5.707213581119689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0.61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3ACB-49FE-BDFD-0A49F5EFD034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3ACB-49FE-BDFD-0A49F5EFD034}"/>
                </c:ext>
              </c:extLst>
            </c:dLbl>
            <c:dLbl>
              <c:idx val="11"/>
              <c:layout>
                <c:manualLayout>
                  <c:x val="-3.9125835885219222E-2"/>
                  <c:y val="4.40446877556393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0.95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951269843860885E-2"/>
                      <c:h val="9.2792492196344376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A-3ACB-49FE-BDFD-0A49F5EFD034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3ACB-49FE-BDFD-0A49F5EFD0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0.17</c:v>
                </c:pt>
                <c:pt idx="2">
                  <c:v>0.22</c:v>
                </c:pt>
                <c:pt idx="3">
                  <c:v>0.56000000000000005</c:v>
                </c:pt>
                <c:pt idx="4">
                  <c:v>0.38498774158792554</c:v>
                </c:pt>
                <c:pt idx="5">
                  <c:v>0.48869463657402917</c:v>
                </c:pt>
                <c:pt idx="6">
                  <c:v>-0.36607240689276904</c:v>
                </c:pt>
                <c:pt idx="7">
                  <c:v>-0.7</c:v>
                </c:pt>
                <c:pt idx="8">
                  <c:v>-1.34</c:v>
                </c:pt>
                <c:pt idx="9">
                  <c:v>-1.28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D-3ACB-49FE-BDFD-0A49F5EFD0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76472177608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 Y2017 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B0A4-4793-B7DE-78CD34E2F597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B0A4-4793-B7DE-78CD34E2F597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B0A4-4793-B7DE-78CD34E2F597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B0A4-4793-B7DE-78CD34E2F597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B0A4-4793-B7DE-78CD34E2F597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B0A4-4793-B7DE-78CD34E2F597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B0A4-4793-B7DE-78CD34E2F597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B0A4-4793-B7DE-78CD34E2F597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B0A4-4793-B7DE-78CD34E2F597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B0A4-4793-B7DE-78CD34E2F597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B0A4-4793-B7DE-78CD34E2F597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B0A4-4793-B7DE-78CD34E2F597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C-B0A4-4793-B7DE-78CD34E2F597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-2.2200000000000002</c:v>
                </c:pt>
                <c:pt idx="2">
                  <c:v>-1.6</c:v>
                </c:pt>
                <c:pt idx="3">
                  <c:v>-0.02</c:v>
                </c:pt>
                <c:pt idx="4">
                  <c:v>1.1399999999999999</c:v>
                </c:pt>
                <c:pt idx="5">
                  <c:v>2.0099999999999998</c:v>
                </c:pt>
                <c:pt idx="6">
                  <c:v>3.02</c:v>
                </c:pt>
                <c:pt idx="7">
                  <c:v>3.64</c:v>
                </c:pt>
                <c:pt idx="8">
                  <c:v>3.79</c:v>
                </c:pt>
                <c:pt idx="9">
                  <c:v>3.08</c:v>
                </c:pt>
                <c:pt idx="10">
                  <c:v>2.6</c:v>
                </c:pt>
                <c:pt idx="11">
                  <c:v>2.1800000000000002</c:v>
                </c:pt>
                <c:pt idx="12">
                  <c:v>2.0499999999999998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B0A4-4793-B7DE-78CD34E2F597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 Y2018 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-0.61</c:v>
                </c:pt>
                <c:pt idx="2">
                  <c:v>-0.48</c:v>
                </c:pt>
                <c:pt idx="3">
                  <c:v>0.12</c:v>
                </c:pt>
                <c:pt idx="4">
                  <c:v>0.52</c:v>
                </c:pt>
                <c:pt idx="5">
                  <c:v>1.3</c:v>
                </c:pt>
                <c:pt idx="6">
                  <c:v>2.23</c:v>
                </c:pt>
                <c:pt idx="7">
                  <c:v>3.38</c:v>
                </c:pt>
                <c:pt idx="8">
                  <c:v>4.58</c:v>
                </c:pt>
                <c:pt idx="9">
                  <c:v>5.2</c:v>
                </c:pt>
                <c:pt idx="10">
                  <c:v>3.65</c:v>
                </c:pt>
                <c:pt idx="11">
                  <c:v>4.24</c:v>
                </c:pt>
                <c:pt idx="12">
                  <c:v>5.43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B0A4-4793-B7DE-78CD34E2F597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 Y2019 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-0.08</c:v>
                </c:pt>
                <c:pt idx="2">
                  <c:v>0.39</c:v>
                </c:pt>
                <c:pt idx="3">
                  <c:v>-0.87</c:v>
                </c:pt>
                <c:pt idx="4">
                  <c:v>-1.69</c:v>
                </c:pt>
                <c:pt idx="5">
                  <c:v>0.66</c:v>
                </c:pt>
                <c:pt idx="6">
                  <c:v>1.22</c:v>
                </c:pt>
                <c:pt idx="7">
                  <c:v>0.82</c:v>
                </c:pt>
                <c:pt idx="8">
                  <c:v>0.64</c:v>
                </c:pt>
                <c:pt idx="9">
                  <c:v>0.44</c:v>
                </c:pt>
                <c:pt idx="10">
                  <c:v>0.28999999999999998</c:v>
                </c:pt>
                <c:pt idx="11">
                  <c:v>0.34</c:v>
                </c:pt>
                <c:pt idx="12">
                  <c:v>-0.27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B0A4-4793-B7DE-78CD34E2F597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 Y2020 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0-B0A4-4793-B7DE-78CD34E2F597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B0A4-4793-B7DE-78CD34E2F597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B0A4-4793-B7DE-78CD34E2F597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B0A4-4793-B7DE-78CD34E2F597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B0A4-4793-B7DE-78CD34E2F597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B0A4-4793-B7DE-78CD34E2F597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B0A4-4793-B7DE-78CD34E2F597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B0A4-4793-B7DE-78CD34E2F597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8-B0A4-4793-B7DE-78CD34E2F597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9-B0A4-4793-B7DE-78CD34E2F597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B0A4-4793-B7DE-78CD34E2F59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C-B0A4-4793-B7DE-78CD34E2F597}"/>
                </c:ext>
              </c:extLst>
            </c:dLbl>
            <c:dLbl>
              <c:idx val="1"/>
              <c:layout>
                <c:manualLayout>
                  <c:x val="-4.312479015327516E-2"/>
                  <c:y val="-7.033455453893347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369861247790547E-2"/>
                      <c:h val="7.482658645939377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0-B0A4-4793-B7DE-78CD34E2F597}"/>
                </c:ext>
              </c:extLst>
            </c:dLbl>
            <c:dLbl>
              <c:idx val="2"/>
              <c:layout>
                <c:manualLayout>
                  <c:x val="-3.9566375105998135E-2"/>
                  <c:y val="6.412718116294373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2.32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B0A4-4793-B7DE-78CD34E2F597}"/>
                </c:ext>
              </c:extLst>
            </c:dLbl>
            <c:dLbl>
              <c:idx val="3"/>
              <c:layout>
                <c:manualLayout>
                  <c:x val="-4.4209193875140454E-2"/>
                  <c:y val="-6.310379037875643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53830281274189E-2"/>
                      <c:h val="0.1073958546655472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2-B0A4-4793-B7DE-78CD34E2F597}"/>
                </c:ext>
              </c:extLst>
            </c:dLbl>
            <c:dLbl>
              <c:idx val="4"/>
              <c:layout>
                <c:manualLayout>
                  <c:x val="-3.3366925070587167E-2"/>
                  <c:y val="-7.01586505684291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B0A4-4793-B7DE-78CD34E2F59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2.40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B0A4-4793-B7DE-78CD34E2F597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B0A4-4793-B7DE-78CD34E2F597}"/>
                </c:ext>
              </c:extLst>
            </c:dLbl>
            <c:dLbl>
              <c:idx val="7"/>
              <c:layout>
                <c:manualLayout>
                  <c:x val="-4.2962218015700354E-2"/>
                  <c:y val="-6.991164436142600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2.74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388194091862631E-2"/>
                      <c:h val="9.749560888140998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6-B0A4-4793-B7DE-78CD34E2F597}"/>
                </c:ext>
              </c:extLst>
            </c:dLbl>
            <c:dLbl>
              <c:idx val="8"/>
              <c:layout>
                <c:manualLayout>
                  <c:x val="-3.4443340439105762E-2"/>
                  <c:y val="5.2369389450279726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2.64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044473053454768E-2"/>
                      <c:h val="8.808937551127879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7-B0A4-4793-B7DE-78CD34E2F597}"/>
                </c:ext>
              </c:extLst>
            </c:dLbl>
            <c:dLbl>
              <c:idx val="9"/>
              <c:layout>
                <c:manualLayout>
                  <c:x val="-3.2894453606997651E-2"/>
                  <c:y val="-8.1669250912015837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154891610241043E-2"/>
                      <c:h val="9.2792492196344376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8-B0A4-4793-B7DE-78CD34E2F597}"/>
                </c:ext>
              </c:extLst>
            </c:dLbl>
            <c:dLbl>
              <c:idx val="10"/>
              <c:layout>
                <c:manualLayout>
                  <c:x val="-3.3668836043255164E-2"/>
                  <c:y val="6.4127366325017865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2.45</a:t>
                    </a:r>
                    <a:r>
                      <a:rPr lang="zh-CN" altLang="en-US" dirty="0"/>
                      <a:t>万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endParaRPr lang="zh-CN" alt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495586221346657E-2"/>
                      <c:h val="9.2792492196344376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19-B0A4-4793-B7DE-78CD34E2F597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B0A4-4793-B7DE-78CD34E2F597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6D64-4B84-9DEF-928B046E1E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_(* #,##0.00_);_(* \(#,##0.00\);_(* "-"??_);_(@_)</c:formatCode>
                <c:ptCount val="13"/>
                <c:pt idx="0">
                  <c:v>0</c:v>
                </c:pt>
                <c:pt idx="1">
                  <c:v>0.59</c:v>
                </c:pt>
                <c:pt idx="2">
                  <c:v>0.03</c:v>
                </c:pt>
                <c:pt idx="3">
                  <c:v>0.09</c:v>
                </c:pt>
                <c:pt idx="4">
                  <c:v>0.40209771562312696</c:v>
                </c:pt>
                <c:pt idx="5">
                  <c:v>0.56942686886629224</c:v>
                </c:pt>
                <c:pt idx="6">
                  <c:v>1.1601067057930614</c:v>
                </c:pt>
                <c:pt idx="7">
                  <c:v>2.92</c:v>
                </c:pt>
                <c:pt idx="8">
                  <c:v>2.2599999999999998</c:v>
                </c:pt>
                <c:pt idx="9">
                  <c:v>2.48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B0A4-4793-B7DE-78CD34E2F5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1995928500944637"/>
          <c:y val="0"/>
          <c:w val="0.35957041928610467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rgbClr val="A9D18E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84D5-46E2-81D9-B9968758F62D}"/>
              </c:ext>
            </c:extLst>
          </c:dPt>
          <c:dPt>
            <c:idx val="3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0738-4FDE-BF17-3E50289E0A83}"/>
              </c:ext>
            </c:extLst>
          </c:dPt>
          <c:dLbls>
            <c:dLbl>
              <c:idx val="0"/>
              <c:layout>
                <c:manualLayout>
                  <c:x val="4.409722222222222E-3"/>
                  <c:y val="4.71058115218589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18D-4B1F-9EB9-22DA9FFE4A47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766D-44A3-AC27-69195579A788}"/>
                </c:ext>
              </c:extLst>
            </c:dLbl>
            <c:dLbl>
              <c:idx val="2"/>
              <c:layout>
                <c:manualLayout>
                  <c:x val="-8.8194444444445255E-3"/>
                  <c:y val="8.6359656822616443E-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4D5-46E2-81D9-B9968758F6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8.3000000000000001E-3</c:v>
                </c:pt>
                <c:pt idx="1">
                  <c:v>-1.0999999999999999E-2</c:v>
                </c:pt>
                <c:pt idx="2">
                  <c:v>-4.1000000000000003E-3</c:v>
                </c:pt>
                <c:pt idx="3">
                  <c:v>6.7999999999999996E-3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187-403D-9FBA-9A24253226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加权均价环比</c:v>
                </c:pt>
              </c:strCache>
            </c:strRef>
          </c:tx>
          <c:spPr>
            <a:solidFill>
              <a:srgbClr val="8FAAD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187-403D-9FBA-9A24253226FC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187-403D-9FBA-9A24253226FC}"/>
              </c:ext>
            </c:extLst>
          </c:dPt>
          <c:dPt>
            <c:idx val="2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187-403D-9FBA-9A24253226FC}"/>
              </c:ext>
            </c:extLst>
          </c:dPt>
          <c:dLbls>
            <c:dLbl>
              <c:idx val="0"/>
              <c:layout>
                <c:manualLayout>
                  <c:x val="0"/>
                  <c:y val="1.4132114368459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87-403D-9FBA-9A24253226FC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548235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A187-403D-9FBA-9A24253226FC}"/>
                </c:ext>
              </c:extLst>
            </c:dLbl>
            <c:dLbl>
              <c:idx val="2"/>
              <c:layout>
                <c:manualLayout>
                  <c:x val="4.409722222222222E-3"/>
                  <c:y val="1.41321143684595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187-403D-9FBA-9A24253226FC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FF4747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0.02</c:v>
                </c:pt>
                <c:pt idx="1">
                  <c:v>-1.4E-2</c:v>
                </c:pt>
                <c:pt idx="2">
                  <c:v>2.9000000000000001E-2</c:v>
                </c:pt>
                <c:pt idx="3">
                  <c:v>5.0000000000000001E-3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187-403D-9FBA-9A24253226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ax val="0.1"/>
          <c:min val="-0.1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dPt>
            <c:idx val="6"/>
            <c:marker>
              <c:spPr>
                <a:solidFill>
                  <a:schemeClr val="accent5">
                    <a:lumMod val="40000"/>
                    <a:lumOff val="60000"/>
                  </a:schemeClr>
                </a:solidFill>
                <a:ln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29D-4855-AFFF-E4D2A42B074B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1.73</c:v>
                </c:pt>
                <c:pt idx="2">
                  <c:v>4.0599999999999996</c:v>
                </c:pt>
                <c:pt idx="3">
                  <c:v>4.6900000000000004</c:v>
                </c:pt>
                <c:pt idx="4">
                  <c:v>3.55</c:v>
                </c:pt>
                <c:pt idx="5">
                  <c:v>1.63</c:v>
                </c:pt>
                <c:pt idx="6">
                  <c:v>2.68</c:v>
                </c:pt>
                <c:pt idx="7">
                  <c:v>7.46</c:v>
                </c:pt>
                <c:pt idx="8">
                  <c:v>6.95</c:v>
                </c:pt>
                <c:pt idx="9">
                  <c:v>6.52</c:v>
                </c:pt>
                <c:pt idx="10">
                  <c:v>5.89</c:v>
                </c:pt>
                <c:pt idx="11">
                  <c:v>5.63</c:v>
                </c:pt>
                <c:pt idx="12">
                  <c:v>4.6399999999999997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43-4024-AF6B-298BBB2E682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D6B5-4719-9691-21B6F12B2B0B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D6B5-4719-9691-21B6F12B2B0B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D6B5-4719-9691-21B6F12B2B0B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D6B5-4719-9691-21B6F12B2B0B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D6B5-4719-9691-21B6F12B2B0B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D6B5-4719-9691-21B6F12B2B0B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D6B5-4719-9691-21B6F12B2B0B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9-D6B5-4719-9691-21B6F12B2B0B}"/>
              </c:ext>
            </c:extLst>
          </c:dPt>
          <c:dLbls>
            <c:dLbl>
              <c:idx val="0"/>
              <c:layout>
                <c:manualLayout>
                  <c:x val="-4.8026899814652232E-2"/>
                  <c:y val="4.53598166108897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13.88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6B5-4719-9691-21B6F12B2B0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14.51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D6B5-4719-9691-21B6F12B2B0B}"/>
                </c:ext>
              </c:extLst>
            </c:dLbl>
            <c:dLbl>
              <c:idx val="2"/>
              <c:layout>
                <c:manualLayout>
                  <c:x val="-3.2540544824895136E-2"/>
                  <c:y val="-6.527343037574900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14.59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89435177055889E-2"/>
                      <c:h val="0.102300444979560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D6B5-4719-9691-21B6F12B2B0B}"/>
                </c:ext>
              </c:extLst>
            </c:dLbl>
            <c:dLbl>
              <c:idx val="3"/>
              <c:layout>
                <c:manualLayout>
                  <c:x val="-4.6478270412642672E-2"/>
                  <c:y val="4.53598166108897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D6B5-4719-9691-21B6F12B2B0B}"/>
                </c:ext>
              </c:extLst>
            </c:dLbl>
            <c:dLbl>
              <c:idx val="4"/>
              <c:layout>
                <c:manualLayout>
                  <c:x val="-2.6857135889181601E-2"/>
                  <c:y val="4.511256455613993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D6B5-4719-9691-21B6F12B2B0B}"/>
                </c:ext>
              </c:extLst>
            </c:dLbl>
            <c:dLbl>
              <c:idx val="5"/>
              <c:layout>
                <c:manualLayout>
                  <c:x val="-4.5440688713296318E-2"/>
                  <c:y val="-7.9644075662835698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14.62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9688323090430201E-2"/>
                      <c:h val="9.373225308527563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6-D6B5-4719-9691-21B6F12B2B0B}"/>
                </c:ext>
              </c:extLst>
            </c:dLbl>
            <c:dLbl>
              <c:idx val="6"/>
              <c:layout>
                <c:manualLayout>
                  <c:x val="-4.4929641010633112E-2"/>
                  <c:y val="-8.645852022425427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14.72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D6B5-4719-9691-21B6F12B2B0B}"/>
                </c:ext>
              </c:extLst>
            </c:dLbl>
            <c:dLbl>
              <c:idx val="7"/>
              <c:layout>
                <c:manualLayout>
                  <c:x val="-4.1832382206613991E-2"/>
                  <c:y val="-8.175072248014199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15.16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D6B5-4719-9691-21B6F12B2B0B}"/>
                </c:ext>
              </c:extLst>
            </c:dLbl>
            <c:dLbl>
              <c:idx val="8"/>
              <c:layout>
                <c:manualLayout>
                  <c:x val="-3.955979904399571E-2"/>
                  <c:y val="5.006761435500205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D6B5-4719-9691-21B6F12B2B0B}"/>
                </c:ext>
              </c:extLst>
            </c:dLbl>
            <c:dLbl>
              <c:idx val="9"/>
              <c:layout>
                <c:manualLayout>
                  <c:x val="-3.3365281435957468E-2"/>
                  <c:y val="-5.3503936015468309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14.86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D6B5-4719-9691-21B6F12B2B0B}"/>
                </c:ext>
              </c:extLst>
            </c:dLbl>
            <c:dLbl>
              <c:idx val="10"/>
              <c:layout>
                <c:manualLayout>
                  <c:x val="-3.3365281435957579E-2"/>
                  <c:y val="5.94832098432266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13.94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D6B5-4719-9691-21B6F12B2B0B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13.91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D6B5-4719-9691-21B6F12B2B0B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D6B5-4719-9691-21B6F12B2B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4.5599999999999996</c:v>
                </c:pt>
                <c:pt idx="2">
                  <c:v>5.13</c:v>
                </c:pt>
                <c:pt idx="3">
                  <c:v>4.43</c:v>
                </c:pt>
                <c:pt idx="4">
                  <c:v>3.2385103802120119</c:v>
                </c:pt>
                <c:pt idx="5">
                  <c:v>5.3712802637344792</c:v>
                </c:pt>
                <c:pt idx="6">
                  <c:v>6.0530441779000022</c:v>
                </c:pt>
                <c:pt idx="7">
                  <c:v>9.2200000000000006</c:v>
                </c:pt>
                <c:pt idx="8">
                  <c:v>5.42</c:v>
                </c:pt>
                <c:pt idx="9">
                  <c:v>7.05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6CF-48F1-BB37-C25D2B0ABB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8"/>
          <c:min val="-18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9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0907033460150227"/>
          <c:y val="0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438566403798818E-2"/>
          <c:y val="0.19510596582121006"/>
          <c:w val="0.89912286719240242"/>
          <c:h val="0.55847389039850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销量份额环比</c:v>
                </c:pt>
              </c:strCache>
            </c:strRef>
          </c:tx>
          <c:spPr>
            <a:solidFill>
              <a:srgbClr val="A9D18E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84D5-46E2-81D9-B9968758F62D}"/>
              </c:ext>
            </c:extLst>
          </c:dPt>
          <c:dPt>
            <c:idx val="3"/>
            <c:invertIfNegative val="0"/>
            <c:bubble3D val="0"/>
            <c:spPr>
              <a:solidFill>
                <a:srgbClr val="A9D18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0738-4FDE-BF17-3E50289E0A83}"/>
              </c:ext>
            </c:extLst>
          </c:dPt>
          <c:dLbls>
            <c:dLbl>
              <c:idx val="0"/>
              <c:layout>
                <c:manualLayout>
                  <c:x val="4.409722222222222E-3"/>
                  <c:y val="4.710581152185895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18D-4B1F-9EB9-22DA9FFE4A47}"/>
                </c:ext>
              </c:extLst>
            </c:dLbl>
            <c:dLbl>
              <c:idx val="2"/>
              <c:layout>
                <c:manualLayout>
                  <c:x val="-8.8194444444445255E-3"/>
                  <c:y val="8.635965682261644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4D5-46E2-81D9-B9968758F62D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0738-4FDE-BF17-3E50289E0A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8.3000000000000001E-3</c:v>
                </c:pt>
                <c:pt idx="1">
                  <c:v>-1.0999999999999999E-2</c:v>
                </c:pt>
                <c:pt idx="2">
                  <c:v>-4.1000000000000003E-3</c:v>
                </c:pt>
                <c:pt idx="3">
                  <c:v>6.7999999999999996E-3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187-403D-9FBA-9A24253226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加权优惠环比</c:v>
                </c:pt>
              </c:strCache>
            </c:strRef>
          </c:tx>
          <c:spPr>
            <a:solidFill>
              <a:srgbClr val="8FAAD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187-403D-9FBA-9A24253226FC}"/>
              </c:ext>
            </c:extLst>
          </c:dPt>
          <c:dPt>
            <c:idx val="1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187-403D-9FBA-9A24253226FC}"/>
              </c:ext>
            </c:extLst>
          </c:dPt>
          <c:dPt>
            <c:idx val="2"/>
            <c:invertIfNegative val="0"/>
            <c:bubble3D val="0"/>
            <c:spPr>
              <a:solidFill>
                <a:srgbClr val="8FAA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187-403D-9FBA-9A24253226FC}"/>
              </c:ext>
            </c:extLst>
          </c:dPt>
          <c:dLbls>
            <c:dLbl>
              <c:idx val="0"/>
              <c:layout>
                <c:manualLayout>
                  <c:x val="0"/>
                  <c:y val="1.4132114368459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87-403D-9FBA-9A24253226FC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A187-403D-9FBA-9A24253226FC}"/>
                </c:ext>
              </c:extLst>
            </c:dLbl>
            <c:dLbl>
              <c:idx val="2"/>
              <c:layout>
                <c:manualLayout>
                  <c:x val="4.409722222222222E-3"/>
                  <c:y val="1.4132114368459519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rgbClr val="FF4747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187-403D-9FBA-9A24253226FC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rgbClr val="548235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-8.5000000000000006E-2</c:v>
                </c:pt>
                <c:pt idx="1">
                  <c:v>2.5000000000000001E-2</c:v>
                </c:pt>
                <c:pt idx="2">
                  <c:v>7.3999999999999996E-2</c:v>
                </c:pt>
                <c:pt idx="3">
                  <c:v>-7.0000000000000001E-3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187-403D-9FBA-9A24253226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"/>
        <c:axId val="540121160"/>
        <c:axId val="540118208"/>
      </c:barChart>
      <c:catAx>
        <c:axId val="540121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18208"/>
        <c:crosses val="autoZero"/>
        <c:auto val="1"/>
        <c:lblAlgn val="ctr"/>
        <c:lblOffset val="100"/>
        <c:noMultiLvlLbl val="0"/>
      </c:catAx>
      <c:valAx>
        <c:axId val="540118208"/>
        <c:scaling>
          <c:orientation val="minMax"/>
          <c:min val="-0.1"/>
        </c:scaling>
        <c:delete val="0"/>
        <c:axPos val="l"/>
        <c:numFmt formatCode="0.0%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40121160"/>
        <c:crosses val="autoZero"/>
        <c:crossBetween val="between"/>
        <c:majorUnit val="5.000000000000001E-2"/>
      </c:valAx>
      <c:spPr>
        <a:noFill/>
        <a:ln w="12700">
          <a:noFill/>
        </a:ln>
        <a:effectLst/>
      </c:spPr>
    </c:plotArea>
    <c:legend>
      <c:legendPos val="t"/>
      <c:layout>
        <c:manualLayout>
          <c:xMode val="edge"/>
          <c:yMode val="edge"/>
          <c:x val="0.13206319444444445"/>
          <c:y val="4.7105811521858951E-3"/>
          <c:w val="0.59917222222222222"/>
          <c:h val="8.534534494435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700"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Y2019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</a:ln>
              <a:effectLst/>
            </c:spPr>
          </c:marker>
          <c:dPt>
            <c:idx val="6"/>
            <c:marker>
              <c:spPr>
                <a:solidFill>
                  <a:schemeClr val="accent5">
                    <a:lumMod val="40000"/>
                    <a:lumOff val="60000"/>
                  </a:schemeClr>
                </a:solidFill>
                <a:ln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A29D-4855-AFFF-E4D2A42B074B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0">
                  <c:v>0</c:v>
                </c:pt>
                <c:pt idx="1">
                  <c:v>-0.56000000000000005</c:v>
                </c:pt>
                <c:pt idx="2">
                  <c:v>-0.35</c:v>
                </c:pt>
                <c:pt idx="3">
                  <c:v>-2.15</c:v>
                </c:pt>
                <c:pt idx="4">
                  <c:v>-3.02</c:v>
                </c:pt>
                <c:pt idx="5">
                  <c:v>-0.52</c:v>
                </c:pt>
                <c:pt idx="6">
                  <c:v>0.05</c:v>
                </c:pt>
                <c:pt idx="7">
                  <c:v>-0.83</c:v>
                </c:pt>
                <c:pt idx="8">
                  <c:v>-1.3</c:v>
                </c:pt>
                <c:pt idx="9">
                  <c:v>-1.31</c:v>
                </c:pt>
                <c:pt idx="10">
                  <c:v>-0.96</c:v>
                </c:pt>
                <c:pt idx="11">
                  <c:v>-0.68</c:v>
                </c:pt>
                <c:pt idx="12">
                  <c:v>-0.97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43-4024-AF6B-298BBB2E682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Y2020</c:v>
                </c:pt>
              </c:strCache>
            </c:strRef>
          </c:tx>
          <c:spPr>
            <a:ln w="38100" cmpd="sng">
              <a:solidFill>
                <a:schemeClr val="accent2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2-D6B5-4719-9691-21B6F12B2B0B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3-D6B5-4719-9691-21B6F12B2B0B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4-D6B5-4719-9691-21B6F12B2B0B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5-D6B5-4719-9691-21B6F12B2B0B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6-D6B5-4719-9691-21B6F12B2B0B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7-D6B5-4719-9691-21B6F12B2B0B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8-D6B5-4719-9691-21B6F12B2B0B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09-D6B5-4719-9691-21B6F12B2B0B}"/>
              </c:ext>
            </c:extLst>
          </c:dPt>
          <c:dLbls>
            <c:dLbl>
              <c:idx val="0"/>
              <c:layout>
                <c:manualLayout>
                  <c:x val="-4.4929641010633119E-2"/>
                  <c:y val="-5.350393601546830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6B5-4719-9691-21B6F12B2B0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D6B5-4719-9691-21B6F12B2B0B}"/>
                </c:ext>
              </c:extLst>
            </c:dLbl>
            <c:dLbl>
              <c:idx val="2"/>
              <c:layout>
                <c:manualLayout>
                  <c:x val="-3.718643303092381E-2"/>
                  <c:y val="4.771371548294590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2.69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89435177055889E-2"/>
                      <c:h val="0.102300444979560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D6B5-4719-9691-21B6F12B2B0B}"/>
                </c:ext>
              </c:extLst>
            </c:dLbl>
            <c:dLbl>
              <c:idx val="3"/>
              <c:layout>
                <c:manualLayout>
                  <c:x val="-4.0283752804604431E-2"/>
                  <c:y val="-5.821173375958059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D6B5-4719-9691-21B6F12B2B0B}"/>
                </c:ext>
              </c:extLst>
            </c:dLbl>
            <c:dLbl>
              <c:idx val="4"/>
              <c:layout>
                <c:manualLayout>
                  <c:x val="-2.8405765291191161E-2"/>
                  <c:y val="5.923595778847679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2.71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D6B5-4719-9691-21B6F12B2B0B}"/>
                </c:ext>
              </c:extLst>
            </c:dLbl>
            <c:dLbl>
              <c:idx val="5"/>
              <c:layout>
                <c:manualLayout>
                  <c:x val="-3.7697541703248523E-2"/>
                  <c:y val="4.746646342819607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2.69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9688323090430201E-2"/>
                      <c:h val="9.373225308527563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6-D6B5-4719-9691-21B6F12B2B0B}"/>
                </c:ext>
              </c:extLst>
            </c:dLbl>
            <c:dLbl>
              <c:idx val="6"/>
              <c:layout>
                <c:manualLayout>
                  <c:x val="-4.4929641010633112E-2"/>
                  <c:y val="-8.645852022425427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D6B5-4719-9691-21B6F12B2B0B}"/>
                </c:ext>
              </c:extLst>
            </c:dLbl>
            <c:dLbl>
              <c:idx val="7"/>
              <c:layout>
                <c:manualLayout>
                  <c:x val="-3.563786459857575E-2"/>
                  <c:y val="-4.879613827135598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3.08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D6B5-4719-9691-21B6F12B2B0B}"/>
                </c:ext>
              </c:extLst>
            </c:dLbl>
            <c:dLbl>
              <c:idx val="8"/>
              <c:layout>
                <c:manualLayout>
                  <c:x val="-3.955979904399571E-2"/>
                  <c:y val="5.0067614355002052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2.99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D6B5-4719-9691-21B6F12B2B0B}"/>
                </c:ext>
              </c:extLst>
            </c:dLbl>
            <c:dLbl>
              <c:idx val="9"/>
              <c:layout>
                <c:manualLayout>
                  <c:x val="-2.4073505023900221E-2"/>
                  <c:y val="-6.762732924780512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3.11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D6B5-4719-9691-21B6F12B2B0B}"/>
                </c:ext>
              </c:extLst>
            </c:dLbl>
            <c:dLbl>
              <c:idx val="10"/>
              <c:layout>
                <c:manualLayout>
                  <c:x val="-3.3365281435957579E-2"/>
                  <c:y val="5.948320984322663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13.94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D6B5-4719-9691-21B6F12B2B0B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13.91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D6B5-4719-9691-21B6F12B2B0B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13.78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D6B5-4719-9691-21B6F12B2B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 formatCode="General">
                  <c:v>0</c:v>
                </c:pt>
                <c:pt idx="1">
                  <c:v>0.8</c:v>
                </c:pt>
                <c:pt idx="2">
                  <c:v>0.12</c:v>
                </c:pt>
                <c:pt idx="3">
                  <c:v>0.35</c:v>
                </c:pt>
                <c:pt idx="4">
                  <c:v>0.24156419050210426</c:v>
                </c:pt>
                <c:pt idx="5">
                  <c:v>0.11876167507409285</c:v>
                </c:pt>
                <c:pt idx="6">
                  <c:v>0.57512778336551085</c:v>
                </c:pt>
                <c:pt idx="7">
                  <c:v>2.89</c:v>
                </c:pt>
                <c:pt idx="8">
                  <c:v>2.23</c:v>
                </c:pt>
                <c:pt idx="9">
                  <c:v>3.1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6CF-48F1-BB37-C25D2B0ABB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40907033460150227"/>
          <c:y val="0"/>
          <c:w val="0.18185920885767243"/>
          <c:h val="7.7464031683849507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720127822218514E-2"/>
          <c:y val="7.6739425479904394E-2"/>
          <c:w val="0.90968378621107393"/>
          <c:h val="0.7958555228878007"/>
        </c:manualLayout>
      </c:layout>
      <c:lineChart>
        <c:grouping val="standar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Y2017</c:v>
                </c:pt>
              </c:strCache>
            </c:strRef>
          </c:tx>
          <c:spPr>
            <a:ln w="12700" cmpd="sng">
              <a:solidFill>
                <a:srgbClr val="BFBFBF"/>
              </a:solidFill>
              <a:prstDash val="solid"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rgbClr val="BFBFBF"/>
                </a:solidFill>
                <a:prstDash val="solid"/>
              </a:ln>
              <a:effectLst/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3020-47BF-9D76-CF564D525003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3020-47BF-9D76-CF564D525003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3-3020-47BF-9D76-CF564D525003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4-3020-47BF-9D76-CF564D525003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5-3020-47BF-9D76-CF564D525003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6-3020-47BF-9D76-CF564D525003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7-3020-47BF-9D76-CF564D525003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8-3020-47BF-9D76-CF564D525003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9-3020-47BF-9D76-CF564D525003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A-3020-47BF-9D76-CF564D525003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B-3020-47BF-9D76-CF564D525003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C-3020-47BF-9D76-CF564D525003}"/>
              </c:ext>
            </c:extLst>
          </c:dPt>
          <c:dPt>
            <c:idx val="12"/>
            <c:bubble3D val="0"/>
            <c:extLst>
              <c:ext xmlns:c16="http://schemas.microsoft.com/office/drawing/2014/chart" uri="{C3380CC4-5D6E-409C-BE32-E72D297353CC}">
                <c16:uniqueId val="{0000000D-3020-47BF-9D76-CF564D525003}"/>
              </c:ext>
            </c:extLst>
          </c:dPt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-11.1</c:v>
                </c:pt>
                <c:pt idx="2">
                  <c:v>-6.44</c:v>
                </c:pt>
                <c:pt idx="3">
                  <c:v>-0.96</c:v>
                </c:pt>
                <c:pt idx="4">
                  <c:v>2.31</c:v>
                </c:pt>
                <c:pt idx="5">
                  <c:v>-2.2400000000000002</c:v>
                </c:pt>
                <c:pt idx="6">
                  <c:v>-1.01</c:v>
                </c:pt>
                <c:pt idx="7">
                  <c:v>-3.92</c:v>
                </c:pt>
                <c:pt idx="8">
                  <c:v>-3.89</c:v>
                </c:pt>
                <c:pt idx="9">
                  <c:v>-3.88</c:v>
                </c:pt>
                <c:pt idx="10">
                  <c:v>-5.0999999999999996</c:v>
                </c:pt>
                <c:pt idx="11">
                  <c:v>-7.64</c:v>
                </c:pt>
                <c:pt idx="12">
                  <c:v>-9.26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3020-47BF-9D76-CF564D525003}"/>
            </c:ext>
          </c:extLst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Y2018</c:v>
                </c:pt>
              </c:strCache>
            </c:strRef>
          </c:tx>
          <c:spPr>
            <a:ln w="12700">
              <a:solidFill>
                <a:schemeClr val="accent6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6350"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Sheet1!$B$3:$N$3</c:f>
              <c:numCache>
                <c:formatCode>0.00_ </c:formatCode>
                <c:ptCount val="13"/>
                <c:pt idx="0">
                  <c:v>0</c:v>
                </c:pt>
                <c:pt idx="1">
                  <c:v>5.31</c:v>
                </c:pt>
                <c:pt idx="2">
                  <c:v>3.27</c:v>
                </c:pt>
                <c:pt idx="3">
                  <c:v>6.94</c:v>
                </c:pt>
                <c:pt idx="4">
                  <c:v>10.119999999999999</c:v>
                </c:pt>
                <c:pt idx="5">
                  <c:v>9.5299999999999994</c:v>
                </c:pt>
                <c:pt idx="6">
                  <c:v>9.33</c:v>
                </c:pt>
                <c:pt idx="7">
                  <c:v>14.76</c:v>
                </c:pt>
                <c:pt idx="8">
                  <c:v>16.46</c:v>
                </c:pt>
                <c:pt idx="9">
                  <c:v>16.18</c:v>
                </c:pt>
                <c:pt idx="10">
                  <c:v>16.239999999999998</c:v>
                </c:pt>
                <c:pt idx="11">
                  <c:v>15.63</c:v>
                </c:pt>
                <c:pt idx="12">
                  <c:v>13.01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3020-47BF-9D76-CF564D525003}"/>
            </c:ext>
          </c:extLst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Y2019</c:v>
                </c:pt>
              </c:strCache>
            </c:strRef>
          </c:tx>
          <c:spPr>
            <a:ln w="12700"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c:spPr>
          </c:marker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Sheet1!$B$4:$N$4</c:f>
              <c:numCache>
                <c:formatCode>0.00_ </c:formatCode>
                <c:ptCount val="13"/>
                <c:pt idx="0">
                  <c:v>0</c:v>
                </c:pt>
                <c:pt idx="1">
                  <c:v>0.78</c:v>
                </c:pt>
                <c:pt idx="2">
                  <c:v>3.81</c:v>
                </c:pt>
                <c:pt idx="3">
                  <c:v>6.33</c:v>
                </c:pt>
                <c:pt idx="4">
                  <c:v>8.8699999999999992</c:v>
                </c:pt>
                <c:pt idx="5">
                  <c:v>7.3</c:v>
                </c:pt>
                <c:pt idx="6">
                  <c:v>4.28</c:v>
                </c:pt>
                <c:pt idx="7">
                  <c:v>6.14</c:v>
                </c:pt>
                <c:pt idx="8">
                  <c:v>8.69</c:v>
                </c:pt>
                <c:pt idx="9">
                  <c:v>8.51</c:v>
                </c:pt>
                <c:pt idx="10">
                  <c:v>9.6300000000000008</c:v>
                </c:pt>
                <c:pt idx="11">
                  <c:v>14.15</c:v>
                </c:pt>
                <c:pt idx="12">
                  <c:v>9.26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3020-47BF-9D76-CF564D525003}"/>
            </c:ext>
          </c:extLst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Y2020</c:v>
                </c:pt>
              </c:strCache>
            </c:strRef>
          </c:tx>
          <c:spPr>
            <a:ln w="38100">
              <a:solidFill>
                <a:schemeClr val="accent2"/>
              </a:solidFill>
            </a:ln>
          </c:spPr>
          <c:marker>
            <c:symbol val="circle"/>
            <c:size val="10"/>
            <c:spPr>
              <a:solidFill>
                <a:schemeClr val="bg1"/>
              </a:solidFill>
              <a:ln>
                <a:solidFill>
                  <a:schemeClr val="accent2"/>
                </a:solidFill>
              </a:ln>
            </c:spPr>
          </c:marker>
          <c:dPt>
            <c:idx val="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1-3020-47BF-9D76-CF564D525003}"/>
              </c:ext>
            </c:extLst>
          </c:dPt>
          <c:dPt>
            <c:idx val="2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2-3020-47BF-9D76-CF564D525003}"/>
              </c:ext>
            </c:extLst>
          </c:dPt>
          <c:dPt>
            <c:idx val="3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3-3020-47BF-9D76-CF564D525003}"/>
              </c:ext>
            </c:extLst>
          </c:dPt>
          <c:dPt>
            <c:idx val="4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4-3020-47BF-9D76-CF564D525003}"/>
              </c:ext>
            </c:extLst>
          </c:dPt>
          <c:dPt>
            <c:idx val="5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5-3020-47BF-9D76-CF564D525003}"/>
              </c:ext>
            </c:extLst>
          </c:dPt>
          <c:dPt>
            <c:idx val="6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6-3020-47BF-9D76-CF564D525003}"/>
              </c:ext>
            </c:extLst>
          </c:dPt>
          <c:dPt>
            <c:idx val="7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7-3020-47BF-9D76-CF564D525003}"/>
              </c:ext>
            </c:extLst>
          </c:dPt>
          <c:dPt>
            <c:idx val="8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8-3020-47BF-9D76-CF564D525003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19-3020-47BF-9D76-CF564D525003}"/>
              </c:ext>
            </c:extLst>
          </c:dPt>
          <c:dPt>
            <c:idx val="10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A-3020-47BF-9D76-CF564D525003}"/>
              </c:ext>
            </c:extLst>
          </c:dPt>
          <c:dPt>
            <c:idx val="11"/>
            <c:marker>
              <c:symbol val="circle"/>
              <c:size val="7"/>
            </c:marker>
            <c:bubble3D val="0"/>
            <c:extLst>
              <c:ext xmlns:c16="http://schemas.microsoft.com/office/drawing/2014/chart" uri="{C3380CC4-5D6E-409C-BE32-E72D297353CC}">
                <c16:uniqueId val="{0000001B-3020-47BF-9D76-CF564D52500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525C-4762-BFAD-FA0D5A62FB8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6.99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3020-47BF-9D76-CF564D525003}"/>
                </c:ext>
              </c:extLst>
            </c:dLbl>
            <c:dLbl>
              <c:idx val="2"/>
              <c:layout>
                <c:manualLayout>
                  <c:x val="-2.3303063368863008E-2"/>
                  <c:y val="-6.991164436142599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3020-47BF-9D76-CF564D525003}"/>
                </c:ext>
              </c:extLst>
            </c:dLbl>
            <c:dLbl>
              <c:idx val="3"/>
              <c:layout>
                <c:manualLayout>
                  <c:x val="-2.7949723865187331E-2"/>
                  <c:y val="6.1775622820410936E-2"/>
                </c:manualLayout>
              </c:layout>
              <c:tx>
                <c:rich>
                  <a:bodyPr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7.09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3020-47BF-9D76-CF564D525003}"/>
                </c:ext>
              </c:extLst>
            </c:dLbl>
            <c:dLbl>
              <c:idx val="4"/>
              <c:layout>
                <c:manualLayout>
                  <c:x val="-3.1047497529403601E-2"/>
                  <c:y val="6.647873950547654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7.04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3020-47BF-9D76-CF564D525003}"/>
                </c:ext>
              </c:extLst>
            </c:dLbl>
            <c:dLbl>
              <c:idx val="5"/>
              <c:layout>
                <c:manualLayout>
                  <c:x val="-2.8410487207841277E-2"/>
                  <c:y val="4.977082490074387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5-3020-47BF-9D76-CF564D525003}"/>
                </c:ext>
              </c:extLst>
            </c:dLbl>
            <c:dLbl>
              <c:idx val="6"/>
              <c:layout>
                <c:manualLayout>
                  <c:x val="-3.2282704288111488E-2"/>
                  <c:y val="-7.956488393856030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7.13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6-3020-47BF-9D76-CF564D525003}"/>
                </c:ext>
              </c:extLst>
            </c:dLbl>
            <c:dLbl>
              <c:idx val="7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7.19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7-3020-47BF-9D76-CF564D525003}"/>
                </c:ext>
              </c:extLst>
            </c:dLbl>
            <c:dLbl>
              <c:idx val="8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7.29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3020-47BF-9D76-CF564D525003}"/>
                </c:ext>
              </c:extLst>
            </c:dLbl>
            <c:dLbl>
              <c:idx val="9"/>
              <c:layout>
                <c:manualLayout>
                  <c:x val="-3.2596384361511764E-2"/>
                  <c:y val="-7.9317877731557254E-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9-3020-47BF-9D76-CF564D525003}"/>
                </c:ext>
              </c:extLst>
            </c:dLbl>
            <c:dLbl>
              <c:idx val="10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6.99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A-3020-47BF-9D76-CF564D525003}"/>
                </c:ext>
              </c:extLst>
            </c:dLbl>
            <c:dLbl>
              <c:idx val="11"/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800" b="1" i="0" u="none" strike="noStrike" kern="1200" baseline="0">
                        <a:solidFill>
                          <a:srgbClr val="ED7D3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宋体"/>
                      </a:defRPr>
                    </a:pPr>
                    <a:r>
                      <a:rPr lang="en-US" altLang="zh-CN" dirty="0"/>
                      <a:t>7.28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B-3020-47BF-9D76-CF564D525003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6.97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8-F83C-4E36-A751-12CFC40599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Sheet1!$B$5:$N$5</c:f>
              <c:numCache>
                <c:formatCode>0.00_ </c:formatCode>
                <c:ptCount val="13"/>
                <c:pt idx="0">
                  <c:v>0</c:v>
                </c:pt>
                <c:pt idx="1">
                  <c:v>0.25</c:v>
                </c:pt>
                <c:pt idx="2">
                  <c:v>5.1100000000000003</c:v>
                </c:pt>
                <c:pt idx="3">
                  <c:v>1.64</c:v>
                </c:pt>
                <c:pt idx="4">
                  <c:v>0.89486725900083097</c:v>
                </c:pt>
                <c:pt idx="5">
                  <c:v>0.44055442630106523</c:v>
                </c:pt>
                <c:pt idx="6">
                  <c:v>2.1735767177086807</c:v>
                </c:pt>
                <c:pt idx="7">
                  <c:v>3.02</c:v>
                </c:pt>
                <c:pt idx="8">
                  <c:v>4.5199999999999996</c:v>
                </c:pt>
                <c:pt idx="9">
                  <c:v>6.57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C-3020-47BF-9D76-CF564D5250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.0_ " sourceLinked="0"/>
        <c:majorTickMark val="none"/>
        <c:minorTickMark val="none"/>
        <c:tickLblPos val="low"/>
        <c:spPr>
          <a:noFill/>
          <a:ln w="39318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legend>
      <c:legendPos val="t"/>
      <c:layout>
        <c:manualLayout>
          <c:xMode val="edge"/>
          <c:yMode val="edge"/>
          <c:x val="0.34009481382685175"/>
          <c:y val="3.4477178218866749E-3"/>
          <c:w val="0.31929937968629252"/>
          <c:h val="6.516082408454156E-2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D79BAAD-51CE-4B9A-80B1-06D644BAF6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40AE765-A25E-4344-8EC9-2796C82C93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38E26-76D8-41C0-A4A1-84C18FA96F67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4337091-72F6-432E-B981-6724AFCFF2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F25B05B-53EB-4FA9-8FF0-5FABBAAF75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09757-FFD1-43AB-8DEC-61D2BD17C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5932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CDBC9-E055-4029-9E50-D852CE644C4E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A738-4444-459F-B186-C97319C44C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8143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A738-4444-459F-B186-C97319C44C5E}" type="slidenum">
              <a:rPr lang="zh-CN" altLang="en-US" smtClean="0"/>
              <a:t>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72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602B9151-FD92-438B-970C-A86E25D62213}"/>
              </a:ext>
            </a:extLst>
          </p:cNvPr>
          <p:cNvSpPr>
            <a:spLocks noChangeAspect="1"/>
          </p:cNvSpPr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t="2" b="-1684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89CC271-02BC-4A8A-B307-280BE2805A6B}"/>
              </a:ext>
            </a:extLst>
          </p:cNvPr>
          <p:cNvSpPr/>
          <p:nvPr userDrawn="1"/>
        </p:nvSpPr>
        <p:spPr>
          <a:xfrm>
            <a:off x="4314825" y="1"/>
            <a:ext cx="7877175" cy="6858000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işḷídé">
            <a:extLst>
              <a:ext uri="{FF2B5EF4-FFF2-40B4-BE49-F238E27FC236}">
                <a16:creationId xmlns:a16="http://schemas.microsoft.com/office/drawing/2014/main" id="{12AED99A-7609-406B-B420-FA876B48AF8F}"/>
              </a:ext>
            </a:extLst>
          </p:cNvPr>
          <p:cNvSpPr/>
          <p:nvPr userDrawn="1"/>
        </p:nvSpPr>
        <p:spPr>
          <a:xfrm>
            <a:off x="-1" y="1"/>
            <a:ext cx="43200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8" name="TextBox 22">
            <a:extLst>
              <a:ext uri="{FF2B5EF4-FFF2-40B4-BE49-F238E27FC236}">
                <a16:creationId xmlns:a16="http://schemas.microsoft.com/office/drawing/2014/main" id="{CDE26C7D-7DDF-4B6D-BFB5-9D33276110B3}"/>
              </a:ext>
            </a:extLst>
          </p:cNvPr>
          <p:cNvSpPr txBox="1"/>
          <p:nvPr userDrawn="1"/>
        </p:nvSpPr>
        <p:spPr>
          <a:xfrm>
            <a:off x="0" y="1964031"/>
            <a:ext cx="4313208" cy="179717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GAIN‧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价格指数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走势分析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D2F1CD7-DCEF-402B-88F8-71A918D803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832" y="174999"/>
            <a:ext cx="1665309" cy="731826"/>
          </a:xfrm>
          <a:prstGeom prst="rect">
            <a:avLst/>
          </a:prstGeom>
        </p:spPr>
      </p:pic>
      <p:sp>
        <p:nvSpPr>
          <p:cNvPr id="16" name="TextBox 22">
            <a:extLst>
              <a:ext uri="{FF2B5EF4-FFF2-40B4-BE49-F238E27FC236}">
                <a16:creationId xmlns:a16="http://schemas.microsoft.com/office/drawing/2014/main" id="{F6A406B0-17D2-4054-B04D-66BA8B35C58E}"/>
              </a:ext>
            </a:extLst>
          </p:cNvPr>
          <p:cNvSpPr txBox="1"/>
          <p:nvPr userDrawn="1"/>
        </p:nvSpPr>
        <p:spPr>
          <a:xfrm>
            <a:off x="5259675" y="6556076"/>
            <a:ext cx="1672651" cy="241539"/>
          </a:xfrm>
          <a:prstGeom prst="rect">
            <a:avLst/>
          </a:prstGeom>
        </p:spPr>
        <p:txBody>
          <a:bodyPr vert="horz" wrap="none" lIns="0" tIns="0" rIns="0" bIns="0" rtlCol="0" anchor="t">
            <a:normAutofit lnSpcReduction="10000"/>
          </a:bodyPr>
          <a:lstStyle/>
          <a:p>
            <a:pPr marL="0" marR="0" indent="0" algn="ctr" defTabSz="924282" rtl="0" eaLnBrk="1" fontAlgn="auto" latinLnBrk="0" hangingPunct="1">
              <a:lnSpc>
                <a:spcPct val="15000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cap="none" spc="5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+mn-ea"/>
                <a:cs typeface="+mn-cs"/>
              </a:rPr>
              <a:t>© 2020  IS</a:t>
            </a:r>
            <a:r>
              <a:rPr lang="en-GB" sz="1200" b="1" kern="1200" cap="none" spc="50" baseline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</a:rPr>
              <a:t>E</a:t>
            </a:r>
            <a:endParaRPr lang="en-GB" sz="24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869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8734E076-DF53-4D3A-97E7-55D626BB0F98}"/>
              </a:ext>
            </a:extLst>
          </p:cNvPr>
          <p:cNvGrpSpPr/>
          <p:nvPr userDrawn="1"/>
        </p:nvGrpSpPr>
        <p:grpSpPr>
          <a:xfrm>
            <a:off x="0" y="238129"/>
            <a:ext cx="12192000" cy="504000"/>
            <a:chOff x="0" y="238129"/>
            <a:chExt cx="8856662" cy="504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CB0A325-D900-4444-9C07-EB4D74908F43}"/>
                </a:ext>
              </a:extLst>
            </p:cNvPr>
            <p:cNvSpPr/>
            <p:nvPr/>
          </p:nvSpPr>
          <p:spPr>
            <a:xfrm>
              <a:off x="1187624" y="238129"/>
              <a:ext cx="7669038" cy="504000"/>
            </a:xfrm>
            <a:prstGeom prst="rect">
              <a:avLst/>
            </a:prstGeom>
            <a:solidFill>
              <a:srgbClr val="E8E8EF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497D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030574F-DA6D-4C5A-A9FE-E620E01E04D6}"/>
                </a:ext>
              </a:extLst>
            </p:cNvPr>
            <p:cNvSpPr/>
            <p:nvPr/>
          </p:nvSpPr>
          <p:spPr>
            <a:xfrm>
              <a:off x="0" y="238129"/>
              <a:ext cx="1187622" cy="504000"/>
            </a:xfrm>
            <a:prstGeom prst="rect">
              <a:avLst/>
            </a:prstGeom>
            <a:solidFill>
              <a:srgbClr val="275C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F497D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4BA0077-EC2E-43A6-975E-E3DC07595AD5}"/>
              </a:ext>
            </a:extLst>
          </p:cNvPr>
          <p:cNvSpPr txBox="1"/>
          <p:nvPr userDrawn="1"/>
        </p:nvSpPr>
        <p:spPr>
          <a:xfrm>
            <a:off x="276047" y="258793"/>
            <a:ext cx="1080000" cy="468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400" b="1" cap="none" spc="0" dirty="0" err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I.S.E</a:t>
            </a:r>
            <a:endParaRPr lang="zh-CN" altLang="en-US" sz="2400" b="1" cap="none" spc="0" dirty="0">
              <a:ln w="222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764BA8E-7A0E-47F7-BBB8-8C433D40AC15}"/>
              </a:ext>
            </a:extLst>
          </p:cNvPr>
          <p:cNvSpPr/>
          <p:nvPr userDrawn="1"/>
        </p:nvSpPr>
        <p:spPr>
          <a:xfrm>
            <a:off x="11688000" y="241799"/>
            <a:ext cx="504000" cy="504000"/>
          </a:xfrm>
          <a:prstGeom prst="rect">
            <a:avLst/>
          </a:prstGeom>
          <a:solidFill>
            <a:srgbClr val="275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074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44EC42-5CD4-4E66-B0ED-347C3EDE69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A00AA6C4-DF6E-489E-9E11-142F85921D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24000" y="5801311"/>
            <a:ext cx="9144000" cy="91004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i="0" kern="1200" baseline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</a:rPr>
              <a:t>THANKS !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3090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26842F6-E8A6-4ACA-AB1E-2D44C5A09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67F04F-99FE-4C0D-B9DE-A971351ED7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377BE4-BC7D-4D32-BB7A-AF646B5F89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D40AD7-6318-4175-91D3-D1E6ED06F8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597103-76FC-452D-A03B-03ED64171C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3F1B0-68AF-4580-BCF4-88D1BA6802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630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chart" Target="../charts/chart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chart" Target="../charts/chart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chart" Target="../charts/chart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chart" Target="../charts/chart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chart" Target="../charts/chart8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chart" Target="../charts/chart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chart" Target="../charts/chart9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chart" Target="../charts/chart10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chart" Target="../charts/chart11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chart" Target="../charts/chart12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chart" Target="../charts/chart13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chart" Target="../charts/chart14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chart" Target="../charts/chart15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chart" Target="../charts/chart16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chart" Target="../charts/chart18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chart" Target="../charts/chart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chart" Target="../charts/chart20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chart" Target="../charts/chart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chart" Target="../charts/chart21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chart" Target="../charts/chart22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chart" Target="../charts/chart23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chart" Target="../charts/chart24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chart" Target="../charts/chart25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chart" Target="../charts/chart26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chart" Target="../charts/chart27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chart" Target="../charts/chart28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chart" Target="../charts/chart29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chart" Target="../charts/chart30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chart" Target="../charts/char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chart" Target="../charts/chart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96D6A8-63D9-426D-B373-B71C82D56B7A}"/>
              </a:ext>
            </a:extLst>
          </p:cNvPr>
          <p:cNvSpPr txBox="1"/>
          <p:nvPr/>
        </p:nvSpPr>
        <p:spPr>
          <a:xfrm>
            <a:off x="1" y="3718561"/>
            <a:ext cx="4319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2020.09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520127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60565E91-D6EA-4410-9292-BF4904486B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0518215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B820C9-3D9C-4192-A3BE-0730329AC11F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月整体终端优惠指数为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2.64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万增加至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2.67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本月整体市场优惠幅度较上月增加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市场本月的整体优惠幅度较上月减少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1.7%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，而轿车和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市场的终端优惠幅度分别比上月增加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4.1%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1.7%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44D4568-EE0A-415D-9475-5B537822075D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7" name="AutoShape 12">
              <a:extLst>
                <a:ext uri="{FF2B5EF4-FFF2-40B4-BE49-F238E27FC236}">
                  <a16:creationId xmlns:a16="http://schemas.microsoft.com/office/drawing/2014/main" id="{438E28E8-17BA-4BD0-827F-2D76FAD4E8E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098BB0FE-9153-424B-84D6-2AD3DA0085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月度终端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整体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lang="en-US" altLang="en-US" sz="2400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</a:t>
            </a:r>
            <a:r>
              <a:rPr lang="en-US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</a:t>
            </a: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整体</a:t>
            </a: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6C973C37-B37D-4F59-A3F5-7A70E10AA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046838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5" name="Object 4">
            <a:extLst>
              <a:ext uri="{FF2B5EF4-FFF2-40B4-BE49-F238E27FC236}">
                <a16:creationId xmlns:a16="http://schemas.microsoft.com/office/drawing/2014/main" id="{199C2E18-064B-46DF-B79D-54A221397582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9418289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:a16="http://schemas.microsoft.com/office/drawing/2014/main" id="{D4008977-E62E-4C72-B69B-8C3C8A14BCB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9" name="AutoShape 12">
              <a:extLst>
                <a:ext uri="{FF2B5EF4-FFF2-40B4-BE49-F238E27FC236}">
                  <a16:creationId xmlns:a16="http://schemas.microsoft.com/office/drawing/2014/main" id="{6828AB70-6C8D-4467-A594-E060419B70F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0" name="Text Box 10">
              <a:extLst>
                <a:ext uri="{FF2B5EF4-FFF2-40B4-BE49-F238E27FC236}">
                  <a16:creationId xmlns:a16="http://schemas.microsoft.com/office/drawing/2014/main" id="{237302A9-DD33-40A5-B856-99C626B95A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车身形式市场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246DC37D-6553-4241-8C53-3BAC11A9ED3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9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38DCA332-F735-46E2-A17C-A873AFBB7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264826"/>
              </p:ext>
            </p:extLst>
          </p:nvPr>
        </p:nvGraphicFramePr>
        <p:xfrm>
          <a:off x="8377955" y="5475674"/>
          <a:ext cx="3135052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36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851672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851672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851672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46.9%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49.7%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3.4%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加权优惠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3.11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2.40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0.61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5005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7FF4A7AB-50CF-4CFD-AAE9-C764ECBEA4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9184045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330FFBE-1AC4-4A25-9EAB-C4DCE4BA5EC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41948280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544D4568-EE0A-415D-9475-5B537822075D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7" name="AutoShape 12">
              <a:extLst>
                <a:ext uri="{FF2B5EF4-FFF2-40B4-BE49-F238E27FC236}">
                  <a16:creationId xmlns:a16="http://schemas.microsoft.com/office/drawing/2014/main" id="{438E28E8-17BA-4BD0-827F-2D76FAD4E8E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098BB0FE-9153-424B-84D6-2AD3DA0085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月轿车市场的价格变化指数为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7.05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1.5%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14.63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14.86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本月轿车市场成交均价较上月上升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2,300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本月除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级细分市场成交均价环比下降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1.4%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以外，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级市场的终端成交均价环比分别上升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2.0%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2.9%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0.5%</a:t>
            </a:r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CC26B202-6545-4E74-A953-0CB7F9972D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839274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2754FA8F-9219-443B-B847-D59949DBC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384747"/>
              </p:ext>
            </p:extLst>
          </p:nvPr>
        </p:nvGraphicFramePr>
        <p:xfrm>
          <a:off x="8454155" y="5475423"/>
          <a:ext cx="3033324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324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406164886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5.0%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61.9%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24.9%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加权均价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7.44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10.32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20.45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36.66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54ADB9-E3D4-4FA7-A558-AA70F051CB63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5" name="AutoShape 12">
              <a:extLst>
                <a:ext uri="{FF2B5EF4-FFF2-40B4-BE49-F238E27FC236}">
                  <a16:creationId xmlns:a16="http://schemas.microsoft.com/office/drawing/2014/main" id="{2746C715-EC3E-4BAC-97F6-B04AA6AA2F7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6" name="Text Box 10">
              <a:extLst>
                <a:ext uri="{FF2B5EF4-FFF2-40B4-BE49-F238E27FC236}">
                  <a16:creationId xmlns:a16="http://schemas.microsoft.com/office/drawing/2014/main" id="{E647BBD1-B183-4A0B-8F9F-759971F62D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级别细分市场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46814A85-434B-45D3-A725-DE95C737EC01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10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302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7FF4A7AB-50CF-4CFD-AAE9-C764ECBEA4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1075555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330FFBE-1AC4-4A25-9EAB-C4DCE4BA5EC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51011139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CC26B202-6545-4E74-A953-0CB7F9972D24}"/>
              </a:ext>
            </a:extLst>
          </p:cNvPr>
          <p:cNvGraphicFramePr>
            <a:graphicFrameLocks noGrp="1"/>
          </p:cNvGraphicFramePr>
          <p:nvPr/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2754FA8F-9219-443B-B847-D59949DBC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64287"/>
              </p:ext>
            </p:extLst>
          </p:nvPr>
        </p:nvGraphicFramePr>
        <p:xfrm>
          <a:off x="8454155" y="5475423"/>
          <a:ext cx="3033324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324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406164886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5.0%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61.9%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24.9%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8.2%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加权优惠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1.16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2.39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3.61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8.17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54ADB9-E3D4-4FA7-A558-AA70F051CB63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5" name="AutoShape 12">
              <a:extLst>
                <a:ext uri="{FF2B5EF4-FFF2-40B4-BE49-F238E27FC236}">
                  <a16:creationId xmlns:a16="http://schemas.microsoft.com/office/drawing/2014/main" id="{2746C715-EC3E-4BAC-97F6-B04AA6AA2F7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6" name="Text Box 10">
              <a:extLst>
                <a:ext uri="{FF2B5EF4-FFF2-40B4-BE49-F238E27FC236}">
                  <a16:creationId xmlns:a16="http://schemas.microsoft.com/office/drawing/2014/main" id="{E647BBD1-B183-4A0B-8F9F-759971F62D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级别细分市场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46814A85-434B-45D3-A725-DE95C737EC01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11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7E5C0EE-96A1-4ABF-AF74-7220B42D070D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B9F32267-C89E-4119-BAB1-C08356803B5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F6EA0AEA-35AD-4362-A6F1-D889FDC357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BE601493-0326-4FC2-B9DE-8B57BC4346FF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月轿车终端优惠指数为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3.10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4.1%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，市场优惠从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2.99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万增加至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3.11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本月轿车市场终端优惠幅度较上月增加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1,200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级细分市场的优惠较上月分别减少了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8.5%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0.7%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，而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级则环比增加了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2.5%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/>
              </a:rPr>
              <a:t>7.4%</a:t>
            </a:r>
            <a:endParaRPr lang="zh-CN" altLang="en-US" sz="1400" dirty="0">
              <a:solidFill>
                <a:srgbClr val="5F5F5F"/>
              </a:solidFill>
              <a:latin typeface=""/>
              <a:ea typeface="微软雅黑 Light" panose="020B0502040204020203"/>
            </a:endParaRPr>
          </a:p>
        </p:txBody>
      </p:sp>
    </p:spTree>
    <p:extLst>
      <p:ext uri="{BB962C8B-B14F-4D97-AF65-F5344CB8AC3E}">
        <p14:creationId xmlns:p14="http://schemas.microsoft.com/office/powerpoint/2010/main" val="3294662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EE6B07-B573-4CFD-B492-DCA391C7B017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5D2CBFE8-DC23-4516-A263-16AE65DD841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ACB062F2-6C89-4401-8469-A40F2C2AD8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en-US" altLang="zh-CN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A0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9EEE4941-2162-454A-A955-AD908E5DB514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6.57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2.0%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7.29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7.44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1,500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级轿车市场终端价格上涨，主要是受新飞度市场销量重新放量的影响，从实际成交价格变化看，本月除飞度以外其它车型的成交均价都出现下滑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0E0C08FC-7F95-44EB-BC11-8099838E1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92691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飞度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HB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23.6%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悦纳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瑞纳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Polo HB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致炫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-5.0%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致享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-5.1%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310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W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-5.1%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威驰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-5.9%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kern="1200" baseline="0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kern="1200" baseline="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1" i="0" u="none" strike="noStrike" kern="1200" baseline="0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25" name="Object 4">
            <a:extLst>
              <a:ext uri="{FF2B5EF4-FFF2-40B4-BE49-F238E27FC236}">
                <a16:creationId xmlns:a16="http://schemas.microsoft.com/office/drawing/2014/main" id="{863A0371-8E77-4F53-BDFB-105570E88B5D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63471133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4E611F80-A64C-4E58-9798-8DE22B9947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838757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sp>
        <p:nvSpPr>
          <p:cNvPr id="11" name="灯片编号占位符 3">
            <a:extLst>
              <a:ext uri="{FF2B5EF4-FFF2-40B4-BE49-F238E27FC236}">
                <a16:creationId xmlns:a16="http://schemas.microsoft.com/office/drawing/2014/main" id="{B998704D-814B-445C-B2D1-EFC72AD9B56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12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438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66FC467-1D12-4DC8-8029-70FE1030AE19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9F29C9C1-1B76-46DC-B0B1-11D45AB0726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CA658829-07A5-415C-8B3E-AB84398C73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lang="en-US" altLang="zh-CN" sz="1700" b="1" kern="0" dirty="0" err="1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A0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FD7FDDD6-52E6-4EA7-B19D-D30AEB9E42FD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级轿车终端优惠指数为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-0.09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，环比下降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8.5%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，市场优惠从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1.26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万减少至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1.16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级别终端优惠幅度较上月减少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1,000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新飞度刚上市不久，其终端优惠幅度较小，并受其本月销量大幅提升的影响，因此使得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级轿车整体市场优惠继续缩减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25" name="Object 4">
            <a:extLst>
              <a:ext uri="{FF2B5EF4-FFF2-40B4-BE49-F238E27FC236}">
                <a16:creationId xmlns:a16="http://schemas.microsoft.com/office/drawing/2014/main" id="{BB0F77E0-15FF-4F75-AD2D-7C93DC65259A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16733177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C82AC63-E518-4A7F-A276-3A45CCC7CA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303691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27153A68-B43D-4370-BF02-979AA8876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403336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飞度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HB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23.6%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悦纳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瑞纳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Polo HB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致炫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-5.0%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致享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-5.1%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829297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310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W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-5.1%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威驰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-5.9%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69F87DC1-E3C1-4F52-B6B3-DED536E43AD7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13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9862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3F817B-3261-4557-8E8E-A05C1C5E1C42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3EDDF45B-F00B-4144-B440-5BBC566206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21AB5E71-75B5-43C4-B290-5EF304DC9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-A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E07E68A4-33C5-453E-8249-CEF8D93AA37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-0.86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，环比下降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1.4%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10.47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万下降至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10.32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级轿车市场成交均价较上月下降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1,500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本月思域、奥迪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A3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、福克斯等合资车型销量占比下滑，而远景、桑塔纳等终端成交价格较低的车型销量占比提升，使得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级轿车市场整体均价较上月有所下降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22" name="Object 4">
            <a:extLst>
              <a:ext uri="{FF2B5EF4-FFF2-40B4-BE49-F238E27FC236}">
                <a16:creationId xmlns:a16="http://schemas.microsoft.com/office/drawing/2014/main" id="{61DE41F3-1E91-42FA-9BDF-D10A07523101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89210808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E86DA25D-7722-4CAC-A063-EA986B952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167959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CD7FBB7C-1218-4793-8AA4-CDD73CB553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257132"/>
              </p:ext>
            </p:extLst>
          </p:nvPr>
        </p:nvGraphicFramePr>
        <p:xfrm>
          <a:off x="8472488" y="2613025"/>
          <a:ext cx="3177052" cy="317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宝来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思域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远景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帝豪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EC7 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轩逸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-2.9%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福克斯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逸动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Plus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MG6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-5.4%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桑塔纳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荣威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i5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马自达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 </a:t>
                      </a:r>
                    </a:p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昂克赛拉 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A3 Limousine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卡罗拉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捷达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VA3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伊兰特 领动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凌渡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朗逸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速腾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缤瑞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A3 Sportback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B623172E-98DE-4570-8DFC-0A5F2EAB281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14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0427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3F817B-3261-4557-8E8E-A05C1C5E1C42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3EDDF45B-F00B-4144-B440-5BBC566206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21AB5E71-75B5-43C4-B290-5EF304DC9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月度终端优惠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-A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E07E68A4-33C5-453E-8249-CEF8D93AA37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级轿车终端优惠指数为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2.74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2.5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2.33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万增加至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2.39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级轿车市场优惠幅度较上月增加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本月终端优惠力度较大的宝来、桑塔纳、领动等车型的销量占比增加，提升了该细分市场整体的优惠幅度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22" name="Object 4">
            <a:extLst>
              <a:ext uri="{FF2B5EF4-FFF2-40B4-BE49-F238E27FC236}">
                <a16:creationId xmlns:a16="http://schemas.microsoft.com/office/drawing/2014/main" id="{61DE41F3-1E91-42FA-9BDF-D10A07523101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53765461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3B74DD7B-A863-4B02-B5DF-CE2FEB4FB1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88338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3A217186-CE3F-472D-B31E-A606E7BE6D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046541"/>
              </p:ext>
            </p:extLst>
          </p:nvPr>
        </p:nvGraphicFramePr>
        <p:xfrm>
          <a:off x="8472488" y="2613025"/>
          <a:ext cx="3177052" cy="3174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宝来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思域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远景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帝豪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EC7 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轩逸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福克斯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逸动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Plus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MG6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2.2%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桑塔纳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荣威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i5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马自达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 </a:t>
                      </a:r>
                    </a:p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昂克赛拉 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NB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A3 Limousine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卡罗拉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捷达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VA3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伊兰特 领动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凌渡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朗逸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速腾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缤瑞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A3 Sportback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0C8D2437-A48A-468E-AB8A-E051A60054C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15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022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38222E-3017-44CA-BC25-31BA99F82F2D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41B6778F-CDA1-4B1D-9C82-986426814E4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8CD28D26-0941-460A-8189-89F0E5352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-B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288680AD-E8CF-424C-802B-2043B26ACC1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3.72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2.9%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19.87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20.45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级轿车市场终端成交均价较上月上升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5,800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本月奔驰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级销量占比回升，拉动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级轿车市场终端成交价格上涨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316AB0AF-B09B-4FFA-8E92-827813C5DA4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46914792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BD0F927-9668-42C2-9EE1-4A65F10550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127866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A0314EA1-9209-46B1-A3C3-7226FA8031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356733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奔驰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宝马 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系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INSPIRE 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燃油版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Altima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-2.2%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迈腾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君威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马自达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 </a:t>
                      </a: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阿特兹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凯美瑞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红旗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H5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帕萨特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凯迪拉克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CT5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-4.2%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亚洲龙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迈锐宝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君越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-2.0%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A4L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大众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CC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雅阁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8F8E8942-53F7-40C7-AF96-F47B03E6EC7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16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103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38222E-3017-44CA-BC25-31BA99F82F2D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41B6778F-CDA1-4B1D-9C82-986426814E4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8CD28D26-0941-460A-8189-89F0E5352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-B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288680AD-E8CF-424C-802B-2043B26ACC1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级轿车终端优惠指数为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1.96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，环比上升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7.4%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3.36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万增加至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3.61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级轿车市场终端优惠较上月增加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市场终端优惠幅度较大的奔驰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级、迈腾等车型本月销量占比上升，拉动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级轿车市场整体优惠幅度增长</a:t>
            </a:r>
          </a:p>
        </p:txBody>
      </p:sp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316AB0AF-B09B-4FFA-8E92-827813C5DA4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50952982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71543619-6674-494E-850F-BA814B1FF8C4}"/>
              </a:ext>
            </a:extLst>
          </p:cNvPr>
          <p:cNvGraphicFramePr>
            <a:graphicFrameLocks noGrp="1"/>
          </p:cNvGraphicFramePr>
          <p:nvPr/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D645018F-CA65-46FE-B8F3-4C07E055B3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034544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奔驰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宝马 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系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INSPIRE 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燃油版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Altima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迈腾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君威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马自达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 </a:t>
                      </a: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阿特兹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凯美瑞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红旗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H5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帕萨特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凯迪拉克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CT5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亚洲龙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迈锐宝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君越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A4L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大众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CC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雅阁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F8648626-B1B0-4077-98FE-0EBB542EF9C5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13F1B0-68AF-4580-BCF4-88D1BA680256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3943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C0B4E6-2197-4DED-A2FC-B04CAA9DF956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EA335DD5-B085-4D99-A05F-B7E9DD83F7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F741C559-E55A-44F5-8D6E-8B42354AF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-C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21" name="Object 4">
            <a:extLst>
              <a:ext uri="{FF2B5EF4-FFF2-40B4-BE49-F238E27FC236}">
                <a16:creationId xmlns:a16="http://schemas.microsoft.com/office/drawing/2014/main" id="{A6539A25-246C-4D51-95FD-270479D4A31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91339394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1C8E3856-F8A7-468B-BEE4-D1EF1DE82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40014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D5E28247-B1E4-4C71-9721-BD2323522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403491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奔驰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E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凯迪拉克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CT6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沃尔沃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S90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A6L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-4.0%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宝马 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系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-4.9%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F4ED97CD-9111-455E-8D46-A4B0938600B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18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F14E29A9-9B0D-44B4-8B4A-BE7210F6CB85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3.28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36.47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36.66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级轿车市场终端成交均价较上月上升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1,900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" panose="020B0503020204020204" pitchFamily="34" charset="-122"/>
                <a:ea typeface="微软雅黑 Light" panose="020B0502040204020203" pitchFamily="34" charset="-122"/>
              </a:rPr>
              <a:t>本月新款奔驰</a:t>
            </a:r>
            <a:r>
              <a:rPr lang="en-US" altLang="zh-CN" sz="1400" dirty="0">
                <a:solidFill>
                  <a:srgbClr val="5F5F5F"/>
                </a:solidFill>
                <a:latin typeface="微软雅黑" panose="020B0503020204020204" pitchFamily="34" charset="-122"/>
                <a:ea typeface="微软雅黑 Light" panose="020B0502040204020203" pitchFamily="34" charset="-122"/>
              </a:rPr>
              <a:t>E</a:t>
            </a:r>
            <a:r>
              <a:rPr lang="zh-CN" altLang="en-US" sz="1400" dirty="0">
                <a:solidFill>
                  <a:srgbClr val="5F5F5F"/>
                </a:solidFill>
                <a:latin typeface="微软雅黑" panose="020B0503020204020204" pitchFamily="34" charset="-122"/>
                <a:ea typeface="微软雅黑 Light" panose="020B0502040204020203" pitchFamily="34" charset="-122"/>
              </a:rPr>
              <a:t>级销量回升，但奥迪</a:t>
            </a:r>
            <a:r>
              <a:rPr lang="en-US" altLang="zh-CN" sz="1400" dirty="0">
                <a:solidFill>
                  <a:srgbClr val="5F5F5F"/>
                </a:solidFill>
                <a:latin typeface="微软雅黑" panose="020B0503020204020204" pitchFamily="34" charset="-122"/>
                <a:ea typeface="微软雅黑 Light" panose="020B0502040204020203" pitchFamily="34" charset="-122"/>
              </a:rPr>
              <a:t>A6</a:t>
            </a:r>
            <a:r>
              <a:rPr lang="zh-CN" altLang="en-US" sz="1400" dirty="0">
                <a:solidFill>
                  <a:srgbClr val="5F5F5F"/>
                </a:solidFill>
                <a:latin typeface="微软雅黑" panose="020B0503020204020204" pitchFamily="34" charset="-122"/>
                <a:ea typeface="微软雅黑 Light" panose="020B0502040204020203" pitchFamily="34" charset="-122"/>
              </a:rPr>
              <a:t>和宝马</a:t>
            </a:r>
            <a:r>
              <a:rPr lang="en-US" altLang="zh-CN" sz="1400" dirty="0">
                <a:solidFill>
                  <a:srgbClr val="5F5F5F"/>
                </a:solidFill>
                <a:latin typeface="微软雅黑" panose="020B0503020204020204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400" dirty="0">
                <a:solidFill>
                  <a:srgbClr val="5F5F5F"/>
                </a:solidFill>
                <a:latin typeface="微软雅黑" panose="020B0503020204020204" pitchFamily="34" charset="-122"/>
                <a:ea typeface="微软雅黑 Light" panose="020B0502040204020203" pitchFamily="34" charset="-122"/>
              </a:rPr>
              <a:t>系销量份额下跌，因此</a:t>
            </a:r>
            <a:r>
              <a:rPr lang="en-US" altLang="zh-CN" sz="1400" dirty="0">
                <a:solidFill>
                  <a:srgbClr val="5F5F5F"/>
                </a:solidFill>
                <a:latin typeface="微软雅黑" panose="020B0503020204020204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" panose="020B0503020204020204" pitchFamily="34" charset="-122"/>
                <a:ea typeface="微软雅黑 Light" panose="020B0502040204020203" pitchFamily="34" charset="-122"/>
              </a:rPr>
              <a:t>级轿车市场整体成交均价变化不大</a:t>
            </a:r>
            <a:endParaRPr lang="en-US" altLang="zh-CN" sz="1400" dirty="0">
              <a:solidFill>
                <a:srgbClr val="5F5F5F"/>
              </a:solidFill>
              <a:latin typeface="微软雅黑" panose="020B0503020204020204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029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3">
            <a:extLst>
              <a:ext uri="{FF2B5EF4-FFF2-40B4-BE49-F238E27FC236}">
                <a16:creationId xmlns:a16="http://schemas.microsoft.com/office/drawing/2014/main" id="{FE267BE8-4A0D-4867-9D8C-AECE108F9769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425177-558A-4392-ABF1-43C45D343960}"/>
              </a:ext>
            </a:extLst>
          </p:cNvPr>
          <p:cNvGrpSpPr/>
          <p:nvPr/>
        </p:nvGrpSpPr>
        <p:grpSpPr>
          <a:xfrm>
            <a:off x="3853955" y="2410731"/>
            <a:ext cx="4484091" cy="2036538"/>
            <a:chOff x="1659801" y="1907927"/>
            <a:chExt cx="4484091" cy="203653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224BB48-C1E2-4478-988F-DE74CEA6D389}"/>
                </a:ext>
              </a:extLst>
            </p:cNvPr>
            <p:cNvSpPr txBox="1"/>
            <p:nvPr/>
          </p:nvSpPr>
          <p:spPr>
            <a:xfrm>
              <a:off x="3121761" y="2065599"/>
              <a:ext cx="3022131" cy="4540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lvl="0">
                <a:lnSpc>
                  <a:spcPts val="3000"/>
                </a:lnSpc>
                <a:defRPr/>
              </a:pPr>
              <a:r>
                <a:rPr kumimoji="1" lang="en-US" altLang="zh-CN" sz="240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- </a:t>
              </a:r>
              <a:r>
                <a:rPr kumimoji="1" lang="zh-CN" altLang="en-US" sz="240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指数</a:t>
              </a:r>
              <a:r>
                <a:rPr kumimoji="1" lang="zh-CN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编制说明</a:t>
              </a:r>
              <a:endPara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HYQiHeiX2 55W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9E67059-FB25-460D-8CB4-B76A03B65EA4}"/>
                </a:ext>
              </a:extLst>
            </p:cNvPr>
            <p:cNvSpPr/>
            <p:nvPr/>
          </p:nvSpPr>
          <p:spPr>
            <a:xfrm>
              <a:off x="1985548" y="1907927"/>
              <a:ext cx="1147017" cy="7694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01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8AAB19A-28B4-413D-BDBB-430FFAA82288}"/>
                </a:ext>
              </a:extLst>
            </p:cNvPr>
            <p:cNvSpPr/>
            <p:nvPr/>
          </p:nvSpPr>
          <p:spPr>
            <a:xfrm>
              <a:off x="1659801" y="2134173"/>
              <a:ext cx="316950" cy="3169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1E6E3EC-6304-4A61-AA5D-948CA806B653}"/>
                </a:ext>
              </a:extLst>
            </p:cNvPr>
            <p:cNvSpPr txBox="1"/>
            <p:nvPr/>
          </p:nvSpPr>
          <p:spPr>
            <a:xfrm>
              <a:off x="3121761" y="3332696"/>
              <a:ext cx="3022131" cy="4540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lvl="0">
                <a:lnSpc>
                  <a:spcPts val="3000"/>
                </a:lnSpc>
                <a:defRPr/>
              </a:pPr>
              <a:r>
                <a:rPr kumimoji="1" lang="en-US" altLang="zh-CN" sz="240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- </a:t>
              </a:r>
              <a:r>
                <a:rPr kumimoji="1" lang="zh-CN" altLang="en-US" sz="240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指数</a:t>
              </a:r>
              <a:r>
                <a:rPr kumimoji="1" lang="zh-CN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走势分析</a:t>
              </a:r>
              <a:endPara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HYQiHeiX2 55W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359B2BC-3CEF-42F1-AC85-323D505352B3}"/>
                </a:ext>
              </a:extLst>
            </p:cNvPr>
            <p:cNvSpPr/>
            <p:nvPr/>
          </p:nvSpPr>
          <p:spPr>
            <a:xfrm>
              <a:off x="1659801" y="3401270"/>
              <a:ext cx="316950" cy="3169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8EAD415-D1C6-4A0F-A058-91CEC55711F2}"/>
                </a:ext>
              </a:extLst>
            </p:cNvPr>
            <p:cNvSpPr/>
            <p:nvPr/>
          </p:nvSpPr>
          <p:spPr>
            <a:xfrm>
              <a:off x="1985548" y="3175024"/>
              <a:ext cx="1147017" cy="7694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02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灯片编号占位符 3">
            <a:extLst>
              <a:ext uri="{FF2B5EF4-FFF2-40B4-BE49-F238E27FC236}">
                <a16:creationId xmlns:a16="http://schemas.microsoft.com/office/drawing/2014/main" id="{BBADB17D-DF44-4D96-BA1A-94CC67A1CF73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41816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C0B4E6-2197-4DED-A2FC-B04CAA9DF956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EA335DD5-B085-4D99-A05F-B7E9DD83F7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F741C559-E55A-44F5-8D6E-8B42354AF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-C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级轿车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52AE7662-542F-4A54-9FCE-3B55C99FD07B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轿车终端优惠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指数为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0.46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0.7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8.23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万减少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至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8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.17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级轿车市场终端优惠较上月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级轿车市场本月优惠幅度与上月基本一致，未发生明显变化</a:t>
            </a:r>
            <a:endParaRPr kumimoji="0" lang="en-US" altLang="zh-CN" sz="1400" b="0" i="0" u="none" strike="noStrike" kern="1200" cap="none" spc="0" normalizeH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21" name="Object 4">
            <a:extLst>
              <a:ext uri="{FF2B5EF4-FFF2-40B4-BE49-F238E27FC236}">
                <a16:creationId xmlns:a16="http://schemas.microsoft.com/office/drawing/2014/main" id="{A6539A25-246C-4D51-95FD-270479D4A317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621940593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FF550C55-BC32-43C9-8EE0-8A45579A84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410433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098094A2-ECD3-4DD4-AD3C-98494F5331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418680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奔驰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E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凯迪拉克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CT6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沃尔沃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S90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A6L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-4.0%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宝马 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系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-4.9%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kern="1200" dirty="0">
                        <a:solidFill>
                          <a:srgbClr val="FF4747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1F7303E3-1C97-4CA1-8853-02DD5E09F2B7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19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2388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8.48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16.24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16.07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市场成交均价较上月下降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1,700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各细分市场除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级成交均价环比没有发生变化以外，其它各细分市场均环比下降，其中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级下降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0.8%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级成交均价下降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0.7%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级成交均价下降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1.2%</a:t>
            </a:r>
            <a:endParaRPr lang="zh-CN" altLang="en-US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3D610F5C-A913-4C98-AEDA-B70E4BC0FD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325978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2EF08C3D-BA88-4D53-9F37-29F2F170182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05642259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21" name="组合 20">
            <a:extLst>
              <a:ext uri="{FF2B5EF4-FFF2-40B4-BE49-F238E27FC236}">
                <a16:creationId xmlns:a16="http://schemas.microsoft.com/office/drawing/2014/main" id="{5075FFEC-B61A-4495-ADCD-04237794E577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280444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2" name="AutoShape 12">
              <a:extLst>
                <a:ext uri="{FF2B5EF4-FFF2-40B4-BE49-F238E27FC236}">
                  <a16:creationId xmlns:a16="http://schemas.microsoft.com/office/drawing/2014/main" id="{13F8DA16-D8FA-416B-8CB9-F2695E6D885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855E3CC9-6E7B-4178-814C-BF6C995A54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B021574-DDE6-4025-9598-9DA02AFDE9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791291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id="{0E4A9A13-F071-401F-A245-9AD965435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641850"/>
              </p:ext>
            </p:extLst>
          </p:nvPr>
        </p:nvGraphicFramePr>
        <p:xfrm>
          <a:off x="8467726" y="5378767"/>
          <a:ext cx="3033324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324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406164886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13.5%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62.4%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22.2%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加权均价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10.42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endParaRPr lang="en-US" altLang="zh-CN" sz="7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14.03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24.00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30.60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  <p:grpSp>
        <p:nvGrpSpPr>
          <p:cNvPr id="26" name="组合 25">
            <a:extLst>
              <a:ext uri="{FF2B5EF4-FFF2-40B4-BE49-F238E27FC236}">
                <a16:creationId xmlns:a16="http://schemas.microsoft.com/office/drawing/2014/main" id="{861FAA94-F258-48C2-B50C-B8BF04486EA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7" name="AutoShape 12">
              <a:extLst>
                <a:ext uri="{FF2B5EF4-FFF2-40B4-BE49-F238E27FC236}">
                  <a16:creationId xmlns:a16="http://schemas.microsoft.com/office/drawing/2014/main" id="{D8DD5CAE-0EEA-4BE6-B32A-C3D6B19523B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CF2E7BF2-B03F-4840-A314-8724BB469A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级别细分市场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801B096B-DBE2-4864-B558-5348E78605F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20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123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2.21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1.7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本月除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级市场优惠环比减少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4.5%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以外，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级市场分别增长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1.1%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3.1%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14.9%</a:t>
            </a:r>
            <a:endParaRPr lang="zh-CN" altLang="en-US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288A1E22-E3CB-44D5-B76D-47D9D3A36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70099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id="{2EDE4E56-4C1D-4501-84D6-793E594B174B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5" name="AutoShape 12">
              <a:extLst>
                <a:ext uri="{FF2B5EF4-FFF2-40B4-BE49-F238E27FC236}">
                  <a16:creationId xmlns:a16="http://schemas.microsoft.com/office/drawing/2014/main" id="{0C018BB6-6E6D-4499-9942-AE701C86606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26" name="Text Box 10">
              <a:extLst>
                <a:ext uri="{FF2B5EF4-FFF2-40B4-BE49-F238E27FC236}">
                  <a16:creationId xmlns:a16="http://schemas.microsoft.com/office/drawing/2014/main" id="{1930EE94-2EB0-4444-B505-752FAC1ED1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月度终端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27" name="Object 4">
            <a:extLst>
              <a:ext uri="{FF2B5EF4-FFF2-40B4-BE49-F238E27FC236}">
                <a16:creationId xmlns:a16="http://schemas.microsoft.com/office/drawing/2014/main" id="{F0B37818-9D42-472D-ADC8-D4C943A7D0C0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42022374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0" name="组合 29">
            <a:extLst>
              <a:ext uri="{FF2B5EF4-FFF2-40B4-BE49-F238E27FC236}">
                <a16:creationId xmlns:a16="http://schemas.microsoft.com/office/drawing/2014/main" id="{CBDFBF05-E879-439D-AE83-85EE1BC75CF4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1" name="AutoShape 12">
              <a:extLst>
                <a:ext uri="{FF2B5EF4-FFF2-40B4-BE49-F238E27FC236}">
                  <a16:creationId xmlns:a16="http://schemas.microsoft.com/office/drawing/2014/main" id="{B453FF14-ED63-4A49-89F0-4B1FA61766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2" name="Text Box 10">
              <a:extLst>
                <a:ext uri="{FF2B5EF4-FFF2-40B4-BE49-F238E27FC236}">
                  <a16:creationId xmlns:a16="http://schemas.microsoft.com/office/drawing/2014/main" id="{C04BE402-A1EA-4CA3-A4A3-E77FF1084E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级别细分市场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id="{C4143E03-8B0E-40C9-8253-662A894B57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3690634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317D2A80-9E7E-4419-BC5E-EB84A580E819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21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628BB6E2-7366-47BA-A817-C2DFCBEBBF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61105"/>
              </p:ext>
            </p:extLst>
          </p:nvPr>
        </p:nvGraphicFramePr>
        <p:xfrm>
          <a:off x="8467726" y="5378767"/>
          <a:ext cx="3033324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324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406164886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13.5%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62.4%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22.2%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加权优惠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1.49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endParaRPr lang="en-US" altLang="zh-CN" sz="7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华文细黑" panose="02010600040101010101" pitchFamily="2" charset="-122"/>
                        <a:ea typeface="华文细黑" panose="0201060004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1.92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4.20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3.85</a:t>
                      </a:r>
                      <a:r>
                        <a:rPr lang="zh-CN" altLang="en-US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万</a:t>
                      </a:r>
                      <a:r>
                        <a:rPr lang="en-US" altLang="zh-CN" sz="7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85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EE6B07-B573-4CFD-B492-DCA391C7B017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5D2CBFE8-DC23-4516-A263-16AE65DD841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ACB062F2-6C89-4401-8469-A40F2C2AD8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en-US" altLang="zh-CN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A0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9EEE4941-2162-454A-A955-AD908E5DB514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8.94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比下降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0.8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.50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.42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市场成交均价较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上月下降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本月自主品牌车型长安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CS35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、远景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X3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、宝骏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RS-3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等车型销量占比提升，使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整体市场成交均价较上月有小幅下降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6B32791A-437C-452A-9C87-B01920279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72016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EA5902AB-FDCD-4809-A776-F6D370E807D0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40253262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663B2949-C891-4F08-AEF0-70D8C8128D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529909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长安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CS35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傲跑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缤智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远景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奔腾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X40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途铠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510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现代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ix25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探影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-4.0%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RS-3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-4.0%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GS3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启辰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奕泽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奕跑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缤越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-4.9%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劲客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C-HR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柯米克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57E9E6AA-8DF8-4C00-ADB6-2CD1CA69396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22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12987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66FC467-1D12-4DC8-8029-70FE1030AE19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9F29C9C1-1B76-46DC-B0B1-11D45AB0726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CA658829-07A5-415C-8B3E-AB84398C73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en-US" altLang="zh-CN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A0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FD7FDDD6-52E6-4EA7-B19D-D30AEB9E42FD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2.85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，环比上升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1.1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1.48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1.49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1,0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市场终端优惠幅度较高的本田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XR-V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、途铠等车型本月销量占比提升，使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市场整体优惠幅度较上月小幅增加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A52261F-4594-49E5-9D5B-4441F17419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994434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6" name="Object 4">
            <a:extLst>
              <a:ext uri="{FF2B5EF4-FFF2-40B4-BE49-F238E27FC236}">
                <a16:creationId xmlns:a16="http://schemas.microsoft.com/office/drawing/2014/main" id="{9F3BF132-BBE7-4E94-9D7A-9636E4245323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09555829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F0002B16-4866-49F0-ABD4-6F44786977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010057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长安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CS35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傲跑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缤智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远景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奔腾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X40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途铠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510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现代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ix25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探影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RS-3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GS3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启辰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奕泽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奕跑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缤越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劲客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C-HR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柯米克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3" name="灯片编号占位符 3">
            <a:extLst>
              <a:ext uri="{FF2B5EF4-FFF2-40B4-BE49-F238E27FC236}">
                <a16:creationId xmlns:a16="http://schemas.microsoft.com/office/drawing/2014/main" id="{1795F8EE-BDE5-4D0C-ACBE-A4AE2D721710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23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95190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3F817B-3261-4557-8E8E-A05C1C5E1C42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3EDDF45B-F00B-4144-B440-5BBC566206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21AB5E71-75B5-43C4-B290-5EF304DC9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-A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E07E68A4-33C5-453E-8249-CEF8D93AA37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6.95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，环比下降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0.7%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14.13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14.03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市场成交均价较上月</a:t>
            </a:r>
            <a:r>
              <a:rPr lang="zh-CN" altLang="en-US" sz="1400" noProof="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1,0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市场的终端成交均价小幅下滑，自主品牌车型哈弗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H6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、宋 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Pro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等车型销量占比提升较为明显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8643B77-6F72-431A-849B-61106299E1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80947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17DADF23-DF3F-4545-9B48-F47A87AE4F2F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96165873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6E5F0FE5-421B-4E3E-975E-CB9564471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679525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哈弗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H6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荣威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RX5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宋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Pro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博越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荣放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瑞虎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哈弗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F7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奇骏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领界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奔腾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T77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智跑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远景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途岳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哈弗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Q3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长安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CS55 Plus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探岳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昂科拉 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GX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皓影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EE1EDF2B-2290-4A46-959C-3A8909C319C5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24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6065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lang="en-US" altLang="zh-CN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3F817B-3261-4557-8E8E-A05C1C5E1C42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3EDDF45B-F00B-4144-B440-5BBC566206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21AB5E71-75B5-43C4-B290-5EF304DC9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-A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E07E68A4-33C5-453E-8249-CEF8D93AA37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，环比下降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4.5%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2.01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万下降至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1.92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市场个车型表现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不一，整体市场优惠幅度较上月略微收紧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E753B22-15E3-4C75-A415-56AB8A02B0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344261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A6103A0D-A781-4C5B-8BDA-492FF8C9880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49900684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88A2CCF7-244C-49B5-847C-0E57C269A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510920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哈弗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H6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荣威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RX5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宋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Pro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博越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荣放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瑞虎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哈弗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F7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奇骏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CR-V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领界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奔腾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T77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智跑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远景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途岳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哈弗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Q3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长安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CS55 Plus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-2.1%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探岳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昂科拉 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GX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皓影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965B79F9-F1AF-41BB-AAC1-1E5C4DEB0A1D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25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62840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38222E-3017-44CA-BC25-31BA99F82F2D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41B6778F-CDA1-4B1D-9C82-986426814E4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8CD28D26-0941-460A-8189-89F0E5352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-B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288680AD-E8CF-424C-802B-2043B26ACC1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9.75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，环比没有变化，市场均价维持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24.00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市场成交均价与上月相同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高价车型奥迪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Q5L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、汉兰达等车型销量占比提升，但奔驰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GLC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、沃尔沃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XC60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等销量占比下降，因此该细分市场整体成交均价与上月相同，没有变化</a:t>
            </a: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88597FC9-B20C-4A27-B068-7B9FAD93A4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190166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SUV</a:t>
                      </a:r>
                      <a:r>
                        <a:rPr lang="zh-CN" altLang="en-US" sz="9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 Light" panose="020B0502040204020203" pitchFamily="34" charset="-122"/>
                          <a:cs typeface="+mn-cs"/>
                        </a:rPr>
                        <a:t>B</a:t>
                      </a:r>
                      <a:r>
                        <a:rPr lang="zh-CN" altLang="en-US" sz="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endParaRPr lang="en-US" altLang="zh-CN" sz="600" b="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C</a:t>
                      </a:r>
                      <a:r>
                        <a:rPr lang="zh-CN" altLang="en-US" sz="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endParaRPr lang="en-US" altLang="zh-CN" sz="600" b="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600" b="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7B4EDBD1-A7CD-45FD-A42D-1064009FC9E1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04837464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D17DA85A-5AE1-4400-A975-6F815D8DC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253827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捷途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X90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捷途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X70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昂科威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瑞虎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Q5L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GLC</a:t>
                      </a: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GS8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冠道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风光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580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Pro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英菲尼迪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QX50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汉兰达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沃尔沃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XC60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途观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楼兰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-6.9%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锐界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凯迪拉克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XT5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捷达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VS7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探界者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发现运动版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斯威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G01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93601F36-B44C-4AF4-A5FC-08D80F730C27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13F1B0-68AF-4580-BCF4-88D1BA680256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1528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38222E-3017-44CA-BC25-31BA99F82F2D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41B6778F-CDA1-4B1D-9C82-986426814E4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8CD28D26-0941-460A-8189-89F0E5352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-B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288680AD-E8CF-424C-802B-2043B26ACC13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2.93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比上升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3.1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4.08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万增加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4.20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本月终端优惠金额较高的奥迪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Q5L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、路虎发现运动版销量占比上升，而英菲尼迪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QX50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、沃尔沃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XC60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的销量占比下滑，整体优惠幅度较上月小幅增加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7AE80019-A415-4CF3-8D7E-06246C33AD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209574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22055AE0-68D5-42A7-A857-FEB44912FE8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78683286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1FB79872-ACC2-4B86-81DD-FBC2FC74B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12139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捷途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X90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捷途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X70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昂科威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瑞虎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奥迪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Q5L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GLC</a:t>
                      </a: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GS8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冠道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风光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580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Pro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英菲尼迪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QX50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汉兰达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沃尔沃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XC60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途观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楼兰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锐界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凯迪拉克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XT5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捷达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VS7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探界者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发现运动版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斯威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G01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AF4C7D35-52AA-464F-99A8-FDF723703E42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27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50225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C0B4E6-2197-4DED-A2FC-B04CAA9DF956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EA335DD5-B085-4D99-A05F-B7E9DD83F7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F741C559-E55A-44F5-8D6E-8B42354AF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-C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52AE7662-542F-4A54-9FCE-3B55C99FD07B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-14.45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，环比下降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1.2%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30.96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30.60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3,600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高价车型普拉多本月销量占比继续下滑，使</a:t>
            </a: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市场整体成交均价下降</a:t>
            </a:r>
            <a:endParaRPr kumimoji="0" lang="en-US" altLang="zh-CN" sz="1400" b="0" i="0" u="none" strike="noStrike" kern="1200" cap="none" spc="0" normalizeH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171ACEF-7F29-4A4B-B709-F768D87236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138402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916F00FE-6A8F-4FC2-9440-45E973785A29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488586161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36AF5A46-654A-4E5F-B0E2-155C88E66C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02820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昂科旗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凯迪拉克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XT6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奔腾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T99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哈弗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H9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普拉多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途昂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rgbClr val="FF6D6D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20" name="灯片编号占位符 3">
            <a:extLst>
              <a:ext uri="{FF2B5EF4-FFF2-40B4-BE49-F238E27FC236}">
                <a16:creationId xmlns:a16="http://schemas.microsoft.com/office/drawing/2014/main" id="{B2CCE08D-47E2-4B1B-9946-AF918B2BF1D5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28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555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11A2F77-4991-4DCF-95DD-2B70A7F2D983}"/>
              </a:ext>
            </a:extLst>
          </p:cNvPr>
          <p:cNvGrpSpPr/>
          <p:nvPr/>
        </p:nvGrpSpPr>
        <p:grpSpPr>
          <a:xfrm>
            <a:off x="3307181" y="2582615"/>
            <a:ext cx="5577638" cy="1692771"/>
            <a:chOff x="1000801" y="2259282"/>
            <a:chExt cx="5429594" cy="169277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0F22C81-1579-4771-A4D2-C82604F04B6B}"/>
                </a:ext>
              </a:extLst>
            </p:cNvPr>
            <p:cNvSpPr/>
            <p:nvPr/>
          </p:nvSpPr>
          <p:spPr>
            <a:xfrm>
              <a:off x="1000801" y="2259282"/>
              <a:ext cx="1550810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8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01</a:t>
              </a:r>
              <a:endParaRPr lang="zh-CN" altLang="en-US" sz="8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EF6F7B5-6EAD-469C-AFF6-41F0F81F26B0}"/>
                </a:ext>
              </a:extLst>
            </p:cNvPr>
            <p:cNvSpPr txBox="1"/>
            <p:nvPr/>
          </p:nvSpPr>
          <p:spPr>
            <a:xfrm>
              <a:off x="2751813" y="2628614"/>
              <a:ext cx="3678582" cy="132343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4000" b="1" spc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HYQiHeiX2 55W" charset="-122"/>
                </a:rPr>
                <a:t>指数编制说明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916629F-A64F-4C40-B4BF-6B330B84069C}"/>
                </a:ext>
              </a:extLst>
            </p:cNvPr>
            <p:cNvCxnSpPr>
              <a:cxnSpLocks/>
            </p:cNvCxnSpPr>
            <p:nvPr/>
          </p:nvCxnSpPr>
          <p:spPr>
            <a:xfrm>
              <a:off x="1127449" y="3696914"/>
              <a:ext cx="1215157" cy="0"/>
            </a:xfrm>
            <a:prstGeom prst="line">
              <a:avLst/>
            </a:prstGeom>
            <a:noFill/>
            <a:ln w="38100" cap="flat" cmpd="sng" algn="ctr">
              <a:solidFill>
                <a:srgbClr val="275C9D"/>
              </a:solidFill>
              <a:prstDash val="solid"/>
              <a:miter lim="800000"/>
            </a:ln>
            <a:effectLst/>
          </p:spPr>
        </p:cxnSp>
      </p:grp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id="{6908F827-94BB-43BA-8E2F-CBCEC02A38E7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21555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BC0B4E6-2197-4DED-A2FC-B04CAA9DF956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281127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7" name="AutoShape 12">
              <a:extLst>
                <a:ext uri="{FF2B5EF4-FFF2-40B4-BE49-F238E27FC236}">
                  <a16:creationId xmlns:a16="http://schemas.microsoft.com/office/drawing/2014/main" id="{EA335DD5-B085-4D99-A05F-B7E9DD83F7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F741C559-E55A-44F5-8D6E-8B42354AF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lang="en-US" altLang="zh-CN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GAIN·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-C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级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SUV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52AE7662-542F-4A54-9FCE-3B55C99FD07B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2.35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，环比上升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14.9%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.35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增加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3.85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5,000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该细分市场中终端优惠金额最大的凯迪拉克</a:t>
            </a: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XT6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本月占比上升，拉动</a:t>
            </a: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级</a:t>
            </a:r>
            <a:r>
              <a:rPr kumimoji="0" lang="en-US" altLang="zh-CN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"/>
                <a:ea typeface="微软雅黑 Light" panose="020B0502040204020203" pitchFamily="34" charset="-122"/>
                <a:cs typeface="+mn-cs"/>
              </a:rPr>
              <a:t>市场终端优惠幅度继续增加</a:t>
            </a:r>
            <a:endParaRPr kumimoji="0" lang="en-US" altLang="zh-CN" sz="1400" b="0" i="0" u="none" strike="noStrike" kern="1200" cap="none" spc="0" normalizeH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62DD2DF5-8B50-4E20-823F-423EC2A95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079985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118CDA07-6F96-44E8-A060-C2BEC030D527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652472201"/>
              </p:ext>
            </p:extLst>
          </p:nvPr>
        </p:nvGraphicFramePr>
        <p:xfrm>
          <a:off x="334964" y="3068638"/>
          <a:ext cx="8200800" cy="269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22CE5F68-2BB6-4A35-ADD2-8F7C6DBE30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794375"/>
              </p:ext>
            </p:extLst>
          </p:nvPr>
        </p:nvGraphicFramePr>
        <p:xfrm>
          <a:off x="8472488" y="2613025"/>
          <a:ext cx="3177051" cy="315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461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819795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365855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2906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昂科旗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凯迪拉克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XT6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奔腾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T99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哈弗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H9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普拉多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途昂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994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1" i="0" u="none" strike="noStrike" dirty="0">
                        <a:solidFill>
                          <a:schemeClr val="accent6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sp>
        <p:nvSpPr>
          <p:cNvPr id="20" name="灯片编号占位符 3">
            <a:extLst>
              <a:ext uri="{FF2B5EF4-FFF2-40B4-BE49-F238E27FC236}">
                <a16:creationId xmlns:a16="http://schemas.microsoft.com/office/drawing/2014/main" id="{3BE66E80-1611-4E00-8723-C3B36F25D503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29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0059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整体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30.65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7.05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，市场均价从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20.76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万上升至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22.21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成交均价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较上月</a:t>
            </a:r>
            <a:r>
              <a:rPr lang="zh-CN" altLang="en-US" sz="1400" noProof="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sz="1400" noProof="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14,5</a:t>
            </a:r>
            <a:r>
              <a:rPr kumimoji="0" lang="en-US" altLang="zh-CN" sz="1400" b="0" i="0" u="none" strike="noStrike" kern="1200" cap="none" spc="0" normalizeH="0" baseline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虽然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市场大多车型终端成交价格下降，但受别克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GL8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本月销量占比明显上升影响，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市场整体成交均价较上月有所上涨</a:t>
            </a:r>
            <a:endParaRPr lang="en-US" altLang="zh-CN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533904F-5AF6-4399-9324-A7EA195B593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7635956"/>
              </p:ext>
            </p:extLst>
          </p:nvPr>
        </p:nvGraphicFramePr>
        <p:xfrm>
          <a:off x="334964" y="3068638"/>
          <a:ext cx="8208962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48EBD8AB-039C-4455-AB4C-364DF90E40AF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285208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7" name="AutoShape 12">
              <a:extLst>
                <a:ext uri="{FF2B5EF4-FFF2-40B4-BE49-F238E27FC236}">
                  <a16:creationId xmlns:a16="http://schemas.microsoft.com/office/drawing/2014/main" id="{21C78724-525D-4CBB-B3D0-A125F6AA814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88CC60FB-D79D-4188-8C2A-76016BD59E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lang="en-US" altLang="zh-CN" sz="1700" b="1" kern="0" dirty="0" err="1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MPV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A337EAA9-631C-4469-B955-73FD8DFFA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237816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sp>
        <p:nvSpPr>
          <p:cNvPr id="16" name="灯片编号占位符 3">
            <a:extLst>
              <a:ext uri="{FF2B5EF4-FFF2-40B4-BE49-F238E27FC236}">
                <a16:creationId xmlns:a16="http://schemas.microsoft.com/office/drawing/2014/main" id="{74A22816-021A-4F1A-81C6-78EE23FF7AEF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30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61BA6C14-1D35-47AD-862B-34598D3B57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383649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价格变化指数主要影响车型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均价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GM8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GM6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RM-5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-7.1%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阁瑞斯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宋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MAX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奥德赛 锐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·</a:t>
                      </a: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混动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嘉际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艾力绅 混动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730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2.8%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5516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3">
            <a:extLst>
              <a:ext uri="{FF2B5EF4-FFF2-40B4-BE49-F238E27FC236}">
                <a16:creationId xmlns:a16="http://schemas.microsoft.com/office/drawing/2014/main" id="{7E083EA0-FBF9-41B2-8C7C-FCABDC52232E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终端优惠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整体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A45A951-84D1-4D11-9921-23EBF2344A14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-1.28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kumimoji="0" lang="zh-CN" altLang="en-US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上升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1.7</a:t>
            </a:r>
            <a:r>
              <a:rPr lang="en-US" altLang="zh-CN" b="1" noProof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0.60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增加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至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0.61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较上月增加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虽别克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GL8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本月份额增长，但其终端优惠幅度较小，因此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市场本月终端优惠没有明显变化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2C80603-33B7-494D-9615-CB323F0BC04D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5208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9CD9C64C-F0D7-4C2A-A91A-0CDEEC5DF0C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9396D65E-C0A7-4D34-8BD0-DB2CC6D812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月度终端优惠指数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en-US" altLang="zh-CN" sz="17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MPV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77416362-42AA-4E25-AB0E-FE718D924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192550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7F9ED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7F9E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sp>
        <p:nvSpPr>
          <p:cNvPr id="12" name="灯片编号占位符 3">
            <a:extLst>
              <a:ext uri="{FF2B5EF4-FFF2-40B4-BE49-F238E27FC236}">
                <a16:creationId xmlns:a16="http://schemas.microsoft.com/office/drawing/2014/main" id="{F0FC1291-76D8-457C-BDA6-2C8691F1F1F8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31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DEA41273-825E-430B-973B-03044B7D4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487167"/>
              </p:ext>
            </p:extLst>
          </p:nvPr>
        </p:nvGraphicFramePr>
        <p:xfrm>
          <a:off x="8472488" y="2613025"/>
          <a:ext cx="3177052" cy="3155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058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7949504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797045334"/>
                    </a:ext>
                  </a:extLst>
                </a:gridCol>
                <a:gridCol w="722058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824347810"/>
                    </a:ext>
                  </a:extLst>
                </a:gridCol>
                <a:gridCol w="433234">
                  <a:extLst>
                    <a:ext uri="{9D8B030D-6E8A-4147-A177-3AD203B41FA5}">
                      <a16:colId xmlns:a16="http://schemas.microsoft.com/office/drawing/2014/main" val="4280921068"/>
                    </a:ext>
                  </a:extLst>
                </a:gridCol>
              </a:tblGrid>
              <a:tr h="357104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终端优惠指数主要影响车型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74979"/>
                  </a:ext>
                </a:extLst>
              </a:tr>
              <a:tr h="3592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</a:t>
                      </a:r>
                      <a:endParaRPr lang="en-US" altLang="zh-CN" sz="800" b="1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8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车型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优惠</a:t>
                      </a:r>
                      <a:endParaRPr lang="en-US" altLang="zh-CN" sz="800" b="1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800" b="1" kern="1200" dirty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anchor="ctr"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GM8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GM6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RM-5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-3.5%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阁瑞斯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宋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MAX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奥德赛 锐</a:t>
                      </a: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·</a:t>
                      </a: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混动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嘉际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艾力绅 混动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360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FF4747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宝骏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730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548235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665348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4396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CN" sz="800" b="0" i="0" u="none" strike="noStrike" kern="1200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FF4747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rgbClr val="548235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21" name="Object 4">
            <a:extLst>
              <a:ext uri="{FF2B5EF4-FFF2-40B4-BE49-F238E27FC236}">
                <a16:creationId xmlns:a16="http://schemas.microsoft.com/office/drawing/2014/main" id="{1410E668-AFAE-4AD4-80C9-A312BA3B1E4C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0371471"/>
              </p:ext>
            </p:extLst>
          </p:nvPr>
        </p:nvGraphicFramePr>
        <p:xfrm>
          <a:off x="334964" y="3068638"/>
          <a:ext cx="8208962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955515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474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>
            <a:extLst>
              <a:ext uri="{FF2B5EF4-FFF2-40B4-BE49-F238E27FC236}">
                <a16:creationId xmlns:a16="http://schemas.microsoft.com/office/drawing/2014/main" id="{C460EB6C-7A6B-4937-8731-8EA9BAFE32C7}"/>
              </a:ext>
            </a:extLst>
          </p:cNvPr>
          <p:cNvSpPr txBox="1">
            <a:spLocks/>
          </p:cNvSpPr>
          <p:nvPr/>
        </p:nvSpPr>
        <p:spPr>
          <a:xfrm>
            <a:off x="1919287" y="969963"/>
            <a:ext cx="8460000" cy="1790654"/>
          </a:xfrm>
          <a:prstGeom prst="rect">
            <a:avLst/>
          </a:prstGeom>
        </p:spPr>
        <p:txBody>
          <a:bodyPr/>
          <a:lstStyle/>
          <a:p>
            <a:pPr marL="342900" indent="-342900" eaLnBrk="0" fontAlgn="base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指数由安路勤发布，反映乘用车市场终端价格、优惠变化的综合指数体系</a:t>
            </a:r>
          </a:p>
          <a:p>
            <a:pPr marL="342900" indent="-342900" eaLnBrk="0" fontAlgn="base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指数每月在北京、上海两地通过“乘用车市场信息</a:t>
            </a:r>
            <a:r>
              <a:rPr lang="zh-CN" altLang="en-US" b="1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联席会” 对外</a:t>
            </a:r>
            <a:r>
              <a:rPr lang="zh-CN" altLang="en-US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发布</a:t>
            </a:r>
          </a:p>
          <a:p>
            <a:pPr marL="342900" indent="-342900" eaLnBrk="0" fontAlgn="base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指数由价格变化指数和终端优惠指数两大体系组成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DDCE0F1-E818-4844-AFA9-7CC3328782BD}"/>
              </a:ext>
            </a:extLst>
          </p:cNvPr>
          <p:cNvGrpSpPr/>
          <p:nvPr/>
        </p:nvGrpSpPr>
        <p:grpSpPr>
          <a:xfrm>
            <a:off x="1919288" y="3206754"/>
            <a:ext cx="8460000" cy="2589213"/>
            <a:chOff x="1870622" y="3206754"/>
            <a:chExt cx="8393116" cy="2589213"/>
          </a:xfrm>
        </p:grpSpPr>
        <p:sp>
          <p:nvSpPr>
            <p:cNvPr id="8" name="AutoShape 36">
              <a:extLst>
                <a:ext uri="{FF2B5EF4-FFF2-40B4-BE49-F238E27FC236}">
                  <a16:creationId xmlns:a16="http://schemas.microsoft.com/office/drawing/2014/main" id="{21045A38-8380-45BD-9312-448E2394B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9125" y="3206754"/>
              <a:ext cx="5148263" cy="100806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  <a:effectLst>
              <a:outerShdw dist="81320" dir="3080412" algn="ctr" rotWithShape="0">
                <a:srgbClr val="808080">
                  <a:alpha val="50000"/>
                </a:srgbClr>
              </a:outerShdw>
            </a:effectLst>
          </p:spPr>
          <p:txBody>
            <a:bodyPr anchor="ctr"/>
            <a:lstStyle/>
            <a:p>
              <a:pPr eaLnBrk="0" hangingPunct="0">
                <a:lnSpc>
                  <a:spcPct val="150000"/>
                </a:lnSpc>
                <a:buFont typeface="Arial" charset="0"/>
                <a:buNone/>
                <a:defRPr/>
              </a:pPr>
              <a:r>
                <a:rPr lang="zh-CN" altLang="en-US" sz="1600" b="1" kern="0" dirty="0">
                  <a:solidFill>
                    <a:srgbClr val="275C9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以车型均价为基础，车型销量为权重，反映终端市场成交价的变化走势</a:t>
              </a:r>
              <a:endParaRPr lang="en-US" altLang="zh-CN" sz="1600" b="1" kern="0" dirty="0">
                <a:solidFill>
                  <a:srgbClr val="275C9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AutoShape 37">
              <a:extLst>
                <a:ext uri="{FF2B5EF4-FFF2-40B4-BE49-F238E27FC236}">
                  <a16:creationId xmlns:a16="http://schemas.microsoft.com/office/drawing/2014/main" id="{6B144EC4-AA9F-4CF8-8003-4C28D95C5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5475" y="4787904"/>
              <a:ext cx="5148263" cy="100806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  <a:effectLst>
              <a:outerShdw dist="81320" dir="3080412" algn="ctr" rotWithShape="0">
                <a:srgbClr val="808080">
                  <a:alpha val="50000"/>
                </a:srgbClr>
              </a:outerShdw>
            </a:effectLst>
          </p:spPr>
          <p:txBody>
            <a:bodyPr anchor="ctr"/>
            <a:lstStyle/>
            <a:p>
              <a:pPr eaLnBrk="0" hangingPunct="0">
                <a:lnSpc>
                  <a:spcPct val="150000"/>
                </a:lnSpc>
                <a:buFont typeface="Arial" charset="0"/>
                <a:buNone/>
                <a:defRPr/>
              </a:pPr>
              <a:r>
                <a:rPr lang="zh-CN" altLang="en-US" sz="1600" b="1" kern="0" dirty="0">
                  <a:solidFill>
                    <a:srgbClr val="275C9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以车型优惠幅度为基础，车型销量为权重，反映终端市场优惠幅度变化走势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F8D2962-96B8-42FA-BE44-981699E14620}"/>
                </a:ext>
              </a:extLst>
            </p:cNvPr>
            <p:cNvGrpSpPr/>
            <p:nvPr/>
          </p:nvGrpSpPr>
          <p:grpSpPr>
            <a:xfrm>
              <a:off x="1898721" y="3250410"/>
              <a:ext cx="2620675" cy="920751"/>
              <a:chOff x="278923" y="3250410"/>
              <a:chExt cx="2620675" cy="920751"/>
            </a:xfrm>
          </p:grpSpPr>
          <p:sp>
            <p:nvSpPr>
              <p:cNvPr id="11" name="Freeform 14">
                <a:extLst>
                  <a:ext uri="{FF2B5EF4-FFF2-40B4-BE49-F238E27FC236}">
                    <a16:creationId xmlns:a16="http://schemas.microsoft.com/office/drawing/2014/main" id="{B3F7C04A-45F5-4F09-8111-A45DE3A9D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" y="3250410"/>
                <a:ext cx="2620675" cy="920751"/>
              </a:xfrm>
              <a:custGeom>
                <a:avLst/>
                <a:gdLst/>
                <a:ahLst/>
                <a:cxnLst>
                  <a:cxn ang="0">
                    <a:pos x="0" y="517"/>
                  </a:cxn>
                  <a:cxn ang="0">
                    <a:pos x="0" y="0"/>
                  </a:cxn>
                  <a:cxn ang="0">
                    <a:pos x="856" y="0"/>
                  </a:cxn>
                  <a:cxn ang="0">
                    <a:pos x="856" y="517"/>
                  </a:cxn>
                  <a:cxn ang="0">
                    <a:pos x="847" y="525"/>
                  </a:cxn>
                  <a:cxn ang="0">
                    <a:pos x="831" y="533"/>
                  </a:cxn>
                  <a:cxn ang="0">
                    <a:pos x="812" y="546"/>
                  </a:cxn>
                  <a:cxn ang="0">
                    <a:pos x="753" y="567"/>
                  </a:cxn>
                  <a:cxn ang="0">
                    <a:pos x="664" y="579"/>
                  </a:cxn>
                  <a:cxn ang="0">
                    <a:pos x="610" y="575"/>
                  </a:cxn>
                  <a:cxn ang="0">
                    <a:pos x="566" y="558"/>
                  </a:cxn>
                  <a:cxn ang="0">
                    <a:pos x="482" y="517"/>
                  </a:cxn>
                  <a:cxn ang="0">
                    <a:pos x="388" y="475"/>
                  </a:cxn>
                  <a:cxn ang="0">
                    <a:pos x="335" y="459"/>
                  </a:cxn>
                  <a:cxn ang="0">
                    <a:pos x="271" y="454"/>
                  </a:cxn>
                  <a:cxn ang="0">
                    <a:pos x="167" y="463"/>
                  </a:cxn>
                  <a:cxn ang="0">
                    <a:pos x="84" y="483"/>
                  </a:cxn>
                  <a:cxn ang="0">
                    <a:pos x="25" y="504"/>
                  </a:cxn>
                  <a:cxn ang="0">
                    <a:pos x="5" y="513"/>
                  </a:cxn>
                  <a:cxn ang="0">
                    <a:pos x="0" y="517"/>
                  </a:cxn>
                </a:cxnLst>
                <a:rect l="0" t="0" r="r" b="b"/>
                <a:pathLst>
                  <a:path w="857" h="580">
                    <a:moveTo>
                      <a:pt x="0" y="517"/>
                    </a:moveTo>
                    <a:lnTo>
                      <a:pt x="0" y="0"/>
                    </a:lnTo>
                    <a:lnTo>
                      <a:pt x="856" y="0"/>
                    </a:lnTo>
                    <a:lnTo>
                      <a:pt x="856" y="517"/>
                    </a:lnTo>
                    <a:lnTo>
                      <a:pt x="847" y="525"/>
                    </a:lnTo>
                    <a:lnTo>
                      <a:pt x="831" y="533"/>
                    </a:lnTo>
                    <a:lnTo>
                      <a:pt x="812" y="546"/>
                    </a:lnTo>
                    <a:lnTo>
                      <a:pt x="753" y="567"/>
                    </a:lnTo>
                    <a:lnTo>
                      <a:pt x="664" y="579"/>
                    </a:lnTo>
                    <a:lnTo>
                      <a:pt x="610" y="575"/>
                    </a:lnTo>
                    <a:lnTo>
                      <a:pt x="566" y="558"/>
                    </a:lnTo>
                    <a:lnTo>
                      <a:pt x="482" y="517"/>
                    </a:lnTo>
                    <a:lnTo>
                      <a:pt x="388" y="475"/>
                    </a:lnTo>
                    <a:lnTo>
                      <a:pt x="335" y="459"/>
                    </a:lnTo>
                    <a:lnTo>
                      <a:pt x="271" y="454"/>
                    </a:lnTo>
                    <a:lnTo>
                      <a:pt x="167" y="463"/>
                    </a:lnTo>
                    <a:lnTo>
                      <a:pt x="84" y="483"/>
                    </a:lnTo>
                    <a:lnTo>
                      <a:pt x="25" y="504"/>
                    </a:lnTo>
                    <a:lnTo>
                      <a:pt x="5" y="513"/>
                    </a:lnTo>
                    <a:lnTo>
                      <a:pt x="0" y="517"/>
                    </a:lnTo>
                  </a:path>
                </a:pathLst>
              </a:custGeom>
              <a:solidFill>
                <a:srgbClr val="275C9D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40161" dir="4293903" algn="ctr" rotWithShape="0">
                  <a:srgbClr val="C0C0C0"/>
                </a:outerShdw>
              </a:effectLst>
            </p:spPr>
            <p:txBody>
              <a:bodyPr/>
              <a:lstStyle/>
              <a:p>
                <a:pPr algn="ctr" eaLnBrk="0" fontAlgn="base" hangingPunct="0">
                  <a:lnSpc>
                    <a:spcPct val="8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endParaRPr lang="zh-CN" altLang="zh-CN" sz="1200" b="1">
                  <a:solidFill>
                    <a:srgbClr val="5F5F5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Rectangle 27">
                <a:extLst>
                  <a:ext uri="{FF2B5EF4-FFF2-40B4-BE49-F238E27FC236}">
                    <a16:creationId xmlns:a16="http://schemas.microsoft.com/office/drawing/2014/main" id="{78AFC755-05D4-493D-B681-F1570CB78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536" y="3527429"/>
                <a:ext cx="2465752" cy="3667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lIns="54000" rIns="54000"/>
              <a:lstStyle/>
              <a:p>
                <a:pPr algn="ctr" eaLnBrk="0" fontAlgn="base" hangingPunct="0">
                  <a:lnSpc>
                    <a:spcPct val="8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r>
                  <a:rPr lang="zh-CN" altLang="zh-CN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GAIN</a:t>
                </a:r>
                <a:r>
                  <a:rPr lang="en-US" altLang="zh-CN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•</a:t>
                </a:r>
                <a:r>
                  <a:rPr lang="zh-CN" altLang="en-US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价格变化指数</a:t>
                </a:r>
                <a:endParaRPr lang="en-US" altLang="zh-CN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27A64EF-4307-4072-AA1E-8445E7432825}"/>
                </a:ext>
              </a:extLst>
            </p:cNvPr>
            <p:cNvGrpSpPr/>
            <p:nvPr/>
          </p:nvGrpSpPr>
          <p:grpSpPr>
            <a:xfrm>
              <a:off x="1870622" y="4831560"/>
              <a:ext cx="2622347" cy="920751"/>
              <a:chOff x="250824" y="4831560"/>
              <a:chExt cx="2622347" cy="920751"/>
            </a:xfrm>
          </p:grpSpPr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F579B1ED-1259-4534-A78F-7D18F6422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824" y="4831560"/>
                <a:ext cx="2622347" cy="920751"/>
              </a:xfrm>
              <a:custGeom>
                <a:avLst/>
                <a:gdLst/>
                <a:ahLst/>
                <a:cxnLst>
                  <a:cxn ang="0">
                    <a:pos x="0" y="517"/>
                  </a:cxn>
                  <a:cxn ang="0">
                    <a:pos x="0" y="0"/>
                  </a:cxn>
                  <a:cxn ang="0">
                    <a:pos x="856" y="0"/>
                  </a:cxn>
                  <a:cxn ang="0">
                    <a:pos x="856" y="517"/>
                  </a:cxn>
                  <a:cxn ang="0">
                    <a:pos x="847" y="525"/>
                  </a:cxn>
                  <a:cxn ang="0">
                    <a:pos x="831" y="533"/>
                  </a:cxn>
                  <a:cxn ang="0">
                    <a:pos x="812" y="546"/>
                  </a:cxn>
                  <a:cxn ang="0">
                    <a:pos x="753" y="567"/>
                  </a:cxn>
                  <a:cxn ang="0">
                    <a:pos x="664" y="579"/>
                  </a:cxn>
                  <a:cxn ang="0">
                    <a:pos x="610" y="575"/>
                  </a:cxn>
                  <a:cxn ang="0">
                    <a:pos x="566" y="558"/>
                  </a:cxn>
                  <a:cxn ang="0">
                    <a:pos x="482" y="517"/>
                  </a:cxn>
                  <a:cxn ang="0">
                    <a:pos x="388" y="475"/>
                  </a:cxn>
                  <a:cxn ang="0">
                    <a:pos x="335" y="459"/>
                  </a:cxn>
                  <a:cxn ang="0">
                    <a:pos x="271" y="454"/>
                  </a:cxn>
                  <a:cxn ang="0">
                    <a:pos x="167" y="463"/>
                  </a:cxn>
                  <a:cxn ang="0">
                    <a:pos x="84" y="483"/>
                  </a:cxn>
                  <a:cxn ang="0">
                    <a:pos x="25" y="504"/>
                  </a:cxn>
                  <a:cxn ang="0">
                    <a:pos x="5" y="513"/>
                  </a:cxn>
                  <a:cxn ang="0">
                    <a:pos x="0" y="517"/>
                  </a:cxn>
                </a:cxnLst>
                <a:rect l="0" t="0" r="r" b="b"/>
                <a:pathLst>
                  <a:path w="857" h="580">
                    <a:moveTo>
                      <a:pt x="0" y="517"/>
                    </a:moveTo>
                    <a:lnTo>
                      <a:pt x="0" y="0"/>
                    </a:lnTo>
                    <a:lnTo>
                      <a:pt x="856" y="0"/>
                    </a:lnTo>
                    <a:lnTo>
                      <a:pt x="856" y="517"/>
                    </a:lnTo>
                    <a:lnTo>
                      <a:pt x="847" y="525"/>
                    </a:lnTo>
                    <a:lnTo>
                      <a:pt x="831" y="533"/>
                    </a:lnTo>
                    <a:lnTo>
                      <a:pt x="812" y="546"/>
                    </a:lnTo>
                    <a:lnTo>
                      <a:pt x="753" y="567"/>
                    </a:lnTo>
                    <a:lnTo>
                      <a:pt x="664" y="579"/>
                    </a:lnTo>
                    <a:lnTo>
                      <a:pt x="610" y="575"/>
                    </a:lnTo>
                    <a:lnTo>
                      <a:pt x="566" y="558"/>
                    </a:lnTo>
                    <a:lnTo>
                      <a:pt x="482" y="517"/>
                    </a:lnTo>
                    <a:lnTo>
                      <a:pt x="388" y="475"/>
                    </a:lnTo>
                    <a:lnTo>
                      <a:pt x="335" y="459"/>
                    </a:lnTo>
                    <a:lnTo>
                      <a:pt x="271" y="454"/>
                    </a:lnTo>
                    <a:lnTo>
                      <a:pt x="167" y="463"/>
                    </a:lnTo>
                    <a:lnTo>
                      <a:pt x="84" y="483"/>
                    </a:lnTo>
                    <a:lnTo>
                      <a:pt x="25" y="504"/>
                    </a:lnTo>
                    <a:lnTo>
                      <a:pt x="5" y="513"/>
                    </a:lnTo>
                    <a:lnTo>
                      <a:pt x="0" y="517"/>
                    </a:lnTo>
                  </a:path>
                </a:pathLst>
              </a:custGeom>
              <a:solidFill>
                <a:srgbClr val="275C9D"/>
              </a:solidFill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40161" dir="4293903" algn="ctr" rotWithShape="0">
                  <a:srgbClr val="C0C0C0"/>
                </a:outerShdw>
              </a:effectLst>
            </p:spPr>
            <p:txBody>
              <a:bodyPr/>
              <a:lstStyle/>
              <a:p>
                <a:pPr algn="ctr" eaLnBrk="0" fontAlgn="base" hangingPunct="0">
                  <a:lnSpc>
                    <a:spcPct val="8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endParaRPr lang="zh-CN" altLang="zh-CN" sz="1200" b="1">
                  <a:solidFill>
                    <a:srgbClr val="5F5F5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Rectangle 28">
                <a:extLst>
                  <a:ext uri="{FF2B5EF4-FFF2-40B4-BE49-F238E27FC236}">
                    <a16:creationId xmlns:a16="http://schemas.microsoft.com/office/drawing/2014/main" id="{23999D1A-9344-4681-A83C-FDD519612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974" y="5108579"/>
                <a:ext cx="2504227" cy="3667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lIns="54000" rIns="54000"/>
              <a:lstStyle/>
              <a:p>
                <a:pPr algn="ctr" eaLnBrk="0" fontAlgn="base" hangingPunct="0">
                  <a:lnSpc>
                    <a:spcPct val="8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None/>
                  <a:defRPr/>
                </a:pPr>
                <a:r>
                  <a:rPr lang="zh-CN" altLang="zh-CN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GAIN</a:t>
                </a:r>
                <a:r>
                  <a:rPr lang="en-US" altLang="zh-CN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•</a:t>
                </a:r>
                <a:r>
                  <a:rPr lang="zh-CN" altLang="en-US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终端优惠指数</a:t>
                </a:r>
                <a:endParaRPr lang="en-US" altLang="zh-CN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9" name="AutoShape 4">
              <a:extLst>
                <a:ext uri="{FF2B5EF4-FFF2-40B4-BE49-F238E27FC236}">
                  <a16:creationId xmlns:a16="http://schemas.microsoft.com/office/drawing/2014/main" id="{29120A9A-DD33-4570-8EC0-B13DAB71E26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422498" y="3604422"/>
              <a:ext cx="827087" cy="212725"/>
            </a:xfrm>
            <a:prstGeom prst="triangle">
              <a:avLst>
                <a:gd name="adj" fmla="val 50000"/>
              </a:avLst>
            </a:prstGeom>
            <a:solidFill>
              <a:srgbClr val="BFBFBF"/>
            </a:solidFill>
            <a:ln w="6350" algn="ctr">
              <a:noFill/>
              <a:miter lim="800000"/>
              <a:headEnd type="none" w="sm" len="sm"/>
              <a:tailEnd type="none" w="sm" len="sm"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tIns="91440" bIns="91440" anchor="ctr"/>
            <a:lstStyle/>
            <a:p>
              <a:pPr algn="ctr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/>
              </a:pPr>
              <a:endParaRPr lang="en-ZA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" name="AutoShape 4">
              <a:extLst>
                <a:ext uri="{FF2B5EF4-FFF2-40B4-BE49-F238E27FC236}">
                  <a16:creationId xmlns:a16="http://schemas.microsoft.com/office/drawing/2014/main" id="{7ECD152A-4EBF-4224-9BD2-7C87BC92C64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412418" y="5185573"/>
              <a:ext cx="827087" cy="212725"/>
            </a:xfrm>
            <a:prstGeom prst="triangle">
              <a:avLst>
                <a:gd name="adj" fmla="val 50000"/>
              </a:avLst>
            </a:prstGeom>
            <a:solidFill>
              <a:srgbClr val="BFBFBF"/>
            </a:solidFill>
            <a:ln w="6350" algn="ctr">
              <a:noFill/>
              <a:miter lim="800000"/>
              <a:headEnd type="none" w="sm" len="sm"/>
              <a:tailEnd type="none" w="sm" len="sm"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tIns="91440" bIns="91440" anchor="ctr"/>
            <a:lstStyle/>
            <a:p>
              <a:pPr algn="ctr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/>
              </a:pPr>
              <a:endParaRPr lang="en-ZA" b="1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1" name="内容占位符 3">
            <a:extLst>
              <a:ext uri="{FF2B5EF4-FFF2-40B4-BE49-F238E27FC236}">
                <a16:creationId xmlns:a16="http://schemas.microsoft.com/office/drawing/2014/main" id="{23F442AC-61CC-4E19-B6F0-102DB63796D1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指数介绍</a:t>
            </a:r>
          </a:p>
        </p:txBody>
      </p:sp>
      <p:sp>
        <p:nvSpPr>
          <p:cNvPr id="16" name="灯片编号占位符 3">
            <a:extLst>
              <a:ext uri="{FF2B5EF4-FFF2-40B4-BE49-F238E27FC236}">
                <a16:creationId xmlns:a16="http://schemas.microsoft.com/office/drawing/2014/main" id="{50088FB4-1B31-41F0-B02F-30C83526D718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3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4623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内容占位符 3">
            <a:extLst>
              <a:ext uri="{FF2B5EF4-FFF2-40B4-BE49-F238E27FC236}">
                <a16:creationId xmlns:a16="http://schemas.microsoft.com/office/drawing/2014/main" id="{23F442AC-61CC-4E19-B6F0-102DB63796D1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指数介绍</a:t>
            </a:r>
          </a:p>
        </p:txBody>
      </p:sp>
      <p:sp>
        <p:nvSpPr>
          <p:cNvPr id="16" name="内容占位符 2">
            <a:extLst>
              <a:ext uri="{FF2B5EF4-FFF2-40B4-BE49-F238E27FC236}">
                <a16:creationId xmlns:a16="http://schemas.microsoft.com/office/drawing/2014/main" id="{604105E2-0BD9-44CB-9110-F4617FF05F5C}"/>
              </a:ext>
            </a:extLst>
          </p:cNvPr>
          <p:cNvSpPr txBox="1">
            <a:spLocks/>
          </p:cNvSpPr>
          <p:nvPr/>
        </p:nvSpPr>
        <p:spPr>
          <a:xfrm>
            <a:off x="2314103" y="1114559"/>
            <a:ext cx="9180000" cy="36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▪ 参加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研究的城市包括北京、上海、广州、成都、武汉等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个覆盖全国乘用车主销区域的一、二、三线城市</a:t>
            </a:r>
          </a:p>
        </p:txBody>
      </p:sp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A92B14CE-A9D4-40BB-9602-A4C8518C6DA5}"/>
              </a:ext>
            </a:extLst>
          </p:cNvPr>
          <p:cNvSpPr txBox="1">
            <a:spLocks/>
          </p:cNvSpPr>
          <p:nvPr/>
        </p:nvSpPr>
        <p:spPr bwMode="auto">
          <a:xfrm>
            <a:off x="2315692" y="1685919"/>
            <a:ext cx="918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▪ 参考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国际通用的分级标准，个别品牌因车价差异有所调整</a:t>
            </a:r>
          </a:p>
        </p:txBody>
      </p:sp>
      <p:sp>
        <p:nvSpPr>
          <p:cNvPr id="22" name="内容占位符 2">
            <a:extLst>
              <a:ext uri="{FF2B5EF4-FFF2-40B4-BE49-F238E27FC236}">
                <a16:creationId xmlns:a16="http://schemas.microsoft.com/office/drawing/2014/main" id="{925623A8-44D3-4668-8A96-DBD6A6DCBFF8}"/>
              </a:ext>
            </a:extLst>
          </p:cNvPr>
          <p:cNvSpPr txBox="1">
            <a:spLocks/>
          </p:cNvSpPr>
          <p:nvPr/>
        </p:nvSpPr>
        <p:spPr bwMode="auto">
          <a:xfrm>
            <a:off x="2315690" y="2231415"/>
            <a:ext cx="9180000" cy="360000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342900" indent="-342900" algn="l">
              <a:lnSpc>
                <a:spcPct val="120000"/>
              </a:lnSpc>
              <a:buClr>
                <a:srgbClr val="275C9D"/>
              </a:buClr>
              <a:buSzPct val="75000"/>
              <a:buFont typeface="Wingdings" pitchFamily="2" charset="2"/>
              <a:buChar char="n"/>
              <a:defRPr sz="13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275C9D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▪ 为反映真实市场价格变化，参与本月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GAIN·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指数计算的车型为以下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178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款</a:t>
            </a:r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3" name="Text Box 1785">
            <a:extLst>
              <a:ext uri="{FF2B5EF4-FFF2-40B4-BE49-F238E27FC236}">
                <a16:creationId xmlns:a16="http://schemas.microsoft.com/office/drawing/2014/main" id="{CA500A50-2644-4D4B-9E82-0D62C1C86B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0194" y="1149904"/>
            <a:ext cx="1005403" cy="2893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研究城市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4" name="Text Box 1785">
            <a:extLst>
              <a:ext uri="{FF2B5EF4-FFF2-40B4-BE49-F238E27FC236}">
                <a16:creationId xmlns:a16="http://schemas.microsoft.com/office/drawing/2014/main" id="{B1BBEF8A-DC78-4939-9DDE-05B0D6288F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0194" y="1721264"/>
            <a:ext cx="1005403" cy="2893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分级标准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5" name="Text Box 1785">
            <a:extLst>
              <a:ext uri="{FF2B5EF4-FFF2-40B4-BE49-F238E27FC236}">
                <a16:creationId xmlns:a16="http://schemas.microsoft.com/office/drawing/2014/main" id="{C14B429B-C87D-4CDD-90D7-5B5AD0860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0195" y="2266151"/>
            <a:ext cx="1005403" cy="2905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研究车型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B4438F2E-1F5B-4843-BDA8-48D01B65CC15}"/>
              </a:ext>
            </a:extLst>
          </p:cNvPr>
          <p:cNvSpPr>
            <a:spLocks/>
          </p:cNvSpPr>
          <p:nvPr/>
        </p:nvSpPr>
        <p:spPr bwMode="auto">
          <a:xfrm>
            <a:off x="762894" y="1114559"/>
            <a:ext cx="619125" cy="360000"/>
          </a:xfrm>
          <a:custGeom>
            <a:avLst/>
            <a:gdLst>
              <a:gd name="T0" fmla="*/ 0 w 1262"/>
              <a:gd name="T1" fmla="*/ 0 h 816"/>
              <a:gd name="T2" fmla="*/ 301 w 1262"/>
              <a:gd name="T3" fmla="*/ 415 h 816"/>
              <a:gd name="T4" fmla="*/ 9 w 1262"/>
              <a:gd name="T5" fmla="*/ 815 h 816"/>
              <a:gd name="T6" fmla="*/ 960 w 1262"/>
              <a:gd name="T7" fmla="*/ 815 h 816"/>
              <a:gd name="T8" fmla="*/ 1261 w 1262"/>
              <a:gd name="T9" fmla="*/ 408 h 816"/>
              <a:gd name="T10" fmla="*/ 951 w 1262"/>
              <a:gd name="T11" fmla="*/ 0 h 816"/>
              <a:gd name="T12" fmla="*/ 0 w 1262"/>
              <a:gd name="T13" fmla="*/ 0 h 8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2"/>
              <a:gd name="T22" fmla="*/ 0 h 816"/>
              <a:gd name="T23" fmla="*/ 1262 w 1262"/>
              <a:gd name="T24" fmla="*/ 816 h 8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2" h="816">
                <a:moveTo>
                  <a:pt x="0" y="0"/>
                </a:moveTo>
                <a:lnTo>
                  <a:pt x="301" y="415"/>
                </a:lnTo>
                <a:lnTo>
                  <a:pt x="9" y="815"/>
                </a:lnTo>
                <a:lnTo>
                  <a:pt x="960" y="815"/>
                </a:lnTo>
                <a:lnTo>
                  <a:pt x="1261" y="408"/>
                </a:lnTo>
                <a:lnTo>
                  <a:pt x="951" y="0"/>
                </a:lnTo>
                <a:lnTo>
                  <a:pt x="0" y="0"/>
                </a:lnTo>
              </a:path>
            </a:pathLst>
          </a:custGeom>
          <a:solidFill>
            <a:srgbClr val="275C9D"/>
          </a:solidFill>
          <a:ln w="57150" cap="rnd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1" i="1" u="none" strike="noStrike" kern="1200" cap="none" spc="0" normalizeH="0" baseline="0" noProof="0">
              <a:ln w="17780" cmpd="sng">
                <a:solidFill>
                  <a:srgbClr val="BFBFBF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BFBFBF">
                      <a:tint val="63000"/>
                      <a:sat val="105000"/>
                    </a:srgbClr>
                  </a:gs>
                  <a:gs pos="90000">
                    <a:srgbClr val="BFBFBF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9" name="AutoShape 5">
            <a:extLst>
              <a:ext uri="{FF2B5EF4-FFF2-40B4-BE49-F238E27FC236}">
                <a16:creationId xmlns:a16="http://schemas.microsoft.com/office/drawing/2014/main" id="{765E45FC-D651-43F2-A6E4-D3724E0A94FB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0800000">
            <a:off x="3806261" y="2785479"/>
            <a:ext cx="2832865" cy="245526"/>
          </a:xfrm>
          <a:prstGeom prst="triangle">
            <a:avLst>
              <a:gd name="adj" fmla="val 50000"/>
            </a:avLst>
          </a:prstGeom>
          <a:solidFill>
            <a:srgbClr val="275C9D"/>
          </a:solidFill>
          <a:ln w="6350" algn="ctr">
            <a:noFill/>
            <a:miter lim="800000"/>
            <a:headEnd type="none" w="sm" len="sm"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marL="12700" marR="0" lvl="0" indent="-12700" algn="ctr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ZA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275C9D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Rectangle 8">
            <a:extLst>
              <a:ext uri="{FF2B5EF4-FFF2-40B4-BE49-F238E27FC236}">
                <a16:creationId xmlns:a16="http://schemas.microsoft.com/office/drawing/2014/main" id="{924FDBD5-4254-4597-8D5E-272F36C10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1479" y="3142662"/>
            <a:ext cx="1656879" cy="377825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研究车型选取标准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3" name="Freeform 12">
            <a:extLst>
              <a:ext uri="{FF2B5EF4-FFF2-40B4-BE49-F238E27FC236}">
                <a16:creationId xmlns:a16="http://schemas.microsoft.com/office/drawing/2014/main" id="{87E76186-E312-4BC2-AB54-C4765E0A1676}"/>
              </a:ext>
            </a:extLst>
          </p:cNvPr>
          <p:cNvSpPr>
            <a:spLocks/>
          </p:cNvSpPr>
          <p:nvPr/>
        </p:nvSpPr>
        <p:spPr bwMode="auto">
          <a:xfrm>
            <a:off x="762894" y="2231415"/>
            <a:ext cx="619125" cy="360000"/>
          </a:xfrm>
          <a:custGeom>
            <a:avLst/>
            <a:gdLst>
              <a:gd name="T0" fmla="*/ 0 w 1262"/>
              <a:gd name="T1" fmla="*/ 0 h 816"/>
              <a:gd name="T2" fmla="*/ 301 w 1262"/>
              <a:gd name="T3" fmla="*/ 415 h 816"/>
              <a:gd name="T4" fmla="*/ 9 w 1262"/>
              <a:gd name="T5" fmla="*/ 815 h 816"/>
              <a:gd name="T6" fmla="*/ 960 w 1262"/>
              <a:gd name="T7" fmla="*/ 815 h 816"/>
              <a:gd name="T8" fmla="*/ 1261 w 1262"/>
              <a:gd name="T9" fmla="*/ 408 h 816"/>
              <a:gd name="T10" fmla="*/ 951 w 1262"/>
              <a:gd name="T11" fmla="*/ 0 h 816"/>
              <a:gd name="T12" fmla="*/ 0 w 1262"/>
              <a:gd name="T13" fmla="*/ 0 h 8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2"/>
              <a:gd name="T22" fmla="*/ 0 h 816"/>
              <a:gd name="T23" fmla="*/ 1262 w 1262"/>
              <a:gd name="T24" fmla="*/ 816 h 8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2" h="816">
                <a:moveTo>
                  <a:pt x="0" y="0"/>
                </a:moveTo>
                <a:lnTo>
                  <a:pt x="301" y="415"/>
                </a:lnTo>
                <a:lnTo>
                  <a:pt x="9" y="815"/>
                </a:lnTo>
                <a:lnTo>
                  <a:pt x="960" y="815"/>
                </a:lnTo>
                <a:lnTo>
                  <a:pt x="1261" y="408"/>
                </a:lnTo>
                <a:lnTo>
                  <a:pt x="951" y="0"/>
                </a:lnTo>
                <a:lnTo>
                  <a:pt x="0" y="0"/>
                </a:lnTo>
              </a:path>
            </a:pathLst>
          </a:custGeom>
          <a:solidFill>
            <a:srgbClr val="275C9D"/>
          </a:solidFill>
          <a:ln w="57150" cap="rnd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1" i="1" u="none" strike="noStrike" kern="1200" cap="none" spc="0" normalizeH="0" baseline="0" noProof="0">
              <a:ln w="17780" cmpd="sng">
                <a:solidFill>
                  <a:srgbClr val="BFBFBF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BFBFBF">
                      <a:tint val="63000"/>
                      <a:sat val="105000"/>
                    </a:srgbClr>
                  </a:gs>
                  <a:gs pos="90000">
                    <a:srgbClr val="BFBFBF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4" name="Freeform 12">
            <a:extLst>
              <a:ext uri="{FF2B5EF4-FFF2-40B4-BE49-F238E27FC236}">
                <a16:creationId xmlns:a16="http://schemas.microsoft.com/office/drawing/2014/main" id="{A573C91F-5933-436B-A7E8-466694A043DA}"/>
              </a:ext>
            </a:extLst>
          </p:cNvPr>
          <p:cNvSpPr>
            <a:spLocks/>
          </p:cNvSpPr>
          <p:nvPr/>
        </p:nvSpPr>
        <p:spPr bwMode="auto">
          <a:xfrm>
            <a:off x="762894" y="1685919"/>
            <a:ext cx="619125" cy="360000"/>
          </a:xfrm>
          <a:custGeom>
            <a:avLst/>
            <a:gdLst>
              <a:gd name="T0" fmla="*/ 0 w 1262"/>
              <a:gd name="T1" fmla="*/ 0 h 816"/>
              <a:gd name="T2" fmla="*/ 301 w 1262"/>
              <a:gd name="T3" fmla="*/ 415 h 816"/>
              <a:gd name="T4" fmla="*/ 9 w 1262"/>
              <a:gd name="T5" fmla="*/ 815 h 816"/>
              <a:gd name="T6" fmla="*/ 960 w 1262"/>
              <a:gd name="T7" fmla="*/ 815 h 816"/>
              <a:gd name="T8" fmla="*/ 1261 w 1262"/>
              <a:gd name="T9" fmla="*/ 408 h 816"/>
              <a:gd name="T10" fmla="*/ 951 w 1262"/>
              <a:gd name="T11" fmla="*/ 0 h 816"/>
              <a:gd name="T12" fmla="*/ 0 w 1262"/>
              <a:gd name="T13" fmla="*/ 0 h 8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62"/>
              <a:gd name="T22" fmla="*/ 0 h 816"/>
              <a:gd name="T23" fmla="*/ 1262 w 1262"/>
              <a:gd name="T24" fmla="*/ 816 h 8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62" h="816">
                <a:moveTo>
                  <a:pt x="0" y="0"/>
                </a:moveTo>
                <a:lnTo>
                  <a:pt x="301" y="415"/>
                </a:lnTo>
                <a:lnTo>
                  <a:pt x="9" y="815"/>
                </a:lnTo>
                <a:lnTo>
                  <a:pt x="960" y="815"/>
                </a:lnTo>
                <a:lnTo>
                  <a:pt x="1261" y="408"/>
                </a:lnTo>
                <a:lnTo>
                  <a:pt x="951" y="0"/>
                </a:lnTo>
                <a:lnTo>
                  <a:pt x="0" y="0"/>
                </a:lnTo>
              </a:path>
            </a:pathLst>
          </a:custGeom>
          <a:solidFill>
            <a:srgbClr val="275C9D"/>
          </a:solidFill>
          <a:ln w="57150" cap="rnd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1" i="1" u="none" strike="noStrike" kern="1200" cap="none" spc="0" normalizeH="0" baseline="0" noProof="0">
              <a:ln w="17780" cmpd="sng">
                <a:solidFill>
                  <a:srgbClr val="BFBFBF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BFBFBF">
                      <a:tint val="63000"/>
                      <a:sat val="105000"/>
                    </a:srgbClr>
                  </a:gs>
                  <a:gs pos="90000">
                    <a:srgbClr val="BFBFBF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7" name="Rectangle 8">
            <a:extLst>
              <a:ext uri="{FF2B5EF4-FFF2-40B4-BE49-F238E27FC236}">
                <a16:creationId xmlns:a16="http://schemas.microsoft.com/office/drawing/2014/main" id="{950648BA-2007-44C0-96CC-961018502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1479" y="3571512"/>
            <a:ext cx="1656000" cy="2755241"/>
          </a:xfrm>
          <a:prstGeom prst="rect">
            <a:avLst/>
          </a:prstGeom>
          <a:noFill/>
          <a:ln w="9525">
            <a:solidFill>
              <a:srgbClr val="B2B2B2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180975" algn="l" defTabSz="914400" rtl="0" eaLnBrk="0" fontAlgn="base" latinLnBrk="0" hangingPunct="0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研究车型选取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安路勤价格监测体系中的市场在售乘用车车型，根据市场变化每季度更新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180975" algn="l" defTabSz="914400" rtl="0" eaLnBrk="0" fontAlgn="base" latinLnBrk="0" hangingPunct="0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各级别车型选取标准为上一季度中，各车型销量的合计，占该细分市场整体销量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90%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以上的车型，并根据部分特殊情况进行各别调整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180975" algn="l" defTabSz="914400" rtl="0" eaLnBrk="1" fontAlgn="auto" latinLnBrk="0" hangingPunct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Tx/>
              <a:buSzPct val="80000"/>
              <a:buFont typeface="Wingdings" pitchFamily="2" charset="2"/>
              <a:buChar char="l"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目前不对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A00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级别细分市场进行价格跟踪监测</a:t>
            </a:r>
          </a:p>
        </p:txBody>
      </p:sp>
      <p:sp>
        <p:nvSpPr>
          <p:cNvPr id="19" name="灯片编号占位符 3">
            <a:extLst>
              <a:ext uri="{FF2B5EF4-FFF2-40B4-BE49-F238E27FC236}">
                <a16:creationId xmlns:a16="http://schemas.microsoft.com/office/drawing/2014/main" id="{06C45A0E-7C46-4CB0-AFD9-BCCB3EDC4294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4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DF170B02-04EC-48BE-B972-C79C68BD85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36248"/>
              </p:ext>
            </p:extLst>
          </p:nvPr>
        </p:nvGraphicFramePr>
        <p:xfrm>
          <a:off x="773802" y="3142663"/>
          <a:ext cx="8527022" cy="3445164"/>
        </p:xfrm>
        <a:graphic>
          <a:graphicData uri="http://schemas.openxmlformats.org/drawingml/2006/table">
            <a:tbl>
              <a:tblPr/>
              <a:tblGrid>
                <a:gridCol w="609073">
                  <a:extLst>
                    <a:ext uri="{9D8B030D-6E8A-4147-A177-3AD203B41FA5}">
                      <a16:colId xmlns:a16="http://schemas.microsoft.com/office/drawing/2014/main" val="530595816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2341059950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2796156591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995318888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4276890541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2199606999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3429505521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3575460024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3899260768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2333706434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1953456653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552857495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114634571"/>
                    </a:ext>
                  </a:extLst>
                </a:gridCol>
                <a:gridCol w="609073">
                  <a:extLst>
                    <a:ext uri="{9D8B030D-6E8A-4147-A177-3AD203B41FA5}">
                      <a16:colId xmlns:a16="http://schemas.microsoft.com/office/drawing/2014/main" val="1758935047"/>
                    </a:ext>
                  </a:extLst>
                </a:gridCol>
              </a:tblGrid>
              <a:tr h="25979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SUV</a:t>
                      </a: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2408803"/>
                  </a:ext>
                </a:extLst>
              </a:tr>
              <a:tr h="2597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2657" marR="82657" marT="41329" marB="41329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marL="8610" marR="8610" marT="861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</a:p>
                  </a:txBody>
                  <a:tcPr marL="8610" marR="8610" marT="861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4954870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Polo HB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轩逸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凌渡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雅阁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A6L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XR-V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奕跑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H6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远景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X6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领克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02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途观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英菲尼迪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QX50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GL8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60021466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310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朗逸</a:t>
                      </a:r>
                      <a:endParaRPr lang="en-US" altLang="zh-CN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骐达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凯美瑞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E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缤智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启辰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T60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长安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CS75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捷达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VS5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沃尔沃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XC40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GLC</a:t>
                      </a:r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级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楼兰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XT6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菱智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72153991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飞度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HB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卡罗拉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领克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03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级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系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缤越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博越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现代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ix35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昂科拉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GX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Q5L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斯威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G01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普拉多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730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4116632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瑞纳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NB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宝来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菲斯塔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3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系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沃</a:t>
                      </a:r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尔沃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S90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长安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CS35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荣放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威兰达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MG HS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WEY VV7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艾力绅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2386492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威驰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英朗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A3 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三厢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A4L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CT6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远景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CR-V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智跑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昂科威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捷途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昂科旗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奥德赛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1128847"/>
                  </a:ext>
                </a:extLst>
              </a:tr>
              <a:tr h="128434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悦纳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速腾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远景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迈腾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510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探岳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马自达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CX-4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汉兰达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奔腾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T99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GM6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2338690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致享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帝豪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艾瑞泽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GX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帕萨特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途铠</a:t>
                      </a:r>
                      <a:endParaRPr lang="en-US" altLang="zh-CN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奇骏</a:t>
                      </a:r>
                      <a:endParaRPr lang="en-US" altLang="zh-CN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XT4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红旗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RM-5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6800367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致炫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思域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捷达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VA3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君威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C-HR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荣威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RX5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530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瑞虎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瑞风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R3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900145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雷凌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福睿斯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天籁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RS-3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皓影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奔驰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GLB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XT5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GM8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2571583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桑塔纳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1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亚洲龙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傲跑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欧蓝德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沃</a:t>
                      </a:r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尔沃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XC60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嘉际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5168890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逸动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蓝鸟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君越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柯米克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逍客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Q2L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冠道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宝骏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360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7143485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科鲁泽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MG6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红旗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H5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MG ZS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M6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锐际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捷途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阁瑞斯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294296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高尔夫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A3 </a:t>
                      </a:r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两厢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迈锐宝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XL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奕泽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长安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UNT-T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探界者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宋 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MAX</a:t>
                      </a:r>
                      <a:endParaRPr lang="en-US" altLang="zh-CN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8961100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荣威 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i5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福克斯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凯迪拉克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CT5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现代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ix25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GS4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马自达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CX-5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捷达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VS7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5519111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凌派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阿特兹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劲客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探歌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ICON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柯迪亚克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5903759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伊</a:t>
                      </a:r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兰特 领</a:t>
                      </a:r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INSPIRE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智达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X3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哈弗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F7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瑞虎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5X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风光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580 </a:t>
                      </a:r>
                      <a:r>
                        <a:rPr 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Pro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3207131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昂克赛拉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大众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CC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昂科拉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帝豪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GS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瑞虎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7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长安 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CX70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3209975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缤瑞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奔腾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X40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X1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途胜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锐界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84084809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A</a:t>
                      </a:r>
                      <a:r>
                        <a:rPr lang="zh-CN" altLang="en-US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级 </a:t>
                      </a:r>
                      <a:r>
                        <a:rPr lang="en-US" altLang="zh-CN" sz="700" b="1" i="0" u="none" strike="noStrike" kern="12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L</a:t>
                      </a:r>
                      <a:endParaRPr lang="en-US" altLang="zh-CN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探影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奥迪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Q3</a:t>
                      </a:r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VV6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发现运动版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7304587"/>
                  </a:ext>
                </a:extLst>
              </a:tr>
              <a:tr h="147218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全新悦动</a:t>
                      </a:r>
                      <a:endParaRPr lang="en-US" altLang="zh-CN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GS3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长安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CS55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宝马</a:t>
                      </a:r>
                      <a:r>
                        <a:rPr lang="en-US" altLang="zh-CN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X2</a:t>
                      </a:r>
                      <a:endParaRPr 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传祺</a:t>
                      </a:r>
                      <a:r>
                        <a:rPr lang="en-US" sz="7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华文细黑" panose="02010600040101010101" pitchFamily="2" charset="-122"/>
                          <a:ea typeface="微软雅黑 Light" panose="020B0502040204020203" pitchFamily="34" charset="-122"/>
                          <a:cs typeface="+mn-cs"/>
                        </a:rPr>
                        <a:t>GS8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华文细黑" panose="02010600040101010101" pitchFamily="2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49223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4441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Line 136">
            <a:extLst>
              <a:ext uri="{FF2B5EF4-FFF2-40B4-BE49-F238E27FC236}">
                <a16:creationId xmlns:a16="http://schemas.microsoft.com/office/drawing/2014/main" id="{AAE6CECB-2084-438C-9A41-3618FAB6BDE2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649969" y="2533143"/>
            <a:ext cx="2951" cy="713262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Line 136">
            <a:extLst>
              <a:ext uri="{FF2B5EF4-FFF2-40B4-BE49-F238E27FC236}">
                <a16:creationId xmlns:a16="http://schemas.microsoft.com/office/drawing/2014/main" id="{B2D269D6-714B-45C1-B2EA-D5D073A3A13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6615215" y="2578092"/>
            <a:ext cx="6325" cy="626735"/>
          </a:xfrm>
          <a:prstGeom prst="line">
            <a:avLst/>
          </a:prstGeom>
          <a:noFill/>
          <a:ln w="63500">
            <a:solidFill>
              <a:schemeClr val="accent1">
                <a:lumMod val="60000"/>
                <a:lumOff val="40000"/>
              </a:schemeClr>
            </a:solidFill>
            <a:round/>
            <a:headEnd type="oval" w="sm" len="med"/>
            <a:tailEnd type="triangl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内容占位符 3">
            <a:extLst>
              <a:ext uri="{FF2B5EF4-FFF2-40B4-BE49-F238E27FC236}">
                <a16:creationId xmlns:a16="http://schemas.microsoft.com/office/drawing/2014/main" id="{23F442AC-61CC-4E19-B6F0-102DB63796D1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价格变化指数介绍</a:t>
            </a:r>
          </a:p>
        </p:txBody>
      </p:sp>
      <p:graphicFrame>
        <p:nvGraphicFramePr>
          <p:cNvPr id="19" name="Group 212">
            <a:extLst>
              <a:ext uri="{FF2B5EF4-FFF2-40B4-BE49-F238E27FC236}">
                <a16:creationId xmlns:a16="http://schemas.microsoft.com/office/drawing/2014/main" id="{E1337B11-BE0D-41B6-8D16-07A4E135D0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871504"/>
              </p:ext>
            </p:extLst>
          </p:nvPr>
        </p:nvGraphicFramePr>
        <p:xfrm>
          <a:off x="1299240" y="1931993"/>
          <a:ext cx="3888001" cy="1933196"/>
        </p:xfrm>
        <a:graphic>
          <a:graphicData uri="http://schemas.openxmlformats.org/drawingml/2006/table">
            <a:tbl>
              <a:tblPr/>
              <a:tblGrid>
                <a:gridCol w="656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6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49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9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车型平均成交价（万）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937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10.88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11.45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16.25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11.50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12.42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937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19.55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21.05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23.13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5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25.12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0" name="Group 225">
            <a:extLst>
              <a:ext uri="{FF2B5EF4-FFF2-40B4-BE49-F238E27FC236}">
                <a16:creationId xmlns:a16="http://schemas.microsoft.com/office/drawing/2014/main" id="{4BD34734-D468-431A-B8AC-3ABF29D4B3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438940"/>
              </p:ext>
            </p:extLst>
          </p:nvPr>
        </p:nvGraphicFramePr>
        <p:xfrm>
          <a:off x="1299241" y="4502151"/>
          <a:ext cx="5258314" cy="1960640"/>
        </p:xfrm>
        <a:graphic>
          <a:graphicData uri="http://schemas.openxmlformats.org/drawingml/2006/table">
            <a:tbl>
              <a:tblPr/>
              <a:tblGrid>
                <a:gridCol w="620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7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0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56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车型细分销量（辆）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车型权重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24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5.62%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800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824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3400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19.10%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4000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1300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7.30%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7" name="AutoShape 133">
            <a:extLst>
              <a:ext uri="{FF2B5EF4-FFF2-40B4-BE49-F238E27FC236}">
                <a16:creationId xmlns:a16="http://schemas.microsoft.com/office/drawing/2014/main" id="{44A040FD-28F6-4804-8F9F-6DA170532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606" y="4502151"/>
            <a:ext cx="755650" cy="1981200"/>
          </a:xfrm>
          <a:prstGeom prst="rightArrow">
            <a:avLst>
              <a:gd name="adj1" fmla="val 54880"/>
              <a:gd name="adj2" fmla="val 55000"/>
            </a:avLst>
          </a:prstGeom>
          <a:solidFill>
            <a:schemeClr val="accent1">
              <a:lumMod val="60000"/>
              <a:lumOff val="40000"/>
            </a:schemeClr>
          </a:solidFill>
          <a:ln w="50800" algn="ctr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zh-CN" altLang="en-US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Text Box 134">
            <a:extLst>
              <a:ext uri="{FF2B5EF4-FFF2-40B4-BE49-F238E27FC236}">
                <a16:creationId xmlns:a16="http://schemas.microsoft.com/office/drawing/2014/main" id="{3A93F538-FC2B-48D9-9849-BA1F19AD5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78" y="5196753"/>
            <a:ext cx="627017" cy="584775"/>
          </a:xfrm>
          <a:prstGeom prst="rect">
            <a:avLst/>
          </a:prstGeom>
          <a:noFill/>
          <a:ln w="50800" algn="ctr">
            <a:noFill/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以车型占整体比重为权重</a:t>
            </a:r>
          </a:p>
        </p:txBody>
      </p:sp>
      <p:sp>
        <p:nvSpPr>
          <p:cNvPr id="31" name="Line 135">
            <a:extLst>
              <a:ext uri="{FF2B5EF4-FFF2-40B4-BE49-F238E27FC236}">
                <a16:creationId xmlns:a16="http://schemas.microsoft.com/office/drawing/2014/main" id="{ACE6BD3F-3A1F-4696-A071-D275A71619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0" y="2904581"/>
            <a:ext cx="4752" cy="1475829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Rectangle 137">
            <a:extLst>
              <a:ext uri="{FF2B5EF4-FFF2-40B4-BE49-F238E27FC236}">
                <a16:creationId xmlns:a16="http://schemas.microsoft.com/office/drawing/2014/main" id="{4FF89CE7-4B48-4415-ADC3-D1DB0854E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2150" y="2645821"/>
            <a:ext cx="647700" cy="468312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275C9D"/>
            </a:solidFill>
            <a:miter lim="800000"/>
            <a:headEnd/>
            <a:tailEnd/>
          </a:ln>
        </p:spPr>
        <p:txBody>
          <a:bodyPr lIns="54000" rIns="54000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根据细分匹配</a:t>
            </a:r>
          </a:p>
        </p:txBody>
      </p:sp>
      <p:graphicFrame>
        <p:nvGraphicFramePr>
          <p:cNvPr id="38" name="Group 213">
            <a:extLst>
              <a:ext uri="{FF2B5EF4-FFF2-40B4-BE49-F238E27FC236}">
                <a16:creationId xmlns:a16="http://schemas.microsoft.com/office/drawing/2014/main" id="{16652695-4529-43B8-9A88-C6C8960D4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277987"/>
              </p:ext>
            </p:extLst>
          </p:nvPr>
        </p:nvGraphicFramePr>
        <p:xfrm>
          <a:off x="7010400" y="1931993"/>
          <a:ext cx="3888000" cy="1933200"/>
        </p:xfrm>
        <a:graphic>
          <a:graphicData uri="http://schemas.openxmlformats.org/drawingml/2006/table">
            <a:tbl>
              <a:tblPr/>
              <a:tblGrid>
                <a:gridCol w="431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9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87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车型平均成交价（万）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车型权重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048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10.88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5.62%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11.45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4.49%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16.25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11.50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11.24%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12.42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12.92%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048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19.55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19.10%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21.05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22.47%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23.13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0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25.12</a:t>
                      </a:r>
                      <a:endParaRPr kumimoji="0" lang="zh-HK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7.30%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9" name="Rectangle 203">
            <a:extLst>
              <a:ext uri="{FF2B5EF4-FFF2-40B4-BE49-F238E27FC236}">
                <a16:creationId xmlns:a16="http://schemas.microsoft.com/office/drawing/2014/main" id="{91920EB3-81BC-4A17-82BF-C200B8085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4572005"/>
            <a:ext cx="3311525" cy="360363"/>
          </a:xfrm>
          <a:prstGeom prst="rect">
            <a:avLst/>
          </a:prstGeom>
          <a:solidFill>
            <a:sysClr val="window" lastClr="FFFFFF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rgbClr val="E5DEDB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加权计算得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市场整体成交价：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17.64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</p:txBody>
      </p:sp>
      <p:sp>
        <p:nvSpPr>
          <p:cNvPr id="40" name="Rectangle 205">
            <a:extLst>
              <a:ext uri="{FF2B5EF4-FFF2-40B4-BE49-F238E27FC236}">
                <a16:creationId xmlns:a16="http://schemas.microsoft.com/office/drawing/2014/main" id="{62198856-2511-4360-A5D9-C0223D771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5661025"/>
            <a:ext cx="3311525" cy="649288"/>
          </a:xfrm>
          <a:prstGeom prst="rect">
            <a:avLst/>
          </a:prstGeom>
          <a:solidFill>
            <a:sysClr val="window" lastClr="FFFFFF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rgbClr val="E5DEDB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设基值为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万，则价格变化指数为：</a:t>
            </a:r>
          </a:p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17.64/16-1</a:t>
            </a: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）* </a:t>
            </a:r>
            <a:r>
              <a:rPr kumimoji="0" lang="en-US" altLang="zh-CN" sz="14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100 = 10.25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AutoShape 8">
            <a:extLst>
              <a:ext uri="{FF2B5EF4-FFF2-40B4-BE49-F238E27FC236}">
                <a16:creationId xmlns:a16="http://schemas.microsoft.com/office/drawing/2014/main" id="{A175291F-02E1-4E0F-A971-848144DA5AB6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948098" y="4078288"/>
            <a:ext cx="2012604" cy="214312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 type="none" w="sm" len="sm"/>
            <a:tailEnd type="none" w="sm" len="sm"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ZA" b="1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Rectangle 8">
            <a:extLst>
              <a:ext uri="{FF2B5EF4-FFF2-40B4-BE49-F238E27FC236}">
                <a16:creationId xmlns:a16="http://schemas.microsoft.com/office/drawing/2014/main" id="{3F5FEB37-F47A-4D69-8C25-EE7C35E96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53" y="1560934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车型平均成交价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Rectangle 8">
            <a:extLst>
              <a:ext uri="{FF2B5EF4-FFF2-40B4-BE49-F238E27FC236}">
                <a16:creationId xmlns:a16="http://schemas.microsoft.com/office/drawing/2014/main" id="{B72428A9-E3CB-4A18-AA7D-7E850BCC2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1713" y="1560934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计算市场整体成交价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Rectangle 8">
            <a:extLst>
              <a:ext uri="{FF2B5EF4-FFF2-40B4-BE49-F238E27FC236}">
                <a16:creationId xmlns:a16="http://schemas.microsoft.com/office/drawing/2014/main" id="{518B7B74-5085-464E-94EE-57C253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53" y="4153318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车型细分销量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内容占位符 2">
            <a:extLst>
              <a:ext uri="{FF2B5EF4-FFF2-40B4-BE49-F238E27FC236}">
                <a16:creationId xmlns:a16="http://schemas.microsoft.com/office/drawing/2014/main" id="{3028EE1E-C97D-4756-920B-0CA4BFCD8502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3" y="835200"/>
            <a:ext cx="11465151" cy="4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价格变化指数简称价格指数，是反映乘用车市场中在销车型实际销售价格变化的综合指数体系</a:t>
            </a:r>
          </a:p>
        </p:txBody>
      </p:sp>
      <p:sp>
        <p:nvSpPr>
          <p:cNvPr id="49" name="AutoShape 8">
            <a:extLst>
              <a:ext uri="{FF2B5EF4-FFF2-40B4-BE49-F238E27FC236}">
                <a16:creationId xmlns:a16="http://schemas.microsoft.com/office/drawing/2014/main" id="{A6E2AF04-C2C1-49C0-8169-409540F89633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948098" y="5249585"/>
            <a:ext cx="2012604" cy="214312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 type="none" w="sm" len="sm"/>
            <a:tailEnd type="none" w="sm" len="sm"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en-ZA" b="1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灯片编号占位符 3">
            <a:extLst>
              <a:ext uri="{FF2B5EF4-FFF2-40B4-BE49-F238E27FC236}">
                <a16:creationId xmlns:a16="http://schemas.microsoft.com/office/drawing/2014/main" id="{35563FA2-D439-4C24-BFEB-519C11FF6AD1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5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22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Line 135">
            <a:extLst>
              <a:ext uri="{FF2B5EF4-FFF2-40B4-BE49-F238E27FC236}">
                <a16:creationId xmlns:a16="http://schemas.microsoft.com/office/drawing/2014/main" id="{F78BC1E8-F54C-486F-BB68-3E3B6F6B4C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0" y="2904581"/>
            <a:ext cx="4752" cy="1475829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Line 136">
            <a:extLst>
              <a:ext uri="{FF2B5EF4-FFF2-40B4-BE49-F238E27FC236}">
                <a16:creationId xmlns:a16="http://schemas.microsoft.com/office/drawing/2014/main" id="{AAE6CECB-2084-438C-9A41-3618FAB6BDE2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653200" y="2542133"/>
            <a:ext cx="8711" cy="701040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Line 136">
            <a:extLst>
              <a:ext uri="{FF2B5EF4-FFF2-40B4-BE49-F238E27FC236}">
                <a16:creationId xmlns:a16="http://schemas.microsoft.com/office/drawing/2014/main" id="{B2D269D6-714B-45C1-B2EA-D5D073A3A134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6615215" y="2578092"/>
            <a:ext cx="6325" cy="626735"/>
          </a:xfrm>
          <a:prstGeom prst="line">
            <a:avLst/>
          </a:prstGeom>
          <a:noFill/>
          <a:ln w="63500">
            <a:solidFill>
              <a:schemeClr val="accent1">
                <a:lumMod val="60000"/>
                <a:lumOff val="40000"/>
              </a:schemeClr>
            </a:solidFill>
            <a:round/>
            <a:headEnd type="oval" w="sm" len="med"/>
            <a:tailEnd type="triangle" w="med" len="med"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内容占位符 3">
            <a:extLst>
              <a:ext uri="{FF2B5EF4-FFF2-40B4-BE49-F238E27FC236}">
                <a16:creationId xmlns:a16="http://schemas.microsoft.com/office/drawing/2014/main" id="{23F442AC-61CC-4E19-B6F0-102DB63796D1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GAIN•</a:t>
            </a:r>
            <a:r>
              <a:rPr lang="zh-CN" altLang="en-US" sz="24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指数介绍</a:t>
            </a:r>
          </a:p>
        </p:txBody>
      </p:sp>
      <p:graphicFrame>
        <p:nvGraphicFramePr>
          <p:cNvPr id="19" name="Group 212">
            <a:extLst>
              <a:ext uri="{FF2B5EF4-FFF2-40B4-BE49-F238E27FC236}">
                <a16:creationId xmlns:a16="http://schemas.microsoft.com/office/drawing/2014/main" id="{E1337B11-BE0D-41B6-8D16-07A4E135D0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576299"/>
              </p:ext>
            </p:extLst>
          </p:nvPr>
        </p:nvGraphicFramePr>
        <p:xfrm>
          <a:off x="1299240" y="1931993"/>
          <a:ext cx="3886967" cy="1933197"/>
        </p:xfrm>
        <a:graphic>
          <a:graphicData uri="http://schemas.openxmlformats.org/drawingml/2006/table">
            <a:tbl>
              <a:tblPr/>
              <a:tblGrid>
                <a:gridCol w="565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50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779894667"/>
                    </a:ext>
                  </a:extLst>
                </a:gridCol>
              </a:tblGrid>
              <a:tr h="3473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车型平均成交价（万）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MSRP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（万）</a:t>
                      </a:r>
                      <a:endParaRPr kumimoji="0" lang="en-US" altLang="zh-CN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20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11.78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12.28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11.45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11.67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16.15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15.75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11.82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12.72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20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19.55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20.35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20.35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21.45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22.13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23.43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23.72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25.72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0" name="Group 225">
            <a:extLst>
              <a:ext uri="{FF2B5EF4-FFF2-40B4-BE49-F238E27FC236}">
                <a16:creationId xmlns:a16="http://schemas.microsoft.com/office/drawing/2014/main" id="{4BD34734-D468-431A-B8AC-3ABF29D4B331}"/>
              </a:ext>
            </a:extLst>
          </p:cNvPr>
          <p:cNvGraphicFramePr>
            <a:graphicFrameLocks noGrp="1"/>
          </p:cNvGraphicFramePr>
          <p:nvPr/>
        </p:nvGraphicFramePr>
        <p:xfrm>
          <a:off x="1299241" y="4502151"/>
          <a:ext cx="5258314" cy="1960640"/>
        </p:xfrm>
        <a:graphic>
          <a:graphicData uri="http://schemas.openxmlformats.org/drawingml/2006/table">
            <a:tbl>
              <a:tblPr/>
              <a:tblGrid>
                <a:gridCol w="620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07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7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0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56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车型细分销量（辆）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车型权重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240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5.62%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800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2300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8240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3400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19.10%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4000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1500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82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1300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36000" marR="36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7.30%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7" name="AutoShape 133">
            <a:extLst>
              <a:ext uri="{FF2B5EF4-FFF2-40B4-BE49-F238E27FC236}">
                <a16:creationId xmlns:a16="http://schemas.microsoft.com/office/drawing/2014/main" id="{44A040FD-28F6-4804-8F9F-6DA170532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606" y="4502151"/>
            <a:ext cx="755650" cy="1981200"/>
          </a:xfrm>
          <a:prstGeom prst="rightArrow">
            <a:avLst>
              <a:gd name="adj1" fmla="val 54880"/>
              <a:gd name="adj2" fmla="val 55000"/>
            </a:avLst>
          </a:prstGeom>
          <a:solidFill>
            <a:schemeClr val="accent1">
              <a:lumMod val="60000"/>
              <a:lumOff val="40000"/>
            </a:schemeClr>
          </a:solidFill>
          <a:ln w="50800" algn="ctr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Text Box 134">
            <a:extLst>
              <a:ext uri="{FF2B5EF4-FFF2-40B4-BE49-F238E27FC236}">
                <a16:creationId xmlns:a16="http://schemas.microsoft.com/office/drawing/2014/main" id="{3A93F538-FC2B-48D9-9849-BA1F19AD5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78" y="5196753"/>
            <a:ext cx="627017" cy="584775"/>
          </a:xfrm>
          <a:prstGeom prst="rect">
            <a:avLst/>
          </a:prstGeom>
          <a:noFill/>
          <a:ln w="50800" algn="ctr">
            <a:noFill/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以车型占整体比重为权重</a:t>
            </a:r>
          </a:p>
        </p:txBody>
      </p:sp>
      <p:sp>
        <p:nvSpPr>
          <p:cNvPr id="35" name="Rectangle 137">
            <a:extLst>
              <a:ext uri="{FF2B5EF4-FFF2-40B4-BE49-F238E27FC236}">
                <a16:creationId xmlns:a16="http://schemas.microsoft.com/office/drawing/2014/main" id="{4FF89CE7-4B48-4415-ADC3-D1DB0854E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2150" y="2645821"/>
            <a:ext cx="647700" cy="468312"/>
          </a:xfrm>
          <a:prstGeom prst="rect">
            <a:avLst/>
          </a:prstGeom>
          <a:solidFill>
            <a:sysClr val="window" lastClr="FFFFFF"/>
          </a:solidFill>
          <a:ln w="19050" algn="ctr">
            <a:solidFill>
              <a:srgbClr val="275C9D"/>
            </a:solidFill>
            <a:miter lim="800000"/>
            <a:headEnd/>
            <a:tailEnd/>
          </a:ln>
        </p:spPr>
        <p:txBody>
          <a:bodyPr lIns="54000" rIns="5400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根据细分匹配</a:t>
            </a:r>
          </a:p>
        </p:txBody>
      </p:sp>
      <p:graphicFrame>
        <p:nvGraphicFramePr>
          <p:cNvPr id="38" name="Group 213">
            <a:extLst>
              <a:ext uri="{FF2B5EF4-FFF2-40B4-BE49-F238E27FC236}">
                <a16:creationId xmlns:a16="http://schemas.microsoft.com/office/drawing/2014/main" id="{16652695-4529-43B8-9A88-C6C8960D4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754721"/>
              </p:ext>
            </p:extLst>
          </p:nvPr>
        </p:nvGraphicFramePr>
        <p:xfrm>
          <a:off x="7010400" y="1931993"/>
          <a:ext cx="3888000" cy="1931994"/>
        </p:xfrm>
        <a:graphic>
          <a:graphicData uri="http://schemas.openxmlformats.org/drawingml/2006/table">
            <a:tbl>
              <a:tblPr/>
              <a:tblGrid>
                <a:gridCol w="431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9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5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级别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排量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排档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微软雅黑" pitchFamily="34" charset="-122"/>
                        </a:rPr>
                        <a:t>优惠幅度（元）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车型权重</a:t>
                      </a:r>
                    </a:p>
                  </a:txBody>
                  <a:tcPr marL="90000" marR="90000" marT="36000" marB="36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75C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266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5.62%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2200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4.49%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-4000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A2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1.6L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MT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7000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11.24%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9000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12.92%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266">
                <a:tc row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</a:t>
                      </a:r>
                      <a:r>
                        <a:rPr kumimoji="0" lang="zh-CN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级</a:t>
                      </a:r>
                      <a:endParaRPr kumimoji="0" lang="zh-HK" altLang="en-US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B1</a:t>
                      </a: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2.0L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8000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19.10%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CVT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11000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22.47%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2.4L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8.43%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62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B2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2.5L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华文细黑" pitchFamily="2" charset="-122"/>
                        </a:rPr>
                        <a:t>AT</a:t>
                      </a:r>
                      <a:endParaRPr kumimoji="0" lang="en-US" altLang="zh-HK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华文细黑" pitchFamily="2" charset="-122"/>
                      </a:endParaRPr>
                    </a:p>
                  </a:txBody>
                  <a:tcPr marL="90000" marR="90000" marT="18000" marB="1800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华文细黑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20000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ea typeface="华文细黑" pitchFamily="2" charset="-122"/>
                        </a:rPr>
                        <a:t>7.30%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5DE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1" name="AutoShape 8">
            <a:extLst>
              <a:ext uri="{FF2B5EF4-FFF2-40B4-BE49-F238E27FC236}">
                <a16:creationId xmlns:a16="http://schemas.microsoft.com/office/drawing/2014/main" id="{A175291F-02E1-4E0F-A971-848144DA5AB6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948098" y="3991198"/>
            <a:ext cx="2012604" cy="214312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 type="none" w="sm" len="sm"/>
            <a:tailEnd type="none" w="sm" len="sm"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ZA" sz="1800" b="1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Rectangle 8">
            <a:extLst>
              <a:ext uri="{FF2B5EF4-FFF2-40B4-BE49-F238E27FC236}">
                <a16:creationId xmlns:a16="http://schemas.microsoft.com/office/drawing/2014/main" id="{3F5FEB37-F47A-4D69-8C25-EE7C35E96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53" y="1560934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车型平均成交价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Rectangle 8">
            <a:extLst>
              <a:ext uri="{FF2B5EF4-FFF2-40B4-BE49-F238E27FC236}">
                <a16:creationId xmlns:a16="http://schemas.microsoft.com/office/drawing/2014/main" id="{B72428A9-E3CB-4A18-AA7D-7E850BCC2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1713" y="1560934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计算市场整体成交价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Rectangle 8">
            <a:extLst>
              <a:ext uri="{FF2B5EF4-FFF2-40B4-BE49-F238E27FC236}">
                <a16:creationId xmlns:a16="http://schemas.microsoft.com/office/drawing/2014/main" id="{518B7B74-5085-464E-94EE-57C253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553" y="4153318"/>
            <a:ext cx="2365375" cy="288000"/>
          </a:xfrm>
          <a:prstGeom prst="rect">
            <a:avLst/>
          </a:prstGeom>
          <a:solidFill>
            <a:sysClr val="window" lastClr="FFFFFF"/>
          </a:solidFill>
          <a:ln w="635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车型细分销量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内容占位符 2">
            <a:extLst>
              <a:ext uri="{FF2B5EF4-FFF2-40B4-BE49-F238E27FC236}">
                <a16:creationId xmlns:a16="http://schemas.microsoft.com/office/drawing/2014/main" id="{3028EE1E-C97D-4756-920B-0CA4BFCD8502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3" y="835200"/>
            <a:ext cx="11465151" cy="4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275C9D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终端优惠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指数简称优惠指数，是反映乘用车市场中在销车型实际优惠变化的综合指数体系</a:t>
            </a:r>
          </a:p>
        </p:txBody>
      </p:sp>
      <p:sp>
        <p:nvSpPr>
          <p:cNvPr id="49" name="AutoShape 8">
            <a:extLst>
              <a:ext uri="{FF2B5EF4-FFF2-40B4-BE49-F238E27FC236}">
                <a16:creationId xmlns:a16="http://schemas.microsoft.com/office/drawing/2014/main" id="{A6E2AF04-C2C1-49C0-8169-409540F89633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948098" y="4831570"/>
            <a:ext cx="2012604" cy="214312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 type="none" w="sm" len="sm"/>
            <a:tailEnd type="none" w="sm" len="sm"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ZA" sz="1800" b="1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Rectangle 214">
            <a:extLst>
              <a:ext uri="{FF2B5EF4-FFF2-40B4-BE49-F238E27FC236}">
                <a16:creationId xmlns:a16="http://schemas.microsoft.com/office/drawing/2014/main" id="{AB0DBD17-886C-4821-8D4C-BDB3E88F0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4301899"/>
            <a:ext cx="3311525" cy="360363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加权计算得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市场整体优惠幅度：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8548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</a:p>
        </p:txBody>
      </p:sp>
      <p:sp>
        <p:nvSpPr>
          <p:cNvPr id="54" name="Rectangle 215">
            <a:extLst>
              <a:ext uri="{FF2B5EF4-FFF2-40B4-BE49-F238E27FC236}">
                <a16:creationId xmlns:a16="http://schemas.microsoft.com/office/drawing/2014/main" id="{C46008F0-C0F9-40E4-8B17-A6A383C9B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5837600"/>
            <a:ext cx="3311525" cy="614363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设基值为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万，则终端优惠指数为：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5348/160000*100 = 3.34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Rectangle 217">
            <a:extLst>
              <a:ext uri="{FF2B5EF4-FFF2-40B4-BE49-F238E27FC236}">
                <a16:creationId xmlns:a16="http://schemas.microsoft.com/office/drawing/2014/main" id="{643BFD83-7C01-4CF8-AAAA-4B081DDE2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638" y="5166093"/>
            <a:ext cx="3311525" cy="544513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275C9D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与基期比较的市场整体优惠幅度：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8548-(3200)(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基期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)=5348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</a:p>
        </p:txBody>
      </p:sp>
      <p:sp>
        <p:nvSpPr>
          <p:cNvPr id="22" name="灯片编号占位符 3">
            <a:extLst>
              <a:ext uri="{FF2B5EF4-FFF2-40B4-BE49-F238E27FC236}">
                <a16:creationId xmlns:a16="http://schemas.microsoft.com/office/drawing/2014/main" id="{CB713B97-1BD2-4A07-8436-0A7626E13172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6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753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11A2F77-4991-4DCF-95DD-2B70A7F2D983}"/>
              </a:ext>
            </a:extLst>
          </p:cNvPr>
          <p:cNvGrpSpPr/>
          <p:nvPr/>
        </p:nvGrpSpPr>
        <p:grpSpPr>
          <a:xfrm>
            <a:off x="3307181" y="2582615"/>
            <a:ext cx="5577638" cy="1446550"/>
            <a:chOff x="1000801" y="2259282"/>
            <a:chExt cx="5429594" cy="144655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0F22C81-1579-4771-A4D2-C82604F04B6B}"/>
                </a:ext>
              </a:extLst>
            </p:cNvPr>
            <p:cNvSpPr/>
            <p:nvPr/>
          </p:nvSpPr>
          <p:spPr>
            <a:xfrm>
              <a:off x="1000801" y="2259282"/>
              <a:ext cx="1550810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HYQiHeiX2 55W" charset="-122"/>
                </a:rPr>
                <a:t>02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EF6F7B5-6EAD-469C-AFF6-41F0F81F26B0}"/>
                </a:ext>
              </a:extLst>
            </p:cNvPr>
            <p:cNvSpPr txBox="1"/>
            <p:nvPr/>
          </p:nvSpPr>
          <p:spPr>
            <a:xfrm>
              <a:off x="2751813" y="2628614"/>
              <a:ext cx="3678582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4000" b="1" spc="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HYQiHeiX2 55W" charset="-122"/>
                </a:rPr>
                <a:t>指数走势分析</a:t>
              </a:r>
              <a:endPara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HYQiHeiX2 55W" charset="-122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916629F-A64F-4C40-B4BF-6B330B84069C}"/>
                </a:ext>
              </a:extLst>
            </p:cNvPr>
            <p:cNvCxnSpPr>
              <a:cxnSpLocks/>
            </p:cNvCxnSpPr>
            <p:nvPr/>
          </p:nvCxnSpPr>
          <p:spPr>
            <a:xfrm>
              <a:off x="1127449" y="3696914"/>
              <a:ext cx="1215157" cy="0"/>
            </a:xfrm>
            <a:prstGeom prst="line">
              <a:avLst/>
            </a:prstGeom>
            <a:noFill/>
            <a:ln w="38100" cap="flat" cmpd="sng" algn="ctr">
              <a:solidFill>
                <a:srgbClr val="275C9D"/>
              </a:solidFill>
              <a:prstDash val="solid"/>
              <a:miter lim="800000"/>
            </a:ln>
            <a:effectLst/>
          </p:spPr>
        </p:cxnSp>
      </p:grp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id="{1882A1C7-D876-46B3-941A-B75944799C12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7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066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3">
            <a:extLst>
              <a:ext uri="{FF2B5EF4-FFF2-40B4-BE49-F238E27FC236}">
                <a16:creationId xmlns:a16="http://schemas.microsoft.com/office/drawing/2014/main" id="{FE267BE8-4A0D-4867-9D8C-AECE108F9769}"/>
              </a:ext>
            </a:extLst>
          </p:cNvPr>
          <p:cNvSpPr txBox="1">
            <a:spLocks/>
          </p:cNvSpPr>
          <p:nvPr/>
        </p:nvSpPr>
        <p:spPr>
          <a:xfrm>
            <a:off x="1587674" y="270173"/>
            <a:ext cx="7561584" cy="454567"/>
          </a:xfrm>
          <a:prstGeom prst="rect">
            <a:avLst/>
          </a:prstGeom>
        </p:spPr>
        <p:txBody>
          <a:bodyPr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价格变化</a:t>
            </a:r>
            <a:r>
              <a:rPr lang="en-US" altLang="en-US" sz="2400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指数</a:t>
            </a:r>
            <a:r>
              <a:rPr lang="en-US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</a:t>
            </a:r>
            <a:r>
              <a:rPr lang="zh-CN" altLang="en-US" sz="2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B820C9-3D9C-4192-A3BE-0730329AC11F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964" y="835200"/>
            <a:ext cx="11522074" cy="16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00"/>
              </a:lnSpc>
              <a:spcAft>
                <a:spcPts val="600"/>
              </a:spcAft>
              <a:buClr>
                <a:srgbClr val="275C9D"/>
              </a:buClr>
              <a:buFont typeface="Wingdings" pitchFamily="2" charset="2"/>
              <a:buChar char="n"/>
            </a:pP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GAIN·9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月整体价格变化指数为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8.72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，环比上升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0.6%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，市场均价从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15.62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万上升至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15.71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</a:t>
            </a:r>
          </a:p>
          <a:p>
            <a:pPr algn="l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本月市场整体成交均价较上月上升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endParaRPr lang="en-US" altLang="zh-CN" sz="1400" dirty="0">
              <a:solidFill>
                <a:srgbClr val="5F5F5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本月轿车和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市场的成交均价较上月有所上涨，其中轿车市场上升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1.5%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、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市场上升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7.0%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，而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市场整体成交均价较上月小幅下降</a:t>
            </a:r>
            <a:r>
              <a:rPr lang="en-US" altLang="zh-CN" sz="1400" dirty="0">
                <a:solidFill>
                  <a:srgbClr val="5F5F5F"/>
                </a:solidFill>
                <a:latin typeface=""/>
                <a:ea typeface="微软雅黑 Light" panose="020B0502040204020203" pitchFamily="34" charset="-122"/>
              </a:rPr>
              <a:t>1.0%</a:t>
            </a:r>
            <a:endParaRPr lang="zh-CN" altLang="en-US" sz="1400" dirty="0">
              <a:solidFill>
                <a:srgbClr val="5F5F5F"/>
              </a:solidFill>
              <a:latin typeface=""/>
              <a:ea typeface="微软雅黑 Light" panose="020B0502040204020203" pitchFamily="34" charset="-122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BD01D782-DF60-40B5-9762-01F244E0B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811806"/>
              </p:ext>
            </p:extLst>
          </p:nvPr>
        </p:nvGraphicFramePr>
        <p:xfrm>
          <a:off x="335272" y="6237937"/>
          <a:ext cx="11305872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78">
                  <a:extLst>
                    <a:ext uri="{9D8B030D-6E8A-4147-A177-3AD203B41FA5}">
                      <a16:colId xmlns:a16="http://schemas.microsoft.com/office/drawing/2014/main" val="2115332620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10883095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80623104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210986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5551547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70357750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01230375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06651826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6023089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08943912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427916185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32937344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642067128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12979016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123180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1552930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78773372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2814695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850327379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635406232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970091374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3200166593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236199001"/>
                    </a:ext>
                  </a:extLst>
                </a:gridCol>
                <a:gridCol w="471078">
                  <a:extLst>
                    <a:ext uri="{9D8B030D-6E8A-4147-A177-3AD203B41FA5}">
                      <a16:colId xmlns:a16="http://schemas.microsoft.com/office/drawing/2014/main" val="1867676337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整体市场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900" b="1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r>
                        <a:rPr lang="zh-CN" altLang="en-US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市场</a:t>
                      </a: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9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068103"/>
                  </a:ext>
                </a:extLst>
              </a:tr>
              <a:tr h="2085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整体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轿车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SUV</a:t>
                      </a: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A0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级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600" b="0" dirty="0" err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MPV</a:t>
                      </a:r>
                      <a:endParaRPr lang="en-US" altLang="zh-CN" sz="6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algn="ctr"/>
                      <a:r>
                        <a:rPr lang="zh-CN" altLang="en-US" sz="6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优惠指数</a:t>
                      </a:r>
                    </a:p>
                  </a:txBody>
                  <a:tcPr marL="0" marR="0" anchor="ctr">
                    <a:solidFill>
                      <a:srgbClr val="EAEA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13724"/>
                  </a:ext>
                </a:extLst>
              </a:tr>
            </a:tbl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id="{C089B5F6-05E0-4D4C-9362-51B855C72B33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80444" y="2622733"/>
            <a:ext cx="4308475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3EF9812B-E328-4A42-BAA6-177881C530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8BF61C7B-1422-41D1-BE28-BF2C035632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GAIN·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r>
                <a:rPr kumimoji="0" lang="en-US" altLang="zh-CN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-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整体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9D9A10-A430-4E58-929E-41373F29224D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8543581" y="2622733"/>
            <a:ext cx="28800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5" name="AutoShape 12">
              <a:extLst>
                <a:ext uri="{FF2B5EF4-FFF2-40B4-BE49-F238E27FC236}">
                  <a16:creationId xmlns:a16="http://schemas.microsoft.com/office/drawing/2014/main" id="{9821F02D-8FCE-4963-9EE1-EBD7B5D4C6D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6" name="Text Box 10">
              <a:extLst>
                <a:ext uri="{FF2B5EF4-FFF2-40B4-BE49-F238E27FC236}">
                  <a16:creationId xmlns:a16="http://schemas.microsoft.com/office/drawing/2014/main" id="{C7065E9E-6A37-42C3-B28F-9308D0470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车身形式市场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3D0164A1-0EFF-4E5D-B1F6-43644BE91A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0161782"/>
              </p:ext>
            </p:extLst>
          </p:nvPr>
        </p:nvGraphicFramePr>
        <p:xfrm>
          <a:off x="8763828" y="3068638"/>
          <a:ext cx="2880000" cy="2696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32253A78-4991-4FA4-A6D5-84CC7A1C15C0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58989260"/>
              </p:ext>
            </p:extLst>
          </p:nvPr>
        </p:nvGraphicFramePr>
        <p:xfrm>
          <a:off x="334963" y="3068638"/>
          <a:ext cx="8199437" cy="2700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" name="灯片编号占位符 3">
            <a:extLst>
              <a:ext uri="{FF2B5EF4-FFF2-40B4-BE49-F238E27FC236}">
                <a16:creationId xmlns:a16="http://schemas.microsoft.com/office/drawing/2014/main" id="{D4142272-EFF1-4920-9724-7F442393B2EB}"/>
              </a:ext>
            </a:extLst>
          </p:cNvPr>
          <p:cNvSpPr txBox="1">
            <a:spLocks/>
          </p:cNvSpPr>
          <p:nvPr/>
        </p:nvSpPr>
        <p:spPr>
          <a:xfrm>
            <a:off x="11601973" y="6249798"/>
            <a:ext cx="531304" cy="4820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D13F1B0-68AF-4580-BCF4-88D1BA680256}" type="slidenum"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8</a:t>
            </a:fld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2591A9C9-D6C3-48BA-BE19-7A94C0302A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345227"/>
              </p:ext>
            </p:extLst>
          </p:nvPr>
        </p:nvGraphicFramePr>
        <p:xfrm>
          <a:off x="8377955" y="5475423"/>
          <a:ext cx="3135052" cy="314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36">
                  <a:extLst>
                    <a:ext uri="{9D8B030D-6E8A-4147-A177-3AD203B41FA5}">
                      <a16:colId xmlns:a16="http://schemas.microsoft.com/office/drawing/2014/main" val="1639666885"/>
                    </a:ext>
                  </a:extLst>
                </a:gridCol>
                <a:gridCol w="851672">
                  <a:extLst>
                    <a:ext uri="{9D8B030D-6E8A-4147-A177-3AD203B41FA5}">
                      <a16:colId xmlns:a16="http://schemas.microsoft.com/office/drawing/2014/main" val="3983640354"/>
                    </a:ext>
                  </a:extLst>
                </a:gridCol>
                <a:gridCol w="851672">
                  <a:extLst>
                    <a:ext uri="{9D8B030D-6E8A-4147-A177-3AD203B41FA5}">
                      <a16:colId xmlns:a16="http://schemas.microsoft.com/office/drawing/2014/main" val="2233099985"/>
                    </a:ext>
                  </a:extLst>
                </a:gridCol>
                <a:gridCol w="851672">
                  <a:extLst>
                    <a:ext uri="{9D8B030D-6E8A-4147-A177-3AD203B41FA5}">
                      <a16:colId xmlns:a16="http://schemas.microsoft.com/office/drawing/2014/main" val="1305896433"/>
                    </a:ext>
                  </a:extLst>
                </a:gridCol>
              </a:tblGrid>
              <a:tr h="1571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7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销量占比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46.9%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49.7%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3.4%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226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7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加权均价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14.86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16.07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22.21</a:t>
                      </a:r>
                      <a:r>
                        <a:rPr lang="zh-CN" altLang="en-US" sz="7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万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422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23846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32579</TotalTime>
  <Words>8584</Words>
  <Application>Microsoft Office PowerPoint</Application>
  <PresentationFormat>宽屏</PresentationFormat>
  <Paragraphs>3205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等线</vt:lpstr>
      <vt:lpstr>等线 Light</vt:lpstr>
      <vt:lpstr>华文细黑</vt:lpstr>
      <vt:lpstr>微软雅黑</vt:lpstr>
      <vt:lpstr>微软雅黑 Light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 Ryan</dc:creator>
  <cp:lastModifiedBy>Gu Ryan</cp:lastModifiedBy>
  <cp:revision>2004</cp:revision>
  <dcterms:created xsi:type="dcterms:W3CDTF">2019-02-18T02:36:54Z</dcterms:created>
  <dcterms:modified xsi:type="dcterms:W3CDTF">2020-11-06T07:32:21Z</dcterms:modified>
</cp:coreProperties>
</file>