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3"/>
  </p:notesMasterIdLst>
  <p:handoutMasterIdLst>
    <p:handoutMasterId r:id="rId14"/>
  </p:handoutMasterIdLst>
  <p:sldIdLst>
    <p:sldId id="703" r:id="rId2"/>
    <p:sldId id="695" r:id="rId3"/>
    <p:sldId id="697" r:id="rId4"/>
    <p:sldId id="696" r:id="rId5"/>
    <p:sldId id="692" r:id="rId6"/>
    <p:sldId id="693" r:id="rId7"/>
    <p:sldId id="707" r:id="rId8"/>
    <p:sldId id="708" r:id="rId9"/>
    <p:sldId id="709" r:id="rId10"/>
    <p:sldId id="706" r:id="rId11"/>
    <p:sldId id="636" r:id="rId12"/>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06" autoAdjust="0"/>
    <p:restoredTop sz="95056" autoAdjust="0"/>
  </p:normalViewPr>
  <p:slideViewPr>
    <p:cSldViewPr>
      <p:cViewPr varScale="1">
        <p:scale>
          <a:sx n="112" d="100"/>
          <a:sy n="112" d="100"/>
        </p:scale>
        <p:origin x="1578" y="10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2020/11/30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2020/11/30</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3" y="3229754"/>
            <a:ext cx="6120681" cy="523220"/>
          </a:xfrm>
          <a:prstGeom prst="rect">
            <a:avLst/>
          </a:prstGeom>
        </p:spPr>
        <p:txBody>
          <a:bodyPr wrap="square">
            <a:spAutoFit/>
          </a:bodyPr>
          <a:lstStyle/>
          <a:p>
            <a:r>
              <a:rPr lang="zh-CN" altLang="en-US" sz="2800" b="1">
                <a:solidFill>
                  <a:schemeClr val="bg1"/>
                </a:solidFill>
                <a:latin typeface="Microsoft YaHei" charset="-122"/>
                <a:ea typeface="Microsoft YaHei" charset="-122"/>
                <a:cs typeface="Microsoft YaHei" charset="-122"/>
              </a:rPr>
              <a:t>由“十四五”规划建议稿发布说起</a:t>
            </a:r>
            <a:endParaRPr lang="zh-CN" altLang="en-US" sz="2800" b="1"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36476" y="961834"/>
            <a:ext cx="9433048" cy="5526834"/>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近期召开的十九届五中全会审议通过</a:t>
            </a:r>
            <a:r>
              <a:rPr lang="en-US" altLang="zh-CN" sz="1600" b="1" dirty="0">
                <a:solidFill>
                  <a:srgbClr val="203864"/>
                </a:solidFill>
                <a:latin typeface="Arial" panose="020B0604020202020204" pitchFamily="34" charset="0"/>
                <a:ea typeface="微软雅黑" panose="020B0503020204020204" pitchFamily="34" charset="-122"/>
              </a:rPr>
              <a:t>《</a:t>
            </a:r>
            <a:r>
              <a:rPr lang="zh-CN" altLang="en-US" sz="1600" b="1" dirty="0">
                <a:solidFill>
                  <a:srgbClr val="203864"/>
                </a:solidFill>
                <a:latin typeface="Arial" panose="020B0604020202020204" pitchFamily="34" charset="0"/>
                <a:ea typeface="微软雅黑" panose="020B0503020204020204" pitchFamily="34" charset="-122"/>
              </a:rPr>
              <a:t>中共中央关于制定国民经济和社会发展第十四个五年规划和二〇三五年远景目标的建议</a:t>
            </a:r>
            <a:r>
              <a:rPr lang="en-US" altLang="zh-CN" sz="1600" b="1" dirty="0">
                <a:solidFill>
                  <a:srgbClr val="203864"/>
                </a:solidFill>
                <a:latin typeface="Arial" panose="020B0604020202020204" pitchFamily="34" charset="0"/>
                <a:ea typeface="微软雅黑" panose="020B0503020204020204" pitchFamily="34" charset="-122"/>
              </a:rPr>
              <a:t>》</a:t>
            </a:r>
            <a:r>
              <a:rPr lang="zh-CN" altLang="en-US" sz="1600" b="1" dirty="0">
                <a:solidFill>
                  <a:srgbClr val="203864"/>
                </a:solidFill>
                <a:latin typeface="Arial" panose="020B0604020202020204" pitchFamily="34" charset="0"/>
                <a:ea typeface="微软雅黑" panose="020B0503020204020204" pitchFamily="34" charset="-122"/>
              </a:rPr>
              <a:t>，“十四五”规划的主线和方向已十分明晰。对比“十三五”，“十四五”规划在总体定位、时代特征、目标设定、发展理念、重要战略、改革思路、产业政策等</a:t>
            </a:r>
            <a:r>
              <a:rPr lang="en-US" altLang="zh-CN" sz="1600" b="1" dirty="0">
                <a:solidFill>
                  <a:srgbClr val="203864"/>
                </a:solidFill>
                <a:latin typeface="Arial" panose="020B0604020202020204" pitchFamily="34" charset="0"/>
                <a:ea typeface="微软雅黑" panose="020B0503020204020204" pitchFamily="34" charset="-122"/>
              </a:rPr>
              <a:t>7</a:t>
            </a:r>
            <a:r>
              <a:rPr lang="zh-CN" altLang="en-US" sz="1600" b="1" dirty="0">
                <a:solidFill>
                  <a:srgbClr val="203864"/>
                </a:solidFill>
                <a:latin typeface="Arial" panose="020B0604020202020204" pitchFamily="34" charset="0"/>
                <a:ea typeface="微软雅黑" panose="020B0503020204020204" pitchFamily="34" charset="-122"/>
              </a:rPr>
              <a:t>大方面都有不同。特别值得关注的是，“十四五”规划建议稿明确提出到</a:t>
            </a:r>
            <a:r>
              <a:rPr lang="en-US" altLang="zh-CN" sz="1600" b="1" dirty="0">
                <a:solidFill>
                  <a:srgbClr val="203864"/>
                </a:solidFill>
                <a:latin typeface="Arial" panose="020B0604020202020204" pitchFamily="34" charset="0"/>
                <a:ea typeface="微软雅黑" panose="020B0503020204020204" pitchFamily="34" charset="-122"/>
              </a:rPr>
              <a:t>2035</a:t>
            </a:r>
            <a:r>
              <a:rPr lang="zh-CN" altLang="en-US" sz="1600" b="1" dirty="0">
                <a:solidFill>
                  <a:srgbClr val="203864"/>
                </a:solidFill>
                <a:latin typeface="Arial" panose="020B0604020202020204" pitchFamily="34" charset="0"/>
                <a:ea typeface="微软雅黑" panose="020B0503020204020204" pitchFamily="34" charset="-122"/>
              </a:rPr>
              <a:t>年人均国内生产总值达到中等发达国家水平的经济发展目标。按照世界银行的现行标准，预计</a:t>
            </a:r>
            <a:r>
              <a:rPr lang="en-US" altLang="zh-CN" sz="1600" b="1" dirty="0">
                <a:solidFill>
                  <a:srgbClr val="203864"/>
                </a:solidFill>
                <a:latin typeface="Arial" panose="020B0604020202020204" pitchFamily="34" charset="0"/>
                <a:ea typeface="微软雅黑" panose="020B0503020204020204" pitchFamily="34" charset="-122"/>
              </a:rPr>
              <a:t>2021-2035</a:t>
            </a:r>
            <a:r>
              <a:rPr lang="zh-CN" altLang="en-US" sz="1600" b="1" dirty="0">
                <a:solidFill>
                  <a:srgbClr val="203864"/>
                </a:solidFill>
                <a:latin typeface="Arial" panose="020B0604020202020204" pitchFamily="34" charset="0"/>
                <a:ea typeface="微软雅黑" panose="020B0503020204020204" pitchFamily="34" charset="-122"/>
              </a:rPr>
              <a:t>年中国</a:t>
            </a:r>
            <a:r>
              <a:rPr lang="en-US" altLang="zh-CN" sz="1600" b="1" dirty="0">
                <a:solidFill>
                  <a:srgbClr val="203864"/>
                </a:solidFill>
                <a:latin typeface="Arial" panose="020B0604020202020204" pitchFamily="34" charset="0"/>
                <a:ea typeface="微软雅黑" panose="020B0503020204020204" pitchFamily="34" charset="-122"/>
              </a:rPr>
              <a:t>GDP</a:t>
            </a:r>
            <a:r>
              <a:rPr lang="zh-CN" altLang="en-US" sz="1600" b="1" dirty="0">
                <a:solidFill>
                  <a:srgbClr val="203864"/>
                </a:solidFill>
                <a:latin typeface="Arial" panose="020B0604020202020204" pitchFamily="34" charset="0"/>
                <a:ea typeface="微软雅黑" panose="020B0503020204020204" pitchFamily="34" charset="-122"/>
              </a:rPr>
              <a:t>和人均</a:t>
            </a:r>
            <a:r>
              <a:rPr lang="en-US" altLang="zh-CN" sz="1600" b="1" dirty="0">
                <a:solidFill>
                  <a:srgbClr val="203864"/>
                </a:solidFill>
                <a:latin typeface="Arial" panose="020B0604020202020204" pitchFamily="34" charset="0"/>
                <a:ea typeface="微软雅黑" panose="020B0503020204020204" pitchFamily="34" charset="-122"/>
              </a:rPr>
              <a:t>GDP</a:t>
            </a:r>
            <a:r>
              <a:rPr lang="zh-CN" altLang="en-US" sz="1600" b="1" dirty="0">
                <a:solidFill>
                  <a:srgbClr val="203864"/>
                </a:solidFill>
                <a:latin typeface="Arial" panose="020B0604020202020204" pitchFamily="34" charset="0"/>
                <a:ea typeface="微软雅黑" panose="020B0503020204020204" pitchFamily="34" charset="-122"/>
              </a:rPr>
              <a:t>年均增速将维持在</a:t>
            </a:r>
            <a:r>
              <a:rPr lang="en-US" altLang="zh-CN" sz="1600" b="1" dirty="0">
                <a:solidFill>
                  <a:srgbClr val="203864"/>
                </a:solidFill>
                <a:latin typeface="Arial" panose="020B0604020202020204" pitchFamily="34" charset="0"/>
                <a:ea typeface="微软雅黑" panose="020B0503020204020204" pitchFamily="34" charset="-122"/>
              </a:rPr>
              <a:t>4.5%-5.0%</a:t>
            </a:r>
            <a:r>
              <a:rPr lang="zh-CN" altLang="en-US" sz="1600" b="1" dirty="0">
                <a:solidFill>
                  <a:srgbClr val="203864"/>
                </a:solidFill>
                <a:latin typeface="Arial" panose="020B0604020202020204" pitchFamily="34" charset="0"/>
                <a:ea typeface="微软雅黑" panose="020B0503020204020204" pitchFamily="34" charset="-122"/>
              </a:rPr>
              <a:t>，仍将保持中高速增长态势。</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“十四五”规划建议稿提出的三大核心要点：</a:t>
            </a:r>
            <a:r>
              <a:rPr lang="zh-CN" altLang="en-US" sz="1600" dirty="0">
                <a:solidFill>
                  <a:srgbClr val="203864"/>
                </a:solidFill>
                <a:latin typeface="Arial" panose="020B0604020202020204" pitchFamily="34" charset="0"/>
                <a:ea typeface="微软雅黑" panose="020B0503020204020204" pitchFamily="34" charset="-122"/>
              </a:rPr>
              <a:t>“十四五”规划建议稿的核心要点可归纳总结为三个方面，一是推动绿色低碳发展，强化科技创新；二是开拓外需与扩大内需共振，构建需求体系；三是重点建设核心城市群，深度打造区域经济一体化。</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“十四五”规划对中国经济社会以及汽车行业发展的中长期影响：</a:t>
            </a:r>
            <a:r>
              <a:rPr lang="zh-CN" altLang="en-US" sz="1600" dirty="0">
                <a:solidFill>
                  <a:srgbClr val="203864"/>
                </a:solidFill>
                <a:latin typeface="Arial" panose="020B0604020202020204" pitchFamily="34" charset="0"/>
                <a:ea typeface="微软雅黑" panose="020B0503020204020204" pitchFamily="34" charset="-122"/>
              </a:rPr>
              <a:t>从“十四五”规划建议稿可看出，未来五年甚至十五年内，中国经济发展的核心任务仍为持续提升居民人均收入及扩大中等收入群体，向“橄榄型”社会结构优化过渡，致力于打造构建稳固的消费内循环体系的重要基础。对汽车产业而言，随着人均收入不断提升及中等收入群体持续扩容，汽车消费升级趋势将愈发明显，汽车产业政策也将加快向市场化转型。</a:t>
            </a:r>
            <a:endParaRPr lang="en-US" altLang="zh-CN" sz="1600" dirty="0">
              <a:solidFill>
                <a:srgbClr val="203864"/>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4108160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13FA695-760D-4AA6-93A7-F0C5B976F0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2C1F03C-1839-480F-A736-9A61BC765F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1049960-AF6F-4B94-86AE-2C036C4F18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BF6564B-D684-4BE7-9ECD-05D81B497D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2E6C319-5F40-461E-84EA-03270CDE6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6F92B10-C486-4450-B906-B8B1DD9BDA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7D2CD0D-0686-45F1-9F46-B837F6122D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04EF773-9E95-44AB-B7CC-B4D8279C56D2}"/>
              </a:ext>
            </a:extLst>
          </p:cNvPr>
          <p:cNvPicPr>
            <a:picLocks noChangeAspect="1"/>
          </p:cNvPicPr>
          <p:nvPr/>
        </p:nvPicPr>
        <p:blipFill>
          <a:blip r:embed="rId2"/>
          <a:stretch>
            <a:fillRect/>
          </a:stretch>
        </p:blipFill>
        <p:spPr>
          <a:xfrm>
            <a:off x="0" y="0"/>
            <a:ext cx="9906000" cy="6858000"/>
          </a:xfrm>
          <a:prstGeom prst="rect">
            <a:avLst/>
          </a:prstGeom>
        </p:spPr>
      </p:pic>
      <p:sp>
        <p:nvSpPr>
          <p:cNvPr id="5" name="矩形 4">
            <a:extLst>
              <a:ext uri="{FF2B5EF4-FFF2-40B4-BE49-F238E27FC236}">
                <a16:creationId xmlns:a16="http://schemas.microsoft.com/office/drawing/2014/main" id="{ED122C4A-62E4-45F4-AD21-9FC9D245C3DB}"/>
              </a:ext>
            </a:extLst>
          </p:cNvPr>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565314987"/>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54221</TotalTime>
  <Words>341</Words>
  <Application>Microsoft Office PowerPoint</Application>
  <PresentationFormat>A4 纸张(210x297 毫米)</PresentationFormat>
  <Paragraphs>11</Paragraphs>
  <Slides>11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8144</cp:revision>
  <cp:lastPrinted>2016-08-18T05:59:21Z</cp:lastPrinted>
  <dcterms:created xsi:type="dcterms:W3CDTF">2013-12-03T00:55:47Z</dcterms:created>
  <dcterms:modified xsi:type="dcterms:W3CDTF">2020-11-30T06:22:41Z</dcterms:modified>
</cp:coreProperties>
</file>