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9" r:id="rId2"/>
    <p:sldId id="267" r:id="rId3"/>
    <p:sldId id="272" r:id="rId4"/>
    <p:sldId id="287" r:id="rId5"/>
    <p:sldId id="288" r:id="rId6"/>
    <p:sldId id="273" r:id="rId7"/>
    <p:sldId id="282" r:id="rId8"/>
    <p:sldId id="276" r:id="rId9"/>
    <p:sldId id="285" r:id="rId10"/>
    <p:sldId id="286" r:id="rId11"/>
    <p:sldId id="279" r:id="rId12"/>
    <p:sldId id="281" r:id="rId13"/>
    <p:sldId id="266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9pPr>
  </p:defaultTextStyle>
  <p:extLst>
    <p:ext uri="{EFAFB233-063F-42B5-8137-9DF3F51BA10A}">
      <p15:sldGuideLst xmlns:p15="http://schemas.microsoft.com/office/powerpoint/2012/main">
        <p15:guide id="1" orient="horz" pos="1207" userDrawn="1">
          <p15:clr>
            <a:srgbClr val="A4A3A4"/>
          </p15:clr>
        </p15:guide>
        <p15:guide id="2" pos="2366" userDrawn="1">
          <p15:clr>
            <a:srgbClr val="A4A3A4"/>
          </p15:clr>
        </p15:guide>
        <p15:guide id="3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75C2"/>
    <a:srgbClr val="4472C4"/>
    <a:srgbClr val="A6ADB3"/>
    <a:srgbClr val="595757"/>
    <a:srgbClr val="1E2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765" autoAdjust="0"/>
    <p:restoredTop sz="90814" autoAdjust="0"/>
  </p:normalViewPr>
  <p:slideViewPr>
    <p:cSldViewPr snapToGrid="0">
      <p:cViewPr varScale="1">
        <p:scale>
          <a:sx n="59" d="100"/>
          <a:sy n="59" d="100"/>
        </p:scale>
        <p:origin x="520" y="56"/>
      </p:cViewPr>
      <p:guideLst>
        <p:guide orient="horz" pos="1207"/>
        <p:guide pos="2366"/>
        <p:guide orient="horz" pos="39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D:\&#33891;&#21150;&#24037;&#20316;20191018\24&#24066;&#22330;&#30740;&#31350;&#20010;&#20154;&#25991;&#20214;\&#24066;&#22330;&#30740;&#31350;2020\10&#26376;\2020&#25968;&#25454;-10&#26376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D:\&#33891;&#21150;&#24037;&#20316;20191018\24&#24066;&#22330;&#30740;&#31350;&#20010;&#20154;&#25991;&#20214;\&#24066;&#22330;&#30740;&#31350;2020\10&#26376;\2020&#25968;&#25454;-10&#26376;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33891;&#21150;&#24037;&#20316;20191018\24&#24066;&#22330;&#30740;&#31350;&#20010;&#20154;&#25991;&#20214;\&#24066;&#22330;&#30740;&#31350;2020\10&#26376;\2020&#25968;&#25454;-10&#26376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33891;&#21150;&#24037;&#20316;20191018\24&#24066;&#22330;&#30740;&#31350;&#20010;&#20154;&#25991;&#20214;\&#24066;&#22330;&#30740;&#31350;2020\10&#26376;\2020&#25968;&#25454;-10&#26376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33891;&#21150;&#24037;&#20316;20191018\24&#24066;&#22330;&#30740;&#31350;&#20010;&#20154;&#25991;&#20214;\&#24066;&#22330;&#30740;&#31350;2020\10&#26376;\2020&#25968;&#25454;-10&#26376;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33891;&#21150;&#24037;&#20316;20191018\24&#24066;&#22330;&#30740;&#31350;&#20010;&#20154;&#25991;&#20214;\&#24066;&#22330;&#30740;&#31350;2020\10&#26376;\2020&#25968;&#25454;-10&#26376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4447692389623982E-2"/>
          <c:y val="0.13033447742109155"/>
          <c:w val="0.88681243962897904"/>
          <c:h val="0.792442313361856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'P4（海关数'!$B$1</c:f>
              <c:strCache>
                <c:ptCount val="1"/>
                <c:pt idx="0">
                  <c:v>汽车进口量(万辆)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-4.7472287584875402E-3"/>
                  <c:y val="-2.0820223923967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E8D-45E7-ADBA-2964A2F6E28D}"/>
                </c:ext>
              </c:extLst>
            </c:dLbl>
            <c:dLbl>
              <c:idx val="7"/>
              <c:layout>
                <c:manualLayout>
                  <c:x val="2.3736143792438573E-3"/>
                  <c:y val="1.04101119619836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E8D-45E7-ADBA-2964A2F6E28D}"/>
                </c:ext>
              </c:extLst>
            </c:dLbl>
            <c:dLbl>
              <c:idx val="10"/>
              <c:layout>
                <c:manualLayout>
                  <c:x val="9.4944575169750803E-3"/>
                  <c:y val="2.0820223923967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E8D-45E7-ADBA-2964A2F6E2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'P4（海关数'!$A$1:$A$13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2020YTD</c:v>
                </c:pt>
              </c:strCache>
            </c:strRef>
          </c:cat>
          <c:val>
            <c:numRef>
              <c:f>'P4（海关数'!$B$1:$B$13</c:f>
              <c:numCache>
                <c:formatCode>0.0_);[Red]\(0.0\)</c:formatCode>
                <c:ptCount val="12"/>
                <c:pt idx="0">
                  <c:v>38.173099999999998</c:v>
                </c:pt>
                <c:pt idx="1">
                  <c:v>77.143100000000004</c:v>
                </c:pt>
                <c:pt idx="2">
                  <c:v>100.3459</c:v>
                </c:pt>
                <c:pt idx="3">
                  <c:v>109.1309</c:v>
                </c:pt>
                <c:pt idx="4">
                  <c:v>117.0581</c:v>
                </c:pt>
                <c:pt idx="5">
                  <c:v>142.29920000000001</c:v>
                </c:pt>
                <c:pt idx="6">
                  <c:v>107.8096</c:v>
                </c:pt>
                <c:pt idx="7">
                  <c:v>104.1275</c:v>
                </c:pt>
                <c:pt idx="8">
                  <c:v>121.5885</c:v>
                </c:pt>
                <c:pt idx="9">
                  <c:v>110.8443</c:v>
                </c:pt>
                <c:pt idx="10">
                  <c:v>108.57680000000001</c:v>
                </c:pt>
                <c:pt idx="11">
                  <c:v>71.400000000000006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E8D-45E7-ADBA-2964A2F6E2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50"/>
        <c:axId val="180394064"/>
        <c:axId val="180402768"/>
      </c:barChart>
      <c:lineChart>
        <c:grouping val="standard"/>
        <c:varyColors val="0"/>
        <c:ser>
          <c:idx val="1"/>
          <c:order val="1"/>
          <c:tx>
            <c:strRef>
              <c:f>'P4（海关数'!$C$1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4593130722606714E-2"/>
                  <c:y val="-9.02209703371919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E8D-45E7-ADBA-2964A2F6E28D}"/>
                </c:ext>
              </c:extLst>
            </c:dLbl>
            <c:dLbl>
              <c:idx val="9"/>
              <c:layout>
                <c:manualLayout>
                  <c:x val="-8.3762982455812457E-2"/>
                  <c:y val="5.07330385532075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0E8D-45E7-ADBA-2964A2F6E28D}"/>
                </c:ext>
              </c:extLst>
            </c:dLbl>
            <c:dLbl>
              <c:idx val="10"/>
              <c:layout>
                <c:manualLayout>
                  <c:x val="-4.8428835489833642E-2"/>
                  <c:y val="-3.87849076874441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0E8D-45E7-ADBA-2964A2F6E28D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'P4（海关数'!$A$1:$A$13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2020YTD</c:v>
                </c:pt>
              </c:strCache>
            </c:strRef>
          </c:cat>
          <c:val>
            <c:numRef>
              <c:f>'P4（海关数'!$C$1:$C$13</c:f>
              <c:numCache>
                <c:formatCode>0.0%</c:formatCode>
                <c:ptCount val="12"/>
                <c:pt idx="0">
                  <c:v>0.03</c:v>
                </c:pt>
                <c:pt idx="1">
                  <c:v>1.02</c:v>
                </c:pt>
                <c:pt idx="2">
                  <c:v>0.30099999999999999</c:v>
                </c:pt>
                <c:pt idx="3">
                  <c:v>8.7999999999999995E-2</c:v>
                </c:pt>
                <c:pt idx="4">
                  <c:v>7.2999999999999995E-2</c:v>
                </c:pt>
                <c:pt idx="5">
                  <c:v>0.216</c:v>
                </c:pt>
                <c:pt idx="6">
                  <c:v>-0.24199999999999999</c:v>
                </c:pt>
                <c:pt idx="7">
                  <c:v>-3.4000000000000002E-2</c:v>
                </c:pt>
                <c:pt idx="8">
                  <c:v>0.16800000000000001</c:v>
                </c:pt>
                <c:pt idx="9">
                  <c:v>-8.7999999999999995E-2</c:v>
                </c:pt>
                <c:pt idx="10">
                  <c:v>-2.0456622487579401E-2</c:v>
                </c:pt>
                <c:pt idx="11">
                  <c:v>-0.14999999999999991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0E8D-45E7-ADBA-2964A2F6E2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0392432"/>
        <c:axId val="180391344"/>
      </c:lineChart>
      <c:catAx>
        <c:axId val="180394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0402768"/>
        <c:crosses val="autoZero"/>
        <c:auto val="1"/>
        <c:lblAlgn val="ctr"/>
        <c:lblOffset val="100"/>
        <c:noMultiLvlLbl val="0"/>
      </c:catAx>
      <c:valAx>
        <c:axId val="180402768"/>
        <c:scaling>
          <c:orientation val="minMax"/>
        </c:scaling>
        <c:delete val="0"/>
        <c:axPos val="l"/>
        <c:numFmt formatCode="0.0_);[Red]\(0.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0394064"/>
        <c:crosses val="autoZero"/>
        <c:crossBetween val="between"/>
      </c:valAx>
      <c:valAx>
        <c:axId val="180391344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0392432"/>
        <c:crosses val="max"/>
        <c:crossBetween val="between"/>
      </c:valAx>
      <c:catAx>
        <c:axId val="1803924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039134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6541754783780286"/>
          <c:y val="2.1917814523514767E-2"/>
          <c:w val="0.47184217480502855"/>
          <c:h val="7.905744193217327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00432961982819E-2"/>
          <c:y val="5.491969255139894E-2"/>
          <c:w val="0.97903260748805865"/>
          <c:h val="0.821234110328721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rgbClr val="4472C4">
                <a:lumMod val="75000"/>
              </a:srgb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/>
                    </a:solidFill>
                    <a:latin typeface="Arial" panose="020B0604020202020204" pitchFamily="2" charset="0"/>
                    <a:ea typeface="+mn-ea"/>
                    <a:cs typeface="Arial" panose="020B0604020202020204" pitchFamily="2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Sheet1!$A$3:$A$8</c:f>
              <c:strCach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2020YTD</c:v>
                </c:pt>
              </c:strCache>
            </c:strRef>
          </c:cat>
          <c:val>
            <c:numRef>
              <c:f>Sheet1!$B$3:$B$8</c:f>
              <c:numCache>
                <c:formatCode>General</c:formatCode>
                <c:ptCount val="6"/>
                <c:pt idx="0">
                  <c:v>25.21</c:v>
                </c:pt>
                <c:pt idx="1">
                  <c:v>27.49</c:v>
                </c:pt>
                <c:pt idx="2">
                  <c:v>27.6</c:v>
                </c:pt>
                <c:pt idx="3">
                  <c:v>29.47</c:v>
                </c:pt>
                <c:pt idx="4">
                  <c:v>31.73</c:v>
                </c:pt>
                <c:pt idx="5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8B-4AB9-BE6F-0237A398D7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9202432"/>
        <c:axId val="129290240"/>
      </c:barChart>
      <c:catAx>
        <c:axId val="129202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Arial" panose="020B0604020202020204" pitchFamily="2" charset="0"/>
                <a:ea typeface="+mn-ea"/>
                <a:cs typeface="Arial" panose="020B0604020202020204" pitchFamily="2" charset="0"/>
              </a:defRPr>
            </a:pPr>
            <a:endParaRPr lang="zh-CN"/>
          </a:p>
        </c:txPr>
        <c:crossAx val="129290240"/>
        <c:crosses val="autoZero"/>
        <c:auto val="1"/>
        <c:lblAlgn val="ctr"/>
        <c:lblOffset val="100"/>
        <c:noMultiLvlLbl val="0"/>
      </c:catAx>
      <c:valAx>
        <c:axId val="129290240"/>
        <c:scaling>
          <c:orientation val="minMax"/>
          <c:min val="22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2" charset="0"/>
                <a:ea typeface="+mn-ea"/>
                <a:cs typeface="Arial" panose="020B0604020202020204" pitchFamily="2" charset="0"/>
              </a:defRPr>
            </a:pPr>
            <a:endParaRPr lang="zh-CN"/>
          </a:p>
        </c:txPr>
        <c:crossAx val="129202432"/>
        <c:crosses val="autoZero"/>
        <c:crossBetween val="between"/>
      </c:valAx>
    </c:plotArea>
    <c:plotVisOnly val="1"/>
    <c:dispBlanksAs val="gap"/>
    <c:showDLblsOverMax val="0"/>
  </c:chart>
  <c:spPr>
    <a:ln w="9525" cap="flat" cmpd="sng" algn="ctr">
      <a:noFill/>
      <a:prstDash val="solid"/>
      <a:round/>
    </a:ln>
  </c:spPr>
  <c:txPr>
    <a:bodyPr/>
    <a:lstStyle/>
    <a:p>
      <a:pPr>
        <a:defRPr lang="zh-CN" sz="1000">
          <a:latin typeface="Arial" panose="020B0604020202020204" pitchFamily="2" charset="0"/>
          <a:cs typeface="Arial" panose="020B0604020202020204" pitchFamily="2" charset="0"/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4447692389623982E-2"/>
          <c:y val="0.13033447742109155"/>
          <c:w val="0.88681243962897904"/>
          <c:h val="0.739948884342213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'P6+P9'!$B$13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'P6+P9'!$A$14:$A$25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'P6+P9'!$B$14:$B$25</c:f>
              <c:numCache>
                <c:formatCode>General</c:formatCode>
                <c:ptCount val="12"/>
                <c:pt idx="0">
                  <c:v>114386</c:v>
                </c:pt>
                <c:pt idx="1">
                  <c:v>43273</c:v>
                </c:pt>
                <c:pt idx="2">
                  <c:v>91979</c:v>
                </c:pt>
                <c:pt idx="3">
                  <c:v>93170</c:v>
                </c:pt>
                <c:pt idx="4">
                  <c:v>96703</c:v>
                </c:pt>
                <c:pt idx="5">
                  <c:v>124265</c:v>
                </c:pt>
                <c:pt idx="6">
                  <c:v>87789</c:v>
                </c:pt>
                <c:pt idx="7">
                  <c:v>82661</c:v>
                </c:pt>
                <c:pt idx="8">
                  <c:v>97075</c:v>
                </c:pt>
                <c:pt idx="9">
                  <c:v>76049</c:v>
                </c:pt>
                <c:pt idx="10">
                  <c:v>95844</c:v>
                </c:pt>
                <c:pt idx="11">
                  <c:v>115210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E1-4138-8013-3846EC0E55DB}"/>
            </c:ext>
          </c:extLst>
        </c:ser>
        <c:ser>
          <c:idx val="1"/>
          <c:order val="1"/>
          <c:tx>
            <c:strRef>
              <c:f>'P6+P9'!$C$13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4472C4"/>
            </a:solidFill>
            <a:ln>
              <a:solidFill>
                <a:sysClr val="window" lastClr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'P6+P9'!$A$14:$A$25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'P6+P9'!$C$14:$C$25</c:f>
              <c:numCache>
                <c:formatCode>General</c:formatCode>
                <c:ptCount val="12"/>
                <c:pt idx="0">
                  <c:v>88206</c:v>
                </c:pt>
                <c:pt idx="1">
                  <c:v>10321</c:v>
                </c:pt>
                <c:pt idx="2">
                  <c:v>65526</c:v>
                </c:pt>
                <c:pt idx="3">
                  <c:v>91589</c:v>
                </c:pt>
                <c:pt idx="4">
                  <c:v>87343</c:v>
                </c:pt>
                <c:pt idx="5">
                  <c:v>88508</c:v>
                </c:pt>
                <c:pt idx="6">
                  <c:v>84791</c:v>
                </c:pt>
                <c:pt idx="7">
                  <c:v>83217</c:v>
                </c:pt>
                <c:pt idx="8">
                  <c:v>97189</c:v>
                </c:pt>
                <c:pt idx="9">
                  <c:v>85059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6E1-4138-8013-3846EC0E55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36"/>
        <c:axId val="180395152"/>
        <c:axId val="180390256"/>
      </c:barChart>
      <c:lineChart>
        <c:grouping val="standard"/>
        <c:varyColors val="0"/>
        <c:ser>
          <c:idx val="2"/>
          <c:order val="2"/>
          <c:tx>
            <c:strRef>
              <c:f>'P6+P9'!$D$13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-6.6115696742743797E-3"/>
                  <c:y val="-9.098862642169729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6E1-4138-8013-3846EC0E55D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'P6+P9'!$A$14:$A$25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'P6+P9'!$D$14:$D$25</c:f>
              <c:numCache>
                <c:formatCode>0.0%</c:formatCode>
                <c:ptCount val="12"/>
                <c:pt idx="0">
                  <c:v>-0.22887416292203588</c:v>
                </c:pt>
                <c:pt idx="1">
                  <c:v>-0.76149099900630879</c:v>
                </c:pt>
                <c:pt idx="2">
                  <c:v>-0.2875982561236804</c:v>
                </c:pt>
                <c:pt idx="3">
                  <c:v>-1.6968981431791375E-2</c:v>
                </c:pt>
                <c:pt idx="4">
                  <c:v>-9.6791206063927659E-2</c:v>
                </c:pt>
                <c:pt idx="5">
                  <c:v>-0.28774795799299879</c:v>
                </c:pt>
                <c:pt idx="6">
                  <c:v>-3.4150064358860477E-2</c:v>
                </c:pt>
                <c:pt idx="7">
                  <c:v>6.7262675264030403E-3</c:v>
                </c:pt>
                <c:pt idx="8">
                  <c:v>1.1743497295906291E-3</c:v>
                </c:pt>
                <c:pt idx="9">
                  <c:v>0.11847624557850867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6E1-4138-8013-3846EC0E55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0396784"/>
        <c:axId val="180393520"/>
      </c:lineChart>
      <c:catAx>
        <c:axId val="180395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0390256"/>
        <c:crosses val="autoZero"/>
        <c:auto val="1"/>
        <c:lblAlgn val="ctr"/>
        <c:lblOffset val="100"/>
        <c:noMultiLvlLbl val="0"/>
      </c:catAx>
      <c:valAx>
        <c:axId val="1803902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0395152"/>
        <c:crosses val="autoZero"/>
        <c:crossBetween val="between"/>
      </c:valAx>
      <c:valAx>
        <c:axId val="180393520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0396784"/>
        <c:crosses val="max"/>
        <c:crossBetween val="between"/>
      </c:valAx>
      <c:catAx>
        <c:axId val="1803967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039352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'P10'!$B$1</c:f>
              <c:strCache>
                <c:ptCount val="1"/>
                <c:pt idx="0">
                  <c:v>大型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'P10'!$A$2:$A$3</c:f>
              <c:strCache>
                <c:ptCount val="2"/>
                <c:pt idx="0">
                  <c:v>2019</c:v>
                </c:pt>
                <c:pt idx="1">
                  <c:v>2020 YTD</c:v>
                </c:pt>
              </c:strCache>
            </c:strRef>
          </c:cat>
          <c:val>
            <c:numRef>
              <c:f>'P10'!$B$2:$B$3</c:f>
              <c:numCache>
                <c:formatCode>0.0%</c:formatCode>
                <c:ptCount val="2"/>
                <c:pt idx="0">
                  <c:v>0.12919928755619614</c:v>
                </c:pt>
                <c:pt idx="1">
                  <c:v>0.14728128849541222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3C-4FCD-893D-92D18622E57B}"/>
            </c:ext>
          </c:extLst>
        </c:ser>
        <c:ser>
          <c:idx val="1"/>
          <c:order val="1"/>
          <c:tx>
            <c:strRef>
              <c:f>'P10'!$C$1</c:f>
              <c:strCache>
                <c:ptCount val="1"/>
                <c:pt idx="0">
                  <c:v>中大型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'P10'!$A$2:$A$3</c:f>
              <c:strCache>
                <c:ptCount val="2"/>
                <c:pt idx="0">
                  <c:v>2019</c:v>
                </c:pt>
                <c:pt idx="1">
                  <c:v>2020 YTD</c:v>
                </c:pt>
              </c:strCache>
            </c:strRef>
          </c:cat>
          <c:val>
            <c:numRef>
              <c:f>'P10'!$C$2:$C$3</c:f>
              <c:numCache>
                <c:formatCode>0.0%</c:formatCode>
                <c:ptCount val="2"/>
                <c:pt idx="0">
                  <c:v>0.464548588882014</c:v>
                </c:pt>
                <c:pt idx="1">
                  <c:v>0.53701379854659237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3C-4FCD-893D-92D18622E57B}"/>
            </c:ext>
          </c:extLst>
        </c:ser>
        <c:ser>
          <c:idx val="2"/>
          <c:order val="2"/>
          <c:tx>
            <c:strRef>
              <c:f>'P10'!$D$1</c:f>
              <c:strCache>
                <c:ptCount val="1"/>
                <c:pt idx="0">
                  <c:v>中型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'P10'!$A$2:$A$3</c:f>
              <c:strCache>
                <c:ptCount val="2"/>
                <c:pt idx="0">
                  <c:v>2019</c:v>
                </c:pt>
                <c:pt idx="1">
                  <c:v>2020 YTD</c:v>
                </c:pt>
              </c:strCache>
            </c:strRef>
          </c:cat>
          <c:val>
            <c:numRef>
              <c:f>'P10'!$D$2:$D$3</c:f>
              <c:numCache>
                <c:formatCode>0.0%</c:formatCode>
                <c:ptCount val="2"/>
                <c:pt idx="0">
                  <c:v>0.27433199452076351</c:v>
                </c:pt>
                <c:pt idx="1">
                  <c:v>0.21599899712055914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73C-4FCD-893D-92D18622E57B}"/>
            </c:ext>
          </c:extLst>
        </c:ser>
        <c:ser>
          <c:idx val="3"/>
          <c:order val="3"/>
          <c:tx>
            <c:strRef>
              <c:f>'P10'!$E$1</c:f>
              <c:strCache>
                <c:ptCount val="1"/>
                <c:pt idx="0">
                  <c:v>紧凑型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'P10'!$A$2:$A$3</c:f>
              <c:strCache>
                <c:ptCount val="2"/>
                <c:pt idx="0">
                  <c:v>2019</c:v>
                </c:pt>
                <c:pt idx="1">
                  <c:v>2020 YTD</c:v>
                </c:pt>
              </c:strCache>
            </c:strRef>
          </c:cat>
          <c:val>
            <c:numRef>
              <c:f>'P10'!$E$2:$E$3</c:f>
              <c:numCache>
                <c:formatCode>0.0%</c:formatCode>
                <c:ptCount val="2"/>
                <c:pt idx="0">
                  <c:v>9.4918294283639904E-2</c:v>
                </c:pt>
                <c:pt idx="1">
                  <c:v>7.3627212826623378E-2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73C-4FCD-893D-92D18622E57B}"/>
            </c:ext>
          </c:extLst>
        </c:ser>
        <c:ser>
          <c:idx val="4"/>
          <c:order val="4"/>
          <c:tx>
            <c:strRef>
              <c:f>'P10'!$F$1</c:f>
              <c:strCache>
                <c:ptCount val="1"/>
                <c:pt idx="0">
                  <c:v>小型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'P10'!$A$2:$A$3</c:f>
              <c:strCache>
                <c:ptCount val="2"/>
                <c:pt idx="0">
                  <c:v>2019</c:v>
                </c:pt>
                <c:pt idx="1">
                  <c:v>2020 YTD</c:v>
                </c:pt>
              </c:strCache>
            </c:strRef>
          </c:cat>
          <c:val>
            <c:numRef>
              <c:f>'P10'!$F$2:$F$3</c:f>
              <c:numCache>
                <c:formatCode>0.0%</c:formatCode>
                <c:ptCount val="2"/>
                <c:pt idx="0">
                  <c:v>2.9112914474554812E-2</c:v>
                </c:pt>
                <c:pt idx="1">
                  <c:v>2.5999393667276837E-2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73C-4FCD-893D-92D18622E57B}"/>
            </c:ext>
          </c:extLst>
        </c:ser>
        <c:ser>
          <c:idx val="5"/>
          <c:order val="5"/>
          <c:tx>
            <c:strRef>
              <c:f>'P10'!$G$1</c:f>
              <c:strCache>
                <c:ptCount val="1"/>
                <c:pt idx="0">
                  <c:v>微型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'P10'!$A$2:$A$3</c:f>
              <c:strCache>
                <c:ptCount val="2"/>
                <c:pt idx="0">
                  <c:v>2019</c:v>
                </c:pt>
                <c:pt idx="1">
                  <c:v>2020 YTD</c:v>
                </c:pt>
              </c:strCache>
            </c:strRef>
          </c:cat>
          <c:val>
            <c:numRef>
              <c:f>'P10'!$G$2:$G$3</c:f>
              <c:numCache>
                <c:formatCode>0.0%</c:formatCode>
                <c:ptCount val="2"/>
                <c:pt idx="0">
                  <c:v>7.888920282831606E-3</c:v>
                </c:pt>
                <c:pt idx="1">
                  <c:v>7.9309343536096619E-5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73C-4FCD-893D-92D18622E5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180398416"/>
        <c:axId val="180390800"/>
      </c:barChart>
      <c:catAx>
        <c:axId val="180398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0390800"/>
        <c:crosses val="autoZero"/>
        <c:auto val="1"/>
        <c:lblAlgn val="ctr"/>
        <c:lblOffset val="100"/>
        <c:noMultiLvlLbl val="0"/>
      </c:catAx>
      <c:valAx>
        <c:axId val="18039080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0398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9357898890089715"/>
          <c:y val="5.2621343330004726E-2"/>
          <c:w val="9.5963494759233534E-2"/>
          <c:h val="0.85872105903601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058458601765689"/>
          <c:y val="6.387401574803149E-2"/>
          <c:w val="0.75941541398234313"/>
          <c:h val="0.9020472440944882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'P12 (2)'!$B$14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1F497D"/>
            </a:solidFill>
          </c:spPr>
          <c:invertIfNegative val="0"/>
          <c:dLbls>
            <c:delete val="1"/>
          </c:dLbls>
          <c:cat>
            <c:strRef>
              <c:f>'P12 (2)'!$A$15:$A$24</c:f>
              <c:strCache>
                <c:ptCount val="10"/>
                <c:pt idx="0">
                  <c:v>大众</c:v>
                </c:pt>
                <c:pt idx="1">
                  <c:v>斯巴鲁</c:v>
                </c:pt>
                <c:pt idx="2">
                  <c:v>MINI</c:v>
                </c:pt>
                <c:pt idx="3">
                  <c:v>路虎</c:v>
                </c:pt>
                <c:pt idx="4">
                  <c:v>奥迪</c:v>
                </c:pt>
                <c:pt idx="5">
                  <c:v>丰田</c:v>
                </c:pt>
                <c:pt idx="6">
                  <c:v>保时捷</c:v>
                </c:pt>
                <c:pt idx="7">
                  <c:v>奔驰</c:v>
                </c:pt>
                <c:pt idx="8">
                  <c:v>宝马</c:v>
                </c:pt>
                <c:pt idx="9">
                  <c:v>雷克萨斯</c:v>
                </c:pt>
              </c:strCache>
            </c:strRef>
          </c:cat>
          <c:val>
            <c:numRef>
              <c:f>'P12 (2)'!$B$15:$B$24</c:f>
              <c:numCache>
                <c:formatCode>General</c:formatCode>
                <c:ptCount val="10"/>
                <c:pt idx="0">
                  <c:v>2625</c:v>
                </c:pt>
                <c:pt idx="1">
                  <c:v>1892</c:v>
                </c:pt>
                <c:pt idx="2">
                  <c:v>2636</c:v>
                </c:pt>
                <c:pt idx="3">
                  <c:v>2906</c:v>
                </c:pt>
                <c:pt idx="4">
                  <c:v>2695</c:v>
                </c:pt>
                <c:pt idx="5">
                  <c:v>5927</c:v>
                </c:pt>
                <c:pt idx="6">
                  <c:v>6792</c:v>
                </c:pt>
                <c:pt idx="7">
                  <c:v>9118</c:v>
                </c:pt>
                <c:pt idx="8">
                  <c:v>13215</c:v>
                </c:pt>
                <c:pt idx="9">
                  <c:v>15964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78-429E-A2F0-B78368CB4539}"/>
            </c:ext>
          </c:extLst>
        </c:ser>
        <c:ser>
          <c:idx val="1"/>
          <c:order val="1"/>
          <c:tx>
            <c:strRef>
              <c:f>'P12 (2)'!$C$14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A6ADB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'P12 (2)'!$A$15:$A$24</c:f>
              <c:strCache>
                <c:ptCount val="10"/>
                <c:pt idx="0">
                  <c:v>大众</c:v>
                </c:pt>
                <c:pt idx="1">
                  <c:v>斯巴鲁</c:v>
                </c:pt>
                <c:pt idx="2">
                  <c:v>MINI</c:v>
                </c:pt>
                <c:pt idx="3">
                  <c:v>路虎</c:v>
                </c:pt>
                <c:pt idx="4">
                  <c:v>奥迪</c:v>
                </c:pt>
                <c:pt idx="5">
                  <c:v>丰田</c:v>
                </c:pt>
                <c:pt idx="6">
                  <c:v>保时捷</c:v>
                </c:pt>
                <c:pt idx="7">
                  <c:v>奔驰</c:v>
                </c:pt>
                <c:pt idx="8">
                  <c:v>宝马</c:v>
                </c:pt>
                <c:pt idx="9">
                  <c:v>雷克萨斯</c:v>
                </c:pt>
              </c:strCache>
            </c:strRef>
          </c:cat>
          <c:val>
            <c:numRef>
              <c:f>'P12 (2)'!$C$15:$C$24</c:f>
              <c:numCache>
                <c:formatCode>General</c:formatCode>
                <c:ptCount val="10"/>
                <c:pt idx="0">
                  <c:v>2121</c:v>
                </c:pt>
                <c:pt idx="1">
                  <c:v>2211</c:v>
                </c:pt>
                <c:pt idx="2">
                  <c:v>2326</c:v>
                </c:pt>
                <c:pt idx="3">
                  <c:v>3599</c:v>
                </c:pt>
                <c:pt idx="4">
                  <c:v>4463</c:v>
                </c:pt>
                <c:pt idx="5">
                  <c:v>5572</c:v>
                </c:pt>
                <c:pt idx="6">
                  <c:v>7424</c:v>
                </c:pt>
                <c:pt idx="7">
                  <c:v>13218</c:v>
                </c:pt>
                <c:pt idx="8">
                  <c:v>14001</c:v>
                </c:pt>
                <c:pt idx="9">
                  <c:v>21103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078-429E-A2F0-B78368CB453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80399504"/>
        <c:axId val="180400592"/>
      </c:barChart>
      <c:catAx>
        <c:axId val="1803995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0400592"/>
        <c:crosses val="autoZero"/>
        <c:auto val="1"/>
        <c:lblAlgn val="ctr"/>
        <c:lblOffset val="100"/>
        <c:noMultiLvlLbl val="0"/>
      </c:catAx>
      <c:valAx>
        <c:axId val="1804005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80399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549634382121988"/>
          <c:y val="1.1606776425674065E-2"/>
          <c:w val="0.57951028655914216"/>
          <c:h val="7.9151715106885956E-2"/>
        </c:manualLayout>
      </c:layout>
      <c:overlay val="0"/>
      <c:txPr>
        <a:bodyPr/>
        <a:lstStyle/>
        <a:p>
          <a:pPr>
            <a:defRPr sz="12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63277275525744"/>
          <c:y val="0.11104890506397282"/>
          <c:w val="0.77363292551394025"/>
          <c:h val="0.8801598612268498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'P12 (2)'!$B$40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1F497D"/>
            </a:solidFill>
          </c:spPr>
          <c:invertIfNegative val="0"/>
          <c:cat>
            <c:strRef>
              <c:f>'P12 (2)'!$A$41:$A$50</c:f>
              <c:strCache>
                <c:ptCount val="10"/>
                <c:pt idx="0">
                  <c:v>林肯</c:v>
                </c:pt>
                <c:pt idx="1">
                  <c:v>大众</c:v>
                </c:pt>
                <c:pt idx="2">
                  <c:v>MINI</c:v>
                </c:pt>
                <c:pt idx="3">
                  <c:v>路虎</c:v>
                </c:pt>
                <c:pt idx="4">
                  <c:v>奥迪</c:v>
                </c:pt>
                <c:pt idx="5">
                  <c:v>丰田</c:v>
                </c:pt>
                <c:pt idx="6">
                  <c:v>保时捷</c:v>
                </c:pt>
                <c:pt idx="7">
                  <c:v>宝马</c:v>
                </c:pt>
                <c:pt idx="8">
                  <c:v>奔驰</c:v>
                </c:pt>
                <c:pt idx="9">
                  <c:v>雷克萨斯</c:v>
                </c:pt>
              </c:strCache>
            </c:strRef>
          </c:cat>
          <c:val>
            <c:numRef>
              <c:f>'P12 (2)'!$B$41:$B$50</c:f>
              <c:numCache>
                <c:formatCode>General</c:formatCode>
                <c:ptCount val="10"/>
                <c:pt idx="0">
                  <c:v>39935</c:v>
                </c:pt>
                <c:pt idx="1">
                  <c:v>33394</c:v>
                </c:pt>
                <c:pt idx="2">
                  <c:v>27798</c:v>
                </c:pt>
                <c:pt idx="3">
                  <c:v>33242</c:v>
                </c:pt>
                <c:pt idx="4">
                  <c:v>51106</c:v>
                </c:pt>
                <c:pt idx="5">
                  <c:v>67202</c:v>
                </c:pt>
                <c:pt idx="6">
                  <c:v>71348</c:v>
                </c:pt>
                <c:pt idx="7">
                  <c:v>136057</c:v>
                </c:pt>
                <c:pt idx="8">
                  <c:v>112719</c:v>
                </c:pt>
                <c:pt idx="9">
                  <c:v>160202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06-4CE5-9634-EEB1EF47F0FC}"/>
            </c:ext>
          </c:extLst>
        </c:ser>
        <c:ser>
          <c:idx val="1"/>
          <c:order val="1"/>
          <c:tx>
            <c:strRef>
              <c:f>'P12 (2)'!$C$40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A6ADB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'P12 (2)'!$A$41:$A$50</c:f>
              <c:strCache>
                <c:ptCount val="10"/>
                <c:pt idx="0">
                  <c:v>林肯</c:v>
                </c:pt>
                <c:pt idx="1">
                  <c:v>大众</c:v>
                </c:pt>
                <c:pt idx="2">
                  <c:v>MINI</c:v>
                </c:pt>
                <c:pt idx="3">
                  <c:v>路虎</c:v>
                </c:pt>
                <c:pt idx="4">
                  <c:v>奥迪</c:v>
                </c:pt>
                <c:pt idx="5">
                  <c:v>丰田</c:v>
                </c:pt>
                <c:pt idx="6">
                  <c:v>保时捷</c:v>
                </c:pt>
                <c:pt idx="7">
                  <c:v>宝马</c:v>
                </c:pt>
                <c:pt idx="8">
                  <c:v>奔驰</c:v>
                </c:pt>
                <c:pt idx="9">
                  <c:v>雷克萨斯</c:v>
                </c:pt>
              </c:strCache>
            </c:strRef>
          </c:cat>
          <c:val>
            <c:numRef>
              <c:f>'P12 (2)'!$C$41:$C$50</c:f>
              <c:numCache>
                <c:formatCode>General</c:formatCode>
                <c:ptCount val="10"/>
                <c:pt idx="0">
                  <c:v>19639</c:v>
                </c:pt>
                <c:pt idx="1">
                  <c:v>20099</c:v>
                </c:pt>
                <c:pt idx="2">
                  <c:v>24050</c:v>
                </c:pt>
                <c:pt idx="3">
                  <c:v>28534</c:v>
                </c:pt>
                <c:pt idx="4">
                  <c:v>41886</c:v>
                </c:pt>
                <c:pt idx="5">
                  <c:v>58845</c:v>
                </c:pt>
                <c:pt idx="6">
                  <c:v>69965</c:v>
                </c:pt>
                <c:pt idx="7">
                  <c:v>122159</c:v>
                </c:pt>
                <c:pt idx="8">
                  <c:v>124083</c:v>
                </c:pt>
                <c:pt idx="9">
                  <c:v>183130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006-4CE5-9634-EEB1EF47F0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80397328"/>
        <c:axId val="180397872"/>
      </c:barChart>
      <c:catAx>
        <c:axId val="1803973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0397872"/>
        <c:crosses val="autoZero"/>
        <c:auto val="1"/>
        <c:lblAlgn val="ctr"/>
        <c:lblOffset val="100"/>
        <c:noMultiLvlLbl val="0"/>
      </c:catAx>
      <c:valAx>
        <c:axId val="1803978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80397328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layout>
        <c:manualLayout>
          <c:xMode val="edge"/>
          <c:yMode val="edge"/>
          <c:x val="0.15049970605526161"/>
          <c:y val="5.984982876796785E-2"/>
          <c:w val="0.57951028655914216"/>
          <c:h val="7.9151715106885956E-2"/>
        </c:manualLayout>
      </c:layout>
      <c:overlay val="0"/>
      <c:txPr>
        <a:bodyPr/>
        <a:lstStyle/>
        <a:p>
          <a:pPr>
            <a:defRPr sz="120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3735297705477"/>
          <c:y val="8.8840185903134083E-2"/>
          <c:w val="0.78410841848652413"/>
          <c:h val="0.70970443234655012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再搞个透视表!$E$17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4589130574453349E-2"/>
                  <c:y val="0.1800197823936696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97" b="0" i="0" u="none" strike="noStrike" kern="1200" baseline="0">
                      <a:solidFill>
                        <a:srgbClr val="4472C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0580235720761561E-2"/>
                      <c:h val="7.335311572700296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C383-40E0-A4BF-06CCEB0DC8F8}"/>
                </c:ext>
              </c:extLst>
            </c:dLbl>
            <c:dLbl>
              <c:idx val="1"/>
              <c:layout>
                <c:manualLayout>
                  <c:x val="7.2012550155368515E-4"/>
                  <c:y val="-7.2534605529372064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383-40E0-A4BF-06CCEB0DC8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再搞个透视表!$F$16:$G$16</c:f>
              <c:numCache>
                <c:formatCode>General</c:formatCode>
                <c:ptCount val="2"/>
                <c:pt idx="0">
                  <c:v>2020</c:v>
                </c:pt>
                <c:pt idx="1">
                  <c:v>2019</c:v>
                </c:pt>
              </c:numCache>
            </c:numRef>
          </c:cat>
          <c:val>
            <c:numRef>
              <c:f>再搞个透视表!$F$17:$G$17</c:f>
              <c:numCache>
                <c:formatCode>0.0%</c:formatCode>
                <c:ptCount val="2"/>
                <c:pt idx="0">
                  <c:v>1.5412875488168198E-2</c:v>
                </c:pt>
                <c:pt idx="1">
                  <c:v>5.0336908666278019E-2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383-40E0-A4BF-06CCEB0DC8F8}"/>
            </c:ext>
          </c:extLst>
        </c:ser>
        <c:ser>
          <c:idx val="1"/>
          <c:order val="1"/>
          <c:tx>
            <c:strRef>
              <c:f>再搞个透视表!$E$18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再搞个透视表!$F$16:$G$16</c:f>
              <c:numCache>
                <c:formatCode>General</c:formatCode>
                <c:ptCount val="2"/>
                <c:pt idx="0">
                  <c:v>2020</c:v>
                </c:pt>
                <c:pt idx="1">
                  <c:v>2019</c:v>
                </c:pt>
              </c:numCache>
            </c:numRef>
          </c:cat>
          <c:val>
            <c:numRef>
              <c:f>再搞个透视表!$F$18:$G$18</c:f>
              <c:numCache>
                <c:formatCode>0.0%</c:formatCode>
                <c:ptCount val="2"/>
                <c:pt idx="0">
                  <c:v>6.6537980860864543E-2</c:v>
                </c:pt>
                <c:pt idx="1">
                  <c:v>6.2645519865808783E-2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383-40E0-A4BF-06CCEB0DC8F8}"/>
            </c:ext>
          </c:extLst>
        </c:ser>
        <c:ser>
          <c:idx val="2"/>
          <c:order val="2"/>
          <c:tx>
            <c:strRef>
              <c:f>再搞个透视表!$E$19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再搞个透视表!$F$16:$G$16</c:f>
              <c:numCache>
                <c:formatCode>General</c:formatCode>
                <c:ptCount val="2"/>
                <c:pt idx="0">
                  <c:v>2020</c:v>
                </c:pt>
                <c:pt idx="1">
                  <c:v>2019</c:v>
                </c:pt>
              </c:numCache>
            </c:numRef>
          </c:cat>
          <c:val>
            <c:numRef>
              <c:f>再搞个透视表!$F$19:$G$19</c:f>
              <c:numCache>
                <c:formatCode>0.0%</c:formatCode>
                <c:ptCount val="2"/>
                <c:pt idx="0">
                  <c:v>0.44610482392686146</c:v>
                </c:pt>
                <c:pt idx="1">
                  <c:v>0.46150407187384879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383-40E0-A4BF-06CCEB0DC8F8}"/>
            </c:ext>
          </c:extLst>
        </c:ser>
        <c:ser>
          <c:idx val="3"/>
          <c:order val="3"/>
          <c:tx>
            <c:strRef>
              <c:f>再搞个透视表!$E$20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再搞个透视表!$F$16:$G$16</c:f>
              <c:numCache>
                <c:formatCode>General</c:formatCode>
                <c:ptCount val="2"/>
                <c:pt idx="0">
                  <c:v>2020</c:v>
                </c:pt>
                <c:pt idx="1">
                  <c:v>2019</c:v>
                </c:pt>
              </c:numCache>
            </c:numRef>
          </c:cat>
          <c:val>
            <c:numRef>
              <c:f>再搞个透视表!$F$20:$G$20</c:f>
              <c:numCache>
                <c:formatCode>0.0%</c:formatCode>
                <c:ptCount val="2"/>
                <c:pt idx="0">
                  <c:v>9.9017715404816631E-2</c:v>
                </c:pt>
                <c:pt idx="1">
                  <c:v>7.1897096219255302E-2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383-40E0-A4BF-06CCEB0DC8F8}"/>
            </c:ext>
          </c:extLst>
        </c:ser>
        <c:ser>
          <c:idx val="4"/>
          <c:order val="4"/>
          <c:tx>
            <c:strRef>
              <c:f>再搞个透视表!$E$21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再搞个透视表!$F$16:$G$16</c:f>
              <c:numCache>
                <c:formatCode>General</c:formatCode>
                <c:ptCount val="2"/>
                <c:pt idx="0">
                  <c:v>2020</c:v>
                </c:pt>
                <c:pt idx="1">
                  <c:v>2019</c:v>
                </c:pt>
              </c:numCache>
            </c:numRef>
          </c:cat>
          <c:val>
            <c:numRef>
              <c:f>再搞个透视表!$F$21:$G$21</c:f>
              <c:numCache>
                <c:formatCode>0.0%</c:formatCode>
                <c:ptCount val="2"/>
                <c:pt idx="0">
                  <c:v>0.27467895705654882</c:v>
                </c:pt>
                <c:pt idx="1">
                  <c:v>0.23847733019552864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383-40E0-A4BF-06CCEB0DC8F8}"/>
            </c:ext>
          </c:extLst>
        </c:ser>
        <c:ser>
          <c:idx val="5"/>
          <c:order val="5"/>
          <c:tx>
            <c:strRef>
              <c:f>再搞个透视表!$E$22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再搞个透视表!$F$16:$G$16</c:f>
              <c:numCache>
                <c:formatCode>General</c:formatCode>
                <c:ptCount val="2"/>
                <c:pt idx="0">
                  <c:v>2020</c:v>
                </c:pt>
                <c:pt idx="1">
                  <c:v>2019</c:v>
                </c:pt>
              </c:numCache>
            </c:numRef>
          </c:cat>
          <c:val>
            <c:numRef>
              <c:f>再搞个透视表!$F$22:$G$22</c:f>
              <c:numCache>
                <c:formatCode>0.0%</c:formatCode>
                <c:ptCount val="2"/>
                <c:pt idx="0">
                  <c:v>8.2488113192341783E-2</c:v>
                </c:pt>
                <c:pt idx="1">
                  <c:v>9.7624829667991173E-2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383-40E0-A4BF-06CCEB0DC8F8}"/>
            </c:ext>
          </c:extLst>
        </c:ser>
        <c:ser>
          <c:idx val="6"/>
          <c:order val="6"/>
          <c:tx>
            <c:strRef>
              <c:f>再搞个透视表!$E$23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7.0807532553576434E-3"/>
                  <c:y val="3.956478733926805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C383-40E0-A4BF-06CCEB0DC8F8}"/>
                </c:ext>
              </c:extLst>
            </c:dLbl>
            <c:dLbl>
              <c:idx val="1"/>
              <c:layout>
                <c:manualLayout>
                  <c:x val="-6.9252265796872475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C383-40E0-A4BF-06CCEB0DC8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再搞个透视表!$F$16:$G$16</c:f>
              <c:numCache>
                <c:formatCode>General</c:formatCode>
                <c:ptCount val="2"/>
                <c:pt idx="0">
                  <c:v>2020</c:v>
                </c:pt>
                <c:pt idx="1">
                  <c:v>2019</c:v>
                </c:pt>
              </c:numCache>
            </c:numRef>
          </c:cat>
          <c:val>
            <c:numRef>
              <c:f>再搞个透视表!$F$23:$G$23</c:f>
              <c:numCache>
                <c:formatCode>0.0%</c:formatCode>
                <c:ptCount val="2"/>
                <c:pt idx="0">
                  <c:v>1.5759534070398554E-2</c:v>
                </c:pt>
                <c:pt idx="1">
                  <c:v>1.7514243511289301E-2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383-40E0-A4BF-06CCEB0DC8F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5"/>
        <c:overlap val="100"/>
        <c:axId val="395808544"/>
        <c:axId val="395801472"/>
      </c:barChart>
      <c:catAx>
        <c:axId val="3958085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95801472"/>
        <c:crosses val="autoZero"/>
        <c:auto val="1"/>
        <c:lblAlgn val="ctr"/>
        <c:lblOffset val="100"/>
        <c:noMultiLvlLbl val="0"/>
      </c:catAx>
      <c:valAx>
        <c:axId val="39580147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395808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4694255451078329E-2"/>
          <c:y val="0.82873182395227307"/>
          <c:w val="0.91451825803327969"/>
          <c:h val="7.24114283666863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140804-E855-4C96-AD51-4BACC9804A52}" type="datetimeFigureOut">
              <a:rPr lang="zh-CN" altLang="en-US" smtClean="0"/>
              <a:t>2020-12-2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A3C0B-3400-4449-A60A-8C77C6E630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823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84292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790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A3C0B-3400-4449-A60A-8C77C6E630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079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A3C0B-3400-4449-A60A-8C77C6E630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265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/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CBE51-F246-4E78-B5EE-54B92C197547}" type="datetimeFigureOut">
              <a:rPr lang="zh-CN" altLang="en-US"/>
              <a:pPr>
                <a:defRPr/>
              </a:pPr>
              <a:t>2020-12-2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08D1B-4B78-46F7-9DE0-5CD3733851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/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3FD13-E0DC-4374-9B1B-EDAF61B3C664}" type="datetimeFigureOut">
              <a:rPr lang="zh-CN" altLang="en-US"/>
              <a:pPr>
                <a:defRPr/>
              </a:pPr>
              <a:t>2020-12-2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8B03C-1DA5-47BA-BC35-FB35E05C80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/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/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C5B6-7F0E-4259-B02F-0DD6F0AD600A}" type="datetimeFigureOut">
              <a:rPr lang="zh-CN" altLang="en-US"/>
              <a:pPr>
                <a:defRPr/>
              </a:pPr>
              <a:t>2020-12-2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12E1D-FE80-4692-B776-5B10F5AA72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/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D3D7-A728-475F-87EA-1E1027DB9D9F}" type="datetimeFigureOut">
              <a:rPr lang="zh-CN" altLang="en-US"/>
              <a:pPr>
                <a:defRPr/>
              </a:pPr>
              <a:t>2020-12-2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76F73-4C94-4F2D-8AF4-AB96B40120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F22C2-B069-496A-A7B6-E0C5504C5D55}" type="datetimeFigureOut">
              <a:rPr lang="zh-CN" altLang="en-US"/>
              <a:pPr>
                <a:defRPr/>
              </a:pPr>
              <a:t>2020-12-2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EB2D7-66D4-4B08-B253-E491B16BBF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/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6E605-6D11-4B1D-A7C1-99E379A3F854}" type="datetimeFigureOut">
              <a:rPr lang="zh-CN" altLang="en-US"/>
              <a:pPr>
                <a:defRPr/>
              </a:pPr>
              <a:t>2020-12-2</a:t>
            </a:fld>
            <a:endParaRPr lang="zh-CN" altLang="en-US"/>
          </a:p>
        </p:txBody>
      </p:sp>
      <p:sp>
        <p:nvSpPr>
          <p:cNvPr id="6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FF1D2-4905-4738-A0B3-E00DE12493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/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/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A868A-D03C-4F59-A725-BC3213E7174C}" type="datetimeFigureOut">
              <a:rPr lang="zh-CN" altLang="en-US"/>
              <a:pPr>
                <a:defRPr/>
              </a:pPr>
              <a:t>2020-12-2</a:t>
            </a:fld>
            <a:endParaRPr lang="zh-CN" altLang="en-US"/>
          </a:p>
        </p:txBody>
      </p:sp>
      <p:sp>
        <p:nvSpPr>
          <p:cNvPr id="8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AA645-8441-4F38-8F28-C07B437430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53B55-16E4-469F-B12A-D2F61FDD63AA}" type="datetimeFigureOut">
              <a:rPr lang="zh-CN" altLang="en-US"/>
              <a:pPr>
                <a:defRPr/>
              </a:pPr>
              <a:t>2020-12-2</a:t>
            </a:fld>
            <a:endParaRPr lang="zh-CN" altLang="en-US"/>
          </a:p>
        </p:txBody>
      </p:sp>
      <p:sp>
        <p:nvSpPr>
          <p:cNvPr id="4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D6A51-8730-45C0-A65E-47D6A22F0C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674A0-3BCA-406A-A568-78DC75DB31DA}" type="datetimeFigureOut">
              <a:rPr lang="zh-CN" altLang="en-US"/>
              <a:pPr>
                <a:defRPr/>
              </a:pPr>
              <a:t>2020-12-2</a:t>
            </a:fld>
            <a:endParaRPr lang="zh-CN" altLang="en-US"/>
          </a:p>
        </p:txBody>
      </p:sp>
      <p:sp>
        <p:nvSpPr>
          <p:cNvPr id="3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C6B31-7B08-4D12-ADB1-925E6A6509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/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E0542-CA15-470F-AE79-A0CFCA9A7E08}" type="datetimeFigureOut">
              <a:rPr lang="zh-CN" altLang="en-US"/>
              <a:pPr>
                <a:defRPr/>
              </a:pPr>
              <a:t>2020-12-2</a:t>
            </a:fld>
            <a:endParaRPr lang="zh-CN" altLang="en-US"/>
          </a:p>
        </p:txBody>
      </p:sp>
      <p:sp>
        <p:nvSpPr>
          <p:cNvPr id="6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64508-7C42-49ED-9940-F33DFB88EC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/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0B594-F27A-4538-92C9-3AEB9FDD2786}" type="datetimeFigureOut">
              <a:rPr lang="zh-CN" altLang="en-US"/>
              <a:pPr>
                <a:defRPr/>
              </a:pPr>
              <a:t>2020-12-2</a:t>
            </a:fld>
            <a:endParaRPr lang="zh-CN" altLang="en-US"/>
          </a:p>
        </p:txBody>
      </p:sp>
      <p:sp>
        <p:nvSpPr>
          <p:cNvPr id="6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0A9B6-9E35-49F5-BECF-F1783C9228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EF45281-F680-4E1C-BAB8-48447A1006D3}" type="datetimeFigureOut">
              <a:rPr lang="zh-CN" altLang="en-US"/>
              <a:pPr>
                <a:defRPr/>
              </a:pPr>
              <a:t>2020-12-2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B118797-4A18-4E06-ABEB-1A52C04D25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" t="-29205" r="-2893" b="29205"/>
          <a:stretch/>
        </p:blipFill>
        <p:spPr bwMode="auto">
          <a:xfrm>
            <a:off x="1588" y="223621"/>
            <a:ext cx="12564881" cy="5188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736200" y="1473182"/>
            <a:ext cx="1077544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4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中国进口汽车市场月报</a:t>
            </a:r>
            <a:endParaRPr lang="en-US" altLang="zh-CN" sz="4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2020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6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月）</a:t>
            </a:r>
            <a:endParaRPr lang="zh-CN" altLang="en-US" sz="4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平行四边形 3">
            <a:extLst/>
          </p:cNvPr>
          <p:cNvSpPr/>
          <p:nvPr/>
        </p:nvSpPr>
        <p:spPr>
          <a:xfrm>
            <a:off x="7199313" y="5200650"/>
            <a:ext cx="4986337" cy="1676400"/>
          </a:xfrm>
          <a:custGeom>
            <a:avLst/>
            <a:gdLst>
              <a:gd name="connsiteX0" fmla="*/ 0 w 4812000"/>
              <a:gd name="connsiteY0" fmla="*/ 1638000 h 1638000"/>
              <a:gd name="connsiteX1" fmla="*/ 1483651 w 4812000"/>
              <a:gd name="connsiteY1" fmla="*/ 0 h 1638000"/>
              <a:gd name="connsiteX2" fmla="*/ 4812000 w 4812000"/>
              <a:gd name="connsiteY2" fmla="*/ 0 h 1638000"/>
              <a:gd name="connsiteX3" fmla="*/ 3328349 w 4812000"/>
              <a:gd name="connsiteY3" fmla="*/ 1638000 h 1638000"/>
              <a:gd name="connsiteX4" fmla="*/ 0 w 4812000"/>
              <a:gd name="connsiteY4" fmla="*/ 1638000 h 1638000"/>
              <a:gd name="connsiteX0" fmla="*/ 0 w 4995224"/>
              <a:gd name="connsiteY0" fmla="*/ 1638000 h 1657050"/>
              <a:gd name="connsiteX1" fmla="*/ 1483651 w 4995224"/>
              <a:gd name="connsiteY1" fmla="*/ 0 h 1657050"/>
              <a:gd name="connsiteX2" fmla="*/ 4812000 w 4995224"/>
              <a:gd name="connsiteY2" fmla="*/ 0 h 1657050"/>
              <a:gd name="connsiteX3" fmla="*/ 4995224 w 4995224"/>
              <a:gd name="connsiteY3" fmla="*/ 1657050 h 1657050"/>
              <a:gd name="connsiteX4" fmla="*/ 0 w 4995224"/>
              <a:gd name="connsiteY4" fmla="*/ 1638000 h 1657050"/>
              <a:gd name="connsiteX0" fmla="*/ 0 w 4995224"/>
              <a:gd name="connsiteY0" fmla="*/ 1657050 h 1676100"/>
              <a:gd name="connsiteX1" fmla="*/ 1483651 w 4995224"/>
              <a:gd name="connsiteY1" fmla="*/ 19050 h 1676100"/>
              <a:gd name="connsiteX2" fmla="*/ 4992975 w 4995224"/>
              <a:gd name="connsiteY2" fmla="*/ 0 h 1676100"/>
              <a:gd name="connsiteX3" fmla="*/ 4995224 w 4995224"/>
              <a:gd name="connsiteY3" fmla="*/ 1676100 h 1676100"/>
              <a:gd name="connsiteX4" fmla="*/ 0 w 4995224"/>
              <a:gd name="connsiteY4" fmla="*/ 1657050 h 167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5224" h="1676100">
                <a:moveTo>
                  <a:pt x="0" y="1657050"/>
                </a:moveTo>
                <a:lnTo>
                  <a:pt x="1483651" y="19050"/>
                </a:lnTo>
                <a:lnTo>
                  <a:pt x="4992975" y="0"/>
                </a:lnTo>
                <a:cubicBezTo>
                  <a:pt x="4993725" y="558700"/>
                  <a:pt x="4994474" y="1117400"/>
                  <a:pt x="4995224" y="1676100"/>
                </a:cubicBezTo>
                <a:lnTo>
                  <a:pt x="0" y="16570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平行四边形 6">
            <a:extLst/>
          </p:cNvPr>
          <p:cNvSpPr/>
          <p:nvPr/>
        </p:nvSpPr>
        <p:spPr>
          <a:xfrm>
            <a:off x="1588" y="5210175"/>
            <a:ext cx="10026650" cy="1666875"/>
          </a:xfrm>
          <a:custGeom>
            <a:avLst/>
            <a:gdLst>
              <a:gd name="connsiteX0" fmla="*/ 0 w 4812000"/>
              <a:gd name="connsiteY0" fmla="*/ 1638000 h 1638000"/>
              <a:gd name="connsiteX1" fmla="*/ 1483651 w 4812000"/>
              <a:gd name="connsiteY1" fmla="*/ 0 h 1638000"/>
              <a:gd name="connsiteX2" fmla="*/ 4812000 w 4812000"/>
              <a:gd name="connsiteY2" fmla="*/ 0 h 1638000"/>
              <a:gd name="connsiteX3" fmla="*/ 3328349 w 4812000"/>
              <a:gd name="connsiteY3" fmla="*/ 1638000 h 1638000"/>
              <a:gd name="connsiteX4" fmla="*/ 0 w 4812000"/>
              <a:gd name="connsiteY4" fmla="*/ 1638000 h 1638000"/>
              <a:gd name="connsiteX0" fmla="*/ 0 w 6500174"/>
              <a:gd name="connsiteY0" fmla="*/ 1638000 h 1657050"/>
              <a:gd name="connsiteX1" fmla="*/ 1483651 w 6500174"/>
              <a:gd name="connsiteY1" fmla="*/ 0 h 1657050"/>
              <a:gd name="connsiteX2" fmla="*/ 4812000 w 6500174"/>
              <a:gd name="connsiteY2" fmla="*/ 0 h 1657050"/>
              <a:gd name="connsiteX3" fmla="*/ 6500174 w 6500174"/>
              <a:gd name="connsiteY3" fmla="*/ 1657050 h 1657050"/>
              <a:gd name="connsiteX4" fmla="*/ 0 w 6500174"/>
              <a:gd name="connsiteY4" fmla="*/ 1638000 h 1657050"/>
              <a:gd name="connsiteX0" fmla="*/ 3526499 w 10026673"/>
              <a:gd name="connsiteY0" fmla="*/ 1647525 h 1666575"/>
              <a:gd name="connsiteX1" fmla="*/ 0 w 10026673"/>
              <a:gd name="connsiteY1" fmla="*/ 0 h 1666575"/>
              <a:gd name="connsiteX2" fmla="*/ 8338499 w 10026673"/>
              <a:gd name="connsiteY2" fmla="*/ 9525 h 1666575"/>
              <a:gd name="connsiteX3" fmla="*/ 10026673 w 10026673"/>
              <a:gd name="connsiteY3" fmla="*/ 1666575 h 1666575"/>
              <a:gd name="connsiteX4" fmla="*/ 3526499 w 10026673"/>
              <a:gd name="connsiteY4" fmla="*/ 1647525 h 1666575"/>
              <a:gd name="connsiteX0" fmla="*/ 2249 w 10026673"/>
              <a:gd name="connsiteY0" fmla="*/ 1647525 h 1666575"/>
              <a:gd name="connsiteX1" fmla="*/ 0 w 10026673"/>
              <a:gd name="connsiteY1" fmla="*/ 0 h 1666575"/>
              <a:gd name="connsiteX2" fmla="*/ 8338499 w 10026673"/>
              <a:gd name="connsiteY2" fmla="*/ 9525 h 1666575"/>
              <a:gd name="connsiteX3" fmla="*/ 10026673 w 10026673"/>
              <a:gd name="connsiteY3" fmla="*/ 1666575 h 1666575"/>
              <a:gd name="connsiteX4" fmla="*/ 2249 w 10026673"/>
              <a:gd name="connsiteY4" fmla="*/ 1647525 h 166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6673" h="1666575">
                <a:moveTo>
                  <a:pt x="2249" y="1647525"/>
                </a:moveTo>
                <a:cubicBezTo>
                  <a:pt x="1499" y="1098350"/>
                  <a:pt x="750" y="549175"/>
                  <a:pt x="0" y="0"/>
                </a:cubicBezTo>
                <a:lnTo>
                  <a:pt x="8338499" y="9525"/>
                </a:lnTo>
                <a:lnTo>
                  <a:pt x="10026673" y="1666575"/>
                </a:lnTo>
                <a:lnTo>
                  <a:pt x="2249" y="16475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05" b="64997"/>
          <a:stretch/>
        </p:blipFill>
        <p:spPr>
          <a:xfrm>
            <a:off x="8028047" y="5623600"/>
            <a:ext cx="2863110" cy="800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662517" y="1588132"/>
            <a:ext cx="34964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年进口乘用车销量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品牌结构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772393" y="1927316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756025" y="6273800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7191" y="76173"/>
            <a:ext cx="10903721" cy="1489167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结构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整体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市场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非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豪华品牌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15.4%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豪华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品牌、超豪华品牌分别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20.0%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58.1%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1—10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豪华品牌仍是销售主力，占销售总量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80.4%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，非豪华、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豪华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分别下滑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31.6%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8.3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，超豪华品牌逆势增长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67191" y="5238940"/>
            <a:ext cx="11442623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豪华品牌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：包括，阿尔法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罗密欧、奥迪、宝马、保时捷、奔驰、捷豹、凯迪拉克、雷克萨斯、路虎、玛莎拉蒂、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MINI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、讴歌、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Smart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、特斯拉、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沃尔沃、英菲尼迪等。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超豪华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品牌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：包括，阿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斯顿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马丁、法拉利、宾利、兰博基尼、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劳斯莱斯、迈凯伦等。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851884"/>
              </p:ext>
            </p:extLst>
          </p:nvPr>
        </p:nvGraphicFramePr>
        <p:xfrm>
          <a:off x="767191" y="2295189"/>
          <a:ext cx="10515600" cy="2796700"/>
        </p:xfrm>
        <a:graphic>
          <a:graphicData uri="http://schemas.openxmlformats.org/drawingml/2006/table">
            <a:tbl>
              <a:tblPr/>
              <a:tblGrid>
                <a:gridCol w="1168400">
                  <a:extLst>
                    <a:ext uri="{9D8B030D-6E8A-4147-A177-3AD203B41FA5}">
                      <a16:colId xmlns:a16="http://schemas.microsoft.com/office/drawing/2014/main" val="2021557433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841716803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3852825174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4263261643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2878784369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1130644942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3273515680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2977438220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2197407303"/>
                    </a:ext>
                  </a:extLst>
                </a:gridCol>
              </a:tblGrid>
              <a:tr h="55934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品牌性质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当月累计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5011572"/>
                  </a:ext>
                </a:extLst>
              </a:tr>
              <a:tr h="5593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4631113"/>
                  </a:ext>
                </a:extLst>
              </a:tr>
              <a:tr h="55934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非豪华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15057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17797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-15.4%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17.7%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148753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217360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-31.6%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19.0%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7320163"/>
                  </a:ext>
                </a:extLst>
              </a:tr>
              <a:tr h="55934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豪华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69507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57939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20.0%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81.7%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628866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685913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-8.3%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80.4%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0352"/>
                  </a:ext>
                </a:extLst>
              </a:tr>
              <a:tr h="55934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超豪华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495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313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58.1%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0.6%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4130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4077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1105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241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1408051" y="2190990"/>
            <a:ext cx="9542138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5" name="矩形 13"/>
          <p:cNvSpPr>
            <a:spLocks noChangeArrowheads="1"/>
          </p:cNvSpPr>
          <p:nvPr/>
        </p:nvSpPr>
        <p:spPr bwMode="auto">
          <a:xfrm>
            <a:off x="1450994" y="1887978"/>
            <a:ext cx="52308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月进口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乘用车分品牌销量与同比增速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756025" y="6273800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7888" y="284433"/>
            <a:ext cx="11074760" cy="1402731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品牌结构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细分品牌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前十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品牌中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成增长。其中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，奥迪受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A8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车型拉动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增长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65.6%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，奔驰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受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GLE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车型拉动增长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45%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1—10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进口品牌前三名分别是雷克萨斯、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奔驰和宝马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十品牌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中除雷克萨斯、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奔驰实现增长之外，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其余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品牌仍下降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681821" y="1864210"/>
            <a:ext cx="52308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1—10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月进口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乘用车分品牌销量与同比增速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内容占位符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8869343"/>
              </p:ext>
            </p:extLst>
          </p:nvPr>
        </p:nvGraphicFramePr>
        <p:xfrm>
          <a:off x="1708713" y="2235200"/>
          <a:ext cx="37719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412707"/>
              </p:ext>
            </p:extLst>
          </p:nvPr>
        </p:nvGraphicFramePr>
        <p:xfrm>
          <a:off x="911324" y="2239046"/>
          <a:ext cx="812800" cy="4038600"/>
        </p:xfrm>
        <a:graphic>
          <a:graphicData uri="http://schemas.openxmlformats.org/drawingml/2006/table">
            <a:tbl>
              <a:tblPr/>
              <a:tblGrid>
                <a:gridCol w="812800">
                  <a:extLst>
                    <a:ext uri="{9D8B030D-6E8A-4147-A177-3AD203B41FA5}">
                      <a16:colId xmlns:a16="http://schemas.microsoft.com/office/drawing/2014/main" val="1049204153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当月同比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466414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32.2%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2215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824818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194125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424219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-6.0%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657664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451069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29471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-11.8%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63021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9551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-19.2%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478460"/>
                  </a:ext>
                </a:extLst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743130"/>
              </p:ext>
            </p:extLst>
          </p:nvPr>
        </p:nvGraphicFramePr>
        <p:xfrm>
          <a:off x="5968868" y="2214081"/>
          <a:ext cx="812800" cy="4038600"/>
        </p:xfrm>
        <a:graphic>
          <a:graphicData uri="http://schemas.openxmlformats.org/drawingml/2006/table">
            <a:tbl>
              <a:tblPr/>
              <a:tblGrid>
                <a:gridCol w="812800">
                  <a:extLst>
                    <a:ext uri="{9D8B030D-6E8A-4147-A177-3AD203B41FA5}">
                      <a16:colId xmlns:a16="http://schemas.microsoft.com/office/drawing/2014/main" val="2246549809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累计同比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842645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155449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28866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06442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30136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-12.4%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13899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-18.0%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8541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-14.2%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125974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-13.5%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734535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034063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-50.8%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3830353"/>
                  </a:ext>
                </a:extLst>
              </a:tr>
            </a:tbl>
          </a:graphicData>
        </a:graphic>
      </p:graphicFrame>
      <p:graphicFrame>
        <p:nvGraphicFramePr>
          <p:cNvPr id="17" name="内容占位符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447502"/>
              </p:ext>
            </p:extLst>
          </p:nvPr>
        </p:nvGraphicFramePr>
        <p:xfrm>
          <a:off x="6954951" y="2018098"/>
          <a:ext cx="5400675" cy="42576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87137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1799173" y="1570841"/>
            <a:ext cx="861905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2019—2020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年进口乘用车销售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排量结构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1759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8989" y="272931"/>
            <a:ext cx="11514551" cy="1341437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排量结构：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1—10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1.5~2.0L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保持在第一排量区间，份额为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44.6%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，但下降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1.5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百分点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；由于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特斯拉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国产，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1.0L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以下排量份额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下降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3.4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2.0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~3.0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排量区间份额继续扩大，整体份额为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37.4%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96701" y="6273800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pPr>
              <a:spcAft>
                <a:spcPct val="25000"/>
              </a:spcAft>
            </a:pPr>
            <a:r>
              <a:rPr lang="zh-CN" altLang="en-US" dirty="0"/>
              <a:t>数据来源：国机汽车</a:t>
            </a:r>
            <a:r>
              <a:rPr lang="en-US" altLang="zh-CN" dirty="0"/>
              <a:t>—</a:t>
            </a:r>
            <a:r>
              <a:rPr lang="zh-CN" altLang="en-US" dirty="0"/>
              <a:t>中国进口汽车市场数据库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9788" y="1846441"/>
            <a:ext cx="1119416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1—10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1.5~2.0L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仍是第一排量区间，份额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44.6%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，该区间份额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下降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个百分点，主要由于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2.0L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排量车型降幅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较大；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1.0L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以下排量份额下降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3.5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个百分点，主要原因是特斯拉国产，进口新能源车销量相较去年同期大幅下降；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2.0~3.0L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排量区间份额扩大，整体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份额为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37.4%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年全年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增长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6.3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百分点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。其中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2.0~2.5L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排量区间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份额扩大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2.7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个百分点；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2.5~3.0L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排量区间份额扩大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3.6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百分点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graphicFrame>
        <p:nvGraphicFramePr>
          <p:cNvPr id="8" name="内容占位符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384736"/>
              </p:ext>
            </p:extLst>
          </p:nvPr>
        </p:nvGraphicFramePr>
        <p:xfrm>
          <a:off x="0" y="3253076"/>
          <a:ext cx="12363450" cy="3095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864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5369899"/>
          </a:xfrm>
          <a:prstGeom prst="rect">
            <a:avLst/>
          </a:prstGeom>
        </p:spPr>
      </p:pic>
      <p:sp>
        <p:nvSpPr>
          <p:cNvPr id="17412" name="文本框 12"/>
          <p:cNvSpPr txBox="1">
            <a:spLocks noChangeArrowheads="1"/>
          </p:cNvSpPr>
          <p:nvPr/>
        </p:nvSpPr>
        <p:spPr bwMode="auto">
          <a:xfrm>
            <a:off x="3303883" y="2073423"/>
            <a:ext cx="58483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Thanks !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05" b="64997"/>
          <a:stretch/>
        </p:blipFill>
        <p:spPr>
          <a:xfrm>
            <a:off x="8145010" y="5623600"/>
            <a:ext cx="2863110" cy="800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11300"/>
            <a:ext cx="12204700" cy="20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>
            <a:extLst/>
          </p:cNvPr>
          <p:cNvSpPr txBox="1"/>
          <p:nvPr/>
        </p:nvSpPr>
        <p:spPr>
          <a:xfrm>
            <a:off x="539750" y="576263"/>
            <a:ext cx="2160588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50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</a:p>
        </p:txBody>
      </p:sp>
      <p:sp>
        <p:nvSpPr>
          <p:cNvPr id="4" name="文本框 3">
            <a:extLst/>
          </p:cNvPr>
          <p:cNvSpPr txBox="1"/>
          <p:nvPr/>
        </p:nvSpPr>
        <p:spPr>
          <a:xfrm>
            <a:off x="1044575" y="2390775"/>
            <a:ext cx="10090150" cy="261610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  </a:t>
            </a:r>
            <a:r>
              <a:rPr lang="zh-CN" altLang="en-US" sz="2400" b="1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</a:t>
            </a:r>
            <a:r>
              <a:rPr lang="zh-CN" altLang="en-US" sz="2400" b="1" spc="25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进口汽车市场总体情况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spc="250" dirty="0" smtClean="0">
              <a:solidFill>
                <a:srgbClr val="5957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  </a:t>
            </a:r>
            <a:r>
              <a:rPr lang="zh-CN" altLang="en-US" sz="2000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</a:t>
            </a:r>
            <a:r>
              <a:rPr lang="zh-CN" altLang="en-US" sz="2000" spc="25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进口汽车市场结构特征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lain" startAt="2"/>
              <a:defRPr/>
            </a:pPr>
            <a:endParaRPr lang="en-US" altLang="zh-CN" spc="250" dirty="0"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4575" y="5445604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备注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正常进口：原进口汽车总经销商授权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进口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进口：非品牌授权下的平行进口试点企业及改装乘用车企业进口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3882293" y="1515932"/>
            <a:ext cx="4495800" cy="408516"/>
          </a:xfrm>
          <a:prstGeom prst="rect">
            <a:avLst/>
          </a:prstGeom>
          <a:noFill/>
          <a:ln>
            <a:noFill/>
          </a:ln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sz="1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2009—2020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年海关进口量年度走势</a:t>
            </a:r>
            <a:endParaRPr lang="de-DE" altLang="zh-CN" sz="1400" b="1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756025" y="6273800"/>
            <a:ext cx="4407150" cy="7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en-US" altLang="zh-CN" sz="1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中华人民共和国海关总署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-2020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进口重点商品量值表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人民币值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年数据选取海关统计数</a:t>
            </a:r>
            <a:endParaRPr lang="en-US" altLang="zh-CN" sz="1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8061" y="308550"/>
            <a:ext cx="11589530" cy="1207382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市场供给：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1—10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月，全球疫情影响有所减缓，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全国累计进口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汽车（含底盘）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71.4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辆，同比累计降幅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15.0%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，进口汽车总额为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2457.9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亿元人民币，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同比累计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降幅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7.0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 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月，单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月进口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汽车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（含底盘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9.5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辆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3.8%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，进口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总额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352.6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元人民币，同比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开启复苏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 flipV="1">
            <a:off x="1759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8" name="内容占位符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165157"/>
              </p:ext>
            </p:extLst>
          </p:nvPr>
        </p:nvGraphicFramePr>
        <p:xfrm>
          <a:off x="508061" y="2298877"/>
          <a:ext cx="11244263" cy="3600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0917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662517" y="1588132"/>
            <a:ext cx="31694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2019—</a:t>
            </a: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月海关进口辆及金额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772393" y="1927316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776909" y="6273800"/>
            <a:ext cx="46294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数据来源：中华人民共和国海关总署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海关统计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-2020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月进口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主要商品量值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表（因数据披露时间不同，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月数据暂未更新）</a:t>
            </a:r>
            <a:endParaRPr lang="en-US" altLang="zh-CN" sz="1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5922" y="321733"/>
            <a:ext cx="10903721" cy="1263669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进口金额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2020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1—9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月，海关进口汽车（包含底盘）累计进口总额为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2105.3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亿元人民币，进口总额累计降幅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15.4%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，其中，乘用车单车报关均价为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33.4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万元。汽车零配件进口总额为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1612.3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亿元人民币，金额累计同比降幅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0.8% 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013668"/>
              </p:ext>
            </p:extLst>
          </p:nvPr>
        </p:nvGraphicFramePr>
        <p:xfrm>
          <a:off x="838200" y="2850186"/>
          <a:ext cx="10515600" cy="2302216"/>
        </p:xfrm>
        <a:graphic>
          <a:graphicData uri="http://schemas.openxmlformats.org/drawingml/2006/table">
            <a:tbl>
              <a:tblPr/>
              <a:tblGrid>
                <a:gridCol w="1707320">
                  <a:extLst>
                    <a:ext uri="{9D8B030D-6E8A-4147-A177-3AD203B41FA5}">
                      <a16:colId xmlns:a16="http://schemas.microsoft.com/office/drawing/2014/main" val="4123397979"/>
                    </a:ext>
                  </a:extLst>
                </a:gridCol>
                <a:gridCol w="1761656">
                  <a:extLst>
                    <a:ext uri="{9D8B030D-6E8A-4147-A177-3AD203B41FA5}">
                      <a16:colId xmlns:a16="http://schemas.microsoft.com/office/drawing/2014/main" val="3265559076"/>
                    </a:ext>
                  </a:extLst>
                </a:gridCol>
                <a:gridCol w="1761656">
                  <a:extLst>
                    <a:ext uri="{9D8B030D-6E8A-4147-A177-3AD203B41FA5}">
                      <a16:colId xmlns:a16="http://schemas.microsoft.com/office/drawing/2014/main" val="4261489603"/>
                    </a:ext>
                  </a:extLst>
                </a:gridCol>
                <a:gridCol w="1761656">
                  <a:extLst>
                    <a:ext uri="{9D8B030D-6E8A-4147-A177-3AD203B41FA5}">
                      <a16:colId xmlns:a16="http://schemas.microsoft.com/office/drawing/2014/main" val="108894323"/>
                    </a:ext>
                  </a:extLst>
                </a:gridCol>
                <a:gridCol w="1761656">
                  <a:extLst>
                    <a:ext uri="{9D8B030D-6E8A-4147-A177-3AD203B41FA5}">
                      <a16:colId xmlns:a16="http://schemas.microsoft.com/office/drawing/2014/main" val="3965962837"/>
                    </a:ext>
                  </a:extLst>
                </a:gridCol>
                <a:gridCol w="1761656">
                  <a:extLst>
                    <a:ext uri="{9D8B030D-6E8A-4147-A177-3AD203B41FA5}">
                      <a16:colId xmlns:a16="http://schemas.microsoft.com/office/drawing/2014/main" val="1665631704"/>
                    </a:ext>
                  </a:extLst>
                </a:gridCol>
              </a:tblGrid>
              <a:tr h="28777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商品名称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1-9</a:t>
                      </a:r>
                      <a:r>
                        <a:rPr lang="zh-CN" altLang="en-US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月累计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单车报关价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累计同比增长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2385554"/>
                  </a:ext>
                </a:extLst>
              </a:tr>
              <a:tr h="28777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 </a:t>
                      </a:r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亿元</a:t>
                      </a:r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 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数量（辆）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金额（万元）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数量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2062484"/>
                  </a:ext>
                </a:extLst>
              </a:tr>
              <a:tr h="28777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汽车</a:t>
                      </a:r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包括底盘 ）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 dirty="0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2105.3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618390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34.0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-15.4%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-21.2%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436058"/>
                  </a:ext>
                </a:extLst>
              </a:tr>
              <a:tr h="287777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       乘用车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2015.5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602706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33.4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-15.9%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-21.6%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9260035"/>
                  </a:ext>
                </a:extLst>
              </a:tr>
              <a:tr h="287777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       商用车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89.8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15684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 dirty="0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57.3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-1.9%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-3.6%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6964051"/>
                  </a:ext>
                </a:extLst>
              </a:tr>
              <a:tr h="287777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           货车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61.6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11279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54.6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3.6%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-4.1%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9175466"/>
                  </a:ext>
                </a:extLst>
              </a:tr>
              <a:tr h="287777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           专用汽车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7.7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161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480.1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-18.7%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-46.0%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4300909"/>
                  </a:ext>
                </a:extLst>
              </a:tr>
              <a:tr h="28777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汽车零配件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1612.3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-0.8%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 dirty="0">
                          <a:solidFill>
                            <a:srgbClr val="6666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8582" marR="8582" marT="8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9484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267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60"/>
          <p:cNvSpPr txBox="1"/>
          <p:nvPr/>
        </p:nvSpPr>
        <p:spPr>
          <a:xfrm>
            <a:off x="3120123" y="2079568"/>
            <a:ext cx="5798870" cy="351149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44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2015-2020</a:t>
            </a:r>
            <a:r>
              <a:rPr lang="zh-CN" altLang="en-US" sz="144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4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4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44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海关进口汽车报关单价走势  单位：万元</a:t>
            </a: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852232684"/>
              </p:ext>
            </p:extLst>
          </p:nvPr>
        </p:nvGraphicFramePr>
        <p:xfrm>
          <a:off x="1764151" y="2662495"/>
          <a:ext cx="8139813" cy="35555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矩形 10"/>
          <p:cNvSpPr/>
          <p:nvPr/>
        </p:nvSpPr>
        <p:spPr>
          <a:xfrm>
            <a:off x="871481" y="174204"/>
            <a:ext cx="105041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进口单价：进口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汽车消费升级趋势明显，报关单价逐年提升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从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2015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年到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进口汽车报关单价从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25.21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万元提升到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34.0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万元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，原因一是消费升级趋势，二是低价产品国产化趋势</a:t>
            </a:r>
          </a:p>
        </p:txBody>
      </p:sp>
      <p:sp>
        <p:nvSpPr>
          <p:cNvPr id="6" name="object 5"/>
          <p:cNvSpPr/>
          <p:nvPr/>
        </p:nvSpPr>
        <p:spPr>
          <a:xfrm>
            <a:off x="1790850" y="2430717"/>
            <a:ext cx="8931528" cy="231778"/>
          </a:xfrm>
          <a:custGeom>
            <a:avLst/>
            <a:gdLst/>
            <a:ahLst/>
            <a:cxnLst/>
            <a:rect l="l" t="t" r="r" b="b"/>
            <a:pathLst>
              <a:path w="8394700">
                <a:moveTo>
                  <a:pt x="8394700" y="0"/>
                </a:moveTo>
                <a:lnTo>
                  <a:pt x="0" y="0"/>
                </a:lnTo>
              </a:path>
            </a:pathLst>
          </a:custGeom>
          <a:ln w="39370">
            <a:solidFill>
              <a:srgbClr val="6CA9B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910">
              <a:solidFill>
                <a:prstClr val="black"/>
              </a:solidFill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9084857" y="6491832"/>
            <a:ext cx="2468805" cy="365125"/>
          </a:xfrm>
        </p:spPr>
        <p:txBody>
          <a:bodyPr/>
          <a:lstStyle/>
          <a:p>
            <a:fld id="{72640DD6-C953-4857-8EDB-7A5D01360B50}" type="slidenum">
              <a:rPr lang="zh-CN" altLang="en-US" smtClean="0">
                <a:solidFill>
                  <a:schemeClr val="bg1"/>
                </a:solidFill>
              </a:rPr>
              <a:pPr/>
              <a:t>5</a:t>
            </a:fld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281454" y="6526205"/>
            <a:ext cx="3930842" cy="258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08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8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：海关总署</a:t>
            </a:r>
            <a:endParaRPr lang="zh-CN" altLang="en-US" sz="108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667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143010" y="272534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70192" y="1592647"/>
            <a:ext cx="32383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</a:t>
            </a:r>
            <a:r>
              <a:rPr lang="zh-CN" altLang="en-US" sz="1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汽车销售情况走势</a:t>
            </a:r>
            <a:endParaRPr lang="zh-CN" altLang="en-US" sz="1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9787" y="376407"/>
            <a:ext cx="11491549" cy="1016465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销售情况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1—10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月，进口乘用车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终端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78.2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辆，累计同比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13.8%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，下滑幅度继续缩窄。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进口乘用车终端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8.5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11.8%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，主要得益于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和轿车的销售拉动。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98232" y="6216051"/>
            <a:ext cx="2887329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61925" indent="-161925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注：销售数据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选用终端销售数</a:t>
            </a:r>
            <a:endParaRPr lang="en-US" altLang="zh-CN" sz="1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61925" indent="-161925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dirty="0"/>
          </a:p>
          <a:p>
            <a:pPr marL="161925" indent="-161925">
              <a:lnSpc>
                <a:spcPct val="110000"/>
              </a:lnSpc>
              <a:spcAft>
                <a:spcPct val="25000"/>
              </a:spcAft>
            </a:pPr>
            <a:endParaRPr lang="en-US" altLang="zh-CN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Line 18"/>
          <p:cNvSpPr>
            <a:spLocks noChangeShapeType="1"/>
          </p:cNvSpPr>
          <p:nvPr/>
        </p:nvSpPr>
        <p:spPr bwMode="auto">
          <a:xfrm flipV="1">
            <a:off x="1759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8" name="内容占位符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622812"/>
              </p:ext>
            </p:extLst>
          </p:nvPr>
        </p:nvGraphicFramePr>
        <p:xfrm>
          <a:off x="548611" y="2231690"/>
          <a:ext cx="11258551" cy="3629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4391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11300"/>
            <a:ext cx="12204700" cy="20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>
            <a:extLst/>
          </p:cNvPr>
          <p:cNvSpPr txBox="1"/>
          <p:nvPr/>
        </p:nvSpPr>
        <p:spPr>
          <a:xfrm>
            <a:off x="539750" y="576263"/>
            <a:ext cx="2160588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50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</a:p>
        </p:txBody>
      </p:sp>
      <p:sp>
        <p:nvSpPr>
          <p:cNvPr id="4" name="文本框 3">
            <a:extLst/>
          </p:cNvPr>
          <p:cNvSpPr txBox="1"/>
          <p:nvPr/>
        </p:nvSpPr>
        <p:spPr>
          <a:xfrm>
            <a:off x="1044575" y="2390775"/>
            <a:ext cx="10090150" cy="261610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  </a:t>
            </a:r>
            <a:r>
              <a:rPr lang="zh-CN" altLang="en-US" sz="2000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</a:t>
            </a:r>
            <a:r>
              <a:rPr lang="zh-CN" altLang="en-US" sz="2000" spc="25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进口汽车市场总体情况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spc="250" dirty="0" smtClean="0">
              <a:solidFill>
                <a:srgbClr val="5957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  </a:t>
            </a:r>
            <a:r>
              <a:rPr lang="zh-CN" altLang="en-US" sz="2400" b="1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</a:t>
            </a:r>
            <a:r>
              <a:rPr lang="zh-CN" altLang="en-US" sz="2400" b="1" spc="25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进口汽车市场结构特征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lain" startAt="2"/>
              <a:defRPr/>
            </a:pPr>
            <a:endParaRPr lang="en-US" altLang="zh-CN" spc="250" dirty="0"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68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662517" y="1588132"/>
            <a:ext cx="33169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年进口乘用车销量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分车型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756025" y="6273800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2774" y="269442"/>
            <a:ext cx="11379226" cy="1143433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车型结构：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1—10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月，进口乘用车销售车型仍以轿车和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为主，占比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95.9%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轿车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降幅分别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12.8%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14.8%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11.1%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，降幅持续减小。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轿车、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分别增长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10.6%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14.2%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降幅扩大，为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8.6%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Line 18"/>
          <p:cNvSpPr>
            <a:spLocks noChangeShapeType="1"/>
          </p:cNvSpPr>
          <p:nvPr/>
        </p:nvSpPr>
        <p:spPr bwMode="auto">
          <a:xfrm>
            <a:off x="1772393" y="1927316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38201" y="2301334"/>
          <a:ext cx="10515597" cy="3399920"/>
        </p:xfrm>
        <a:graphic>
          <a:graphicData uri="http://schemas.openxmlformats.org/drawingml/2006/table">
            <a:tbl>
              <a:tblPr/>
              <a:tblGrid>
                <a:gridCol w="1201429">
                  <a:extLst>
                    <a:ext uri="{9D8B030D-6E8A-4147-A177-3AD203B41FA5}">
                      <a16:colId xmlns:a16="http://schemas.microsoft.com/office/drawing/2014/main" val="1080002680"/>
                    </a:ext>
                  </a:extLst>
                </a:gridCol>
                <a:gridCol w="1164271">
                  <a:extLst>
                    <a:ext uri="{9D8B030D-6E8A-4147-A177-3AD203B41FA5}">
                      <a16:colId xmlns:a16="http://schemas.microsoft.com/office/drawing/2014/main" val="2064443241"/>
                    </a:ext>
                  </a:extLst>
                </a:gridCol>
                <a:gridCol w="1164271">
                  <a:extLst>
                    <a:ext uri="{9D8B030D-6E8A-4147-A177-3AD203B41FA5}">
                      <a16:colId xmlns:a16="http://schemas.microsoft.com/office/drawing/2014/main" val="3011282173"/>
                    </a:ext>
                  </a:extLst>
                </a:gridCol>
                <a:gridCol w="1164271">
                  <a:extLst>
                    <a:ext uri="{9D8B030D-6E8A-4147-A177-3AD203B41FA5}">
                      <a16:colId xmlns:a16="http://schemas.microsoft.com/office/drawing/2014/main" val="2018139471"/>
                    </a:ext>
                  </a:extLst>
                </a:gridCol>
                <a:gridCol w="1164271">
                  <a:extLst>
                    <a:ext uri="{9D8B030D-6E8A-4147-A177-3AD203B41FA5}">
                      <a16:colId xmlns:a16="http://schemas.microsoft.com/office/drawing/2014/main" val="1417722617"/>
                    </a:ext>
                  </a:extLst>
                </a:gridCol>
                <a:gridCol w="1164271">
                  <a:extLst>
                    <a:ext uri="{9D8B030D-6E8A-4147-A177-3AD203B41FA5}">
                      <a16:colId xmlns:a16="http://schemas.microsoft.com/office/drawing/2014/main" val="1072877009"/>
                    </a:ext>
                  </a:extLst>
                </a:gridCol>
                <a:gridCol w="1164271">
                  <a:extLst>
                    <a:ext uri="{9D8B030D-6E8A-4147-A177-3AD203B41FA5}">
                      <a16:colId xmlns:a16="http://schemas.microsoft.com/office/drawing/2014/main" val="211921056"/>
                    </a:ext>
                  </a:extLst>
                </a:gridCol>
                <a:gridCol w="1164271">
                  <a:extLst>
                    <a:ext uri="{9D8B030D-6E8A-4147-A177-3AD203B41FA5}">
                      <a16:colId xmlns:a16="http://schemas.microsoft.com/office/drawing/2014/main" val="1223740917"/>
                    </a:ext>
                  </a:extLst>
                </a:gridCol>
                <a:gridCol w="1164271">
                  <a:extLst>
                    <a:ext uri="{9D8B030D-6E8A-4147-A177-3AD203B41FA5}">
                      <a16:colId xmlns:a16="http://schemas.microsoft.com/office/drawing/2014/main" val="3458064419"/>
                    </a:ext>
                  </a:extLst>
                </a:gridCol>
              </a:tblGrid>
              <a:tr h="6131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车型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当月累计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9091847"/>
                  </a:ext>
                </a:extLst>
              </a:tr>
              <a:tr h="55736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同比增长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同比增长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566579"/>
                  </a:ext>
                </a:extLst>
              </a:tr>
              <a:tr h="55736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进口乘用车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85059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76049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11.8%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781749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907350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-13.8%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4895681"/>
                  </a:ext>
                </a:extLst>
              </a:tr>
              <a:tr h="55736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轿车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34374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31085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10.6%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40.4%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319508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366210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-12.8%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40.9%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3089176"/>
                  </a:ext>
                </a:extLst>
              </a:tr>
              <a:tr h="55736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SUV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47993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42019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14.2%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56.4%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430369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505291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-14.8%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55.1%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687502"/>
                  </a:ext>
                </a:extLst>
              </a:tr>
              <a:tr h="55736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MPV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2692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2945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-8.6%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3.2%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31872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35849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-11.1%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4.1%</a:t>
                      </a:r>
                    </a:p>
                  </a:txBody>
                  <a:tcPr marL="9289" marR="9289" marT="9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5862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162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3756025" y="6597961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52352" y="1572877"/>
            <a:ext cx="4555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4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2019-2020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年进口乘用车销量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级别结构</a:t>
            </a:r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576417" y="1916113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770776" y="127190"/>
            <a:ext cx="10515600" cy="1325563"/>
          </a:xfrm>
        </p:spPr>
        <p:txBody>
          <a:bodyPr/>
          <a:lstStyle/>
          <a:p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级别结构：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大型和中大型进口车细分市场份额相比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继续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提升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分别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提高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1.8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7.2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其他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细分市场份额均有所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减少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，其中，中型和紧凑型进口车份额分别减少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5.8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2.1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数据显示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疫情对中高端市场影响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相对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较小。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10" name="图表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2206617"/>
              </p:ext>
            </p:extLst>
          </p:nvPr>
        </p:nvGraphicFramePr>
        <p:xfrm>
          <a:off x="2486566" y="1916113"/>
          <a:ext cx="7286625" cy="4581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3705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6096</TotalTime>
  <Words>1340</Words>
  <Application>Microsoft Office PowerPoint</Application>
  <PresentationFormat>宽屏</PresentationFormat>
  <Paragraphs>222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 Unicode MS</vt:lpstr>
      <vt:lpstr>等线</vt:lpstr>
      <vt:lpstr>等线 Light</vt:lpstr>
      <vt:lpstr>宋体</vt:lpstr>
      <vt:lpstr>微软雅黑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市场供给：2020年1—10月，全球疫情影响有所减缓，全国累计进口汽车（含底盘）71.4万辆，同比累计降幅为15.0%，进口汽车总额为2457.9亿元人民币，同比累计降幅7.0% 。10月，单月进口汽车（含底盘）9.5万辆，同比增长63.8%，进口汽车总额352.6亿元人民币，同比增长98%， 市场开启复苏模式 。</vt:lpstr>
      <vt:lpstr>进口金额： 2020年1—9月，海关进口汽车（包含底盘）累计进口总额为2105.3亿元人民币，进口总额累计降幅15.4%，其中，乘用车单车报关均价为33.4万元。汽车零配件进口总额为1612.3亿元人民币，金额累计同比降幅0.8% 。</vt:lpstr>
      <vt:lpstr>PowerPoint 演示文稿</vt:lpstr>
      <vt:lpstr>销售情况：1—10月，进口乘用车终端销售78.2万辆，累计同比下滑13.8%，下滑幅度继续缩窄。10月，进口乘用车终端销售8.5万辆，同比增长11.8%，主要得益于SUV和轿车的销售拉动。</vt:lpstr>
      <vt:lpstr>PowerPoint 演示文稿</vt:lpstr>
      <vt:lpstr>车型结构：1—10月，进口乘用车销售车型仍以轿车和SUV为主，占比95.9%；轿车、SUV和MPV降幅分别为12.8%，14.8%和11.1%，降幅持续减小。  10月，轿车、SUV分别增长10.6%和14.2%， MPV降幅扩大，为8.6%；</vt:lpstr>
      <vt:lpstr>级别结构：2020年1—10月，大型和中大型进口车细分市场份额相比2019年继续提升，分别提高1.8和7.2个百分点；其他细分市场份额均有所减少，其中，中型和紧凑型进口车份额分别减少5.8和2.1个百分点。数据显示疫情对中高端市场影响相对较小。</vt:lpstr>
      <vt:lpstr>品牌结构-整体市场：10月，非豪华品牌下滑15.4%，豪华品牌、超豪华品牌分别增长20.0%和58.1%。1—10月，豪华品牌仍是销售主力，占销售总量的80.4%，非豪华、豪华分别下滑31.6%、8.3%，超豪华品牌逆势增长1.3%。</vt:lpstr>
      <vt:lpstr>品牌结构-细分品牌：10月，前十品牌中七成增长。其中，奥迪受A8车型拉动增长65.6%，奔驰受GLE车型拉动增长45%。1—10月，进口品牌前三名分别是雷克萨斯、奔驰和宝马；前十品牌中除雷克萨斯、奔驰实现增长之外，其余品牌仍下降。</vt:lpstr>
      <vt:lpstr>排量结构：2020年1—10月，1.5~2.0L保持在第一排量区间，份额为44.6%，但下降1.5个百分点；由于特斯拉国产，1.0L以下排量份额下降3.4个百分点；2.0~3.0L排量区间份额继续扩大，整体份额为37.4%。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王枫亭</dc:creator>
  <cp:lastModifiedBy>王存</cp:lastModifiedBy>
  <cp:revision>255</cp:revision>
  <dcterms:created xsi:type="dcterms:W3CDTF">2019-08-08T05:53:36Z</dcterms:created>
  <dcterms:modified xsi:type="dcterms:W3CDTF">2020-12-02T03:12:15Z</dcterms:modified>
</cp:coreProperties>
</file>