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3"/>
  </p:notesMasterIdLst>
  <p:handoutMasterIdLst>
    <p:handoutMasterId r:id="rId14"/>
  </p:handoutMasterIdLst>
  <p:sldIdLst>
    <p:sldId id="703" r:id="rId2"/>
    <p:sldId id="695" r:id="rId3"/>
    <p:sldId id="697" r:id="rId4"/>
    <p:sldId id="696" r:id="rId5"/>
    <p:sldId id="692" r:id="rId6"/>
    <p:sldId id="693" r:id="rId7"/>
    <p:sldId id="707" r:id="rId8"/>
    <p:sldId id="708" r:id="rId9"/>
    <p:sldId id="709" r:id="rId10"/>
    <p:sldId id="706" r:id="rId11"/>
    <p:sldId id="636" r:id="rId12"/>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06" autoAdjust="0"/>
    <p:restoredTop sz="95056" autoAdjust="0"/>
  </p:normalViewPr>
  <p:slideViewPr>
    <p:cSldViewPr>
      <p:cViewPr varScale="1">
        <p:scale>
          <a:sx n="112" d="100"/>
          <a:sy n="112" d="100"/>
        </p:scale>
        <p:origin x="1578" y="102"/>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2020/12/31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2020/12/31</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3" y="3229754"/>
            <a:ext cx="6120681" cy="523220"/>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简析</a:t>
            </a:r>
            <a:r>
              <a:rPr lang="en-US" altLang="zh-CN" sz="2800" b="1" dirty="0">
                <a:solidFill>
                  <a:schemeClr val="bg1"/>
                </a:solidFill>
                <a:latin typeface="Microsoft YaHei" charset="-122"/>
                <a:ea typeface="Microsoft YaHei" charset="-122"/>
                <a:cs typeface="Microsoft YaHei" charset="-122"/>
              </a:rPr>
              <a:t>RCEP</a:t>
            </a:r>
            <a:r>
              <a:rPr lang="zh-CN" altLang="en-US" sz="2800" b="1" dirty="0">
                <a:solidFill>
                  <a:schemeClr val="bg1"/>
                </a:solidFill>
                <a:latin typeface="Microsoft YaHei" charset="-122"/>
                <a:ea typeface="Microsoft YaHei" charset="-122"/>
                <a:cs typeface="Microsoft YaHei" charset="-122"/>
              </a:rPr>
              <a:t>协定对汽车行业的影响</a:t>
            </a: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rPr>
              <a:t>CAM</a:t>
            </a:r>
            <a:r>
              <a:rPr lang="zh-CN" altLang="en-US" b="1" dirty="0">
                <a:solidFill>
                  <a:srgbClr val="203864"/>
                </a:solidFill>
              </a:rPr>
              <a:t>观点</a:t>
            </a:r>
          </a:p>
        </p:txBody>
      </p:sp>
      <p:sp>
        <p:nvSpPr>
          <p:cNvPr id="4" name="矩形 3"/>
          <p:cNvSpPr/>
          <p:nvPr/>
        </p:nvSpPr>
        <p:spPr>
          <a:xfrm>
            <a:off x="236476" y="961834"/>
            <a:ext cx="9433048" cy="5157502"/>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历时</a:t>
            </a:r>
            <a:r>
              <a:rPr lang="en-US" altLang="zh-CN" sz="1600" b="1" dirty="0">
                <a:solidFill>
                  <a:srgbClr val="203864"/>
                </a:solidFill>
                <a:latin typeface="Arial" panose="020B0604020202020204" pitchFamily="34" charset="0"/>
                <a:ea typeface="微软雅黑" panose="020B0503020204020204" pitchFamily="34" charset="-122"/>
              </a:rPr>
              <a:t>8</a:t>
            </a:r>
            <a:r>
              <a:rPr lang="zh-CN" altLang="en-US" sz="1600" b="1" dirty="0">
                <a:solidFill>
                  <a:srgbClr val="203864"/>
                </a:solidFill>
                <a:latin typeface="Arial" panose="020B0604020202020204" pitchFamily="34" charset="0"/>
                <a:ea typeface="微软雅黑" panose="020B0503020204020204" pitchFamily="34" charset="-122"/>
              </a:rPr>
              <a:t>年“长跑”，涵盖</a:t>
            </a:r>
            <a:r>
              <a:rPr lang="en-US" altLang="zh-CN" sz="1600" b="1" dirty="0">
                <a:solidFill>
                  <a:srgbClr val="203864"/>
                </a:solidFill>
                <a:latin typeface="Arial" panose="020B0604020202020204" pitchFamily="34" charset="0"/>
                <a:ea typeface="微软雅黑" panose="020B0503020204020204" pitchFamily="34" charset="-122"/>
              </a:rPr>
              <a:t>15</a:t>
            </a:r>
            <a:r>
              <a:rPr lang="zh-CN" altLang="en-US" sz="1600" b="1" dirty="0">
                <a:solidFill>
                  <a:srgbClr val="203864"/>
                </a:solidFill>
                <a:latin typeface="Arial" panose="020B0604020202020204" pitchFamily="34" charset="0"/>
                <a:ea typeface="微软雅黑" panose="020B0503020204020204" pitchFamily="34" charset="-122"/>
              </a:rPr>
              <a:t>个成员国的区域全面经济伙伴关系协定（</a:t>
            </a:r>
            <a:r>
              <a:rPr lang="en-US" altLang="zh-CN" sz="1600" b="1" dirty="0">
                <a:solidFill>
                  <a:srgbClr val="203864"/>
                </a:solidFill>
                <a:latin typeface="Arial" panose="020B0604020202020204" pitchFamily="34" charset="0"/>
                <a:ea typeface="微软雅黑" panose="020B0503020204020204" pitchFamily="34" charset="-122"/>
              </a:rPr>
              <a:t>RCEP</a:t>
            </a:r>
            <a:r>
              <a:rPr lang="zh-CN" altLang="en-US" sz="1600" b="1" dirty="0">
                <a:solidFill>
                  <a:srgbClr val="203864"/>
                </a:solidFill>
                <a:latin typeface="Arial" panose="020B0604020202020204" pitchFamily="34" charset="0"/>
                <a:ea typeface="微软雅黑" panose="020B0503020204020204" pitchFamily="34" charset="-122"/>
              </a:rPr>
              <a:t>）正式签署，意味着全球最大自贸区正式诞生。相较于北美的</a:t>
            </a:r>
            <a:r>
              <a:rPr lang="en-US" altLang="zh-CN" sz="1600" b="1" dirty="0">
                <a:solidFill>
                  <a:srgbClr val="203864"/>
                </a:solidFill>
                <a:latin typeface="Arial" panose="020B0604020202020204" pitchFamily="34" charset="0"/>
                <a:ea typeface="微软雅黑" panose="020B0503020204020204" pitchFamily="34" charset="-122"/>
              </a:rPr>
              <a:t>NAFTA</a:t>
            </a:r>
            <a:r>
              <a:rPr lang="zh-CN" altLang="en-US" sz="1600" b="1" dirty="0">
                <a:solidFill>
                  <a:srgbClr val="203864"/>
                </a:solidFill>
                <a:latin typeface="Arial" panose="020B0604020202020204" pitchFamily="34" charset="0"/>
                <a:ea typeface="微软雅黑" panose="020B0503020204020204" pitchFamily="34" charset="-122"/>
              </a:rPr>
              <a:t>和欧洲的欧盟关税同盟，</a:t>
            </a:r>
            <a:r>
              <a:rPr lang="en-US" altLang="zh-CN" sz="1600" b="1" dirty="0">
                <a:solidFill>
                  <a:srgbClr val="203864"/>
                </a:solidFill>
                <a:latin typeface="Arial" panose="020B0604020202020204" pitchFamily="34" charset="0"/>
                <a:ea typeface="微软雅黑" panose="020B0503020204020204" pitchFamily="34" charset="-122"/>
              </a:rPr>
              <a:t>RCEP</a:t>
            </a:r>
            <a:r>
              <a:rPr lang="zh-CN" altLang="en-US" sz="1600" b="1" dirty="0">
                <a:solidFill>
                  <a:srgbClr val="203864"/>
                </a:solidFill>
                <a:latin typeface="Arial" panose="020B0604020202020204" pitchFamily="34" charset="0"/>
                <a:ea typeface="微软雅黑" panose="020B0503020204020204" pitchFamily="34" charset="-122"/>
              </a:rPr>
              <a:t>的落地将填补东亚地区区域性自贸协定的空缺，加速东亚地区的经济整合与交流合作，为未来建设更高水平、更高标准的自贸区奠定基础。</a:t>
            </a:r>
            <a:endParaRPr lang="en-US" altLang="zh-CN" sz="1600" b="1"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en-US" altLang="zh-CN" sz="1600" b="1" dirty="0">
                <a:solidFill>
                  <a:srgbClr val="203864"/>
                </a:solidFill>
                <a:latin typeface="Arial" panose="020B0604020202020204" pitchFamily="34" charset="0"/>
                <a:ea typeface="微软雅黑" panose="020B0503020204020204" pitchFamily="34" charset="-122"/>
              </a:rPr>
              <a:t>RCEP</a:t>
            </a:r>
            <a:r>
              <a:rPr lang="zh-CN" altLang="en-US" sz="1600" b="1" dirty="0">
                <a:solidFill>
                  <a:srgbClr val="203864"/>
                </a:solidFill>
                <a:latin typeface="Arial" panose="020B0604020202020204" pitchFamily="34" charset="0"/>
                <a:ea typeface="微软雅黑" panose="020B0503020204020204" pitchFamily="34" charset="-122"/>
              </a:rPr>
              <a:t>推动中国形成国内国际双循环新发展格局：</a:t>
            </a:r>
            <a:r>
              <a:rPr lang="zh-CN" altLang="en-US" sz="1600" dirty="0">
                <a:solidFill>
                  <a:srgbClr val="203864"/>
                </a:solidFill>
                <a:latin typeface="Arial" panose="020B0604020202020204" pitchFamily="34" charset="0"/>
                <a:ea typeface="微软雅黑" panose="020B0503020204020204" pitchFamily="34" charset="-122"/>
              </a:rPr>
              <a:t>在疫情肆虐，世界经济衰退，国际贸易投资萎缩，保护主义，单边主义加剧的背景下，</a:t>
            </a:r>
            <a:r>
              <a:rPr lang="en-US" altLang="zh-CN" sz="1600" dirty="0">
                <a:solidFill>
                  <a:srgbClr val="203864"/>
                </a:solidFill>
                <a:latin typeface="Arial" panose="020B0604020202020204" pitchFamily="34" charset="0"/>
                <a:ea typeface="微软雅黑" panose="020B0503020204020204" pitchFamily="34" charset="-122"/>
              </a:rPr>
              <a:t>RCEP</a:t>
            </a:r>
            <a:r>
              <a:rPr lang="zh-CN" altLang="en-US" sz="1600" dirty="0">
                <a:solidFill>
                  <a:srgbClr val="203864"/>
                </a:solidFill>
                <a:latin typeface="Arial" panose="020B0604020202020204" pitchFamily="34" charset="0"/>
                <a:ea typeface="微软雅黑" panose="020B0503020204020204" pitchFamily="34" charset="-122"/>
              </a:rPr>
              <a:t>的达成有助于构建区域内的供应链和价值链。对于中国而言，</a:t>
            </a:r>
            <a:r>
              <a:rPr lang="en-US" altLang="zh-CN" sz="1600" dirty="0">
                <a:solidFill>
                  <a:srgbClr val="203864"/>
                </a:solidFill>
                <a:latin typeface="Arial" panose="020B0604020202020204" pitchFamily="34" charset="0"/>
                <a:ea typeface="微软雅黑" panose="020B0503020204020204" pitchFamily="34" charset="-122"/>
              </a:rPr>
              <a:t>RCEP</a:t>
            </a:r>
            <a:r>
              <a:rPr lang="zh-CN" altLang="en-US" sz="1600" dirty="0">
                <a:solidFill>
                  <a:srgbClr val="203864"/>
                </a:solidFill>
                <a:latin typeface="Arial" panose="020B0604020202020204" pitchFamily="34" charset="0"/>
                <a:ea typeface="微软雅黑" panose="020B0503020204020204" pitchFamily="34" charset="-122"/>
              </a:rPr>
              <a:t>通过削减关税及非关税壁垒，营造相对缓和稳定的外贸环境，有助于促进“外循环”通畅，降低中美贸易摩擦给中国外贸带来的负面冲击，把中日韩囊括进同一个自贸区内，促进中国和日本、韩国的经贸合作。贸易伙伴多元化程度提高也有利于中国降低对单个经济体的外贸依赖程度。</a:t>
            </a:r>
            <a:endParaRPr lang="en-US" altLang="zh-CN" sz="1600"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en-US" altLang="zh-CN" sz="1600" b="1" dirty="0">
                <a:solidFill>
                  <a:srgbClr val="203864"/>
                </a:solidFill>
                <a:latin typeface="Arial" panose="020B0604020202020204" pitchFamily="34" charset="0"/>
                <a:ea typeface="微软雅黑" panose="020B0503020204020204" pitchFamily="34" charset="-122"/>
              </a:rPr>
              <a:t>RCEP</a:t>
            </a:r>
            <a:r>
              <a:rPr lang="zh-CN" altLang="en-US" sz="1600" b="1" dirty="0">
                <a:solidFill>
                  <a:srgbClr val="203864"/>
                </a:solidFill>
                <a:latin typeface="Arial" panose="020B0604020202020204" pitchFamily="34" charset="0"/>
                <a:ea typeface="微软雅黑" panose="020B0503020204020204" pitchFamily="34" charset="-122"/>
              </a:rPr>
              <a:t>整体利好国内汽车产业发展：</a:t>
            </a:r>
            <a:r>
              <a:rPr lang="en-US" altLang="zh-CN" sz="1600" dirty="0">
                <a:solidFill>
                  <a:srgbClr val="203864"/>
                </a:solidFill>
                <a:latin typeface="Arial" panose="020B0604020202020204" pitchFamily="34" charset="0"/>
                <a:ea typeface="微软雅黑" panose="020B0503020204020204" pitchFamily="34" charset="-122"/>
              </a:rPr>
              <a:t>RCEP</a:t>
            </a:r>
            <a:r>
              <a:rPr lang="zh-CN" altLang="en-US" sz="1600" dirty="0">
                <a:solidFill>
                  <a:srgbClr val="203864"/>
                </a:solidFill>
                <a:latin typeface="Arial" panose="020B0604020202020204" pitchFamily="34" charset="0"/>
                <a:ea typeface="微软雅黑" panose="020B0503020204020204" pitchFamily="34" charset="-122"/>
              </a:rPr>
              <a:t>的达成将大幅降低区域内汽车零部件流通成本，促进亚洲汽车产业链进一步聚集，助力长城，吉利，上汽等自主车企扩大海外布局，提升产品的价格优势和整体竞争力。日韩等先进零部件的进入会对国内零部件厂商造成一定程度的影响，而国内具备产能和技术优势的行业及供应商如动力电池等，将进入更多海外市场，参与国际竞争。</a:t>
            </a:r>
            <a:endParaRPr lang="en-US" altLang="zh-CN" sz="1600" dirty="0">
              <a:solidFill>
                <a:srgbClr val="203864"/>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4108160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号永升大厦</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1116</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室 </a:t>
              </a: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62392B9-1E25-4DD0-8CFB-61D28FBA4E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2036D27-72CC-4036-8770-289A037BA9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AE4493A-43D3-4DBF-8FD5-DEECBE24FF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7193398-ADD0-44CE-8C0A-20971017D7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4067D05-822B-4F83-A478-4C5DE0EA1B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3BE0CE3-0BB2-4F30-978F-F16AB0A40C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pic>
        <p:nvPicPr>
          <p:cNvPr id="7" name="图片 6">
            <a:extLst>
              <a:ext uri="{FF2B5EF4-FFF2-40B4-BE49-F238E27FC236}">
                <a16:creationId xmlns:a16="http://schemas.microsoft.com/office/drawing/2014/main" id="{853D0381-3984-4E81-BD3D-54C9BBDD59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F52B1D7-18E1-40C8-92EF-DC64CC7E87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C5A8E03-0DEE-4E6E-B535-7CD33F9B4B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5" name="矩形 4">
            <a:extLst>
              <a:ext uri="{FF2B5EF4-FFF2-40B4-BE49-F238E27FC236}">
                <a16:creationId xmlns:a16="http://schemas.microsoft.com/office/drawing/2014/main" id="{ED122C4A-62E4-45F4-AD21-9FC9D245C3DB}"/>
              </a:ext>
            </a:extLst>
          </p:cNvPr>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565314987"/>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54228</TotalTime>
  <Words>352</Words>
  <Application>Microsoft Office PowerPoint</Application>
  <PresentationFormat>A4 纸张(210x297 毫米)</PresentationFormat>
  <Paragraphs>11</Paragraphs>
  <Slides>11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11</vt:i4>
      </vt:variant>
    </vt:vector>
  </HeadingPairs>
  <TitlesOfParts>
    <vt:vector size="16" baseType="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CAM CAM</cp:lastModifiedBy>
  <cp:revision>8147</cp:revision>
  <cp:lastPrinted>2016-08-18T05:59:21Z</cp:lastPrinted>
  <dcterms:created xsi:type="dcterms:W3CDTF">2013-12-03T00:55:47Z</dcterms:created>
  <dcterms:modified xsi:type="dcterms:W3CDTF">2020-12-31T05:04:13Z</dcterms:modified>
</cp:coreProperties>
</file>