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9" r:id="rId2"/>
    <p:sldId id="268" r:id="rId3"/>
    <p:sldId id="273" r:id="rId4"/>
    <p:sldId id="276" r:id="rId5"/>
    <p:sldId id="285" r:id="rId6"/>
    <p:sldId id="286" r:id="rId7"/>
    <p:sldId id="279" r:id="rId8"/>
    <p:sldId id="280" r:id="rId9"/>
    <p:sldId id="281" r:id="rId10"/>
    <p:sldId id="266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9pPr>
  </p:defaultTextStyle>
  <p:extLst>
    <p:ext uri="{EFAFB233-063F-42B5-8137-9DF3F51BA10A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pos="2366" userDrawn="1">
          <p15:clr>
            <a:srgbClr val="A4A3A4"/>
          </p15:clr>
        </p15:guide>
        <p15:guide id="3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75C2"/>
    <a:srgbClr val="4472C4"/>
    <a:srgbClr val="A6ADB3"/>
    <a:srgbClr val="595757"/>
    <a:srgbClr val="1E2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05" autoAdjust="0"/>
    <p:restoredTop sz="93963" autoAdjust="0"/>
  </p:normalViewPr>
  <p:slideViewPr>
    <p:cSldViewPr snapToGrid="0">
      <p:cViewPr varScale="1">
        <p:scale>
          <a:sx n="63" d="100"/>
          <a:sy n="63" d="100"/>
        </p:scale>
        <p:origin x="576" y="48"/>
      </p:cViewPr>
      <p:guideLst>
        <p:guide orient="horz" pos="1207"/>
        <p:guide pos="2366"/>
        <p:guide orient="horz" pos="3952"/>
      </p:guideLst>
    </p:cSldViewPr>
  </p:slideViewPr>
  <p:outlineViewPr>
    <p:cViewPr>
      <p:scale>
        <a:sx n="33" d="100"/>
        <a:sy n="33" d="100"/>
      </p:scale>
      <p:origin x="0" y="-274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F:\2021&#24180;&#33891;&#21150;&#24037;&#20316;\&#30740;&#31350;&#25253;&#21578;\&#26376;&#24230;&#25253;&#21578;\&#24066;&#22330;&#30740;&#31350;2020-2021\12&#26376;\2020&#25968;&#25454;-12&#26376;jing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F:\2021&#24180;&#33891;&#21150;&#24037;&#20316;\&#30740;&#31350;&#25253;&#21578;\&#26376;&#24230;&#25253;&#21578;\&#24066;&#22330;&#30740;&#31350;2020-2021\12&#26376;\2020&#25968;&#25454;-12&#26376;jing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2021&#24180;&#33891;&#21150;&#24037;&#20316;\&#30740;&#31350;&#25253;&#21578;\&#26376;&#24230;&#25253;&#21578;\&#24066;&#22330;&#30740;&#31350;2020-2021\12&#26376;\2020&#25968;&#25454;-12&#26376;jing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F:\2021&#24180;&#33891;&#21150;&#24037;&#20316;\&#30740;&#31350;&#25253;&#21578;\&#26376;&#24230;&#25253;&#21578;\&#24066;&#22330;&#30740;&#31350;2020-2021\12&#26376;\2020&#25968;&#25454;-12&#26376;jing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F:\2021&#24180;&#33891;&#21150;&#24037;&#20316;\&#30740;&#31350;&#25253;&#21578;\&#26376;&#24230;&#25253;&#21578;\&#24066;&#22330;&#30740;&#31350;2020-2021\12&#26376;\2020&#25968;&#25454;-12&#26376;jing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F:\2021&#24180;&#33891;&#21150;&#24037;&#20316;\&#30740;&#31350;&#25253;&#21578;\&#26376;&#24230;&#25253;&#21578;\&#24066;&#22330;&#30740;&#31350;2020-2021\12&#26376;\2020&#25968;&#25454;-12&#26376;jing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4447692389623982E-2"/>
          <c:y val="0.13033447742109155"/>
          <c:w val="0.88681243962897904"/>
          <c:h val="0.739948884342213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'P6+P9'!$B$13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'P6+P9'!$A$14:$A$25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'P6+P9'!$B$14:$B$25</c:f>
              <c:numCache>
                <c:formatCode>General</c:formatCode>
                <c:ptCount val="12"/>
                <c:pt idx="0">
                  <c:v>114386</c:v>
                </c:pt>
                <c:pt idx="1">
                  <c:v>43273</c:v>
                </c:pt>
                <c:pt idx="2">
                  <c:v>91979</c:v>
                </c:pt>
                <c:pt idx="3">
                  <c:v>93170</c:v>
                </c:pt>
                <c:pt idx="4">
                  <c:v>96703</c:v>
                </c:pt>
                <c:pt idx="5">
                  <c:v>124265</c:v>
                </c:pt>
                <c:pt idx="6">
                  <c:v>87789</c:v>
                </c:pt>
                <c:pt idx="7">
                  <c:v>82661</c:v>
                </c:pt>
                <c:pt idx="8">
                  <c:v>97075</c:v>
                </c:pt>
                <c:pt idx="9">
                  <c:v>76049</c:v>
                </c:pt>
                <c:pt idx="10">
                  <c:v>95844</c:v>
                </c:pt>
                <c:pt idx="11">
                  <c:v>115210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FF-4F00-9615-2CB043D99C5B}"/>
            </c:ext>
          </c:extLst>
        </c:ser>
        <c:ser>
          <c:idx val="1"/>
          <c:order val="1"/>
          <c:tx>
            <c:strRef>
              <c:f>'P6+P9'!$C$13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4472C4"/>
            </a:solidFill>
            <a:ln>
              <a:solidFill>
                <a:sysClr val="window" lastClr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'P6+P9'!$A$14:$A$25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'P6+P9'!$C$14:$C$25</c:f>
              <c:numCache>
                <c:formatCode>General</c:formatCode>
                <c:ptCount val="12"/>
                <c:pt idx="0">
                  <c:v>88206</c:v>
                </c:pt>
                <c:pt idx="1">
                  <c:v>10321</c:v>
                </c:pt>
                <c:pt idx="2">
                  <c:v>65526</c:v>
                </c:pt>
                <c:pt idx="3">
                  <c:v>91589</c:v>
                </c:pt>
                <c:pt idx="4">
                  <c:v>87343</c:v>
                </c:pt>
                <c:pt idx="5">
                  <c:v>88508</c:v>
                </c:pt>
                <c:pt idx="6">
                  <c:v>84791</c:v>
                </c:pt>
                <c:pt idx="7">
                  <c:v>83217</c:v>
                </c:pt>
                <c:pt idx="8">
                  <c:v>97189</c:v>
                </c:pt>
                <c:pt idx="9">
                  <c:v>85059</c:v>
                </c:pt>
                <c:pt idx="10">
                  <c:v>98805</c:v>
                </c:pt>
                <c:pt idx="11">
                  <c:v>119226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6FF-4F00-9615-2CB043D99C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36"/>
        <c:axId val="180395152"/>
        <c:axId val="180390256"/>
      </c:barChart>
      <c:lineChart>
        <c:grouping val="standard"/>
        <c:varyColors val="0"/>
        <c:ser>
          <c:idx val="2"/>
          <c:order val="2"/>
          <c:tx>
            <c:strRef>
              <c:f>'P6+P9'!$D$13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6.6115696742743797E-3"/>
                  <c:y val="-9.098862642169729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6FF-4F00-9615-2CB043D99C5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'P6+P9'!$A$14:$A$25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'P6+P9'!$D$14:$D$25</c:f>
              <c:numCache>
                <c:formatCode>0.0%</c:formatCode>
                <c:ptCount val="12"/>
                <c:pt idx="0">
                  <c:v>-0.22887416292203588</c:v>
                </c:pt>
                <c:pt idx="1">
                  <c:v>-0.76149099900630879</c:v>
                </c:pt>
                <c:pt idx="2">
                  <c:v>-0.2875982561236804</c:v>
                </c:pt>
                <c:pt idx="3">
                  <c:v>-1.6968981431791375E-2</c:v>
                </c:pt>
                <c:pt idx="4">
                  <c:v>-9.6791206063927659E-2</c:v>
                </c:pt>
                <c:pt idx="5">
                  <c:v>-0.28774795799299879</c:v>
                </c:pt>
                <c:pt idx="6">
                  <c:v>-3.4150064358860477E-2</c:v>
                </c:pt>
                <c:pt idx="7">
                  <c:v>6.7262675264030403E-3</c:v>
                </c:pt>
                <c:pt idx="8">
                  <c:v>1.1743497295906291E-3</c:v>
                </c:pt>
                <c:pt idx="9">
                  <c:v>0.11847624557850867</c:v>
                </c:pt>
                <c:pt idx="10">
                  <c:v>3.0893952673093805E-2</c:v>
                </c:pt>
                <c:pt idx="11">
                  <c:v>3.4858085235656588E-2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6FF-4F00-9615-2CB043D99C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0396784"/>
        <c:axId val="180393520"/>
      </c:lineChart>
      <c:catAx>
        <c:axId val="180395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390256"/>
        <c:crosses val="autoZero"/>
        <c:auto val="1"/>
        <c:lblAlgn val="ctr"/>
        <c:lblOffset val="100"/>
        <c:noMultiLvlLbl val="0"/>
      </c:catAx>
      <c:valAx>
        <c:axId val="1803902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395152"/>
        <c:crosses val="autoZero"/>
        <c:crossBetween val="between"/>
      </c:valAx>
      <c:valAx>
        <c:axId val="180393520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0396784"/>
        <c:crosses val="max"/>
        <c:crossBetween val="between"/>
      </c:valAx>
      <c:catAx>
        <c:axId val="1803967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039352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'P10'!$B$1</c:f>
              <c:strCache>
                <c:ptCount val="1"/>
                <c:pt idx="0">
                  <c:v>大型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'P10'!$A$2:$A$3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'P10'!$B$2:$B$3</c:f>
              <c:numCache>
                <c:formatCode>0.0%</c:formatCode>
                <c:ptCount val="2"/>
                <c:pt idx="0">
                  <c:v>0.12919928755619614</c:v>
                </c:pt>
                <c:pt idx="1">
                  <c:v>0.14600353868133017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BF6-43F8-9D54-0C922FE7A1D8}"/>
            </c:ext>
          </c:extLst>
        </c:ser>
        <c:ser>
          <c:idx val="1"/>
          <c:order val="1"/>
          <c:tx>
            <c:strRef>
              <c:f>'P10'!$C$1</c:f>
              <c:strCache>
                <c:ptCount val="1"/>
                <c:pt idx="0">
                  <c:v>中大型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'P10'!$A$2:$A$3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'P10'!$C$2:$C$3</c:f>
              <c:numCache>
                <c:formatCode>0.0%</c:formatCode>
                <c:ptCount val="2"/>
                <c:pt idx="0">
                  <c:v>0.464548588882014</c:v>
                </c:pt>
                <c:pt idx="1">
                  <c:v>0.54500000000000004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BF6-43F8-9D54-0C922FE7A1D8}"/>
            </c:ext>
          </c:extLst>
        </c:ser>
        <c:ser>
          <c:idx val="2"/>
          <c:order val="2"/>
          <c:tx>
            <c:strRef>
              <c:f>'P10'!$D$1</c:f>
              <c:strCache>
                <c:ptCount val="1"/>
                <c:pt idx="0">
                  <c:v>中型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'P10'!$A$2:$A$3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'P10'!$D$2:$D$3</c:f>
              <c:numCache>
                <c:formatCode>0.0%</c:formatCode>
                <c:ptCount val="2"/>
                <c:pt idx="0">
                  <c:v>0.27433199452076351</c:v>
                </c:pt>
                <c:pt idx="1">
                  <c:v>0.21099999999999999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BF6-43F8-9D54-0C922FE7A1D8}"/>
            </c:ext>
          </c:extLst>
        </c:ser>
        <c:ser>
          <c:idx val="3"/>
          <c:order val="3"/>
          <c:tx>
            <c:strRef>
              <c:f>'P10'!$E$1</c:f>
              <c:strCache>
                <c:ptCount val="1"/>
                <c:pt idx="0">
                  <c:v>紧凑型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'P10'!$A$2:$A$3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'P10'!$E$2:$E$3</c:f>
              <c:numCache>
                <c:formatCode>0.0%</c:formatCode>
                <c:ptCount val="2"/>
                <c:pt idx="0">
                  <c:v>9.4918294283639904E-2</c:v>
                </c:pt>
                <c:pt idx="1">
                  <c:v>7.3470792251241826E-2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BF6-43F8-9D54-0C922FE7A1D8}"/>
            </c:ext>
          </c:extLst>
        </c:ser>
        <c:ser>
          <c:idx val="4"/>
          <c:order val="4"/>
          <c:tx>
            <c:strRef>
              <c:f>'P10'!$F$1</c:f>
              <c:strCache>
                <c:ptCount val="1"/>
                <c:pt idx="0">
                  <c:v>小型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'P10'!$A$2:$A$3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'P10'!$F$2:$F$3</c:f>
              <c:numCache>
                <c:formatCode>0.0%</c:formatCode>
                <c:ptCount val="2"/>
                <c:pt idx="0">
                  <c:v>2.9112914474554812E-2</c:v>
                </c:pt>
                <c:pt idx="1">
                  <c:v>2.5000000000000001E-2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BF6-43F8-9D54-0C922FE7A1D8}"/>
            </c:ext>
          </c:extLst>
        </c:ser>
        <c:ser>
          <c:idx val="5"/>
          <c:order val="5"/>
          <c:tx>
            <c:strRef>
              <c:f>'P10'!$G$1</c:f>
              <c:strCache>
                <c:ptCount val="1"/>
                <c:pt idx="0">
                  <c:v>微型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'P10'!$A$2:$A$3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'P10'!$G$2:$G$3</c:f>
              <c:numCache>
                <c:formatCode>0.0%</c:formatCode>
                <c:ptCount val="2"/>
                <c:pt idx="0">
                  <c:v>7.888920282831606E-3</c:v>
                </c:pt>
                <c:pt idx="1">
                  <c:v>7.2681516408987977E-5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BF6-43F8-9D54-0C922FE7A1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180398416"/>
        <c:axId val="180390800"/>
      </c:barChart>
      <c:catAx>
        <c:axId val="180398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390800"/>
        <c:crosses val="autoZero"/>
        <c:auto val="1"/>
        <c:lblAlgn val="ctr"/>
        <c:lblOffset val="100"/>
        <c:noMultiLvlLbl val="0"/>
      </c:catAx>
      <c:valAx>
        <c:axId val="18039080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398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9357898890089715"/>
          <c:y val="5.2621343330004726E-2"/>
          <c:w val="9.5963494759233534E-2"/>
          <c:h val="0.85872105903601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058458601765689"/>
          <c:y val="6.387401574803149E-2"/>
          <c:w val="0.75941541398234313"/>
          <c:h val="0.9020472440944882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'P12 (2)'!$B$14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1F497D"/>
            </a:solidFill>
          </c:spPr>
          <c:invertIfNegative val="0"/>
          <c:dLbls>
            <c:delete val="1"/>
          </c:dLbls>
          <c:cat>
            <c:strRef>
              <c:f>'P12 (2)'!$A$15:$A$24</c:f>
              <c:strCache>
                <c:ptCount val="10"/>
                <c:pt idx="0">
                  <c:v>MINI</c:v>
                </c:pt>
                <c:pt idx="1">
                  <c:v>日产</c:v>
                </c:pt>
                <c:pt idx="2">
                  <c:v>三菱</c:v>
                </c:pt>
                <c:pt idx="3">
                  <c:v>路虎</c:v>
                </c:pt>
                <c:pt idx="4">
                  <c:v>奥迪</c:v>
                </c:pt>
                <c:pt idx="5">
                  <c:v>丰田</c:v>
                </c:pt>
                <c:pt idx="6">
                  <c:v>保时捷</c:v>
                </c:pt>
                <c:pt idx="7">
                  <c:v>宝马</c:v>
                </c:pt>
                <c:pt idx="8">
                  <c:v>奔驰</c:v>
                </c:pt>
                <c:pt idx="9">
                  <c:v>雷克萨斯</c:v>
                </c:pt>
              </c:strCache>
            </c:strRef>
          </c:cat>
          <c:val>
            <c:numRef>
              <c:f>'P12 (2)'!$B$15:$B$24</c:f>
              <c:numCache>
                <c:formatCode>General</c:formatCode>
                <c:ptCount val="10"/>
                <c:pt idx="0">
                  <c:v>3333</c:v>
                </c:pt>
                <c:pt idx="1">
                  <c:v>1720</c:v>
                </c:pt>
                <c:pt idx="2">
                  <c:v>1603</c:v>
                </c:pt>
                <c:pt idx="3">
                  <c:v>4902</c:v>
                </c:pt>
                <c:pt idx="4">
                  <c:v>4160</c:v>
                </c:pt>
                <c:pt idx="5">
                  <c:v>8406</c:v>
                </c:pt>
                <c:pt idx="6">
                  <c:v>9224</c:v>
                </c:pt>
                <c:pt idx="7">
                  <c:v>19660</c:v>
                </c:pt>
                <c:pt idx="8">
                  <c:v>14318</c:v>
                </c:pt>
                <c:pt idx="9">
                  <c:v>22288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43-47C3-A0E7-1B85FE16A12B}"/>
            </c:ext>
          </c:extLst>
        </c:ser>
        <c:ser>
          <c:idx val="1"/>
          <c:order val="1"/>
          <c:tx>
            <c:strRef>
              <c:f>'P12 (2)'!$C$14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A6ADB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'P12 (2)'!$A$15:$A$24</c:f>
              <c:strCache>
                <c:ptCount val="10"/>
                <c:pt idx="0">
                  <c:v>MINI</c:v>
                </c:pt>
                <c:pt idx="1">
                  <c:v>日产</c:v>
                </c:pt>
                <c:pt idx="2">
                  <c:v>三菱</c:v>
                </c:pt>
                <c:pt idx="3">
                  <c:v>路虎</c:v>
                </c:pt>
                <c:pt idx="4">
                  <c:v>奥迪</c:v>
                </c:pt>
                <c:pt idx="5">
                  <c:v>丰田</c:v>
                </c:pt>
                <c:pt idx="6">
                  <c:v>保时捷</c:v>
                </c:pt>
                <c:pt idx="7">
                  <c:v>宝马</c:v>
                </c:pt>
                <c:pt idx="8">
                  <c:v>奔驰</c:v>
                </c:pt>
                <c:pt idx="9">
                  <c:v>雷克萨斯</c:v>
                </c:pt>
              </c:strCache>
            </c:strRef>
          </c:cat>
          <c:val>
            <c:numRef>
              <c:f>'P12 (2)'!$C$15:$C$24</c:f>
              <c:numCache>
                <c:formatCode>General</c:formatCode>
                <c:ptCount val="10"/>
                <c:pt idx="0">
                  <c:v>2934</c:v>
                </c:pt>
                <c:pt idx="1">
                  <c:v>3107</c:v>
                </c:pt>
                <c:pt idx="2">
                  <c:v>3358</c:v>
                </c:pt>
                <c:pt idx="3">
                  <c:v>5706</c:v>
                </c:pt>
                <c:pt idx="4">
                  <c:v>8407</c:v>
                </c:pt>
                <c:pt idx="5">
                  <c:v>8834</c:v>
                </c:pt>
                <c:pt idx="6">
                  <c:v>10510</c:v>
                </c:pt>
                <c:pt idx="7">
                  <c:v>15047</c:v>
                </c:pt>
                <c:pt idx="8">
                  <c:v>16721</c:v>
                </c:pt>
                <c:pt idx="9">
                  <c:v>27088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43-47C3-A0E7-1B85FE16A12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80399504"/>
        <c:axId val="180400592"/>
      </c:barChart>
      <c:catAx>
        <c:axId val="1803995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400592"/>
        <c:crosses val="autoZero"/>
        <c:auto val="1"/>
        <c:lblAlgn val="ctr"/>
        <c:lblOffset val="100"/>
        <c:noMultiLvlLbl val="0"/>
      </c:catAx>
      <c:valAx>
        <c:axId val="1804005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80399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549634382121988"/>
          <c:y val="1.1606776425674065E-2"/>
          <c:w val="0.57951028655914216"/>
          <c:h val="7.9151715106885956E-2"/>
        </c:manualLayout>
      </c:layout>
      <c:overlay val="0"/>
      <c:txPr>
        <a:bodyPr/>
        <a:lstStyle/>
        <a:p>
          <a:pPr>
            <a:defRPr sz="12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63277275525744"/>
          <c:y val="0.11104890506397282"/>
          <c:w val="0.77363292551394025"/>
          <c:h val="0.8801598612268498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'P12 (2)'!$B$40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1F497D"/>
            </a:solidFill>
          </c:spPr>
          <c:invertIfNegative val="0"/>
          <c:cat>
            <c:strRef>
              <c:f>'P12 (2)'!$A$41:$A$50</c:f>
              <c:strCache>
                <c:ptCount val="10"/>
                <c:pt idx="0">
                  <c:v>林肯</c:v>
                </c:pt>
                <c:pt idx="1">
                  <c:v>大众</c:v>
                </c:pt>
                <c:pt idx="2">
                  <c:v>MINI</c:v>
                </c:pt>
                <c:pt idx="3">
                  <c:v>路虎</c:v>
                </c:pt>
                <c:pt idx="4">
                  <c:v>奥迪</c:v>
                </c:pt>
                <c:pt idx="5">
                  <c:v>丰田</c:v>
                </c:pt>
                <c:pt idx="6">
                  <c:v>保时捷</c:v>
                </c:pt>
                <c:pt idx="7">
                  <c:v>宝马</c:v>
                </c:pt>
                <c:pt idx="8">
                  <c:v>奔驰</c:v>
                </c:pt>
                <c:pt idx="9">
                  <c:v>雷克萨斯</c:v>
                </c:pt>
              </c:strCache>
            </c:strRef>
          </c:cat>
          <c:val>
            <c:numRef>
              <c:f>'P12 (2)'!$B$41:$B$50</c:f>
              <c:numCache>
                <c:formatCode>General</c:formatCode>
                <c:ptCount val="10"/>
                <c:pt idx="0">
                  <c:v>48944</c:v>
                </c:pt>
                <c:pt idx="1">
                  <c:v>40886</c:v>
                </c:pt>
                <c:pt idx="2">
                  <c:v>34090</c:v>
                </c:pt>
                <c:pt idx="3">
                  <c:v>41762</c:v>
                </c:pt>
                <c:pt idx="4">
                  <c:v>59037</c:v>
                </c:pt>
                <c:pt idx="5">
                  <c:v>84055</c:v>
                </c:pt>
                <c:pt idx="6">
                  <c:v>88288</c:v>
                </c:pt>
                <c:pt idx="7">
                  <c:v>171620</c:v>
                </c:pt>
                <c:pt idx="8">
                  <c:v>137903</c:v>
                </c:pt>
                <c:pt idx="9">
                  <c:v>200468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BC-4EEB-92D2-1768AA3D12A0}"/>
            </c:ext>
          </c:extLst>
        </c:ser>
        <c:ser>
          <c:idx val="1"/>
          <c:order val="1"/>
          <c:tx>
            <c:strRef>
              <c:f>'P12 (2)'!$C$40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A6ADB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'P12 (2)'!$A$41:$A$50</c:f>
              <c:strCache>
                <c:ptCount val="10"/>
                <c:pt idx="0">
                  <c:v>林肯</c:v>
                </c:pt>
                <c:pt idx="1">
                  <c:v>大众</c:v>
                </c:pt>
                <c:pt idx="2">
                  <c:v>MINI</c:v>
                </c:pt>
                <c:pt idx="3">
                  <c:v>路虎</c:v>
                </c:pt>
                <c:pt idx="4">
                  <c:v>奥迪</c:v>
                </c:pt>
                <c:pt idx="5">
                  <c:v>丰田</c:v>
                </c:pt>
                <c:pt idx="6">
                  <c:v>保时捷</c:v>
                </c:pt>
                <c:pt idx="7">
                  <c:v>宝马</c:v>
                </c:pt>
                <c:pt idx="8">
                  <c:v>奔驰</c:v>
                </c:pt>
                <c:pt idx="9">
                  <c:v>雷克萨斯</c:v>
                </c:pt>
              </c:strCache>
            </c:strRef>
          </c:cat>
          <c:val>
            <c:numRef>
              <c:f>'P12 (2)'!$C$41:$C$50</c:f>
              <c:numCache>
                <c:formatCode>General</c:formatCode>
                <c:ptCount val="10"/>
                <c:pt idx="0">
                  <c:v>23377</c:v>
                </c:pt>
                <c:pt idx="1">
                  <c:v>25223</c:v>
                </c:pt>
                <c:pt idx="2">
                  <c:v>29904</c:v>
                </c:pt>
                <c:pt idx="3">
                  <c:v>38684</c:v>
                </c:pt>
                <c:pt idx="4">
                  <c:v>57034</c:v>
                </c:pt>
                <c:pt idx="5">
                  <c:v>73749</c:v>
                </c:pt>
                <c:pt idx="6">
                  <c:v>88303</c:v>
                </c:pt>
                <c:pt idx="7">
                  <c:v>154203</c:v>
                </c:pt>
                <c:pt idx="8">
                  <c:v>155069</c:v>
                </c:pt>
                <c:pt idx="9">
                  <c:v>235392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BC-4EEB-92D2-1768AA3D12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80397328"/>
        <c:axId val="180397872"/>
      </c:barChart>
      <c:catAx>
        <c:axId val="180397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0397872"/>
        <c:crosses val="autoZero"/>
        <c:auto val="1"/>
        <c:lblAlgn val="ctr"/>
        <c:lblOffset val="100"/>
        <c:noMultiLvlLbl val="0"/>
      </c:catAx>
      <c:valAx>
        <c:axId val="1803978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8039732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layout>
        <c:manualLayout>
          <c:xMode val="edge"/>
          <c:yMode val="edge"/>
          <c:x val="0.15049970605526161"/>
          <c:y val="5.984982876796785E-2"/>
          <c:w val="0.57951028655914216"/>
          <c:h val="7.9151715106885956E-2"/>
        </c:manualLayout>
      </c:layout>
      <c:overlay val="0"/>
      <c:txPr>
        <a:bodyPr/>
        <a:lstStyle/>
        <a:p>
          <a:pPr>
            <a:defRPr sz="120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1141877951291468E-2"/>
          <c:y val="8.251457246318869E-2"/>
          <c:w val="0.88681243962897904"/>
          <c:h val="0.792442313361856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'P13'!$B$1</c:f>
              <c:strCache>
                <c:ptCount val="1"/>
                <c:pt idx="0">
                  <c:v>2019保险数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-1.8732780743777294E-2"/>
                  <c:y val="-1.0313990147354569E-1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16C-46EC-A8B7-0F641FEB5B38}"/>
                </c:ext>
              </c:extLst>
            </c:dLbl>
            <c:dLbl>
              <c:idx val="9"/>
              <c:layout>
                <c:manualLayout>
                  <c:x val="-1.5426995906640125E-2"/>
                  <c:y val="-8.43881669627635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16C-46EC-A8B7-0F641FEB5B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'P13'!$A$2:$A$11</c:f>
              <c:strCache>
                <c:ptCount val="10"/>
                <c:pt idx="0">
                  <c:v>广东</c:v>
                </c:pt>
                <c:pt idx="1">
                  <c:v>浙江</c:v>
                </c:pt>
                <c:pt idx="2">
                  <c:v>江苏</c:v>
                </c:pt>
                <c:pt idx="3">
                  <c:v>北京</c:v>
                </c:pt>
                <c:pt idx="4">
                  <c:v>上海</c:v>
                </c:pt>
                <c:pt idx="5">
                  <c:v>山东</c:v>
                </c:pt>
                <c:pt idx="6">
                  <c:v>四川</c:v>
                </c:pt>
                <c:pt idx="7">
                  <c:v>辽宁</c:v>
                </c:pt>
                <c:pt idx="8">
                  <c:v>湖南</c:v>
                </c:pt>
                <c:pt idx="9">
                  <c:v>湖北</c:v>
                </c:pt>
              </c:strCache>
            </c:strRef>
          </c:cat>
          <c:val>
            <c:numRef>
              <c:f>'P13'!$B$2:$B$11</c:f>
              <c:numCache>
                <c:formatCode>General</c:formatCode>
                <c:ptCount val="10"/>
                <c:pt idx="0">
                  <c:v>18607</c:v>
                </c:pt>
                <c:pt idx="1">
                  <c:v>12500</c:v>
                </c:pt>
                <c:pt idx="2">
                  <c:v>10229</c:v>
                </c:pt>
                <c:pt idx="3">
                  <c:v>9133</c:v>
                </c:pt>
                <c:pt idx="4">
                  <c:v>6918</c:v>
                </c:pt>
                <c:pt idx="5">
                  <c:v>5829</c:v>
                </c:pt>
                <c:pt idx="6">
                  <c:v>6658</c:v>
                </c:pt>
                <c:pt idx="7">
                  <c:v>3926</c:v>
                </c:pt>
                <c:pt idx="8">
                  <c:v>4099</c:v>
                </c:pt>
                <c:pt idx="9">
                  <c:v>3492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6C-46EC-A8B7-0F641FEB5B38}"/>
            </c:ext>
          </c:extLst>
        </c:ser>
        <c:ser>
          <c:idx val="1"/>
          <c:order val="1"/>
          <c:tx>
            <c:strRef>
              <c:f>'P13'!$C$1</c:f>
              <c:strCache>
                <c:ptCount val="1"/>
                <c:pt idx="0">
                  <c:v>2020保险数</c:v>
                </c:pt>
              </c:strCache>
            </c:strRef>
          </c:tx>
          <c:spPr>
            <a:solidFill>
              <a:srgbClr val="4472C4"/>
            </a:solidFill>
            <a:ln>
              <a:solidFill>
                <a:sysClr val="window" lastClr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'P13'!$A$2:$A$11</c:f>
              <c:strCache>
                <c:ptCount val="10"/>
                <c:pt idx="0">
                  <c:v>广东</c:v>
                </c:pt>
                <c:pt idx="1">
                  <c:v>浙江</c:v>
                </c:pt>
                <c:pt idx="2">
                  <c:v>江苏</c:v>
                </c:pt>
                <c:pt idx="3">
                  <c:v>北京</c:v>
                </c:pt>
                <c:pt idx="4">
                  <c:v>上海</c:v>
                </c:pt>
                <c:pt idx="5">
                  <c:v>山东</c:v>
                </c:pt>
                <c:pt idx="6">
                  <c:v>四川</c:v>
                </c:pt>
                <c:pt idx="7">
                  <c:v>辽宁</c:v>
                </c:pt>
                <c:pt idx="8">
                  <c:v>湖南</c:v>
                </c:pt>
                <c:pt idx="9">
                  <c:v>湖北</c:v>
                </c:pt>
              </c:strCache>
            </c:strRef>
          </c:cat>
          <c:val>
            <c:numRef>
              <c:f>'P13'!$C$2:$C$11</c:f>
              <c:numCache>
                <c:formatCode>General</c:formatCode>
                <c:ptCount val="10"/>
                <c:pt idx="0">
                  <c:v>18832</c:v>
                </c:pt>
                <c:pt idx="1">
                  <c:v>13023</c:v>
                </c:pt>
                <c:pt idx="2">
                  <c:v>11157</c:v>
                </c:pt>
                <c:pt idx="3">
                  <c:v>7739</c:v>
                </c:pt>
                <c:pt idx="4">
                  <c:v>6848</c:v>
                </c:pt>
                <c:pt idx="5">
                  <c:v>5556</c:v>
                </c:pt>
                <c:pt idx="6">
                  <c:v>5438</c:v>
                </c:pt>
                <c:pt idx="7">
                  <c:v>4799</c:v>
                </c:pt>
                <c:pt idx="8">
                  <c:v>4680</c:v>
                </c:pt>
                <c:pt idx="9">
                  <c:v>4249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16C-46EC-A8B7-0F641FEB5B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36"/>
        <c:axId val="2138425312"/>
        <c:axId val="2138423136"/>
      </c:barChart>
      <c:lineChart>
        <c:grouping val="standard"/>
        <c:varyColors val="0"/>
        <c:ser>
          <c:idx val="2"/>
          <c:order val="2"/>
          <c:tx>
            <c:strRef>
              <c:f>'P13'!$D$1</c:f>
              <c:strCache>
                <c:ptCount val="1"/>
                <c:pt idx="0">
                  <c:v>MOM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1.9212162928165296E-2"/>
                  <c:y val="-9.07735382629459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16C-46EC-A8B7-0F641FEB5B38}"/>
                </c:ext>
              </c:extLst>
            </c:dLbl>
            <c:dLbl>
              <c:idx val="9"/>
              <c:layout>
                <c:manualLayout>
                  <c:x val="-3.5210590289413646E-2"/>
                  <c:y val="-0.1037147595356550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16C-46EC-A8B7-0F641FEB5B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'P13'!$A$2:$A$11</c:f>
              <c:strCache>
                <c:ptCount val="10"/>
                <c:pt idx="0">
                  <c:v>广东</c:v>
                </c:pt>
                <c:pt idx="1">
                  <c:v>浙江</c:v>
                </c:pt>
                <c:pt idx="2">
                  <c:v>江苏</c:v>
                </c:pt>
                <c:pt idx="3">
                  <c:v>北京</c:v>
                </c:pt>
                <c:pt idx="4">
                  <c:v>上海</c:v>
                </c:pt>
                <c:pt idx="5">
                  <c:v>山东</c:v>
                </c:pt>
                <c:pt idx="6">
                  <c:v>四川</c:v>
                </c:pt>
                <c:pt idx="7">
                  <c:v>辽宁</c:v>
                </c:pt>
                <c:pt idx="8">
                  <c:v>湖南</c:v>
                </c:pt>
                <c:pt idx="9">
                  <c:v>湖北</c:v>
                </c:pt>
              </c:strCache>
            </c:strRef>
          </c:cat>
          <c:val>
            <c:numRef>
              <c:f>'P13'!$D$2:$D$11</c:f>
              <c:numCache>
                <c:formatCode>0.0%</c:formatCode>
                <c:ptCount val="10"/>
                <c:pt idx="0">
                  <c:v>1.2092223356801268E-2</c:v>
                </c:pt>
                <c:pt idx="1">
                  <c:v>4.1840000000000099E-2</c:v>
                </c:pt>
                <c:pt idx="2">
                  <c:v>9.0722455763026622E-2</c:v>
                </c:pt>
                <c:pt idx="3">
                  <c:v>-0.15263330778495565</c:v>
                </c:pt>
                <c:pt idx="4">
                  <c:v>-1.0118531367447225E-2</c:v>
                </c:pt>
                <c:pt idx="5">
                  <c:v>-4.6834791559444144E-2</c:v>
                </c:pt>
                <c:pt idx="6">
                  <c:v>-0.18323820967257431</c:v>
                </c:pt>
                <c:pt idx="7">
                  <c:v>0.22236372898624546</c:v>
                </c:pt>
                <c:pt idx="8">
                  <c:v>0.14174188826543066</c:v>
                </c:pt>
                <c:pt idx="9">
                  <c:v>0.21678121420389451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F16C-46EC-A8B7-0F641FEB5B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5800928"/>
        <c:axId val="2139398368"/>
      </c:lineChart>
      <c:catAx>
        <c:axId val="2138425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138423136"/>
        <c:crosses val="autoZero"/>
        <c:auto val="1"/>
        <c:lblAlgn val="ctr"/>
        <c:lblOffset val="100"/>
        <c:noMultiLvlLbl val="0"/>
      </c:catAx>
      <c:valAx>
        <c:axId val="21384231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138425312"/>
        <c:crosses val="autoZero"/>
        <c:crossBetween val="between"/>
      </c:valAx>
      <c:valAx>
        <c:axId val="2139398368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95800928"/>
        <c:crosses val="max"/>
        <c:crossBetween val="between"/>
      </c:valAx>
      <c:catAx>
        <c:axId val="3958009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3939836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3494654476505542"/>
          <c:y val="0"/>
          <c:w val="0.29925283189060264"/>
          <c:h val="5.63703383230942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3735297705477"/>
          <c:y val="8.8840185903134083E-2"/>
          <c:w val="0.78410841848652413"/>
          <c:h val="0.70970443234655012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再搞个透视表!$E$17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4589130574453349E-2"/>
                  <c:y val="0.1800197823936696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97" b="0" i="0" u="none" strike="noStrike" kern="1200" baseline="0">
                      <a:solidFill>
                        <a:srgbClr val="4472C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0580235720761561E-2"/>
                      <c:h val="7.335311572700296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CB33-487C-B75A-2A2F92EE149E}"/>
                </c:ext>
              </c:extLst>
            </c:dLbl>
            <c:dLbl>
              <c:idx val="1"/>
              <c:layout>
                <c:manualLayout>
                  <c:x val="7.2012550155368515E-4"/>
                  <c:y val="-7.2534605529372064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B33-487C-B75A-2A2F92EE14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再搞个透视表!$F$16:$G$16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再搞个透视表!$F$17:$G$17</c:f>
              <c:numCache>
                <c:formatCode>0.0%</c:formatCode>
                <c:ptCount val="2"/>
                <c:pt idx="0">
                  <c:v>1.66696673268119E-2</c:v>
                </c:pt>
                <c:pt idx="1">
                  <c:v>4.7702797915601163E-2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B33-487C-B75A-2A2F92EE149E}"/>
            </c:ext>
          </c:extLst>
        </c:ser>
        <c:ser>
          <c:idx val="1"/>
          <c:order val="1"/>
          <c:tx>
            <c:strRef>
              <c:f>再搞个透视表!$E$18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6.354922117688378E-4"/>
                  <c:y val="-2.907580477673935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B33-487C-B75A-2A2F92EE149E}"/>
                </c:ext>
              </c:extLst>
            </c:dLbl>
            <c:dLbl>
              <c:idx val="1"/>
              <c:layout>
                <c:manualLayout>
                  <c:x val="-4.3546274224053191E-4"/>
                  <c:y val="-4.153670043581000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4421943091514993E-2"/>
                      <c:h val="0.164236760124610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CB33-487C-B75A-2A2F92EE14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再搞个透视表!$F$16:$G$16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再搞个透视表!$F$18:$G$18</c:f>
              <c:numCache>
                <c:formatCode>0.0%</c:formatCode>
                <c:ptCount val="2"/>
                <c:pt idx="0">
                  <c:v>2.1981836003920861E-2</c:v>
                </c:pt>
                <c:pt idx="1">
                  <c:v>1.1403750344240543E-2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B33-487C-B75A-2A2F92EE149E}"/>
            </c:ext>
          </c:extLst>
        </c:ser>
        <c:ser>
          <c:idx val="2"/>
          <c:order val="2"/>
          <c:tx>
            <c:strRef>
              <c:f>再搞个透视表!$E$19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再搞个透视表!$F$16:$G$16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再搞个透视表!$F$19:$G$19</c:f>
              <c:numCache>
                <c:formatCode>0.0%</c:formatCode>
                <c:ptCount val="2"/>
                <c:pt idx="0">
                  <c:v>4.8220608533877454E-2</c:v>
                </c:pt>
                <c:pt idx="1">
                  <c:v>6.7122435184423512E-2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B33-487C-B75A-2A2F92EE149E}"/>
            </c:ext>
          </c:extLst>
        </c:ser>
        <c:ser>
          <c:idx val="3"/>
          <c:order val="3"/>
          <c:tx>
            <c:strRef>
              <c:f>再搞个透视表!$E$20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再搞个透视表!$F$16:$G$16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再搞个透视表!$F$20:$G$20</c:f>
              <c:numCache>
                <c:formatCode>0.0%</c:formatCode>
                <c:ptCount val="2"/>
                <c:pt idx="0">
                  <c:v>0.44248434655624236</c:v>
                </c:pt>
                <c:pt idx="1">
                  <c:v>0.45665609207406266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B33-487C-B75A-2A2F92EE149E}"/>
            </c:ext>
          </c:extLst>
        </c:ser>
        <c:ser>
          <c:idx val="4"/>
          <c:order val="4"/>
          <c:tx>
            <c:strRef>
              <c:f>再搞个透视表!$E$21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再搞个透视表!$F$16:$G$16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再搞个透视表!$F$21:$G$21</c:f>
              <c:numCache>
                <c:formatCode>0.0%</c:formatCode>
                <c:ptCount val="2"/>
                <c:pt idx="0">
                  <c:v>0.12308007761707576</c:v>
                </c:pt>
                <c:pt idx="1">
                  <c:v>8.7669571997238918E-2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B33-487C-B75A-2A2F92EE149E}"/>
            </c:ext>
          </c:extLst>
        </c:ser>
        <c:ser>
          <c:idx val="5"/>
          <c:order val="5"/>
          <c:tx>
            <c:strRef>
              <c:f>再搞个透视表!$E$22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再搞个透视表!$F$16:$G$16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再搞个透视表!$F$22:$G$22</c:f>
              <c:numCache>
                <c:formatCode>0.0%</c:formatCode>
                <c:ptCount val="2"/>
                <c:pt idx="0">
                  <c:v>0.28330032607173578</c:v>
                </c:pt>
                <c:pt idx="1">
                  <c:v>0.25094062610648749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B33-487C-B75A-2A2F92EE149E}"/>
            </c:ext>
          </c:extLst>
        </c:ser>
        <c:ser>
          <c:idx val="6"/>
          <c:order val="6"/>
          <c:tx>
            <c:strRef>
              <c:f>再搞个透视表!$E$23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7.0807532553576434E-3"/>
                  <c:y val="3.956478733926805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B33-487C-B75A-2A2F92EE149E}"/>
                </c:ext>
              </c:extLst>
            </c:dLbl>
            <c:dLbl>
              <c:idx val="1"/>
              <c:layout>
                <c:manualLayout>
                  <c:x val="-6.9252265796872475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B33-487C-B75A-2A2F92EE14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再搞个透视表!$F$16:$G$16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再搞个透视表!$F$23:$G$23</c:f>
              <c:numCache>
                <c:formatCode>0.0%</c:formatCode>
                <c:ptCount val="2"/>
                <c:pt idx="0">
                  <c:v>6.4263137890335872E-2</c:v>
                </c:pt>
                <c:pt idx="1">
                  <c:v>7.8504726377945713E-2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CB33-487C-B75A-2A2F92EE149E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5"/>
        <c:overlap val="100"/>
        <c:axId val="395808544"/>
        <c:axId val="395801472"/>
      </c:barChart>
      <c:catAx>
        <c:axId val="3958085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95801472"/>
        <c:crosses val="autoZero"/>
        <c:auto val="1"/>
        <c:lblAlgn val="ctr"/>
        <c:lblOffset val="100"/>
        <c:noMultiLvlLbl val="0"/>
      </c:catAx>
      <c:valAx>
        <c:axId val="39580147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395808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4694255451078329E-2"/>
          <c:y val="0.82873182395227307"/>
          <c:w val="0.91451825803327969"/>
          <c:h val="7.24114283666863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40804-E855-4C96-AD51-4BACC9804A52}" type="datetimeFigureOut">
              <a:rPr lang="zh-CN" altLang="en-US" smtClean="0"/>
              <a:t>2021/2/2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A3C0B-3400-4449-A60A-8C77C6E630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823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790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A3C0B-3400-4449-A60A-8C77C6E630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0795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A3C0B-3400-4449-A60A-8C77C6E630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651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A3C0B-3400-4449-A60A-8C77C6E630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265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99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CBE51-F246-4E78-B5EE-54B92C197547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08D1B-4B78-46F7-9DE0-5CD3733851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3FD13-E0DC-4374-9B1B-EDAF61B3C664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8B03C-1DA5-47BA-BC35-FB35E05C80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C5B6-7F0E-4259-B02F-0DD6F0AD600A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12E1D-FE80-4692-B776-5B10F5AA72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D3D7-A728-475F-87EA-1E1027DB9D9F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76F73-4C94-4F2D-8AF4-AB96B40120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F22C2-B069-496A-A7B6-E0C5504C5D55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EB2D7-66D4-4B08-B253-E491B16BBF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6E605-6D11-4B1D-A7C1-99E379A3F854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FF1D2-4905-4738-A0B3-E00DE12493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A868A-D03C-4F59-A725-BC3213E7174C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AA645-8441-4F38-8F28-C07B437430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53B55-16E4-469F-B12A-D2F61FDD63AA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D6A51-8730-45C0-A65E-47D6A22F0C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674A0-3BCA-406A-A568-78DC75DB31DA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C6B31-7B08-4D12-ADB1-925E6A6509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E0542-CA15-470F-AE79-A0CFCA9A7E08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64508-7C42-49ED-9940-F33DFB88EC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0B594-F27A-4538-92C9-3AEB9FDD2786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0A9B6-9E35-49F5-BECF-F1783C9228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EF45281-F680-4E1C-BAB8-48447A1006D3}" type="datetimeFigureOut">
              <a:rPr lang="zh-CN" altLang="en-US"/>
              <a:pPr>
                <a:defRPr/>
              </a:pPr>
              <a:t>2021/2/2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B118797-4A18-4E06-ABEB-1A52C04D25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" t="-29205" r="-2893" b="29205"/>
          <a:stretch/>
        </p:blipFill>
        <p:spPr bwMode="auto">
          <a:xfrm>
            <a:off x="1588" y="223621"/>
            <a:ext cx="12564881" cy="5188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736200" y="1473182"/>
            <a:ext cx="10775444" cy="1841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4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中国进口汽车市场月报</a:t>
            </a:r>
            <a:endParaRPr lang="en-US" altLang="zh-CN" sz="4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2020</a:t>
            </a:r>
            <a:r>
              <a:rPr lang="zh-CN" altLang="en-US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月）</a:t>
            </a:r>
            <a:endParaRPr lang="zh-CN" altLang="en-US" sz="4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7199313" y="5200650"/>
            <a:ext cx="4986337" cy="1676400"/>
          </a:xfrm>
          <a:custGeom>
            <a:avLst/>
            <a:gdLst>
              <a:gd name="connsiteX0" fmla="*/ 0 w 4812000"/>
              <a:gd name="connsiteY0" fmla="*/ 1638000 h 1638000"/>
              <a:gd name="connsiteX1" fmla="*/ 1483651 w 4812000"/>
              <a:gd name="connsiteY1" fmla="*/ 0 h 1638000"/>
              <a:gd name="connsiteX2" fmla="*/ 4812000 w 4812000"/>
              <a:gd name="connsiteY2" fmla="*/ 0 h 1638000"/>
              <a:gd name="connsiteX3" fmla="*/ 3328349 w 4812000"/>
              <a:gd name="connsiteY3" fmla="*/ 1638000 h 1638000"/>
              <a:gd name="connsiteX4" fmla="*/ 0 w 4812000"/>
              <a:gd name="connsiteY4" fmla="*/ 1638000 h 1638000"/>
              <a:gd name="connsiteX0" fmla="*/ 0 w 4995224"/>
              <a:gd name="connsiteY0" fmla="*/ 1638000 h 1657050"/>
              <a:gd name="connsiteX1" fmla="*/ 1483651 w 4995224"/>
              <a:gd name="connsiteY1" fmla="*/ 0 h 1657050"/>
              <a:gd name="connsiteX2" fmla="*/ 4812000 w 4995224"/>
              <a:gd name="connsiteY2" fmla="*/ 0 h 1657050"/>
              <a:gd name="connsiteX3" fmla="*/ 4995224 w 4995224"/>
              <a:gd name="connsiteY3" fmla="*/ 1657050 h 1657050"/>
              <a:gd name="connsiteX4" fmla="*/ 0 w 4995224"/>
              <a:gd name="connsiteY4" fmla="*/ 1638000 h 1657050"/>
              <a:gd name="connsiteX0" fmla="*/ 0 w 4995224"/>
              <a:gd name="connsiteY0" fmla="*/ 1657050 h 1676100"/>
              <a:gd name="connsiteX1" fmla="*/ 1483651 w 4995224"/>
              <a:gd name="connsiteY1" fmla="*/ 19050 h 1676100"/>
              <a:gd name="connsiteX2" fmla="*/ 4992975 w 4995224"/>
              <a:gd name="connsiteY2" fmla="*/ 0 h 1676100"/>
              <a:gd name="connsiteX3" fmla="*/ 4995224 w 4995224"/>
              <a:gd name="connsiteY3" fmla="*/ 1676100 h 1676100"/>
              <a:gd name="connsiteX4" fmla="*/ 0 w 4995224"/>
              <a:gd name="connsiteY4" fmla="*/ 1657050 h 167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5224" h="1676100">
                <a:moveTo>
                  <a:pt x="0" y="1657050"/>
                </a:moveTo>
                <a:lnTo>
                  <a:pt x="1483651" y="19050"/>
                </a:lnTo>
                <a:lnTo>
                  <a:pt x="4992975" y="0"/>
                </a:lnTo>
                <a:cubicBezTo>
                  <a:pt x="4993725" y="558700"/>
                  <a:pt x="4994474" y="1117400"/>
                  <a:pt x="4995224" y="1676100"/>
                </a:cubicBezTo>
                <a:lnTo>
                  <a:pt x="0" y="16570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1588" y="5210175"/>
            <a:ext cx="10026650" cy="1666875"/>
          </a:xfrm>
          <a:custGeom>
            <a:avLst/>
            <a:gdLst>
              <a:gd name="connsiteX0" fmla="*/ 0 w 4812000"/>
              <a:gd name="connsiteY0" fmla="*/ 1638000 h 1638000"/>
              <a:gd name="connsiteX1" fmla="*/ 1483651 w 4812000"/>
              <a:gd name="connsiteY1" fmla="*/ 0 h 1638000"/>
              <a:gd name="connsiteX2" fmla="*/ 4812000 w 4812000"/>
              <a:gd name="connsiteY2" fmla="*/ 0 h 1638000"/>
              <a:gd name="connsiteX3" fmla="*/ 3328349 w 4812000"/>
              <a:gd name="connsiteY3" fmla="*/ 1638000 h 1638000"/>
              <a:gd name="connsiteX4" fmla="*/ 0 w 4812000"/>
              <a:gd name="connsiteY4" fmla="*/ 1638000 h 1638000"/>
              <a:gd name="connsiteX0" fmla="*/ 0 w 6500174"/>
              <a:gd name="connsiteY0" fmla="*/ 1638000 h 1657050"/>
              <a:gd name="connsiteX1" fmla="*/ 1483651 w 6500174"/>
              <a:gd name="connsiteY1" fmla="*/ 0 h 1657050"/>
              <a:gd name="connsiteX2" fmla="*/ 4812000 w 6500174"/>
              <a:gd name="connsiteY2" fmla="*/ 0 h 1657050"/>
              <a:gd name="connsiteX3" fmla="*/ 6500174 w 6500174"/>
              <a:gd name="connsiteY3" fmla="*/ 1657050 h 1657050"/>
              <a:gd name="connsiteX4" fmla="*/ 0 w 6500174"/>
              <a:gd name="connsiteY4" fmla="*/ 1638000 h 1657050"/>
              <a:gd name="connsiteX0" fmla="*/ 3526499 w 10026673"/>
              <a:gd name="connsiteY0" fmla="*/ 1647525 h 1666575"/>
              <a:gd name="connsiteX1" fmla="*/ 0 w 10026673"/>
              <a:gd name="connsiteY1" fmla="*/ 0 h 1666575"/>
              <a:gd name="connsiteX2" fmla="*/ 8338499 w 10026673"/>
              <a:gd name="connsiteY2" fmla="*/ 9525 h 1666575"/>
              <a:gd name="connsiteX3" fmla="*/ 10026673 w 10026673"/>
              <a:gd name="connsiteY3" fmla="*/ 1666575 h 1666575"/>
              <a:gd name="connsiteX4" fmla="*/ 3526499 w 10026673"/>
              <a:gd name="connsiteY4" fmla="*/ 1647525 h 1666575"/>
              <a:gd name="connsiteX0" fmla="*/ 2249 w 10026673"/>
              <a:gd name="connsiteY0" fmla="*/ 1647525 h 1666575"/>
              <a:gd name="connsiteX1" fmla="*/ 0 w 10026673"/>
              <a:gd name="connsiteY1" fmla="*/ 0 h 1666575"/>
              <a:gd name="connsiteX2" fmla="*/ 8338499 w 10026673"/>
              <a:gd name="connsiteY2" fmla="*/ 9525 h 1666575"/>
              <a:gd name="connsiteX3" fmla="*/ 10026673 w 10026673"/>
              <a:gd name="connsiteY3" fmla="*/ 1666575 h 1666575"/>
              <a:gd name="connsiteX4" fmla="*/ 2249 w 10026673"/>
              <a:gd name="connsiteY4" fmla="*/ 1647525 h 166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6673" h="1666575">
                <a:moveTo>
                  <a:pt x="2249" y="1647525"/>
                </a:moveTo>
                <a:cubicBezTo>
                  <a:pt x="1499" y="1098350"/>
                  <a:pt x="750" y="549175"/>
                  <a:pt x="0" y="0"/>
                </a:cubicBezTo>
                <a:lnTo>
                  <a:pt x="8338499" y="9525"/>
                </a:lnTo>
                <a:lnTo>
                  <a:pt x="10026673" y="1666575"/>
                </a:lnTo>
                <a:lnTo>
                  <a:pt x="2249" y="16475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05" b="64997"/>
          <a:stretch/>
        </p:blipFill>
        <p:spPr>
          <a:xfrm>
            <a:off x="8028047" y="5623600"/>
            <a:ext cx="2863110" cy="8006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5369899"/>
          </a:xfrm>
          <a:prstGeom prst="rect">
            <a:avLst/>
          </a:prstGeom>
        </p:spPr>
      </p:pic>
      <p:sp>
        <p:nvSpPr>
          <p:cNvPr id="17412" name="文本框 12"/>
          <p:cNvSpPr txBox="1">
            <a:spLocks noChangeArrowheads="1"/>
          </p:cNvSpPr>
          <p:nvPr/>
        </p:nvSpPr>
        <p:spPr bwMode="auto">
          <a:xfrm>
            <a:off x="3303883" y="2073423"/>
            <a:ext cx="58483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Thanks !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05" b="64997"/>
          <a:stretch/>
        </p:blipFill>
        <p:spPr>
          <a:xfrm>
            <a:off x="8145010" y="5623600"/>
            <a:ext cx="2863110" cy="8006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39788" y="255469"/>
            <a:ext cx="75533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综述</a:t>
            </a:r>
          </a:p>
        </p:txBody>
      </p:sp>
      <p:sp>
        <p:nvSpPr>
          <p:cNvPr id="16388" name="文本框 6"/>
          <p:cNvSpPr txBox="1">
            <a:spLocks noChangeArrowheads="1"/>
          </p:cNvSpPr>
          <p:nvPr/>
        </p:nvSpPr>
        <p:spPr bwMode="auto">
          <a:xfrm>
            <a:off x="839788" y="856357"/>
            <a:ext cx="1074137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供需情况：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12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月，进口乘用车终端销售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11.9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3.5%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，主要得益于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的销售拉动。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1—12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月，进口乘用车终端销售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万辆，累计同比下滑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10.6%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，下滑幅度继续收窄。</a:t>
            </a:r>
            <a:endParaRPr lang="en-US" altLang="zh-CN" sz="1600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车型结构：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1—12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月，进口乘用车销售车型仍以轿车和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为主，占比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96%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；轿车、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降幅分别为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10.8% ,10.5%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10.4%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en-US" altLang="zh-CN" sz="1600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级别结构：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1—12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，大型和中大型进口车细分市场份额相比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继续</a:t>
            </a:r>
            <a:r>
              <a:rPr lang="zh-CN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提升，分别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提高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</a:t>
            </a:r>
            <a:r>
              <a:rPr lang="zh-CN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8.0</a:t>
            </a:r>
            <a:r>
              <a:rPr lang="zh-CN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其他细分市场份额均有所减少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，其中，中型和紧凑型进口车份额分别减少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6.3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</a:t>
            </a:r>
            <a:r>
              <a:rPr lang="zh-CN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数据显示</a:t>
            </a:r>
            <a:r>
              <a:rPr lang="zh-CN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疫情对中高端市场影响相对较小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品牌结构：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1—12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进口品牌第一名仍是雷克萨斯，奔驰位居第二；前十品牌中除雷克萨斯、奔驰实现增长之外，其余品牌仍下降。</a:t>
            </a:r>
            <a:endParaRPr lang="en-US" altLang="zh-CN" sz="1600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区域结构：</a:t>
            </a:r>
            <a:r>
              <a:rPr lang="en-US" altLang="zh-CN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12</a:t>
            </a: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月，全国销售前三的省份仍然是广东、浙江、江苏。</a:t>
            </a:r>
            <a:endParaRPr lang="en-US" altLang="zh-CN" sz="1600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143010" y="272534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70192" y="1592647"/>
            <a:ext cx="32383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年进口汽车销售情况走势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9788" y="376407"/>
            <a:ext cx="10886992" cy="1016465"/>
          </a:xfr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销售情况：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1—12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月，进口乘用车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终端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100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万辆，累计同比下滑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10.6%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，下滑幅度继续收窄。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月，进口乘用车终端销售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11.9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3.5%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，主要得益于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的销售拉动。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98232" y="6216051"/>
            <a:ext cx="2887329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61925" indent="-161925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注：销售数据选用终端销售数</a:t>
            </a:r>
            <a:endParaRPr lang="en-US" altLang="zh-CN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61925" indent="-161925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dirty="0"/>
          </a:p>
          <a:p>
            <a:pPr marL="161925" indent="-161925">
              <a:lnSpc>
                <a:spcPct val="110000"/>
              </a:lnSpc>
              <a:spcAft>
                <a:spcPct val="25000"/>
              </a:spcAft>
            </a:pPr>
            <a:endParaRPr lang="en-US" altLang="zh-CN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 flipV="1">
            <a:off x="1759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8" name="内容占位符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117313"/>
              </p:ext>
            </p:extLst>
          </p:nvPr>
        </p:nvGraphicFramePr>
        <p:xfrm>
          <a:off x="640049" y="2267256"/>
          <a:ext cx="10873469" cy="3743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43912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662517" y="1588132"/>
            <a:ext cx="33169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年进口乘用车销量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分车型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896203" y="6069375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774" y="269442"/>
            <a:ext cx="11379226" cy="1143433"/>
          </a:xfr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车型结构：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1—12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月，进口乘用车销售车型仍以轿车和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为主，占比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96%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轿车、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降幅分别为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10.8% ,10.5%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10.4%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9.4%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，轿车下降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降幅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>
            <a:off x="1772393" y="1927316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162893"/>
              </p:ext>
            </p:extLst>
          </p:nvPr>
        </p:nvGraphicFramePr>
        <p:xfrm>
          <a:off x="1098550" y="2258219"/>
          <a:ext cx="9994900" cy="3486150"/>
        </p:xfrm>
        <a:graphic>
          <a:graphicData uri="http://schemas.openxmlformats.org/drawingml/2006/table">
            <a:tbl>
              <a:tblPr/>
              <a:tblGrid>
                <a:gridCol w="1408805">
                  <a:extLst>
                    <a:ext uri="{9D8B030D-6E8A-4147-A177-3AD203B41FA5}">
                      <a16:colId xmlns:a16="http://schemas.microsoft.com/office/drawing/2014/main" val="3941093435"/>
                    </a:ext>
                  </a:extLst>
                </a:gridCol>
                <a:gridCol w="1319961">
                  <a:extLst>
                    <a:ext uri="{9D8B030D-6E8A-4147-A177-3AD203B41FA5}">
                      <a16:colId xmlns:a16="http://schemas.microsoft.com/office/drawing/2014/main" val="1454703856"/>
                    </a:ext>
                  </a:extLst>
                </a:gridCol>
                <a:gridCol w="926511">
                  <a:extLst>
                    <a:ext uri="{9D8B030D-6E8A-4147-A177-3AD203B41FA5}">
                      <a16:colId xmlns:a16="http://schemas.microsoft.com/office/drawing/2014/main" val="832817412"/>
                    </a:ext>
                  </a:extLst>
                </a:gridCol>
                <a:gridCol w="1056604">
                  <a:extLst>
                    <a:ext uri="{9D8B030D-6E8A-4147-A177-3AD203B41FA5}">
                      <a16:colId xmlns:a16="http://schemas.microsoft.com/office/drawing/2014/main" val="1138390718"/>
                    </a:ext>
                  </a:extLst>
                </a:gridCol>
                <a:gridCol w="1066123">
                  <a:extLst>
                    <a:ext uri="{9D8B030D-6E8A-4147-A177-3AD203B41FA5}">
                      <a16:colId xmlns:a16="http://schemas.microsoft.com/office/drawing/2014/main" val="1054082638"/>
                    </a:ext>
                  </a:extLst>
                </a:gridCol>
                <a:gridCol w="942376">
                  <a:extLst>
                    <a:ext uri="{9D8B030D-6E8A-4147-A177-3AD203B41FA5}">
                      <a16:colId xmlns:a16="http://schemas.microsoft.com/office/drawing/2014/main" val="1388625373"/>
                    </a:ext>
                  </a:extLst>
                </a:gridCol>
                <a:gridCol w="1231118">
                  <a:extLst>
                    <a:ext uri="{9D8B030D-6E8A-4147-A177-3AD203B41FA5}">
                      <a16:colId xmlns:a16="http://schemas.microsoft.com/office/drawing/2014/main" val="3754704543"/>
                    </a:ext>
                  </a:extLst>
                </a:gridCol>
                <a:gridCol w="1066123">
                  <a:extLst>
                    <a:ext uri="{9D8B030D-6E8A-4147-A177-3AD203B41FA5}">
                      <a16:colId xmlns:a16="http://schemas.microsoft.com/office/drawing/2014/main" val="2602285234"/>
                    </a:ext>
                  </a:extLst>
                </a:gridCol>
                <a:gridCol w="977279">
                  <a:extLst>
                    <a:ext uri="{9D8B030D-6E8A-4147-A177-3AD203B41FA5}">
                      <a16:colId xmlns:a16="http://schemas.microsoft.com/office/drawing/2014/main" val="4016813105"/>
                    </a:ext>
                  </a:extLst>
                </a:gridCol>
              </a:tblGrid>
              <a:tr h="628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当月累计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1045142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同比增长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同比增长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2333081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进口乘用车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119226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115210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999780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1118404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836229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轿车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43832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45729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403210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451872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716529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71163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557013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622396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6933633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MPV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39557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44136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835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1622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3756025" y="6597961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52352" y="1572877"/>
            <a:ext cx="4555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4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2019-2020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年进口乘用车销量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级别结构</a:t>
            </a:r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576417" y="1916113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770775" y="127190"/>
            <a:ext cx="10988087" cy="1325563"/>
          </a:xfrm>
          <a:noFill/>
        </p:spPr>
        <p:txBody>
          <a:bodyPr/>
          <a:lstStyle/>
          <a:p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级别结构：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，大型和中大型进口车细分市场份额相比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继续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提升，分别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提高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1.7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8.0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其他细分市场份额均有所减少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，其中，中型和紧凑型进口车份额分别减少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6.3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2.1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数据显示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疫情对中高端市场影响相对较小。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5536238"/>
              </p:ext>
            </p:extLst>
          </p:nvPr>
        </p:nvGraphicFramePr>
        <p:xfrm>
          <a:off x="2474925" y="1932710"/>
          <a:ext cx="7309908" cy="4654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37054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662517" y="1588132"/>
            <a:ext cx="34964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年进口乘用车销量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772393" y="1927316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756025" y="6273800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7191" y="171709"/>
            <a:ext cx="10903721" cy="1489167"/>
          </a:xfr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结构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整体市场：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月，非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豪华品牌下滑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，豪华品牌、超豪华品牌分别增长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60.8%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1—12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月，豪华品牌仍是销售主力，占销售总量的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80.4%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；非豪华品牌下滑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28.6%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，豪华下滑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5.1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，下滑幅度收窄，超豪华品牌逆势增长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16.0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  <p:sp>
        <p:nvSpPr>
          <p:cNvPr id="25" name="矩形 24"/>
          <p:cNvSpPr/>
          <p:nvPr/>
        </p:nvSpPr>
        <p:spPr>
          <a:xfrm>
            <a:off x="767191" y="5238940"/>
            <a:ext cx="11442623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豪华品牌：包括，阿尔法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罗密欧、奥迪、宝马、保时捷、奔驰、捷豹、凯迪拉克、雷克萨斯、路虎、玛莎拉蒂、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MINI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、讴歌、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Smart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、特斯拉、沃尔沃、英菲尼迪等。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超豪华品牌：包括，阿斯顿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马丁、法拉利、宾利、兰博基尼、劳斯莱斯、迈凯伦等。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413715"/>
              </p:ext>
            </p:extLst>
          </p:nvPr>
        </p:nvGraphicFramePr>
        <p:xfrm>
          <a:off x="767191" y="2295189"/>
          <a:ext cx="10515600" cy="2796700"/>
        </p:xfrm>
        <a:graphic>
          <a:graphicData uri="http://schemas.openxmlformats.org/drawingml/2006/table">
            <a:tbl>
              <a:tblPr/>
              <a:tblGrid>
                <a:gridCol w="1168400">
                  <a:extLst>
                    <a:ext uri="{9D8B030D-6E8A-4147-A177-3AD203B41FA5}">
                      <a16:colId xmlns:a16="http://schemas.microsoft.com/office/drawing/2014/main" val="2080768206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3581477485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1307038383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323653863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2378307070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3139681581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3800464855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2152079016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3292937378"/>
                    </a:ext>
                  </a:extLst>
                </a:gridCol>
              </a:tblGrid>
              <a:tr h="55934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品牌性质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当月累计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563490"/>
                  </a:ext>
                </a:extLst>
              </a:tr>
              <a:tr h="5593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8699205"/>
                  </a:ext>
                </a:extLst>
              </a:tr>
              <a:tr h="55934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非豪华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25206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189454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265433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-28.6%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577522"/>
                  </a:ext>
                </a:extLst>
              </a:tr>
              <a:tr h="55934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豪华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93073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89312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78.1%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804274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847754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2526720"/>
                  </a:ext>
                </a:extLst>
              </a:tr>
              <a:tr h="55934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超豪华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2094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2414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1408051" y="2190990"/>
            <a:ext cx="9542138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5" name="矩形 13"/>
          <p:cNvSpPr>
            <a:spLocks noChangeArrowheads="1"/>
          </p:cNvSpPr>
          <p:nvPr/>
        </p:nvSpPr>
        <p:spPr bwMode="auto">
          <a:xfrm>
            <a:off x="837888" y="1874145"/>
            <a:ext cx="52308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月进口乘用车分品牌销量与同比增速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754339" y="6443077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7888" y="284433"/>
            <a:ext cx="11074760" cy="1402731"/>
          </a:xfr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品牌结构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细分品牌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前十品牌中八成增长。其中，奥迪受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A8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车型拉动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增长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102.1%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，雷克萨斯受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ES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车型拉动增长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21.5%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1—12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进口品牌第一名仍是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雷克萨斯，奔驰位居第二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前十品牌中除雷克萨斯、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奔驰实现增长之外，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其余品牌仍下降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681821" y="1864210"/>
            <a:ext cx="52308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1—12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月进口乘用车分品牌销量与同比增速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内容占位符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4045376"/>
              </p:ext>
            </p:extLst>
          </p:nvPr>
        </p:nvGraphicFramePr>
        <p:xfrm>
          <a:off x="1774058" y="2348472"/>
          <a:ext cx="3771900" cy="4188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854245"/>
              </p:ext>
            </p:extLst>
          </p:nvPr>
        </p:nvGraphicFramePr>
        <p:xfrm>
          <a:off x="961258" y="2349031"/>
          <a:ext cx="812800" cy="39440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2431918966"/>
                    </a:ext>
                  </a:extLst>
                </a:gridCol>
              </a:tblGrid>
              <a:tr h="223247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200" u="none" strike="noStrike" dirty="0">
                          <a:effectLst/>
                        </a:rPr>
                        <a:t>当月同比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13731834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dirty="0">
                          <a:effectLst/>
                        </a:rPr>
                        <a:t>21.5%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17180496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dirty="0">
                          <a:effectLst/>
                        </a:rPr>
                        <a:t>16.8%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41277988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-23.5%</a:t>
                      </a:r>
                      <a:endParaRPr lang="en-US" altLang="zh-CN" sz="12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8643653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dirty="0">
                          <a:effectLst/>
                        </a:rPr>
                        <a:t>13.9%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30891065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dirty="0">
                          <a:effectLst/>
                        </a:rPr>
                        <a:t>5.1%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01056443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dirty="0">
                          <a:effectLst/>
                        </a:rPr>
                        <a:t>102.1%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2613013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dirty="0">
                          <a:effectLst/>
                        </a:rPr>
                        <a:t>16.4%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4249123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dirty="0">
                          <a:effectLst/>
                        </a:rPr>
                        <a:t>109.5%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06774168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dirty="0">
                          <a:effectLst/>
                        </a:rPr>
                        <a:t>80.6%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44739084"/>
                  </a:ext>
                </a:extLst>
              </a:tr>
              <a:tr h="372078"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altLang="zh-CN" sz="1200" b="1" u="none" strike="noStrike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-12.0%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86081696"/>
                  </a:ext>
                </a:extLst>
              </a:tr>
            </a:tbl>
          </a:graphicData>
        </a:graphic>
      </p:graphicFrame>
      <p:graphicFrame>
        <p:nvGraphicFramePr>
          <p:cNvPr id="16" name="内容占位符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6383613"/>
              </p:ext>
            </p:extLst>
          </p:nvPr>
        </p:nvGraphicFramePr>
        <p:xfrm>
          <a:off x="6812282" y="2128505"/>
          <a:ext cx="5285137" cy="42457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708117"/>
              </p:ext>
            </p:extLst>
          </p:nvPr>
        </p:nvGraphicFramePr>
        <p:xfrm>
          <a:off x="5883125" y="2368903"/>
          <a:ext cx="812800" cy="39365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132465768"/>
                    </a:ext>
                  </a:extLst>
                </a:gridCol>
              </a:tblGrid>
              <a:tr h="222824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200" u="none" strike="noStrike">
                          <a:effectLst/>
                        </a:rPr>
                        <a:t>累计同比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17891605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17.4%</a:t>
                      </a:r>
                      <a:endParaRPr lang="en-US" altLang="zh-CN" sz="1200" b="1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52693430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12.4%</a:t>
                      </a:r>
                      <a:endParaRPr lang="en-US" altLang="zh-CN" sz="1200" b="1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08922129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dirty="0">
                          <a:effectLst/>
                        </a:rPr>
                        <a:t>-10.1%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64532280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dirty="0">
                          <a:effectLst/>
                        </a:rPr>
                        <a:t>0.0%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33108687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dirty="0">
                          <a:effectLst/>
                        </a:rPr>
                        <a:t>-12.3%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50722446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>
                          <a:effectLst/>
                        </a:rPr>
                        <a:t>-3.4%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02604517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dirty="0">
                          <a:effectLst/>
                        </a:rPr>
                        <a:t>-7.4%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09779146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>
                          <a:effectLst/>
                        </a:rPr>
                        <a:t>-12.3%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40509938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>
                          <a:effectLst/>
                        </a:rPr>
                        <a:t>-38.3%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73913940"/>
                  </a:ext>
                </a:extLst>
              </a:tr>
              <a:tr h="371374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u="none" strike="noStrike" dirty="0">
                          <a:effectLst/>
                        </a:rPr>
                        <a:t>-52.2%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999038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1375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143010" y="272534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47615" y="1608336"/>
            <a:ext cx="39565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年进口乘用车分地区当月销售情况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72056" y="532382"/>
            <a:ext cx="10950044" cy="852452"/>
          </a:xfrm>
          <a:noFill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区域结构：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月，全国销售前三的省份仍然是广东、浙江、江苏。销量前十省份中六成实现增长。</a:t>
            </a: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2227819" y="1864220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695351" y="6273800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pPr>
              <a:spcAft>
                <a:spcPct val="25000"/>
              </a:spcAft>
            </a:pPr>
            <a:r>
              <a:rPr lang="zh-CN" altLang="en-US" dirty="0"/>
              <a:t>数据来源：国机汽车</a:t>
            </a:r>
            <a:r>
              <a:rPr lang="en-US" altLang="zh-CN" dirty="0"/>
              <a:t>—</a:t>
            </a:r>
            <a:r>
              <a:rPr lang="zh-CN" altLang="en-US" dirty="0"/>
              <a:t>中国进口汽车市场数据库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9" name="内容占位符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728927"/>
              </p:ext>
            </p:extLst>
          </p:nvPr>
        </p:nvGraphicFramePr>
        <p:xfrm>
          <a:off x="1346465" y="2072613"/>
          <a:ext cx="9801226" cy="3916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11873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1799173" y="1570841"/>
            <a:ext cx="861905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2019—2020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年进口乘用车销售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排量结构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1759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8989" y="272931"/>
            <a:ext cx="11514551" cy="1341437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排量结构：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1—12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2.0~2.5L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在第一排量区间，份额为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44.2%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，但下降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1.5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个百分点；由于特斯拉国产，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1.0L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以下排量份额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下降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3.1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2.5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~4.0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排量区间整体份额为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40.6%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574380" y="6273800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pPr>
              <a:spcAft>
                <a:spcPct val="25000"/>
              </a:spcAft>
            </a:pPr>
            <a:r>
              <a:rPr lang="zh-CN" altLang="en-US" dirty="0"/>
              <a:t>数据来源：国机汽车</a:t>
            </a:r>
            <a:r>
              <a:rPr lang="en-US" altLang="zh-CN" dirty="0"/>
              <a:t>—</a:t>
            </a:r>
            <a:r>
              <a:rPr lang="zh-CN" altLang="en-US" dirty="0"/>
              <a:t>中国进口汽车市场数据库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9788" y="1846441"/>
            <a:ext cx="1119416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1—12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2.0~2.5L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是第一排量区间，份额为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44.2%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，该区间份额下降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个百分点，主要由于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2.0L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排量车型降幅较大；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1.0L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以下排量份额下降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3.1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个百分点，主要原因是特斯拉国产，进口新能源车销量相较去年同期大幅下降；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2.5~4.0L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排量区间整体份额为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40.6%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年全年增长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6.8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个百分点。其中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2.5~3.0L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排量区间份额扩大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3.5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个百分点；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3.0~4.0L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排量区间份额扩大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3.2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个百分点。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graphicFrame>
        <p:nvGraphicFramePr>
          <p:cNvPr id="8" name="内容占位符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739360"/>
              </p:ext>
            </p:extLst>
          </p:nvPr>
        </p:nvGraphicFramePr>
        <p:xfrm>
          <a:off x="-193675" y="3115221"/>
          <a:ext cx="12385675" cy="3057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86413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6372</TotalTime>
  <Words>1171</Words>
  <Application>Microsoft Office PowerPoint</Application>
  <PresentationFormat>宽屏</PresentationFormat>
  <Paragraphs>162</Paragraphs>
  <Slides>10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等线</vt:lpstr>
      <vt:lpstr>等线 Light</vt:lpstr>
      <vt:lpstr>微软雅黑</vt:lpstr>
      <vt:lpstr>Arial</vt:lpstr>
      <vt:lpstr>Wingdings</vt:lpstr>
      <vt:lpstr>Office 主题​​</vt:lpstr>
      <vt:lpstr>PowerPoint 演示文稿</vt:lpstr>
      <vt:lpstr>PowerPoint 演示文稿</vt:lpstr>
      <vt:lpstr>销售情况：1—12月，进口乘用车终端销售100万辆，累计同比下滑10.6%，下滑幅度继续收窄。12月，进口乘用车终端销售11.9万辆，同比增长3.5%，主要得益于SUV的销售拉动。</vt:lpstr>
      <vt:lpstr>车型结构：1—12月，进口乘用车销售车型仍以轿车和SUV为主，占比96%；轿车、SUV和MPV降幅分别为10.8% ,10.5%和10.4%。12月，SUV增长9.4%，轿车下降4.1%，MPV降幅5.2%。</vt:lpstr>
      <vt:lpstr>级别结构：2020年1—12月，大型和中大型进口车细分市场份额相比2019年继续提升，分别提高1.7和8.0个百分点；其他细分市场份额均有所减少，其中，中型和紧凑型进口车份额分别减少6.3和2.1个百分点。数据显示疫情对中高端市场影响相对较小。</vt:lpstr>
      <vt:lpstr>品牌结构-整体市场：12月，非豪华品牌下滑0.7%，豪华品牌、超豪华品牌分别增长4.2%和60.8%。1—12月，豪华品牌仍是销售主力，占销售总量的80.4%；非豪华品牌下滑28.6%，豪华下滑5.1%，下滑幅度收窄，超豪华品牌逆势增长16.0%。</vt:lpstr>
      <vt:lpstr>品牌结构-细分品牌：12月，前十品牌中八成增长。其中，奥迪受A8车型拉动增长102.1%，雷克萨斯受ES车型拉动增长21.5%。1—12月，进口品牌第一名仍是雷克萨斯，奔驰位居第二；前十品牌中除雷克萨斯、奔驰实现增长之外，其余品牌仍下降。</vt:lpstr>
      <vt:lpstr>区域结构：12月，全国销售前三的省份仍然是广东、浙江、江苏。销量前十省份中六成实现增长。</vt:lpstr>
      <vt:lpstr>排量结构：2020年1—12月，2.0~2.5L在第一排量区间，份额为44.2%，但下降1.5个百分点；由于特斯拉国产，1.0L以下排量份额下降3.1个百分点；2.5~4.0L排量区间整体份额为40.6%。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王枫亭</dc:creator>
  <cp:lastModifiedBy>承桉 李</cp:lastModifiedBy>
  <cp:revision>283</cp:revision>
  <dcterms:created xsi:type="dcterms:W3CDTF">2019-08-08T05:53:36Z</dcterms:created>
  <dcterms:modified xsi:type="dcterms:W3CDTF">2021-02-02T07:13:04Z</dcterms:modified>
</cp:coreProperties>
</file>