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06"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84" d="100"/>
          <a:sy n="84" d="100"/>
        </p:scale>
        <p:origin x="1426" y="7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2021/2/1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2021/2/1</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120681"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简析</a:t>
            </a:r>
            <a:r>
              <a:rPr lang="en-US" altLang="zh-CN" sz="2800" b="1" dirty="0">
                <a:solidFill>
                  <a:schemeClr val="bg1"/>
                </a:solidFill>
                <a:latin typeface="Microsoft YaHei" charset="-122"/>
                <a:ea typeface="Microsoft YaHei" charset="-122"/>
                <a:cs typeface="Microsoft YaHei" charset="-122"/>
              </a:rPr>
              <a:t>2021</a:t>
            </a:r>
            <a:r>
              <a:rPr lang="zh-CN" altLang="en-US" sz="2800" b="1" dirty="0">
                <a:solidFill>
                  <a:schemeClr val="bg1"/>
                </a:solidFill>
                <a:latin typeface="Microsoft YaHei" charset="-122"/>
                <a:ea typeface="Microsoft YaHei" charset="-122"/>
                <a:cs typeface="Microsoft YaHei" charset="-122"/>
              </a:rPr>
              <a:t>年国家新能源补贴新政</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36476" y="961834"/>
            <a:ext cx="9433048" cy="5157502"/>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在经历</a:t>
            </a:r>
            <a:r>
              <a:rPr lang="en-US" altLang="zh-CN" sz="1600" b="1" dirty="0">
                <a:solidFill>
                  <a:srgbClr val="203864"/>
                </a:solidFill>
                <a:latin typeface="Arial" panose="020B0604020202020204" pitchFamily="34" charset="0"/>
                <a:ea typeface="微软雅黑" panose="020B0503020204020204" pitchFamily="34" charset="-122"/>
              </a:rPr>
              <a:t>2020</a:t>
            </a:r>
            <a:r>
              <a:rPr lang="zh-CN" altLang="en-US" sz="1600" b="1" dirty="0">
                <a:solidFill>
                  <a:srgbClr val="203864"/>
                </a:solidFill>
                <a:latin typeface="Arial" panose="020B0604020202020204" pitchFamily="34" charset="0"/>
                <a:ea typeface="微软雅黑" panose="020B0503020204020204" pitchFamily="34" charset="-122"/>
              </a:rPr>
              <a:t>年上半年新能源汽车销量连续大幅下滑和下半年销量触底反弹并稳步复苏回暖后，</a:t>
            </a:r>
            <a:r>
              <a:rPr lang="en-US" altLang="zh-CN" sz="1600" b="1" dirty="0">
                <a:solidFill>
                  <a:srgbClr val="203864"/>
                </a:solidFill>
                <a:latin typeface="Arial" panose="020B0604020202020204" pitchFamily="34" charset="0"/>
                <a:ea typeface="微软雅黑" panose="020B0503020204020204" pitchFamily="34" charset="-122"/>
              </a:rPr>
              <a:t>2021</a:t>
            </a:r>
            <a:r>
              <a:rPr lang="zh-CN" altLang="en-US" sz="1600" b="1" dirty="0">
                <a:solidFill>
                  <a:srgbClr val="203864"/>
                </a:solidFill>
                <a:latin typeface="Arial" panose="020B0604020202020204" pitchFamily="34" charset="0"/>
                <a:ea typeface="微软雅黑" panose="020B0503020204020204" pitchFamily="34" charset="-122"/>
              </a:rPr>
              <a:t>年新能源补贴政策相较于往年提前出台，</a:t>
            </a:r>
            <a:r>
              <a:rPr lang="en-US" altLang="zh-CN" sz="1600" b="1" dirty="0">
                <a:solidFill>
                  <a:srgbClr val="203864"/>
                </a:solidFill>
                <a:latin typeface="Arial" panose="020B0604020202020204" pitchFamily="34" charset="0"/>
                <a:ea typeface="微软雅黑" panose="020B0503020204020204" pitchFamily="34" charset="-122"/>
              </a:rPr>
              <a:t>1</a:t>
            </a:r>
            <a:r>
              <a:rPr lang="zh-CN" altLang="en-US" sz="1600" b="1" dirty="0">
                <a:solidFill>
                  <a:srgbClr val="203864"/>
                </a:solidFill>
                <a:latin typeface="Arial" panose="020B0604020202020204" pitchFamily="34" charset="0"/>
                <a:ea typeface="微软雅黑" panose="020B0503020204020204" pitchFamily="34" charset="-122"/>
              </a:rPr>
              <a:t>月</a:t>
            </a:r>
            <a:r>
              <a:rPr lang="en-US" altLang="zh-CN" sz="1600" b="1" dirty="0">
                <a:solidFill>
                  <a:srgbClr val="203864"/>
                </a:solidFill>
                <a:latin typeface="Arial" panose="020B0604020202020204" pitchFamily="34" charset="0"/>
                <a:ea typeface="微软雅黑" panose="020B0503020204020204" pitchFamily="34" charset="-122"/>
              </a:rPr>
              <a:t>1</a:t>
            </a:r>
            <a:r>
              <a:rPr lang="zh-CN" altLang="en-US" sz="1600" b="1" dirty="0">
                <a:solidFill>
                  <a:srgbClr val="203864"/>
                </a:solidFill>
                <a:latin typeface="Arial" panose="020B0604020202020204" pitchFamily="34" charset="0"/>
                <a:ea typeface="微软雅黑" panose="020B0503020204020204" pitchFamily="34" charset="-122"/>
              </a:rPr>
              <a:t>日开始直接实施。本次发布的新政未提高里程、能耗门槛，电池能量密度指标不作调整，也不再设置过渡期，旨在以完整稳定的新政策支持新能源汽车行业持续回暖。</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新能源补贴退坡的影响渐小，新能源汽车市场将逐步走向市场驱动：</a:t>
            </a:r>
            <a:r>
              <a:rPr lang="en-US" altLang="zh-CN" sz="1600" dirty="0">
                <a:solidFill>
                  <a:srgbClr val="203864"/>
                </a:solidFill>
                <a:latin typeface="Arial" panose="020B0604020202020204" pitchFamily="34" charset="0"/>
                <a:ea typeface="微软雅黑" panose="020B0503020204020204" pitchFamily="34" charset="-122"/>
              </a:rPr>
              <a:t>2020</a:t>
            </a:r>
            <a:r>
              <a:rPr lang="zh-CN" altLang="en-US" sz="1600" dirty="0">
                <a:solidFill>
                  <a:srgbClr val="203864"/>
                </a:solidFill>
                <a:latin typeface="Arial" panose="020B0604020202020204" pitchFamily="34" charset="0"/>
                <a:ea typeface="微软雅黑" panose="020B0503020204020204" pitchFamily="34" charset="-122"/>
              </a:rPr>
              <a:t>年公布的未来</a:t>
            </a:r>
            <a:r>
              <a:rPr lang="en-US" altLang="zh-CN" sz="1600" dirty="0">
                <a:solidFill>
                  <a:srgbClr val="203864"/>
                </a:solidFill>
                <a:latin typeface="Arial" panose="020B0604020202020204" pitchFamily="34" charset="0"/>
                <a:ea typeface="微软雅黑" panose="020B0503020204020204" pitchFamily="34" charset="-122"/>
              </a:rPr>
              <a:t>3</a:t>
            </a:r>
            <a:r>
              <a:rPr lang="zh-CN" altLang="en-US" sz="1600" dirty="0">
                <a:solidFill>
                  <a:srgbClr val="203864"/>
                </a:solidFill>
                <a:latin typeface="Arial" panose="020B0604020202020204" pitchFamily="34" charset="0"/>
                <a:ea typeface="微软雅黑" panose="020B0503020204020204" pitchFamily="34" charset="-122"/>
              </a:rPr>
              <a:t>年新能源补贴退坡幅度使市场对补贴退坡形成共识和良好的心理预期，补贴退坡对消费需求的影响已经大大减弱。同时规模化效应和技术优化等降本增效的措施稳定新能源车企的利润表现，新能源汽车市场正在逐步从补贴驱动转向市场驱动。目前国内新能源汽车市场两级分化趋势明显，</a:t>
            </a:r>
            <a:r>
              <a:rPr lang="en-US" altLang="zh-CN" sz="1600" dirty="0">
                <a:solidFill>
                  <a:srgbClr val="203864"/>
                </a:solidFill>
                <a:latin typeface="Arial" panose="020B0604020202020204" pitchFamily="34" charset="0"/>
                <a:ea typeface="微软雅黑" panose="020B0503020204020204" pitchFamily="34" charset="-122"/>
              </a:rPr>
              <a:t>30</a:t>
            </a:r>
            <a:r>
              <a:rPr lang="zh-CN" altLang="en-US" sz="1600" dirty="0">
                <a:solidFill>
                  <a:srgbClr val="203864"/>
                </a:solidFill>
                <a:latin typeface="Arial" panose="020B0604020202020204" pitchFamily="34" charset="0"/>
                <a:ea typeface="微软雅黑" panose="020B0503020204020204" pitchFamily="34" charset="-122"/>
              </a:rPr>
              <a:t>万元以上的高端车型不在补贴范围内，而低端市场在汽车下乡等政策措施支持下快速增长，都受新能源补贴退坡影响有限。但更严苛的</a:t>
            </a:r>
            <a:r>
              <a:rPr lang="en-US" altLang="zh-CN" sz="1600" dirty="0">
                <a:solidFill>
                  <a:srgbClr val="203864"/>
                </a:solidFill>
                <a:latin typeface="Arial" panose="020B0604020202020204" pitchFamily="34" charset="0"/>
                <a:ea typeface="微软雅黑" panose="020B0503020204020204" pitchFamily="34" charset="-122"/>
              </a:rPr>
              <a:t>WLTC</a:t>
            </a:r>
            <a:r>
              <a:rPr lang="zh-CN" altLang="en-US" sz="1600" dirty="0">
                <a:solidFill>
                  <a:srgbClr val="203864"/>
                </a:solidFill>
                <a:latin typeface="Arial" panose="020B0604020202020204" pitchFamily="34" charset="0"/>
                <a:ea typeface="微软雅黑" panose="020B0503020204020204" pitchFamily="34" charset="-122"/>
              </a:rPr>
              <a:t>测试工况即将引入，有望倒逼车企增强车辆的续航性能。</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下阶段政策展望：</a:t>
            </a:r>
            <a:r>
              <a:rPr lang="en-US" altLang="zh-CN" sz="1600" dirty="0">
                <a:solidFill>
                  <a:srgbClr val="203864"/>
                </a:solidFill>
                <a:latin typeface="Arial" panose="020B0604020202020204" pitchFamily="34" charset="0"/>
                <a:ea typeface="微软雅黑" panose="020B0503020204020204" pitchFamily="34" charset="-122"/>
              </a:rPr>
              <a:t>2021</a:t>
            </a:r>
            <a:r>
              <a:rPr lang="zh-CN" altLang="en-US" sz="1600" dirty="0">
                <a:solidFill>
                  <a:srgbClr val="203864"/>
                </a:solidFill>
                <a:latin typeface="Arial" panose="020B0604020202020204" pitchFamily="34" charset="0"/>
                <a:ea typeface="微软雅黑" panose="020B0503020204020204" pitchFamily="34" charset="-122"/>
              </a:rPr>
              <a:t>年稳定和扩大汽车消费仍然是汽车行业的重点内容，目前相关政府部门已经表态未来继续稳定和扩大汽车消费的政策趋向，部分城市也放宽限购政策，延长优惠措施。此外，在补贴退坡情况下，双积分政策将逐步替代成为新能源托底政策，推动新能源产业的长远发展。</a:t>
            </a:r>
            <a:endParaRPr lang="en-US" altLang="zh-CN" sz="16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B4AC736-D8AD-47B5-8542-9D97613896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5F1E8FC-838A-4EF2-968C-641AE6116B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619171B-3337-4895-9E70-C6C4B0AF2B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FA71C87-FD8C-400D-AAA3-EA4A3EF3F4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AA187C8-63E6-495A-8BFB-BF421583B8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4F8C7D1-035A-4AE0-A824-85095B2F0E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EC0ACD8-012F-4CB9-B464-02176D8838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B8391D5-73C1-4899-8142-F93D618308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5" name="矩形 4">
            <a:extLst>
              <a:ext uri="{FF2B5EF4-FFF2-40B4-BE49-F238E27FC236}">
                <a16:creationId xmlns:a16="http://schemas.microsoft.com/office/drawing/2014/main" id="{ED122C4A-62E4-45F4-AD21-9FC9D245C3DB}"/>
              </a:ext>
            </a:extLst>
          </p:cNvPr>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54233</TotalTime>
  <Words>353</Words>
  <Application>Microsoft Office PowerPoint</Application>
  <PresentationFormat>A4 纸张(210x297 毫米)</PresentationFormat>
  <Paragraphs>11</Paragraphs>
  <Slides>11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8148</cp:revision>
  <cp:lastPrinted>2016-08-18T05:59:21Z</cp:lastPrinted>
  <dcterms:created xsi:type="dcterms:W3CDTF">2013-12-03T00:55:47Z</dcterms:created>
  <dcterms:modified xsi:type="dcterms:W3CDTF">2021-02-01T01:05:09Z</dcterms:modified>
</cp:coreProperties>
</file>