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18"/>
  </p:notesMasterIdLst>
  <p:sldIdLst>
    <p:sldId id="9748" r:id="rId4"/>
    <p:sldId id="9822" r:id="rId5"/>
    <p:sldId id="9814" r:id="rId6"/>
    <p:sldId id="9825" r:id="rId7"/>
    <p:sldId id="9824" r:id="rId8"/>
    <p:sldId id="9815" r:id="rId9"/>
    <p:sldId id="9827" r:id="rId10"/>
    <p:sldId id="614" r:id="rId11"/>
    <p:sldId id="9819" r:id="rId12"/>
    <p:sldId id="9810" r:id="rId13"/>
    <p:sldId id="518" r:id="rId14"/>
    <p:sldId id="9828" r:id="rId15"/>
    <p:sldId id="9829" r:id="rId16"/>
    <p:sldId id="26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04E1AD2-0DFF-49FE-9003-4AF3FAA66D3C}">
          <p14:sldIdLst>
            <p14:sldId id="9748"/>
            <p14:sldId id="9822"/>
            <p14:sldId id="9814"/>
            <p14:sldId id="9825"/>
            <p14:sldId id="9824"/>
            <p14:sldId id="9815"/>
            <p14:sldId id="9827"/>
            <p14:sldId id="614"/>
            <p14:sldId id="9819"/>
            <p14:sldId id="9810"/>
            <p14:sldId id="518"/>
            <p14:sldId id="9828"/>
            <p14:sldId id="9829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  <a:srgbClr val="0060A8"/>
    <a:srgbClr val="1F4E79"/>
    <a:srgbClr val="94F0EE"/>
    <a:srgbClr val="4BACC6"/>
    <a:srgbClr val="FFFFFF"/>
    <a:srgbClr val="7F7F7F"/>
    <a:srgbClr val="E46C0A"/>
    <a:srgbClr val="3A9673"/>
    <a:srgbClr val="065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57" autoAdjust="0"/>
    <p:restoredTop sz="95250" autoAdjust="0"/>
  </p:normalViewPr>
  <p:slideViewPr>
    <p:cSldViewPr snapToGrid="0" showGuides="1">
      <p:cViewPr varScale="1">
        <p:scale>
          <a:sx n="86" d="100"/>
          <a:sy n="86" d="100"/>
        </p:scale>
        <p:origin x="1210" y="67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1&#24180;&#24037;&#20316;&#20869;&#23481;\2020&#24180;PPT&#26376;&#25253;&#25968;&#25454;&#32479;&#35745;&#27169;&#26495;(&#26032;&#65289;%20(2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318026694941809E-2"/>
          <c:y val="0.19547209905443322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45-4DF0-9E30-A4977FE8ED1B}"/>
              </c:ext>
            </c:extLst>
          </c:dPt>
          <c:dPt>
            <c:idx val="1"/>
            <c:invertIfNegative val="0"/>
            <c:bubble3D val="0"/>
            <c:spPr>
              <a:solidFill>
                <a:srgbClr val="9D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45-4DF0-9E30-A4977FE8ED1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E45-4DF0-9E30-A4977FE8ED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(PPT模板1!$B$2,PPT模板1!$D$2)</c:f>
              <c:numCache>
                <c:formatCode>yyyy"年"m"月"</c:formatCode>
                <c:ptCount val="2"/>
                <c:pt idx="0">
                  <c:v>44197</c:v>
                </c:pt>
                <c:pt idx="1">
                  <c:v>43831</c:v>
                </c:pt>
              </c:numCache>
            </c:numRef>
          </c:cat>
          <c:val>
            <c:numRef>
              <c:f>(PPT模板1!$B$3,PPT模板1!$D$3)</c:f>
              <c:numCache>
                <c:formatCode>0.00_ </c:formatCode>
                <c:ptCount val="2"/>
                <c:pt idx="0" formatCode="0.00">
                  <c:v>143.155</c:v>
                </c:pt>
                <c:pt idx="1">
                  <c:v>98.478499999999997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8E45-4DF0-9E30-A4977FE8ED1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dbl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967615008407145E-2"/>
          <c:y val="0.10191759508494799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PPT模板1!$A$429</c:f>
              <c:strCache>
                <c:ptCount val="1"/>
                <c:pt idx="0">
                  <c:v>2021转籍率</c:v>
                </c:pt>
              </c:strCache>
            </c:strRef>
          </c:tx>
          <c:spPr>
            <a:ln w="317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4.1287299604375778E-2"/>
                  <c:y val="4.51865237790184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56E-494D-8016-CF5C56B46F13}"/>
                </c:ext>
              </c:extLst>
            </c:dLbl>
            <c:dLbl>
              <c:idx val="2"/>
              <c:layout>
                <c:manualLayout>
                  <c:x val="-6.1098415085279592E-2"/>
                  <c:y val="-6.9962501275415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56E-494D-8016-CF5C56B46F13}"/>
                </c:ext>
              </c:extLst>
            </c:dLbl>
            <c:dLbl>
              <c:idx val="3"/>
              <c:layout>
                <c:manualLayout>
                  <c:x val="-3.2688100029379524E-2"/>
                  <c:y val="7.8124858496802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56E-494D-8016-CF5C56B46F13}"/>
                </c:ext>
              </c:extLst>
            </c:dLbl>
            <c:dLbl>
              <c:idx val="4"/>
              <c:layout>
                <c:manualLayout>
                  <c:x val="-3.2340987760177478E-2"/>
                  <c:y val="3.78271550853672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6E-494D-8016-CF5C56B46F13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56E-494D-8016-CF5C56B46F13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6E-494D-8016-CF5C56B46F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General</c:formatCode>
                <c:ptCount val="12"/>
                <c:pt idx="0" formatCode="0.00%">
                  <c:v>0.26219999999999999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356E-494D-8016-CF5C56B46F13}"/>
            </c:ext>
          </c:extLst>
        </c:ser>
        <c:ser>
          <c:idx val="1"/>
          <c:order val="1"/>
          <c:tx>
            <c:strRef>
              <c:f>PPT模板1!$A$430</c:f>
              <c:strCache>
                <c:ptCount val="1"/>
                <c:pt idx="0">
                  <c:v>2020转籍率</c:v>
                </c:pt>
              </c:strCache>
            </c:strRef>
          </c:tx>
          <c:spPr>
            <a:ln w="28575" cap="rnd">
              <a:solidFill>
                <a:srgbClr val="F7964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6.302757634478592E-3"/>
                  <c:y val="4.54547195228322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6E-494D-8016-CF5C56B46F13}"/>
                </c:ext>
              </c:extLst>
            </c:dLbl>
            <c:dLbl>
              <c:idx val="2"/>
              <c:layout>
                <c:manualLayout>
                  <c:x val="-1.7440516958866205E-2"/>
                  <c:y val="4.60629402965425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56E-494D-8016-CF5C56B46F13}"/>
                </c:ext>
              </c:extLst>
            </c:dLbl>
            <c:dLbl>
              <c:idx val="6"/>
              <c:layout>
                <c:manualLayout>
                  <c:x val="-2.8397909812604136E-2"/>
                  <c:y val="-5.62991492513298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56E-494D-8016-CF5C56B46F13}"/>
                </c:ext>
              </c:extLst>
            </c:dLbl>
            <c:dLbl>
              <c:idx val="7"/>
              <c:layout>
                <c:manualLayout>
                  <c:x val="-3.9355302666342136E-2"/>
                  <c:y val="-6.0090337753102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56E-494D-8016-CF5C56B46F13}"/>
                </c:ext>
              </c:extLst>
            </c:dLbl>
            <c:dLbl>
              <c:idx val="8"/>
              <c:layout>
                <c:manualLayout>
                  <c:x val="-3.752907052405241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56E-494D-8016-CF5C56B46F13}"/>
                </c:ext>
              </c:extLst>
            </c:dLbl>
            <c:dLbl>
              <c:idx val="9"/>
              <c:layout>
                <c:manualLayout>
                  <c:x val="-3.752907052405241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56E-494D-8016-CF5C56B46F13}"/>
                </c:ext>
              </c:extLst>
            </c:dLbl>
            <c:dLbl>
              <c:idx val="10"/>
              <c:layout>
                <c:manualLayout>
                  <c:x val="-3.9355302666342067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56E-494D-8016-CF5C56B46F13}"/>
                </c:ext>
              </c:extLst>
            </c:dLbl>
            <c:dLbl>
              <c:idx val="11"/>
              <c:layout>
                <c:manualLayout>
                  <c:x val="-4.8486463377790473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56E-494D-8016-CF5C56B46F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  <c:pt idx="5">
                  <c:v>0.27681690568700201</c:v>
                </c:pt>
                <c:pt idx="6">
                  <c:v>0.2787</c:v>
                </c:pt>
                <c:pt idx="7">
                  <c:v>0.2772</c:v>
                </c:pt>
                <c:pt idx="8">
                  <c:v>0.28527738541086217</c:v>
                </c:pt>
                <c:pt idx="9">
                  <c:v>0.28341791110374837</c:v>
                </c:pt>
                <c:pt idx="10">
                  <c:v>0.2868436102074014</c:v>
                </c:pt>
                <c:pt idx="11">
                  <c:v>0.28882804751092278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F-356E-494D-8016-CF5C56B46F13}"/>
            </c:ext>
          </c:extLst>
        </c:ser>
        <c:ser>
          <c:idx val="2"/>
          <c:order val="2"/>
          <c:tx>
            <c:strRef>
              <c:f>PPT模板1!$A$431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rgbClr val="0060A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alpha val="98000"/>
                </a:schemeClr>
              </a:solidFill>
              <a:ln w="19050">
                <a:solidFill>
                  <a:srgbClr val="0060A8"/>
                </a:solidFill>
              </a:ln>
              <a:effectLst/>
            </c:spPr>
          </c:marker>
          <c:dLbls>
            <c:delete val="1"/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PPT模板1!$B$431:$M$431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0-356E-494D-8016-CF5C56B46F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8499827754640665"/>
          <c:y val="1.5890922241615913E-2"/>
          <c:w val="0.41500172245359335"/>
          <c:h val="7.64394762306713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6494457330708938E-2"/>
          <c:y val="0.17051506589370483"/>
          <c:w val="0.83885909565147199"/>
          <c:h val="0.626816664230026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调研模板!$A$247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44166</c:v>
                </c:pt>
                <c:pt idx="1">
                  <c:v>44197</c:v>
                </c:pt>
              </c:numCache>
            </c:numRef>
          </c:cat>
          <c:val>
            <c:numRef>
              <c:f>调研模板!$B$247:$C$247</c:f>
              <c:numCache>
                <c:formatCode>0.0%</c:formatCode>
                <c:ptCount val="2"/>
                <c:pt idx="0">
                  <c:v>0.14130434782608695</c:v>
                </c:pt>
                <c:pt idx="1">
                  <c:v>0.13043478260869565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E4-43A6-8EC8-57A3FBEEC298}"/>
            </c:ext>
          </c:extLst>
        </c:ser>
        <c:ser>
          <c:idx val="1"/>
          <c:order val="1"/>
          <c:tx>
            <c:strRef>
              <c:f>调研模板!$A$248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44166</c:v>
                </c:pt>
                <c:pt idx="1">
                  <c:v>44197</c:v>
                </c:pt>
              </c:numCache>
            </c:numRef>
          </c:cat>
          <c:val>
            <c:numRef>
              <c:f>调研模板!$B$248:$C$248</c:f>
              <c:numCache>
                <c:formatCode>0.0%</c:formatCode>
                <c:ptCount val="2"/>
                <c:pt idx="0">
                  <c:v>0.67391304347826086</c:v>
                </c:pt>
                <c:pt idx="1">
                  <c:v>0.67391304347826086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E4-43A6-8EC8-57A3FBEEC298}"/>
            </c:ext>
          </c:extLst>
        </c:ser>
        <c:ser>
          <c:idx val="2"/>
          <c:order val="2"/>
          <c:tx>
            <c:strRef>
              <c:f>调研模板!$A$249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44166</c:v>
                </c:pt>
                <c:pt idx="1">
                  <c:v>44197</c:v>
                </c:pt>
              </c:numCache>
            </c:numRef>
          </c:cat>
          <c:val>
            <c:numRef>
              <c:f>调研模板!$B$249:$C$249</c:f>
              <c:numCache>
                <c:formatCode>0.0%</c:formatCode>
                <c:ptCount val="2"/>
                <c:pt idx="0">
                  <c:v>0.18478260869565216</c:v>
                </c:pt>
                <c:pt idx="1">
                  <c:v>0.19565217391304349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E4-43A6-8EC8-57A3FBEEC29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763902016"/>
        <c:axId val="1763902848"/>
      </c:barChart>
      <c:dateAx>
        <c:axId val="1763902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Offset val="100"/>
        <c:baseTimeUnit val="months"/>
      </c:date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100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二手车金融渗透情况</a:t>
            </a:r>
            <a:endParaRPr lang="zh-CN" altLang="zh-CN" sz="1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5394505965638758"/>
          <c:y val="0.18827962078510677"/>
          <c:w val="0.48679779569386494"/>
          <c:h val="0.6676844083014212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783-4EF5-997B-6569569D92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783-4EF5-997B-6569569D9290}"/>
              </c:ext>
            </c:extLst>
          </c:dPt>
          <c:dPt>
            <c:idx val="2"/>
            <c:bubble3D val="0"/>
            <c:spPr>
              <a:solidFill>
                <a:srgbClr val="2695B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783-4EF5-997B-6569569D9290}"/>
              </c:ext>
            </c:extLst>
          </c:dPt>
          <c:dLbls>
            <c:dLbl>
              <c:idx val="0"/>
              <c:layout>
                <c:manualLayout>
                  <c:x val="-2.6206796863749358E-2"/>
                  <c:y val="0.100128260220633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783-4EF5-997B-6569569D929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783-4EF5-997B-6569569D929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B783-4EF5-997B-6569569D92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调研模板!$A$415:$A$417</c:f>
              <c:strCache>
                <c:ptCount val="3"/>
                <c:pt idx="0">
                  <c:v>渗透率15%以下</c:v>
                </c:pt>
                <c:pt idx="1">
                  <c:v>渗透率15%-30%</c:v>
                </c:pt>
                <c:pt idx="2">
                  <c:v>渗透率30%以上</c:v>
                </c:pt>
              </c:strCache>
            </c:strRef>
          </c:cat>
          <c:val>
            <c:numRef>
              <c:f>调研模板!$B$415:$B$417</c:f>
              <c:numCache>
                <c:formatCode>0.0%</c:formatCode>
                <c:ptCount val="3"/>
                <c:pt idx="0">
                  <c:v>5.434782608695652E-2</c:v>
                </c:pt>
                <c:pt idx="1">
                  <c:v>0.58695652173913049</c:v>
                </c:pt>
                <c:pt idx="2">
                  <c:v>0.35869565217391303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783-4EF5-997B-6569569D929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5875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394164968978477E-2"/>
          <c:y val="0.23618083751422361"/>
          <c:w val="0.87550944321459367"/>
          <c:h val="0.62295483229115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月度会!$B$29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月度会!$B$30:$B$41</c:f>
              <c:numCache>
                <c:formatCode>General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B7-4606-82A8-1D8649197C12}"/>
            </c:ext>
          </c:extLst>
        </c:ser>
        <c:ser>
          <c:idx val="1"/>
          <c:order val="1"/>
          <c:tx>
            <c:strRef>
              <c:f>月度会!$C$29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月度会!$C$30:$C$41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</c:v>
                </c:pt>
                <c:pt idx="5">
                  <c:v>122.45820000000001</c:v>
                </c:pt>
                <c:pt idx="6">
                  <c:v>126.15</c:v>
                </c:pt>
                <c:pt idx="7">
                  <c:v>133.66999999999999</c:v>
                </c:pt>
                <c:pt idx="8">
                  <c:v>146.6173</c:v>
                </c:pt>
                <c:pt idx="9">
                  <c:v>147.89150000000001</c:v>
                </c:pt>
                <c:pt idx="10">
                  <c:v>157.376</c:v>
                </c:pt>
                <c:pt idx="11">
                  <c:v>170.7902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B7-4606-82A8-1D8649197C12}"/>
            </c:ext>
          </c:extLst>
        </c:ser>
        <c:ser>
          <c:idx val="2"/>
          <c:order val="2"/>
          <c:tx>
            <c:strRef>
              <c:f>月度会!$D$29</c:f>
              <c:strCache>
                <c:ptCount val="1"/>
                <c:pt idx="0">
                  <c:v>2021年交易量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8B7-4606-82A8-1D8649197C12}"/>
              </c:ext>
            </c:extLst>
          </c:dPt>
          <c:dLbls>
            <c:dLbl>
              <c:idx val="0"/>
              <c:layout>
                <c:manualLayout>
                  <c:x val="1.4813121392946622E-3"/>
                  <c:y val="-1.5708891562469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8B7-4606-82A8-1D8649197C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月度会!$D$30:$D$41</c:f>
              <c:numCache>
                <c:formatCode>General</c:formatCode>
                <c:ptCount val="12"/>
                <c:pt idx="0" formatCode="0.00">
                  <c:v>143.155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B7-4606-82A8-1D8649197C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199899551"/>
        <c:axId val="1199888319"/>
      </c:barChart>
      <c:lineChart>
        <c:grouping val="standard"/>
        <c:varyColors val="0"/>
        <c:ser>
          <c:idx val="3"/>
          <c:order val="3"/>
          <c:tx>
            <c:strRef>
              <c:f>月度会!$E$29</c:f>
              <c:strCache>
                <c:ptCount val="1"/>
                <c:pt idx="0">
                  <c:v>2020年月度同比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rgbClr val="ED7D3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3122139434628654E-2"/>
                  <c:y val="-6.6239159421747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8B7-4606-82A8-1D8649197C12}"/>
                </c:ext>
              </c:extLst>
            </c:dLbl>
            <c:dLbl>
              <c:idx val="1"/>
              <c:layout>
                <c:manualLayout>
                  <c:x val="-3.1486532459605039E-2"/>
                  <c:y val="-9.19476113710644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8B7-4606-82A8-1D8649197C12}"/>
                </c:ext>
              </c:extLst>
            </c:dLbl>
            <c:dLbl>
              <c:idx val="2"/>
              <c:layout>
                <c:manualLayout>
                  <c:x val="-3.143204005940399E-2"/>
                  <c:y val="-8.54449253905037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8B7-4606-82A8-1D8649197C12}"/>
                </c:ext>
              </c:extLst>
            </c:dLbl>
            <c:dLbl>
              <c:idx val="11"/>
              <c:layout>
                <c:manualLayout>
                  <c:x val="-1.9553320238689539E-2"/>
                  <c:y val="-7.67117537967277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8B7-4606-82A8-1D8649197C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月度会!$E$30:$E$41</c:f>
              <c:numCache>
                <c:formatCode>0.00%</c:formatCode>
                <c:ptCount val="12"/>
                <c:pt idx="0">
                  <c:v>-0.17782601435965936</c:v>
                </c:pt>
                <c:pt idx="1">
                  <c:v>-0.91194103802799464</c:v>
                </c:pt>
                <c:pt idx="2">
                  <c:v>-0.24057492403646255</c:v>
                </c:pt>
                <c:pt idx="3">
                  <c:v>-7.2652840246543421E-2</c:v>
                </c:pt>
                <c:pt idx="4">
                  <c:v>1.0119714064249394E-2</c:v>
                </c:pt>
                <c:pt idx="5">
                  <c:v>-1.5925747348119516E-2</c:v>
                </c:pt>
                <c:pt idx="6">
                  <c:v>3.9983511953833539E-2</c:v>
                </c:pt>
                <c:pt idx="7">
                  <c:v>0.11521775404638736</c:v>
                </c:pt>
                <c:pt idx="8">
                  <c:v>0.11771862885980995</c:v>
                </c:pt>
                <c:pt idx="9">
                  <c:v>0.16684563535990077</c:v>
                </c:pt>
                <c:pt idx="10">
                  <c:v>0.13736951500487102</c:v>
                </c:pt>
                <c:pt idx="11">
                  <c:v>1.2741829704924141E-2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8B7-4606-82A8-1D8649197C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518361272202185"/>
          <c:y val="8.8742455815134805E-2"/>
          <c:w val="0.50005281384587863"/>
          <c:h val="6.4337886665862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9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9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2021年1月交易使用年限分析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D772-4A91-A492-BC9704F2DBA0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D772-4A91-A492-BC9704F2DBA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D772-4A91-A492-BC9704F2DBA0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D772-4A91-A492-BC9704F2DBA0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772-4A91-A492-BC9704F2DBA0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772-4A91-A492-BC9704F2DBA0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772-4A91-A492-BC9704F2DBA0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772-4A91-A492-BC9704F2DB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>
                  <a:noFill/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0.22127274632391464</c:v>
                </c:pt>
                <c:pt idx="1">
                  <c:v>0.37267856519157555</c:v>
                </c:pt>
                <c:pt idx="2">
                  <c:v>0.24719779260242394</c:v>
                </c:pt>
                <c:pt idx="3">
                  <c:v>0.15885089588208584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772-4A91-A492-BC9704F2DB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9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9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2020年1月交易使用年限分析</a:t>
            </a:r>
          </a:p>
        </c:rich>
      </c:tx>
      <c:layout>
        <c:manualLayout>
          <c:xMode val="edge"/>
          <c:yMode val="edge"/>
          <c:x val="0.22491860787836324"/>
          <c:y val="1.7412205654689154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89A5-4DF9-A0F1-C7BF66607E70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89A5-4DF9-A0F1-C7BF66607E7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89A5-4DF9-A0F1-C7BF66607E70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89A5-4DF9-A0F1-C7BF66607E70}"/>
              </c:ext>
            </c:extLst>
          </c:dPt>
          <c:dLbls>
            <c:dLbl>
              <c:idx val="0"/>
              <c:layout>
                <c:manualLayout>
                  <c:x val="0.18495908218097049"/>
                  <c:y val="-6.7319542545155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9A5-4DF9-A0F1-C7BF66607E70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9A5-4DF9-A0F1-C7BF66607E70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9A5-4DF9-A0F1-C7BF66607E70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9A5-4DF9-A0F1-C7BF66607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PPT模板1!$A$204:$A$207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PPT模板1!$B$204:$B$207</c:f>
              <c:numCache>
                <c:formatCode>0.00%</c:formatCode>
                <c:ptCount val="4"/>
                <c:pt idx="0">
                  <c:v>0.23539554318963021</c:v>
                </c:pt>
                <c:pt idx="1">
                  <c:v>0.37259300253354793</c:v>
                </c:pt>
                <c:pt idx="2">
                  <c:v>0.241348111516727</c:v>
                </c:pt>
                <c:pt idx="3">
                  <c:v>0.15066334276009485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9A5-4DF9-A0F1-C7BF66607E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layout>
        <c:manualLayout>
          <c:xMode val="edge"/>
          <c:yMode val="edge"/>
          <c:x val="0.42534404940245951"/>
          <c:y val="4.40302634841149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0186367117692111E-2"/>
          <c:y val="0.34925426539488108"/>
          <c:w val="0.89346017119378041"/>
          <c:h val="0.4511950915832749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6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PPT模板1!$A$343:$A$354</c:f>
              <c:strCache>
                <c:ptCount val="12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</c:v>
                </c:pt>
                <c:pt idx="10">
                  <c:v>2020年</c:v>
                </c:pt>
                <c:pt idx="11">
                  <c:v>2021年
1月</c:v>
                </c:pt>
              </c:strCache>
            </c:strRef>
          </c:cat>
          <c:val>
            <c:numRef>
              <c:f>PPT模板1!$B$343:$B$354</c:f>
              <c:numCache>
                <c:formatCode>0.00%</c:formatCode>
                <c:ptCount val="12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0.1163</c:v>
                </c:pt>
                <c:pt idx="10">
                  <c:v>0.14099999999999999</c:v>
                </c:pt>
                <c:pt idx="11">
                  <c:v>0.15885089588208584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B7-42A2-A739-7372227F89F4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6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PPT模板1!$A$343:$A$354</c:f>
              <c:strCache>
                <c:ptCount val="12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</c:v>
                </c:pt>
                <c:pt idx="10">
                  <c:v>2020年</c:v>
                </c:pt>
                <c:pt idx="11">
                  <c:v>2021年
1月</c:v>
                </c:pt>
              </c:strCache>
            </c:strRef>
          </c:cat>
          <c:val>
            <c:numRef>
              <c:f>PPT模板1!$C$343:$C$354</c:f>
              <c:numCache>
                <c:formatCode>General</c:formatCode>
                <c:ptCount val="12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0.224</c:v>
                </c:pt>
                <c:pt idx="10" formatCode="0.00%">
                  <c:v>0.2422</c:v>
                </c:pt>
                <c:pt idx="11" formatCode="0.00%">
                  <c:v>0.24719779260242394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B7-42A2-A739-7372227F89F4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6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PPT模板1!$A$343:$A$354</c:f>
              <c:strCache>
                <c:ptCount val="12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</c:v>
                </c:pt>
                <c:pt idx="10">
                  <c:v>2020年</c:v>
                </c:pt>
                <c:pt idx="11">
                  <c:v>2021年
1月</c:v>
                </c:pt>
              </c:strCache>
            </c:strRef>
          </c:cat>
          <c:val>
            <c:numRef>
              <c:f>PPT模板1!$D$343:$D$354</c:f>
              <c:numCache>
                <c:formatCode>0.00%</c:formatCode>
                <c:ptCount val="12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B7-42A2-A739-7372227F89F4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6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PPT模板1!$A$343:$A$354</c:f>
              <c:strCache>
                <c:ptCount val="12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</c:v>
                </c:pt>
                <c:pt idx="10">
                  <c:v>2020年</c:v>
                </c:pt>
                <c:pt idx="11">
                  <c:v>2021年
1月</c:v>
                </c:pt>
              </c:strCache>
            </c:strRef>
          </c:cat>
          <c:val>
            <c:numRef>
              <c:f>PPT模板1!$E$343:$E$354</c:f>
              <c:numCache>
                <c:formatCode>General</c:formatCode>
                <c:ptCount val="12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0.4118</c:v>
                </c:pt>
                <c:pt idx="10" formatCode="0.00%">
                  <c:v>0.37769999999999998</c:v>
                </c:pt>
                <c:pt idx="11" formatCode="0.00%">
                  <c:v>0.37267856519157555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B7-42A2-A739-7372227F89F4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PPT模板1!$A$343:$A$354</c:f>
              <c:strCache>
                <c:ptCount val="12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</c:v>
                </c:pt>
                <c:pt idx="10">
                  <c:v>2020年</c:v>
                </c:pt>
                <c:pt idx="11">
                  <c:v>2021年
1月</c:v>
                </c:pt>
              </c:strCache>
            </c:strRef>
          </c:cat>
          <c:val>
            <c:numRef>
              <c:f>PPT模板1!$F$343:$F$354</c:f>
              <c:numCache>
                <c:formatCode>0.00%</c:formatCode>
                <c:ptCount val="12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0.24790000000000001</c:v>
                </c:pt>
                <c:pt idx="10">
                  <c:v>0.23910000000000001</c:v>
                </c:pt>
                <c:pt idx="11">
                  <c:v>0.22127274632391464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B7-42A2-A739-7372227F89F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20876153204753"/>
          <c:y val="0.16440156485594359"/>
          <c:w val="0.84030954992627471"/>
          <c:h val="0.650804556652795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PPT模板2!$AZ$213</c:f>
              <c:strCache>
                <c:ptCount val="1"/>
                <c:pt idx="0">
                  <c:v>同比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46-4D33-9902-213B4427C3A1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46-4D33-9902-213B4427C3A1}"/>
              </c:ext>
            </c:extLst>
          </c:dPt>
          <c:dPt>
            <c:idx val="2"/>
            <c:invertIfNegative val="0"/>
            <c:bubble3D val="0"/>
            <c:spPr>
              <a:solidFill>
                <a:srgbClr val="1F4E7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846-4D33-9902-213B4427C3A1}"/>
              </c:ext>
            </c:extLst>
          </c:dPt>
          <c:dPt>
            <c:idx val="3"/>
            <c:invertIfNegative val="0"/>
            <c:bubble3D val="0"/>
            <c:spPr>
              <a:solidFill>
                <a:srgbClr val="75AE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846-4D33-9902-213B4427C3A1}"/>
              </c:ext>
            </c:extLst>
          </c:dPt>
          <c:dPt>
            <c:idx val="4"/>
            <c:invertIfNegative val="0"/>
            <c:bubble3D val="0"/>
            <c:spPr>
              <a:solidFill>
                <a:srgbClr val="0984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846-4D33-9902-213B4427C3A1}"/>
              </c:ext>
            </c:extLst>
          </c:dPt>
          <c:dPt>
            <c:idx val="5"/>
            <c:invertIfNegative val="0"/>
            <c:bubble3D val="0"/>
            <c:spPr>
              <a:solidFill>
                <a:srgbClr val="3B8AB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846-4D33-9902-213B4427C3A1}"/>
              </c:ext>
            </c:extLst>
          </c:dPt>
          <c:dLbls>
            <c:dLbl>
              <c:idx val="4"/>
              <c:layout>
                <c:manualLayout>
                  <c:x val="0"/>
                  <c:y val="-4.107858207564747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846-4D33-9902-213B4427C3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PPT模板2!$BA$212:$BF$212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PPT模板2!$BA$213:$BF$213</c:f>
              <c:numCache>
                <c:formatCode>0.00%</c:formatCode>
                <c:ptCount val="6"/>
                <c:pt idx="0">
                  <c:v>0.54941627940866922</c:v>
                </c:pt>
                <c:pt idx="1">
                  <c:v>0.75545159742558854</c:v>
                </c:pt>
                <c:pt idx="2">
                  <c:v>7.1206712390375529E-2</c:v>
                </c:pt>
                <c:pt idx="3">
                  <c:v>0.57782002534854249</c:v>
                </c:pt>
                <c:pt idx="4">
                  <c:v>-0.10589864543212013</c:v>
                </c:pt>
                <c:pt idx="5">
                  <c:v>0.25425310568508658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846-4D33-9902-213B4427C3A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532862352"/>
        <c:axId val="532862680"/>
      </c:barChart>
      <c:catAx>
        <c:axId val="53286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32862680"/>
        <c:crosses val="autoZero"/>
        <c:auto val="1"/>
        <c:lblAlgn val="ctr"/>
        <c:lblOffset val="100"/>
        <c:noMultiLvlLbl val="0"/>
      </c:catAx>
      <c:valAx>
        <c:axId val="532862680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86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868193183793778E-2"/>
          <c:y val="9.7048057892605247E-2"/>
          <c:w val="0.90057775525414718"/>
          <c:h val="0.753943054950597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PPT模板2!$J$209</c:f>
              <c:strCache>
                <c:ptCount val="1"/>
                <c:pt idx="0">
                  <c:v>2021年累计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2B-4896-AD33-FF8A533B75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PPT模板2!$K$208:$P$208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PPT模板2!$K$209:$P$209</c:f>
              <c:numCache>
                <c:formatCode>0.00</c:formatCode>
                <c:ptCount val="6"/>
                <c:pt idx="0">
                  <c:v>47.845199999999998</c:v>
                </c:pt>
                <c:pt idx="1">
                  <c:v>42.4405</c:v>
                </c:pt>
                <c:pt idx="2">
                  <c:v>15.2437</c:v>
                </c:pt>
                <c:pt idx="3">
                  <c:v>21.1633</c:v>
                </c:pt>
                <c:pt idx="4">
                  <c:v>8.2639999999999993</c:v>
                </c:pt>
                <c:pt idx="5">
                  <c:v>8.1982999999999997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2B-4896-AD33-FF8A533B75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2108796399"/>
        <c:axId val="2035837743"/>
      </c:barChart>
      <c:catAx>
        <c:axId val="2108796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5837743"/>
        <c:crosses val="autoZero"/>
        <c:auto val="1"/>
        <c:lblAlgn val="ctr"/>
        <c:lblOffset val="100"/>
        <c:noMultiLvlLbl val="0"/>
      </c:catAx>
      <c:valAx>
        <c:axId val="2035837743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879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9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62-4B46-8062-3823EC700C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62-4B46-8062-3823EC700C5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62-4B46-8062-3823EC700C5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62-4B46-8062-3823EC700C5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B62-4B46-8062-3823EC700C5F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62-4B46-8062-3823EC700C5F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62-4B46-8062-3823EC700C5F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62-4B46-8062-3823EC700C5F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B62-4B46-8062-3823EC700C5F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B62-4B46-8062-3823EC700C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PPT模板2!$P$176:$T$176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PPT模板2!$P$177:$T$177</c:f>
              <c:numCache>
                <c:formatCode>0.00%</c:formatCode>
                <c:ptCount val="5"/>
                <c:pt idx="0">
                  <c:v>0.10882330341238518</c:v>
                </c:pt>
                <c:pt idx="1">
                  <c:v>0.43444448325241869</c:v>
                </c:pt>
                <c:pt idx="2">
                  <c:v>0.17909468757640321</c:v>
                </c:pt>
                <c:pt idx="3">
                  <c:v>0.1621661835073871</c:v>
                </c:pt>
                <c:pt idx="4">
                  <c:v>0.11547134225140582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B62-4B46-8062-3823EC700C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9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9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9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C9-489E-BF3E-9905305B59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C9-489E-BF3E-9905305B59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C9-489E-BF3E-9905305B593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DC9-489E-BF3E-9905305B593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DC9-489E-BF3E-9905305B593F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C9-489E-BF3E-9905305B593F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C9-489E-BF3E-9905305B593F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DC9-489E-BF3E-9905305B593F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DC9-489E-BF3E-9905305B593F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DC9-489E-BF3E-9905305B59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PPT模板2!$Z$176:$AD$176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PPT模板2!$Z$177:$AD$177</c:f>
              <c:numCache>
                <c:formatCode>0.00%</c:formatCode>
                <c:ptCount val="5"/>
                <c:pt idx="0">
                  <c:v>0.10129216021771249</c:v>
                </c:pt>
                <c:pt idx="1">
                  <c:v>0.424026564173906</c:v>
                </c:pt>
                <c:pt idx="2">
                  <c:v>0.18722157628314809</c:v>
                </c:pt>
                <c:pt idx="3">
                  <c:v>0.16881248191229559</c:v>
                </c:pt>
                <c:pt idx="4">
                  <c:v>0.11864721741293785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DC9-489E-BF3E-9905305B59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614266941902759"/>
          <c:y val="0.66391080601754238"/>
          <c:w val="0.17385733058097241"/>
          <c:h val="0.33308287007189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0.85379</cdr:x>
      <cdr:y>0.11111</cdr:y>
    </cdr:from>
    <cdr:to>
      <cdr:x>0.97049</cdr:x>
      <cdr:y>0.1634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81C6BC7F-17AF-4347-BA1D-87DB31735ADC}"/>
            </a:ext>
          </a:extLst>
        </cdr:cNvPr>
        <cdr:cNvSpPr txBox="1"/>
      </cdr:nvSpPr>
      <cdr:spPr>
        <a:xfrm xmlns:a="http://schemas.openxmlformats.org/drawingml/2006/main">
          <a:off x="6062664" y="404813"/>
          <a:ext cx="828675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  <cdr:relSizeAnchor xmlns:cdr="http://schemas.openxmlformats.org/drawingml/2006/chartDrawing">
    <cdr:from>
      <cdr:x>0.76403</cdr:x>
      <cdr:y>0.04414</cdr:y>
    </cdr:from>
    <cdr:to>
      <cdr:x>0.93522</cdr:x>
      <cdr:y>0.22047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4915FE65-D900-40E3-9DF6-EEF6B8B2045F}"/>
            </a:ext>
          </a:extLst>
        </cdr:cNvPr>
        <cdr:cNvSpPr txBox="1"/>
      </cdr:nvSpPr>
      <cdr:spPr>
        <a:xfrm xmlns:a="http://schemas.openxmlformats.org/drawingml/2006/main">
          <a:off x="3224822" y="83753"/>
          <a:ext cx="722549" cy="3345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单位：万辆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2021/3/2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3/2/2021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3/2/2021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2021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148D2A-9B6A-4819-97F1-330A983478DE}"/>
              </a:ext>
            </a:extLst>
          </p:cNvPr>
          <p:cNvGrpSpPr/>
          <p:nvPr/>
        </p:nvGrpSpPr>
        <p:grpSpPr>
          <a:xfrm>
            <a:off x="860756" y="4464582"/>
            <a:ext cx="7671434" cy="1352358"/>
            <a:chOff x="1426147" y="4500137"/>
            <a:chExt cx="9510935" cy="180314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7C11054-845A-4642-9EC4-6AAC775F81B4}"/>
                </a:ext>
              </a:extLst>
            </p:cNvPr>
            <p:cNvGrpSpPr/>
            <p:nvPr/>
          </p:nvGrpSpPr>
          <p:grpSpPr>
            <a:xfrm>
              <a:off x="1426147" y="4500137"/>
              <a:ext cx="9510935" cy="1803141"/>
              <a:chOff x="6060868" y="1848622"/>
              <a:chExt cx="9510935" cy="1803141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E359EFCB-4E9F-4312-92E8-9F56EEBC9A80}"/>
                  </a:ext>
                </a:extLst>
              </p:cNvPr>
              <p:cNvSpPr/>
              <p:nvPr/>
            </p:nvSpPr>
            <p:spPr>
              <a:xfrm>
                <a:off x="6060868" y="1848622"/>
                <a:ext cx="3624069" cy="41036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2021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月跨区域流通情况</a:t>
                </a:r>
                <a:endParaRPr lang="en-US" altLang="zh-CN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F754A3A-19C7-4220-B8DF-92C2D12D2C95}"/>
                  </a:ext>
                </a:extLst>
              </p:cNvPr>
              <p:cNvSpPr/>
              <p:nvPr/>
            </p:nvSpPr>
            <p:spPr>
              <a:xfrm>
                <a:off x="6060868" y="2464174"/>
                <a:ext cx="9510935" cy="11875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月二手车转籍比例为</a:t>
                </a:r>
                <a:r>
                  <a:rPr lang="en-US" altLang="zh-CN" sz="1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26.22%</a:t>
                </a:r>
                <a:r>
                  <a: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跨区域流通明显好于去年同期，转籍比例较去年同期增长了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1.16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月局部地区出现疫情反弹，对于二手车跨区域流通产生一定影响，环比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月，下降了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2.66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个百分点，接近去年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月水平。</a:t>
                </a:r>
                <a:endParaRPr lang="zh-CN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ACCEA39-CD80-4E32-89BD-641CB07D979F}"/>
                </a:ext>
              </a:extLst>
            </p:cNvPr>
            <p:cNvCxnSpPr>
              <a:cxnSpLocks/>
            </p:cNvCxnSpPr>
            <p:nvPr/>
          </p:nvCxnSpPr>
          <p:spPr>
            <a:xfrm>
              <a:off x="4459618" y="4705321"/>
              <a:ext cx="5804390" cy="0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826B4C76-81E8-485F-89C1-BE571A69DF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089031"/>
              </p:ext>
            </p:extLst>
          </p:nvPr>
        </p:nvGraphicFramePr>
        <p:xfrm>
          <a:off x="860756" y="1251188"/>
          <a:ext cx="7671434" cy="2953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8730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26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5243F9E0-8C55-43A2-9D19-3E4326FC28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0084441"/>
              </p:ext>
            </p:extLst>
          </p:nvPr>
        </p:nvGraphicFramePr>
        <p:xfrm>
          <a:off x="436227" y="1054916"/>
          <a:ext cx="4402976" cy="2374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310346" y="1333580"/>
            <a:ext cx="3397427" cy="207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月份库存周期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天以内的企业占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13.0%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，较上月占比减少了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个百分点。库存周期在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天的企业占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67.4%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，与上月基本持平，库存周期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天以上的企业占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19.6%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，较上月占比增加了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个百分点。有超过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成的经销商表示库存周期在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天之间。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月平均库存周期约为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1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3A0FB1E9-DDAB-4EC4-9008-1444005D7C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240224"/>
              </p:ext>
            </p:extLst>
          </p:nvPr>
        </p:nvGraphicFramePr>
        <p:xfrm>
          <a:off x="5222110" y="3691157"/>
          <a:ext cx="3708122" cy="2438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51E32AE7-2262-4F12-9F18-EA5651D68586}"/>
              </a:ext>
            </a:extLst>
          </p:cNvPr>
          <p:cNvSpPr txBox="1"/>
          <p:nvPr/>
        </p:nvSpPr>
        <p:spPr>
          <a:xfrm>
            <a:off x="694615" y="3773413"/>
            <a:ext cx="3886199" cy="241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通过对二手车经销商进行调研，在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月份销售的二手车之中，多少消费者是采用贷款方式购买。调研显示，采用贷款方式购车比例在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15%-30%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之间的占比最多，占全部调研对象的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58.7%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，采用贷款方式购车比例在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以上的占全部调研对象的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35.9%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，采用贷款方式购车比例在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以下的占全部调研对象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。超过半数的经销商表示，采用贷款方式购车的消费者比例在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15%-30%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之间。</a:t>
            </a:r>
            <a:endParaRPr lang="en-US" altLang="zh-CN" sz="11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425EAC-A315-4D93-B3BA-CAF69DD9C035}"/>
              </a:ext>
            </a:extLst>
          </p:cNvPr>
          <p:cNvSpPr/>
          <p:nvPr/>
        </p:nvSpPr>
        <p:spPr>
          <a:xfrm>
            <a:off x="1484851" y="2004969"/>
            <a:ext cx="2525087" cy="729842"/>
          </a:xfrm>
          <a:prstGeom prst="rect">
            <a:avLst/>
          </a:prstGeom>
          <a:noFill/>
          <a:ln w="22225">
            <a:solidFill>
              <a:srgbClr val="C0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027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136900" y="2151727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10429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30">
            <a:extLst>
              <a:ext uri="{FF2B5EF4-FFF2-40B4-BE49-F238E27FC236}">
                <a16:creationId xmlns:a16="http://schemas.microsoft.com/office/drawing/2014/main" id="{E9AC4311-40DE-4995-B395-F0FF6D9BC514}"/>
              </a:ext>
            </a:extLst>
          </p:cNvPr>
          <p:cNvSpPr/>
          <p:nvPr/>
        </p:nvSpPr>
        <p:spPr>
          <a:xfrm>
            <a:off x="3703696" y="2086397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E665EB-87DF-4D2A-8095-17DBA71B5179}"/>
              </a:ext>
            </a:extLst>
          </p:cNvPr>
          <p:cNvGrpSpPr/>
          <p:nvPr/>
        </p:nvGrpSpPr>
        <p:grpSpPr>
          <a:xfrm>
            <a:off x="4364918" y="2086397"/>
            <a:ext cx="4084243" cy="514298"/>
            <a:chOff x="6339097" y="1573726"/>
            <a:chExt cx="3744416" cy="511504"/>
          </a:xfrm>
        </p:grpSpPr>
        <p:sp>
          <p:nvSpPr>
            <p:cNvPr id="9" name="圆角矩形 16">
              <a:extLst>
                <a:ext uri="{FF2B5EF4-FFF2-40B4-BE49-F238E27FC236}">
                  <a16:creationId xmlns:a16="http://schemas.microsoft.com/office/drawing/2014/main" id="{492BB1D4-8090-4F0A-95A6-46435C6A28FE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7097DE0-548D-4101-89ED-8102757AA2E2}"/>
                </a:ext>
              </a:extLst>
            </p:cNvPr>
            <p:cNvSpPr/>
            <p:nvPr/>
          </p:nvSpPr>
          <p:spPr>
            <a:xfrm>
              <a:off x="6719958" y="1633219"/>
              <a:ext cx="2653075" cy="36730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圆角矩形 32">
            <a:extLst>
              <a:ext uri="{FF2B5EF4-FFF2-40B4-BE49-F238E27FC236}">
                <a16:creationId xmlns:a16="http://schemas.microsoft.com/office/drawing/2014/main" id="{D843952A-08B9-4731-B840-86AEF6351B95}"/>
              </a:ext>
            </a:extLst>
          </p:cNvPr>
          <p:cNvSpPr/>
          <p:nvPr/>
        </p:nvSpPr>
        <p:spPr>
          <a:xfrm>
            <a:off x="3721610" y="2967993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96C3B0A-A555-4128-A5C3-2D66BAA3FD6E}"/>
              </a:ext>
            </a:extLst>
          </p:cNvPr>
          <p:cNvGrpSpPr/>
          <p:nvPr/>
        </p:nvGrpSpPr>
        <p:grpSpPr>
          <a:xfrm>
            <a:off x="4364918" y="2967993"/>
            <a:ext cx="4084243" cy="514298"/>
            <a:chOff x="6315199" y="2410178"/>
            <a:chExt cx="3744416" cy="511504"/>
          </a:xfrm>
        </p:grpSpPr>
        <p:sp>
          <p:nvSpPr>
            <p:cNvPr id="13" name="圆角矩形 17">
              <a:extLst>
                <a:ext uri="{FF2B5EF4-FFF2-40B4-BE49-F238E27FC236}">
                  <a16:creationId xmlns:a16="http://schemas.microsoft.com/office/drawing/2014/main" id="{D84859AA-2082-45C6-A595-DF8323E9ADBB}"/>
                </a:ext>
              </a:extLst>
            </p:cNvPr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B22B06A-AC4B-432C-B2E4-B6B97CFEF702}"/>
                </a:ext>
              </a:extLst>
            </p:cNvPr>
            <p:cNvSpPr/>
            <p:nvPr/>
          </p:nvSpPr>
          <p:spPr>
            <a:xfrm>
              <a:off x="6699451" y="2498793"/>
              <a:ext cx="2877019" cy="36730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二手车区域性分析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圆角矩形 35">
            <a:extLst>
              <a:ext uri="{FF2B5EF4-FFF2-40B4-BE49-F238E27FC236}">
                <a16:creationId xmlns:a16="http://schemas.microsoft.com/office/drawing/2014/main" id="{64AF60BE-0FF5-40E7-92CC-87595A08C149}"/>
              </a:ext>
            </a:extLst>
          </p:cNvPr>
          <p:cNvSpPr/>
          <p:nvPr/>
        </p:nvSpPr>
        <p:spPr>
          <a:xfrm>
            <a:off x="3703696" y="3848862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1B525B-1560-44DD-96E0-60BF404C24EA}"/>
              </a:ext>
            </a:extLst>
          </p:cNvPr>
          <p:cNvGrpSpPr/>
          <p:nvPr/>
        </p:nvGrpSpPr>
        <p:grpSpPr>
          <a:xfrm>
            <a:off x="4364918" y="3848862"/>
            <a:ext cx="4084243" cy="514298"/>
            <a:chOff x="6339097" y="3296031"/>
            <a:chExt cx="3744416" cy="511504"/>
          </a:xfrm>
        </p:grpSpPr>
        <p:sp>
          <p:nvSpPr>
            <p:cNvPr id="17" name="圆角矩形 24">
              <a:extLst>
                <a:ext uri="{FF2B5EF4-FFF2-40B4-BE49-F238E27FC236}">
                  <a16:creationId xmlns:a16="http://schemas.microsoft.com/office/drawing/2014/main" id="{3F010F74-7732-46CD-8D60-25FC6F38DC76}"/>
                </a:ext>
              </a:extLst>
            </p:cNvPr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1F642B3-83DF-4E03-9A5F-B35A23235241}"/>
                </a:ext>
              </a:extLst>
            </p:cNvPr>
            <p:cNvSpPr/>
            <p:nvPr/>
          </p:nvSpPr>
          <p:spPr>
            <a:xfrm>
              <a:off x="6723347" y="3368129"/>
              <a:ext cx="2736305" cy="36730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35">
            <a:extLst>
              <a:ext uri="{FF2B5EF4-FFF2-40B4-BE49-F238E27FC236}">
                <a16:creationId xmlns:a16="http://schemas.microsoft.com/office/drawing/2014/main" id="{A6FFED4E-76EE-4C88-94CE-417C2563443C}"/>
              </a:ext>
            </a:extLst>
          </p:cNvPr>
          <p:cNvSpPr/>
          <p:nvPr/>
        </p:nvSpPr>
        <p:spPr>
          <a:xfrm>
            <a:off x="3703696" y="4713726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圆角矩形 24">
            <a:extLst>
              <a:ext uri="{FF2B5EF4-FFF2-40B4-BE49-F238E27FC236}">
                <a16:creationId xmlns:a16="http://schemas.microsoft.com/office/drawing/2014/main" id="{AB85A5A2-9B90-43E7-948C-7E3AC952C026}"/>
              </a:ext>
            </a:extLst>
          </p:cNvPr>
          <p:cNvSpPr/>
          <p:nvPr/>
        </p:nvSpPr>
        <p:spPr>
          <a:xfrm>
            <a:off x="4364918" y="4713726"/>
            <a:ext cx="4084243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254E088-6514-4AE9-97CF-3638EBB5D12E}"/>
              </a:ext>
            </a:extLst>
          </p:cNvPr>
          <p:cNvSpPr/>
          <p:nvPr/>
        </p:nvSpPr>
        <p:spPr>
          <a:xfrm>
            <a:off x="4784041" y="4786218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682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2 0.0412 L -1.94444E-6 4.81481E-6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2 L 4.72222E-6 3.7037E-6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2 0.0412 L -1.94444E-6 -1.11111E-6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2 0.0412 L -1.94444E-6 -1.11111E-6 " pathEditMode="relative" rAng="0" ptsTypes="AA">
                                      <p:cBhvr>
                                        <p:cTn id="4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7" grpId="2" animBg="1"/>
      <p:bldP spid="11" grpId="0" animBg="1"/>
      <p:bldP spid="11" grpId="1" animBg="1"/>
      <p:bldP spid="15" grpId="0" animBg="1"/>
      <p:bldP spid="15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46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400" y="1131941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143.16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16.18%</a:t>
            </a:r>
            <a:r>
              <a:rPr lang="zh-CN" altLang="en-US" sz="1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月度同比增长</a:t>
            </a:r>
            <a:r>
              <a:rPr lang="en-US" altLang="zh-CN" sz="1400" b="1" i="0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45.37%</a:t>
            </a:r>
            <a:r>
              <a:rPr lang="zh-CN" altLang="en-US" sz="1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918.52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586534" y="2170247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791221" y="2241454"/>
            <a:ext cx="4352779" cy="173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86.90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16.32%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1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51.06%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15.04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12.52%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1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34.73%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8.14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17.37%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1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36.64%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3.21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14.99%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1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19.23%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812479" y="3928277"/>
            <a:ext cx="4415672" cy="2072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11.75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14.41%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1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38.97%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12.21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19.05%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1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58.41%</a:t>
            </a:r>
            <a:r>
              <a:rPr lang="zh-CN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因大部分购车需求在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月份得以释放，因此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月份全国二手车交易量环比下降较为明显，但与去年同期相比交易量增长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45.37%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，主要原因为去年春节提前至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月，实际交易日较今年减少了一周，因此需结合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月交易情况综合来看交易趋势。</a:t>
            </a:r>
            <a:endParaRPr lang="en-US" altLang="zh-CN" sz="11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925875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000-000033000000}"/>
              </a:ext>
            </a:extLst>
          </p:cNvPr>
          <p:cNvGraphicFramePr>
            <a:graphicFrameLocks/>
          </p:cNvGraphicFramePr>
          <p:nvPr/>
        </p:nvGraphicFramePr>
        <p:xfrm>
          <a:off x="-270068" y="2559780"/>
          <a:ext cx="5026795" cy="3390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AutoShape 18">
            <a:extLst>
              <a:ext uri="{FF2B5EF4-FFF2-40B4-BE49-F238E27FC236}">
                <a16:creationId xmlns:a16="http://schemas.microsoft.com/office/drawing/2014/main" id="{390859BF-E672-481B-A113-7CFD40B31C22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1997348" y="4008243"/>
            <a:ext cx="555695" cy="381663"/>
          </a:xfrm>
          <a:prstGeom prst="leftArrow">
            <a:avLst>
              <a:gd name="adj1" fmla="val 65269"/>
              <a:gd name="adj2" fmla="val 39548"/>
            </a:avLst>
          </a:prstGeom>
          <a:gradFill rotWithShape="0">
            <a:gsLst>
              <a:gs pos="0">
                <a:srgbClr val="FF0000"/>
              </a:gs>
              <a:gs pos="73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square" lIns="92061" tIns="46031" rIns="92061" bIns="46031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768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694945" y="4634501"/>
            <a:ext cx="7755476" cy="890693"/>
            <a:chOff x="5604613" y="1799818"/>
            <a:chExt cx="10340635" cy="69363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604613" y="1799818"/>
              <a:ext cx="10340635" cy="693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月全国二手车交易量为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143.16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万辆，相比去年同期增长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45.37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个百分点。去年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月份局部地区疫情影响开始显现，一定程度影响了当月交易情况，受到春节与疫情的双重影响，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月份二手车交易量仅为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98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万辆，低于前两年的历史同期水平。参考了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年同期数据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月较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月增长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19.52%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，增速较为明显。</a:t>
              </a:r>
              <a:endPara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市场月度交易趋势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8F5BF13-47DC-4AAB-B210-3AB5C3BD5E4B}"/>
              </a:ext>
            </a:extLst>
          </p:cNvPr>
          <p:cNvGrpSpPr/>
          <p:nvPr/>
        </p:nvGrpSpPr>
        <p:grpSpPr>
          <a:xfrm>
            <a:off x="458808" y="1738299"/>
            <a:ext cx="8226383" cy="2474752"/>
            <a:chOff x="640524" y="2205007"/>
            <a:chExt cx="7910819" cy="2273417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59791A42-044D-4408-966A-9CA39E5854A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86507986"/>
                </p:ext>
              </p:extLst>
            </p:nvPr>
          </p:nvGraphicFramePr>
          <p:xfrm>
            <a:off x="640524" y="2205007"/>
            <a:ext cx="7910819" cy="22734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1" name="AutoShape 18">
              <a:extLst>
                <a:ext uri="{FF2B5EF4-FFF2-40B4-BE49-F238E27FC236}">
                  <a16:creationId xmlns:a16="http://schemas.microsoft.com/office/drawing/2014/main" id="{7E06DE1B-7D7B-4696-8FFA-0230EFAC9F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V="1">
              <a:off x="1407818" y="2955823"/>
              <a:ext cx="687894" cy="83892"/>
            </a:xfrm>
            <a:prstGeom prst="leftArrow">
              <a:avLst>
                <a:gd name="adj1" fmla="val 65269"/>
                <a:gd name="adj2" fmla="val 39548"/>
              </a:avLst>
            </a:prstGeom>
            <a:gradFill rotWithShape="0">
              <a:gsLst>
                <a:gs pos="0">
                  <a:srgbClr val="FF0000">
                    <a:alpha val="80000"/>
                  </a:srgbClr>
                </a:gs>
                <a:gs pos="73000">
                  <a:srgbClr val="FFFFFF"/>
                </a:gs>
              </a:gsLst>
              <a:lin ang="5400000" scaled="1"/>
            </a:gradFill>
            <a:ln>
              <a:noFill/>
            </a:ln>
          </p:spPr>
          <p:txBody>
            <a:bodyPr wrap="square" lIns="92061" tIns="46031" rIns="92061" bIns="46031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EDE0850-6518-4EFA-9944-F4E7A3F91752}"/>
                </a:ext>
              </a:extLst>
            </p:cNvPr>
            <p:cNvGrpSpPr/>
            <p:nvPr/>
          </p:nvGrpSpPr>
          <p:grpSpPr>
            <a:xfrm>
              <a:off x="1817487" y="2445103"/>
              <a:ext cx="430799" cy="307498"/>
              <a:chOff x="1402044" y="333966"/>
              <a:chExt cx="467674" cy="350597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C5CE2DF-A2AF-4924-A020-33D92019B992}"/>
                  </a:ext>
                </a:extLst>
              </p:cNvPr>
              <p:cNvSpPr/>
              <p:nvPr/>
            </p:nvSpPr>
            <p:spPr>
              <a:xfrm>
                <a:off x="1402044" y="333966"/>
                <a:ext cx="467674" cy="3505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dirty="0"/>
              </a:p>
            </p:txBody>
          </p:sp>
          <p:sp>
            <p:nvSpPr>
              <p:cNvPr id="14" name="文本框 3">
                <a:extLst>
                  <a:ext uri="{FF2B5EF4-FFF2-40B4-BE49-F238E27FC236}">
                    <a16:creationId xmlns:a16="http://schemas.microsoft.com/office/drawing/2014/main" id="{7706248A-B79D-4F00-B2D7-283EA1AD88EC}"/>
                  </a:ext>
                </a:extLst>
              </p:cNvPr>
              <p:cNvSpPr txBox="1"/>
              <p:nvPr/>
            </p:nvSpPr>
            <p:spPr>
              <a:xfrm>
                <a:off x="1473090" y="393862"/>
                <a:ext cx="325582" cy="230806"/>
              </a:xfrm>
              <a:prstGeom prst="rect">
                <a:avLst/>
              </a:prstGeom>
              <a:noFill/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0">
                  <a:defRPr lang="zh-CN" sz="700" b="1" i="0" u="none" strike="noStrike" kern="1200" baseline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en-US" altLang="zh-CN" sz="800" b="1" kern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45.37%</a:t>
                </a:r>
                <a:endParaRPr lang="zh-CN" altLang="en-US" sz="800" b="1" kern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5848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>
                <a:solidFill>
                  <a:schemeClr val="tx1"/>
                </a:solidFill>
              </a:rPr>
              <a:t>2021</a:t>
            </a:r>
            <a:r>
              <a:rPr lang="zh-CN" altLang="en-US" sz="2000" b="1" kern="0">
                <a:solidFill>
                  <a:schemeClr val="tx1"/>
                </a:solidFill>
              </a:rPr>
              <a:t>年</a:t>
            </a:r>
            <a:r>
              <a:rPr lang="en-US" altLang="zh-CN" sz="2000" b="1" kern="0">
                <a:solidFill>
                  <a:schemeClr val="tx1"/>
                </a:solidFill>
              </a:rPr>
              <a:t>1</a:t>
            </a:r>
            <a:r>
              <a:rPr lang="zh-CN" altLang="en-US" sz="2000" b="1" kern="0">
                <a:solidFill>
                  <a:schemeClr val="tx1"/>
                </a:solidFill>
              </a:rPr>
              <a:t>月二手车</a:t>
            </a:r>
            <a:r>
              <a:rPr lang="zh-CN" altLang="en-US" sz="2000" b="1" kern="0" dirty="0">
                <a:solidFill>
                  <a:schemeClr val="tx1"/>
                </a:solidFill>
              </a:rPr>
              <a:t>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6881" y="1162595"/>
            <a:ext cx="3610950" cy="263875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1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年的交易量最多，共交易了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53.35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万辆，占比为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37.27%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，与去年同期相比增长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0.01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05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年内车型交易了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31.68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万辆，占比为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22.13%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，同比下降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1.41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05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年的车型交易了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35.39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万辆，占比为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24.72%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，同比增长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0.58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05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年以上的车型交易了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22.74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万辆，占比为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15.89%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，同比增长</a:t>
            </a:r>
            <a:r>
              <a:rPr lang="en-US" altLang="zh-CN" sz="1050" dirty="0">
                <a:solidFill>
                  <a:schemeClr val="tx1"/>
                </a:solidFill>
                <a:cs typeface="+mn-cs"/>
              </a:rPr>
              <a:t>0.82</a:t>
            </a:r>
            <a:r>
              <a:rPr lang="zh-CN" altLang="en-US" sz="105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D4EC0C-7F06-407C-B348-DE32AC8CBCDD}"/>
              </a:ext>
            </a:extLst>
          </p:cNvPr>
          <p:cNvGrpSpPr/>
          <p:nvPr/>
        </p:nvGrpSpPr>
        <p:grpSpPr>
          <a:xfrm>
            <a:off x="382760" y="1275566"/>
            <a:ext cx="4746589" cy="2302763"/>
            <a:chOff x="215597" y="1341204"/>
            <a:chExt cx="6014946" cy="260042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D7F29EE-F689-4A25-AF96-38BF85858752}"/>
                </a:ext>
              </a:extLst>
            </p:cNvPr>
            <p:cNvSpPr/>
            <p:nvPr/>
          </p:nvSpPr>
          <p:spPr>
            <a:xfrm>
              <a:off x="215597" y="1341204"/>
              <a:ext cx="6014946" cy="26004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ACB5D61-3DEC-4DD3-AFA7-AD90CA160EFD}"/>
                </a:ext>
              </a:extLst>
            </p:cNvPr>
            <p:cNvGrpSpPr/>
            <p:nvPr/>
          </p:nvGrpSpPr>
          <p:grpSpPr>
            <a:xfrm>
              <a:off x="215597" y="1428029"/>
              <a:ext cx="6014946" cy="2486933"/>
              <a:chOff x="-219748" y="-177664"/>
              <a:chExt cx="8722250" cy="3582343"/>
            </a:xfrm>
            <a:solidFill>
              <a:schemeClr val="tx1">
                <a:lumMod val="50000"/>
                <a:lumOff val="50000"/>
              </a:schemeClr>
            </a:solidFill>
          </p:grpSpPr>
          <p:graphicFrame>
            <p:nvGraphicFramePr>
              <p:cNvPr id="16" name="图表 15">
                <a:extLst>
                  <a:ext uri="{FF2B5EF4-FFF2-40B4-BE49-F238E27FC236}">
                    <a16:creationId xmlns:a16="http://schemas.microsoft.com/office/drawing/2014/main" id="{00000000-0008-0000-0000-00002A0000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64056881"/>
                  </p:ext>
                </p:extLst>
              </p:nvPr>
            </p:nvGraphicFramePr>
            <p:xfrm>
              <a:off x="-219748" y="-177662"/>
              <a:ext cx="4430964" cy="35823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00000000-0008-0000-0000-00002B0000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0810724"/>
                  </p:ext>
                </p:extLst>
              </p:nvPr>
            </p:nvGraphicFramePr>
            <p:xfrm>
              <a:off x="4062110" y="-177664"/>
              <a:ext cx="4440392" cy="358234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D5E55F5E-6BC4-44C4-8AFE-CA37F57C46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197850"/>
              </p:ext>
            </p:extLst>
          </p:nvPr>
        </p:nvGraphicFramePr>
        <p:xfrm>
          <a:off x="382759" y="3924583"/>
          <a:ext cx="8304040" cy="220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9A6046E0-DC4C-4B83-AAF9-43A68254115D}"/>
              </a:ext>
            </a:extLst>
          </p:cNvPr>
          <p:cNvSpPr/>
          <p:nvPr/>
        </p:nvSpPr>
        <p:spPr>
          <a:xfrm>
            <a:off x="7741920" y="4615543"/>
            <a:ext cx="496389" cy="107986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>
              <a:ln>
                <a:solidFill>
                  <a:srgbClr val="C00000"/>
                </a:solidFill>
              </a:ln>
              <a:noFill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5CF366A-E6D7-420E-A948-8CE08F0F7301}"/>
              </a:ext>
            </a:extLst>
          </p:cNvPr>
          <p:cNvGrpSpPr/>
          <p:nvPr/>
        </p:nvGrpSpPr>
        <p:grpSpPr>
          <a:xfrm>
            <a:off x="5990435" y="1757432"/>
            <a:ext cx="1038420" cy="1939601"/>
            <a:chOff x="5990435" y="1757432"/>
            <a:chExt cx="1038420" cy="1939601"/>
          </a:xfrm>
        </p:grpSpPr>
        <p:sp>
          <p:nvSpPr>
            <p:cNvPr id="21" name="箭头: 下 20">
              <a:extLst>
                <a:ext uri="{FF2B5EF4-FFF2-40B4-BE49-F238E27FC236}">
                  <a16:creationId xmlns:a16="http://schemas.microsoft.com/office/drawing/2014/main" id="{E0D01783-2C9F-40C8-9509-900200DAA602}"/>
                </a:ext>
              </a:extLst>
            </p:cNvPr>
            <p:cNvSpPr/>
            <p:nvPr/>
          </p:nvSpPr>
          <p:spPr>
            <a:xfrm flipH="1" flipV="1">
              <a:off x="5990435" y="1757432"/>
              <a:ext cx="137059" cy="118704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箭头: 下 18">
              <a:extLst>
                <a:ext uri="{FF2B5EF4-FFF2-40B4-BE49-F238E27FC236}">
                  <a16:creationId xmlns:a16="http://schemas.microsoft.com/office/drawing/2014/main" id="{40B0F8DE-C546-405C-B83C-80CC346E5808}"/>
                </a:ext>
              </a:extLst>
            </p:cNvPr>
            <p:cNvSpPr/>
            <p:nvPr/>
          </p:nvSpPr>
          <p:spPr>
            <a:xfrm rot="10800000" flipH="1" flipV="1">
              <a:off x="6891796" y="2394229"/>
              <a:ext cx="137059" cy="118704"/>
            </a:xfrm>
            <a:prstGeom prst="down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箭头: 下 19">
              <a:extLst>
                <a:ext uri="{FF2B5EF4-FFF2-40B4-BE49-F238E27FC236}">
                  <a16:creationId xmlns:a16="http://schemas.microsoft.com/office/drawing/2014/main" id="{6C42DB96-F6CD-4317-BE44-A57B82ADC2D5}"/>
                </a:ext>
              </a:extLst>
            </p:cNvPr>
            <p:cNvSpPr/>
            <p:nvPr/>
          </p:nvSpPr>
          <p:spPr>
            <a:xfrm flipH="1" flipV="1">
              <a:off x="6891795" y="2979083"/>
              <a:ext cx="137059" cy="118704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箭头: 下 21">
              <a:extLst>
                <a:ext uri="{FF2B5EF4-FFF2-40B4-BE49-F238E27FC236}">
                  <a16:creationId xmlns:a16="http://schemas.microsoft.com/office/drawing/2014/main" id="{33812E5E-33A9-46A9-8D7C-F7B29EEE6132}"/>
                </a:ext>
              </a:extLst>
            </p:cNvPr>
            <p:cNvSpPr/>
            <p:nvPr/>
          </p:nvSpPr>
          <p:spPr>
            <a:xfrm flipH="1" flipV="1">
              <a:off x="6891794" y="3578329"/>
              <a:ext cx="137059" cy="118704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1591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二手车区域性分析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84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436227" y="310393"/>
            <a:ext cx="354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月六大区域情况分析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573C-9928-4046-8ECF-C4F799CC52A4}"/>
              </a:ext>
            </a:extLst>
          </p:cNvPr>
          <p:cNvSpPr txBox="1"/>
          <p:nvPr/>
        </p:nvSpPr>
        <p:spPr>
          <a:xfrm>
            <a:off x="5219004" y="3049411"/>
            <a:ext cx="3694224" cy="3568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月，全国六大区域二手车交易量仅东北地区较去年同期有所下降，其他地区均有明显增长。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其中，中南地区增速最为明显，同比增长了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75.55%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42.44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万辆。华东与西南地区增速超过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，分别交易了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47.85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21.16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万辆，西北地区同比增长了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25.43%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8.20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万辆。华北地区同比增长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7.12%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，增幅明显小于其他增长区域，交易量为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15.24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万辆，主要是北京地区本月受疫情与指标新政双重影响，交易量出现明显下滑环比下降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。东北地区受疫情影响较为严重同比下降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10.59%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，仅交易了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8.26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92BB70-EB5C-49F8-8FF4-A709FDAF154E}"/>
              </a:ext>
            </a:extLst>
          </p:cNvPr>
          <p:cNvGrpSpPr/>
          <p:nvPr/>
        </p:nvGrpSpPr>
        <p:grpSpPr>
          <a:xfrm>
            <a:off x="344521" y="1202860"/>
            <a:ext cx="3726370" cy="2831257"/>
            <a:chOff x="613692" y="615176"/>
            <a:chExt cx="7358653" cy="5741611"/>
          </a:xfrm>
        </p:grpSpPr>
        <p:sp>
          <p:nvSpPr>
            <p:cNvPr id="7" name="江西">
              <a:extLst>
                <a:ext uri="{FF2B5EF4-FFF2-40B4-BE49-F238E27FC236}">
                  <a16:creationId xmlns:a16="http://schemas.microsoft.com/office/drawing/2014/main" id="{D8FA6882-625C-4851-97B5-BE11DC57F626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黑龙江">
              <a:extLst>
                <a:ext uri="{FF2B5EF4-FFF2-40B4-BE49-F238E27FC236}">
                  <a16:creationId xmlns:a16="http://schemas.microsoft.com/office/drawing/2014/main" id="{B5CC9AF6-3DA2-42B1-9F0A-18AC7F20BD69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湖北">
              <a:extLst>
                <a:ext uri="{FF2B5EF4-FFF2-40B4-BE49-F238E27FC236}">
                  <a16:creationId xmlns:a16="http://schemas.microsoft.com/office/drawing/2014/main" id="{F72C9BAB-4BFA-448F-96A8-41F2F6142878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山东">
              <a:extLst>
                <a:ext uri="{FF2B5EF4-FFF2-40B4-BE49-F238E27FC236}">
                  <a16:creationId xmlns:a16="http://schemas.microsoft.com/office/drawing/2014/main" id="{1B787260-A883-41B5-84B9-F3AEAA8CBE5C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安徽">
              <a:extLst>
                <a:ext uri="{FF2B5EF4-FFF2-40B4-BE49-F238E27FC236}">
                  <a16:creationId xmlns:a16="http://schemas.microsoft.com/office/drawing/2014/main" id="{AF88438A-E3F1-4250-A4C9-A1415FCABA6D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山西">
              <a:extLst>
                <a:ext uri="{FF2B5EF4-FFF2-40B4-BE49-F238E27FC236}">
                  <a16:creationId xmlns:a16="http://schemas.microsoft.com/office/drawing/2014/main" id="{13AC1D35-389A-4BA3-8542-8C2E119122EB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吉林">
              <a:extLst>
                <a:ext uri="{FF2B5EF4-FFF2-40B4-BE49-F238E27FC236}">
                  <a16:creationId xmlns:a16="http://schemas.microsoft.com/office/drawing/2014/main" id="{7FCE889E-5493-4412-97F3-AEFDBCB4549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湖南">
              <a:extLst>
                <a:ext uri="{FF2B5EF4-FFF2-40B4-BE49-F238E27FC236}">
                  <a16:creationId xmlns:a16="http://schemas.microsoft.com/office/drawing/2014/main" id="{7C045439-A9B1-40C8-B1E6-77C3A16AA01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江苏">
              <a:extLst>
                <a:ext uri="{FF2B5EF4-FFF2-40B4-BE49-F238E27FC236}">
                  <a16:creationId xmlns:a16="http://schemas.microsoft.com/office/drawing/2014/main" id="{76A28571-C21F-4AA8-930C-EEC506488F54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福建">
              <a:extLst>
                <a:ext uri="{FF2B5EF4-FFF2-40B4-BE49-F238E27FC236}">
                  <a16:creationId xmlns:a16="http://schemas.microsoft.com/office/drawing/2014/main" id="{38B5FE84-514C-4CE3-AE5A-F961BDBA9366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河南">
              <a:extLst>
                <a:ext uri="{FF2B5EF4-FFF2-40B4-BE49-F238E27FC236}">
                  <a16:creationId xmlns:a16="http://schemas.microsoft.com/office/drawing/2014/main" id="{FE9612B2-66EC-4721-A820-D5B8C6C7CA9F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辽宁">
              <a:extLst>
                <a:ext uri="{FF2B5EF4-FFF2-40B4-BE49-F238E27FC236}">
                  <a16:creationId xmlns:a16="http://schemas.microsoft.com/office/drawing/2014/main" id="{735747F5-5FAE-4AA5-A51B-EB6C1F01B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浙江">
              <a:extLst>
                <a:ext uri="{FF2B5EF4-FFF2-40B4-BE49-F238E27FC236}">
                  <a16:creationId xmlns:a16="http://schemas.microsoft.com/office/drawing/2014/main" id="{D86436E5-1A50-4939-A7D2-9601B8E915A2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广东">
              <a:extLst>
                <a:ext uri="{FF2B5EF4-FFF2-40B4-BE49-F238E27FC236}">
                  <a16:creationId xmlns:a16="http://schemas.microsoft.com/office/drawing/2014/main" id="{33CA27A3-2936-4C32-B51E-A3309748C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天津">
              <a:extLst>
                <a:ext uri="{FF2B5EF4-FFF2-40B4-BE49-F238E27FC236}">
                  <a16:creationId xmlns:a16="http://schemas.microsoft.com/office/drawing/2014/main" id="{D161CFBC-B393-4895-ABEE-126BFF7690DD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北京">
              <a:extLst>
                <a:ext uri="{FF2B5EF4-FFF2-40B4-BE49-F238E27FC236}">
                  <a16:creationId xmlns:a16="http://schemas.microsoft.com/office/drawing/2014/main" id="{3A2AAFF0-BA2B-4810-A704-D959B326F5B1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河北">
              <a:extLst>
                <a:ext uri="{FF2B5EF4-FFF2-40B4-BE49-F238E27FC236}">
                  <a16:creationId xmlns:a16="http://schemas.microsoft.com/office/drawing/2014/main" id="{0A285607-3A50-4659-AF59-4A150AFF6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4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内蒙古">
              <a:extLst>
                <a:ext uri="{FF2B5EF4-FFF2-40B4-BE49-F238E27FC236}">
                  <a16:creationId xmlns:a16="http://schemas.microsoft.com/office/drawing/2014/main" id="{88FE07AE-64FE-4E43-8AEC-508A3B08DD46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陕西">
              <a:extLst>
                <a:ext uri="{FF2B5EF4-FFF2-40B4-BE49-F238E27FC236}">
                  <a16:creationId xmlns:a16="http://schemas.microsoft.com/office/drawing/2014/main" id="{3E11E0AB-571B-404C-B7E7-148D1AF0AB5C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重庆">
              <a:extLst>
                <a:ext uri="{FF2B5EF4-FFF2-40B4-BE49-F238E27FC236}">
                  <a16:creationId xmlns:a16="http://schemas.microsoft.com/office/drawing/2014/main" id="{AB25F43D-B831-4670-B532-D98239644F6E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广西">
              <a:extLst>
                <a:ext uri="{FF2B5EF4-FFF2-40B4-BE49-F238E27FC236}">
                  <a16:creationId xmlns:a16="http://schemas.microsoft.com/office/drawing/2014/main" id="{7C8A7AFB-8D95-4894-8F3E-E34D299B03B2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云南">
              <a:extLst>
                <a:ext uri="{FF2B5EF4-FFF2-40B4-BE49-F238E27FC236}">
                  <a16:creationId xmlns:a16="http://schemas.microsoft.com/office/drawing/2014/main" id="{C3D79F74-BF50-4EF6-92A8-CD241E5D6E8A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青海">
              <a:extLst>
                <a:ext uri="{FF2B5EF4-FFF2-40B4-BE49-F238E27FC236}">
                  <a16:creationId xmlns:a16="http://schemas.microsoft.com/office/drawing/2014/main" id="{30BB5E66-1603-4793-BBF4-E1EEC6231364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西藏">
              <a:extLst>
                <a:ext uri="{FF2B5EF4-FFF2-40B4-BE49-F238E27FC236}">
                  <a16:creationId xmlns:a16="http://schemas.microsoft.com/office/drawing/2014/main" id="{736AB9CE-BBB2-499D-B010-7E59D0F7EB28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新疆">
              <a:extLst>
                <a:ext uri="{FF2B5EF4-FFF2-40B4-BE49-F238E27FC236}">
                  <a16:creationId xmlns:a16="http://schemas.microsoft.com/office/drawing/2014/main" id="{478AADF1-1735-4009-B095-2F311C04032C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宁夏">
              <a:extLst>
                <a:ext uri="{FF2B5EF4-FFF2-40B4-BE49-F238E27FC236}">
                  <a16:creationId xmlns:a16="http://schemas.microsoft.com/office/drawing/2014/main" id="{29FFADEF-7C41-4B94-9F22-927D32EF82EE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甘肃">
              <a:extLst>
                <a:ext uri="{FF2B5EF4-FFF2-40B4-BE49-F238E27FC236}">
                  <a16:creationId xmlns:a16="http://schemas.microsoft.com/office/drawing/2014/main" id="{AAE59339-0BA3-4A1D-950A-BE1D2C33606E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四川">
              <a:extLst>
                <a:ext uri="{FF2B5EF4-FFF2-40B4-BE49-F238E27FC236}">
                  <a16:creationId xmlns:a16="http://schemas.microsoft.com/office/drawing/2014/main" id="{6C6EC094-7399-4AD5-8F83-45A6C661051D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贵州">
              <a:extLst>
                <a:ext uri="{FF2B5EF4-FFF2-40B4-BE49-F238E27FC236}">
                  <a16:creationId xmlns:a16="http://schemas.microsoft.com/office/drawing/2014/main" id="{85BF7CD5-40B3-465F-8555-76498DB86B37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77C0B25-0473-401A-848B-EE029E1BD58B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88" name="Freeform 75">
                <a:extLst>
                  <a:ext uri="{FF2B5EF4-FFF2-40B4-BE49-F238E27FC236}">
                    <a16:creationId xmlns:a16="http://schemas.microsoft.com/office/drawing/2014/main" id="{A6E1EB1A-643C-480B-8FF9-33502DEBE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05">
                <a:extLst>
                  <a:ext uri="{FF2B5EF4-FFF2-40B4-BE49-F238E27FC236}">
                    <a16:creationId xmlns:a16="http://schemas.microsoft.com/office/drawing/2014/main" id="{4FA0B3CE-05DE-4E47-AC41-1DB610CFE979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台湾">
              <a:extLst>
                <a:ext uri="{FF2B5EF4-FFF2-40B4-BE49-F238E27FC236}">
                  <a16:creationId xmlns:a16="http://schemas.microsoft.com/office/drawing/2014/main" id="{0D3E456E-9916-4BB3-AE0B-BC2EFD06886B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海南">
              <a:extLst>
                <a:ext uri="{FF2B5EF4-FFF2-40B4-BE49-F238E27FC236}">
                  <a16:creationId xmlns:a16="http://schemas.microsoft.com/office/drawing/2014/main" id="{141DDB7F-5E97-4822-B97B-6A5262513E66}"/>
                </a:ext>
              </a:extLst>
            </p:cNvPr>
            <p:cNvSpPr/>
            <p:nvPr/>
          </p:nvSpPr>
          <p:spPr bwMode="auto">
            <a:xfrm>
              <a:off x="4718164" y="6022027"/>
              <a:ext cx="368351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132BCE0-37A9-426B-9333-00169D93DFFE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A9A287EF-5797-4DC0-9D91-B4D8CA2E1E9F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85" name="上海">
                  <a:extLst>
                    <a:ext uri="{FF2B5EF4-FFF2-40B4-BE49-F238E27FC236}">
                      <a16:creationId xmlns:a16="http://schemas.microsoft.com/office/drawing/2014/main" id="{FE5EE976-510D-4266-9A02-85831ED8C4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08">
                  <a:extLst>
                    <a:ext uri="{FF2B5EF4-FFF2-40B4-BE49-F238E27FC236}">
                      <a16:creationId xmlns:a16="http://schemas.microsoft.com/office/drawing/2014/main" id="{14D0AD6F-97D6-43FB-87E0-7233FCEBDE7C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09">
                  <a:extLst>
                    <a:ext uri="{FF2B5EF4-FFF2-40B4-BE49-F238E27FC236}">
                      <a16:creationId xmlns:a16="http://schemas.microsoft.com/office/drawing/2014/main" id="{71A1354B-534F-4695-94B7-D257C1C2468F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4" name="Freeform 110">
                <a:extLst>
                  <a:ext uri="{FF2B5EF4-FFF2-40B4-BE49-F238E27FC236}">
                    <a16:creationId xmlns:a16="http://schemas.microsoft.com/office/drawing/2014/main" id="{E3188D01-B274-4F8B-9479-FCB5E8550429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B505AFD-14B4-45C3-8B1C-D49A8DE7F8C7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42799"/>
              <a:chOff x="1705145" y="1413988"/>
              <a:chExt cx="5674650" cy="4942799"/>
            </a:xfrm>
          </p:grpSpPr>
          <p:sp>
            <p:nvSpPr>
              <p:cNvPr id="49" name="TextBox 92">
                <a:extLst>
                  <a:ext uri="{FF2B5EF4-FFF2-40B4-BE49-F238E27FC236}">
                    <a16:creationId xmlns:a16="http://schemas.microsoft.com/office/drawing/2014/main" id="{77EA77DE-6D63-4C67-90EE-13D86AAB7A67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0" name="TextBox 93">
                <a:extLst>
                  <a:ext uri="{FF2B5EF4-FFF2-40B4-BE49-F238E27FC236}">
                    <a16:creationId xmlns:a16="http://schemas.microsoft.com/office/drawing/2014/main" id="{2DEA5444-1B62-4469-8115-88010D980331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1" name="TextBox 94">
                <a:extLst>
                  <a:ext uri="{FF2B5EF4-FFF2-40B4-BE49-F238E27FC236}">
                    <a16:creationId xmlns:a16="http://schemas.microsoft.com/office/drawing/2014/main" id="{97807D43-8B5F-4C29-951C-8497AC94F566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2" name="TextBox 95">
                <a:extLst>
                  <a:ext uri="{FF2B5EF4-FFF2-40B4-BE49-F238E27FC236}">
                    <a16:creationId xmlns:a16="http://schemas.microsoft.com/office/drawing/2014/main" id="{0E3727B3-FE18-4858-95D7-F46520D799DF}"/>
                  </a:ext>
                </a:extLst>
              </p:cNvPr>
              <p:cNvSpPr txBox="1"/>
              <p:nvPr/>
            </p:nvSpPr>
            <p:spPr>
              <a:xfrm>
                <a:off x="3176289" y="2641289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3" name="TextBox 96">
                <a:extLst>
                  <a:ext uri="{FF2B5EF4-FFF2-40B4-BE49-F238E27FC236}">
                    <a16:creationId xmlns:a16="http://schemas.microsoft.com/office/drawing/2014/main" id="{74D9158F-B37A-4FA4-B7E1-2606964CA9CD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4" name="TextBox 98">
                <a:extLst>
                  <a:ext uri="{FF2B5EF4-FFF2-40B4-BE49-F238E27FC236}">
                    <a16:creationId xmlns:a16="http://schemas.microsoft.com/office/drawing/2014/main" id="{B71CDE7D-C8FB-499E-8E4C-7BEDF831BB1D}"/>
                  </a:ext>
                </a:extLst>
              </p:cNvPr>
              <p:cNvSpPr txBox="1"/>
              <p:nvPr/>
            </p:nvSpPr>
            <p:spPr>
              <a:xfrm>
                <a:off x="4123134" y="3149717"/>
                <a:ext cx="514130" cy="43380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55" name="TextBox 99">
                <a:extLst>
                  <a:ext uri="{FF2B5EF4-FFF2-40B4-BE49-F238E27FC236}">
                    <a16:creationId xmlns:a16="http://schemas.microsoft.com/office/drawing/2014/main" id="{CA338923-3AE1-4640-ADC9-1C720C2DE73C}"/>
                  </a:ext>
                </a:extLst>
              </p:cNvPr>
              <p:cNvSpPr txBox="1"/>
              <p:nvPr/>
            </p:nvSpPr>
            <p:spPr>
              <a:xfrm>
                <a:off x="3751242" y="420997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56" name="TextBox 100">
                <a:extLst>
                  <a:ext uri="{FF2B5EF4-FFF2-40B4-BE49-F238E27FC236}">
                    <a16:creationId xmlns:a16="http://schemas.microsoft.com/office/drawing/2014/main" id="{DC98FAEC-5594-4EA2-BDA7-A52EF45367EA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57" name="TextBox 101">
                <a:extLst>
                  <a:ext uri="{FF2B5EF4-FFF2-40B4-BE49-F238E27FC236}">
                    <a16:creationId xmlns:a16="http://schemas.microsoft.com/office/drawing/2014/main" id="{9B95BA5A-DFAC-45E4-B932-EEA2FE5DBF4D}"/>
                  </a:ext>
                </a:extLst>
              </p:cNvPr>
              <p:cNvSpPr txBox="1"/>
              <p:nvPr/>
            </p:nvSpPr>
            <p:spPr>
              <a:xfrm>
                <a:off x="4637264" y="6054132"/>
                <a:ext cx="56453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TextBox 102">
                <a:extLst>
                  <a:ext uri="{FF2B5EF4-FFF2-40B4-BE49-F238E27FC236}">
                    <a16:creationId xmlns:a16="http://schemas.microsoft.com/office/drawing/2014/main" id="{888617F1-CB7F-4782-9459-F711C57DE69E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59" name="TextBox 103">
                <a:extLst>
                  <a:ext uri="{FF2B5EF4-FFF2-40B4-BE49-F238E27FC236}">
                    <a16:creationId xmlns:a16="http://schemas.microsoft.com/office/drawing/2014/main" id="{4FAD049F-F40B-47DD-BD46-45677812F89A}"/>
                  </a:ext>
                </a:extLst>
              </p:cNvPr>
              <p:cNvSpPr txBox="1"/>
              <p:nvPr/>
            </p:nvSpPr>
            <p:spPr>
              <a:xfrm>
                <a:off x="4281702" y="483878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0" name="TextBox 104">
                <a:extLst>
                  <a:ext uri="{FF2B5EF4-FFF2-40B4-BE49-F238E27FC236}">
                    <a16:creationId xmlns:a16="http://schemas.microsoft.com/office/drawing/2014/main" id="{3DA54F06-AD85-40B0-8A57-634EFB4F4DCB}"/>
                  </a:ext>
                </a:extLst>
              </p:cNvPr>
              <p:cNvSpPr txBox="1"/>
              <p:nvPr/>
            </p:nvSpPr>
            <p:spPr>
              <a:xfrm>
                <a:off x="4326371" y="438385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1" name="TextBox 105">
                <a:extLst>
                  <a:ext uri="{FF2B5EF4-FFF2-40B4-BE49-F238E27FC236}">
                    <a16:creationId xmlns:a16="http://schemas.microsoft.com/office/drawing/2014/main" id="{6562A0B0-C4A4-4EEB-9F07-0B05A7E7EE65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2" name="TextBox 106">
                <a:extLst>
                  <a:ext uri="{FF2B5EF4-FFF2-40B4-BE49-F238E27FC236}">
                    <a16:creationId xmlns:a16="http://schemas.microsoft.com/office/drawing/2014/main" id="{F1FF1D59-C0FD-4E75-9815-3A2E295E7496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3" name="TextBox 107">
                <a:extLst>
                  <a:ext uri="{FF2B5EF4-FFF2-40B4-BE49-F238E27FC236}">
                    <a16:creationId xmlns:a16="http://schemas.microsoft.com/office/drawing/2014/main" id="{3C26603E-43BF-4FB6-BC1F-4D32E6C863C2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4" name="TextBox 108">
                <a:extLst>
                  <a:ext uri="{FF2B5EF4-FFF2-40B4-BE49-F238E27FC236}">
                    <a16:creationId xmlns:a16="http://schemas.microsoft.com/office/drawing/2014/main" id="{F2BF1389-E122-42E9-A227-4733BF0CE1CF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65" name="TextBox 109">
                <a:extLst>
                  <a:ext uri="{FF2B5EF4-FFF2-40B4-BE49-F238E27FC236}">
                    <a16:creationId xmlns:a16="http://schemas.microsoft.com/office/drawing/2014/main" id="{D9C0B305-B805-44A0-B821-32BB6D95C197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66" name="TextBox 110">
                <a:extLst>
                  <a:ext uri="{FF2B5EF4-FFF2-40B4-BE49-F238E27FC236}">
                    <a16:creationId xmlns:a16="http://schemas.microsoft.com/office/drawing/2014/main" id="{254B027C-F068-439E-97AD-8A88ECAD77D3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67" name="TextBox 111">
                <a:extLst>
                  <a:ext uri="{FF2B5EF4-FFF2-40B4-BE49-F238E27FC236}">
                    <a16:creationId xmlns:a16="http://schemas.microsoft.com/office/drawing/2014/main" id="{71089D89-3F22-4DE4-B568-2D9C11F466E4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68" name="TextBox 112">
                <a:extLst>
                  <a:ext uri="{FF2B5EF4-FFF2-40B4-BE49-F238E27FC236}">
                    <a16:creationId xmlns:a16="http://schemas.microsoft.com/office/drawing/2014/main" id="{63C5AAEF-66CC-42CA-B45D-EF838D3AD832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69" name="TextBox 113">
                <a:extLst>
                  <a:ext uri="{FF2B5EF4-FFF2-40B4-BE49-F238E27FC236}">
                    <a16:creationId xmlns:a16="http://schemas.microsoft.com/office/drawing/2014/main" id="{4C5A06B4-F34C-4108-96B4-24AD880CFFD0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0" name="TextBox 114">
                <a:extLst>
                  <a:ext uri="{FF2B5EF4-FFF2-40B4-BE49-F238E27FC236}">
                    <a16:creationId xmlns:a16="http://schemas.microsoft.com/office/drawing/2014/main" id="{935507BB-4AF0-4EC3-B64A-3FB8087967CF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1" name="TextBox 115">
                <a:extLst>
                  <a:ext uri="{FF2B5EF4-FFF2-40B4-BE49-F238E27FC236}">
                    <a16:creationId xmlns:a16="http://schemas.microsoft.com/office/drawing/2014/main" id="{A5105ACD-2C3F-4EF7-9365-A54DC61F2816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2" name="TextBox 116">
                <a:extLst>
                  <a:ext uri="{FF2B5EF4-FFF2-40B4-BE49-F238E27FC236}">
                    <a16:creationId xmlns:a16="http://schemas.microsoft.com/office/drawing/2014/main" id="{67135F54-F351-4437-BDE2-E459B8E25790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3" name="TextBox 117">
                <a:extLst>
                  <a:ext uri="{FF2B5EF4-FFF2-40B4-BE49-F238E27FC236}">
                    <a16:creationId xmlns:a16="http://schemas.microsoft.com/office/drawing/2014/main" id="{BB055157-2EC3-422E-9651-531FBBB5E571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4" name="TextBox 118">
                <a:extLst>
                  <a:ext uri="{FF2B5EF4-FFF2-40B4-BE49-F238E27FC236}">
                    <a16:creationId xmlns:a16="http://schemas.microsoft.com/office/drawing/2014/main" id="{9A12658B-4C33-497A-A407-657908E9173C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75" name="TextBox 119">
                <a:extLst>
                  <a:ext uri="{FF2B5EF4-FFF2-40B4-BE49-F238E27FC236}">
                    <a16:creationId xmlns:a16="http://schemas.microsoft.com/office/drawing/2014/main" id="{CDEB707E-FFBD-4BDC-9F34-B96F3C6A6246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76" name="TextBox 120">
                <a:extLst>
                  <a:ext uri="{FF2B5EF4-FFF2-40B4-BE49-F238E27FC236}">
                    <a16:creationId xmlns:a16="http://schemas.microsoft.com/office/drawing/2014/main" id="{65AAAA99-F956-420B-9F78-EBA67BD78D8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77" name="TextBox 121">
                <a:extLst>
                  <a:ext uri="{FF2B5EF4-FFF2-40B4-BE49-F238E27FC236}">
                    <a16:creationId xmlns:a16="http://schemas.microsoft.com/office/drawing/2014/main" id="{B36B9CA0-0E4D-4BAD-82A7-130FB570C6A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78" name="TextBox 122">
                <a:extLst>
                  <a:ext uri="{FF2B5EF4-FFF2-40B4-BE49-F238E27FC236}">
                    <a16:creationId xmlns:a16="http://schemas.microsoft.com/office/drawing/2014/main" id="{1803E36B-0C69-4896-8689-9E25135E666E}"/>
                  </a:ext>
                </a:extLst>
              </p:cNvPr>
              <p:cNvSpPr txBox="1"/>
              <p:nvPr/>
            </p:nvSpPr>
            <p:spPr>
              <a:xfrm>
                <a:off x="6240439" y="5193559"/>
                <a:ext cx="514129" cy="43380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79" name="TextBox 123">
                <a:extLst>
                  <a:ext uri="{FF2B5EF4-FFF2-40B4-BE49-F238E27FC236}">
                    <a16:creationId xmlns:a16="http://schemas.microsoft.com/office/drawing/2014/main" id="{84BE1AF2-1AB3-40C4-8E06-71057AE0E23B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0" name="TextBox 124">
                <a:extLst>
                  <a:ext uri="{FF2B5EF4-FFF2-40B4-BE49-F238E27FC236}">
                    <a16:creationId xmlns:a16="http://schemas.microsoft.com/office/drawing/2014/main" id="{434BD1FA-86A3-4958-A33A-AD3EFDD77D5F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1" name="TextBox 125">
                <a:extLst>
                  <a:ext uri="{FF2B5EF4-FFF2-40B4-BE49-F238E27FC236}">
                    <a16:creationId xmlns:a16="http://schemas.microsoft.com/office/drawing/2014/main" id="{5DD5B264-FCA3-44FF-910F-9A1B53C40D0B}"/>
                  </a:ext>
                </a:extLst>
              </p:cNvPr>
              <p:cNvSpPr txBox="1"/>
              <p:nvPr/>
            </p:nvSpPr>
            <p:spPr>
              <a:xfrm>
                <a:off x="5782019" y="2877227"/>
                <a:ext cx="614939" cy="3329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2" name="TextBox 97">
                <a:extLst>
                  <a:ext uri="{FF2B5EF4-FFF2-40B4-BE49-F238E27FC236}">
                    <a16:creationId xmlns:a16="http://schemas.microsoft.com/office/drawing/2014/main" id="{4DFBDCEE-343E-43B9-A68C-D300EEBD0EF2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2" name="TextBox 128">
              <a:extLst>
                <a:ext uri="{FF2B5EF4-FFF2-40B4-BE49-F238E27FC236}">
                  <a16:creationId xmlns:a16="http://schemas.microsoft.com/office/drawing/2014/main" id="{AD768769-A9D3-472F-9843-9AA5F4E5A6BD}"/>
                </a:ext>
              </a:extLst>
            </p:cNvPr>
            <p:cNvSpPr txBox="1"/>
            <p:nvPr/>
          </p:nvSpPr>
          <p:spPr>
            <a:xfrm>
              <a:off x="5475285" y="2586681"/>
              <a:ext cx="517660" cy="25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3" name="任意多边形 52">
              <a:extLst>
                <a:ext uri="{FF2B5EF4-FFF2-40B4-BE49-F238E27FC236}">
                  <a16:creationId xmlns:a16="http://schemas.microsoft.com/office/drawing/2014/main" id="{E8145FD8-5E68-4B9B-A800-8BBC66F5D1BE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南海诸岛">
              <a:extLst>
                <a:ext uri="{FF2B5EF4-FFF2-40B4-BE49-F238E27FC236}">
                  <a16:creationId xmlns:a16="http://schemas.microsoft.com/office/drawing/2014/main" id="{E71CBBD4-FA29-4429-B621-D15EA0B6D3B8}"/>
                </a:ext>
              </a:extLst>
            </p:cNvPr>
            <p:cNvGrpSpPr/>
            <p:nvPr/>
          </p:nvGrpSpPr>
          <p:grpSpPr>
            <a:xfrm>
              <a:off x="7065892" y="5125359"/>
              <a:ext cx="906453" cy="1148563"/>
              <a:chOff x="7235824" y="5383993"/>
              <a:chExt cx="906453" cy="1148563"/>
            </a:xfrm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E28B1379-F57A-4B81-8CDB-35DC0038CC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87D736CF-2894-4592-918E-3A423D771D3D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D3434ED4-D239-495D-88B0-CC23F0F07048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8" name="TextBox 56">
                <a:extLst>
                  <a:ext uri="{FF2B5EF4-FFF2-40B4-BE49-F238E27FC236}">
                    <a16:creationId xmlns:a16="http://schemas.microsoft.com/office/drawing/2014/main" id="{78BB2E02-9B1D-4FC4-88E2-E3DB8171E82A}"/>
                  </a:ext>
                </a:extLst>
              </p:cNvPr>
              <p:cNvSpPr txBox="1"/>
              <p:nvPr/>
            </p:nvSpPr>
            <p:spPr>
              <a:xfrm>
                <a:off x="7376125" y="6229901"/>
                <a:ext cx="76615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FAC3BE7-4C65-42F6-BC5F-3FA99AC94F28}"/>
              </a:ext>
            </a:extLst>
          </p:cNvPr>
          <p:cNvGrpSpPr/>
          <p:nvPr/>
        </p:nvGrpSpPr>
        <p:grpSpPr>
          <a:xfrm>
            <a:off x="630005" y="3332078"/>
            <a:ext cx="413933" cy="597952"/>
            <a:chOff x="386157" y="4731877"/>
            <a:chExt cx="352492" cy="565885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727A2884-B014-47AB-ACB2-CA98CBED7F89}"/>
                </a:ext>
              </a:extLst>
            </p:cNvPr>
            <p:cNvGrpSpPr/>
            <p:nvPr/>
          </p:nvGrpSpPr>
          <p:grpSpPr>
            <a:xfrm>
              <a:off x="386157" y="4779209"/>
              <a:ext cx="90694" cy="448364"/>
              <a:chOff x="386157" y="4779209"/>
              <a:chExt cx="90694" cy="448364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8CB371F2-71C1-46BC-BEFE-FF8FD2260610}"/>
                  </a:ext>
                </a:extLst>
              </p:cNvPr>
              <p:cNvSpPr/>
              <p:nvPr/>
            </p:nvSpPr>
            <p:spPr>
              <a:xfrm>
                <a:off x="386157" y="4858809"/>
                <a:ext cx="90000" cy="54000"/>
              </a:xfrm>
              <a:prstGeom prst="rect">
                <a:avLst/>
              </a:prstGeom>
              <a:solidFill>
                <a:srgbClr val="09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964F9458-9C77-4786-B71C-81D6A71EBAA3}"/>
                  </a:ext>
                </a:extLst>
              </p:cNvPr>
              <p:cNvSpPr/>
              <p:nvPr/>
            </p:nvSpPr>
            <p:spPr>
              <a:xfrm>
                <a:off x="386851" y="4779209"/>
                <a:ext cx="90000" cy="54000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89A697DA-0B84-42AE-AD2B-E31131593C26}"/>
                  </a:ext>
                </a:extLst>
              </p:cNvPr>
              <p:cNvSpPr/>
              <p:nvPr/>
            </p:nvSpPr>
            <p:spPr>
              <a:xfrm>
                <a:off x="386157" y="5016875"/>
                <a:ext cx="90000" cy="54000"/>
              </a:xfrm>
              <a:prstGeom prst="rect">
                <a:avLst/>
              </a:prstGeom>
              <a:solidFill>
                <a:srgbClr val="3B8A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6524F65B-13BC-4553-8BE7-871597BF9F1D}"/>
                  </a:ext>
                </a:extLst>
              </p:cNvPr>
              <p:cNvSpPr/>
              <p:nvPr/>
            </p:nvSpPr>
            <p:spPr>
              <a:xfrm>
                <a:off x="386851" y="4937574"/>
                <a:ext cx="90000" cy="5400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005DFC4B-5959-4097-9ADF-CD1FE17766F2}"/>
                  </a:ext>
                </a:extLst>
              </p:cNvPr>
              <p:cNvSpPr/>
              <p:nvPr/>
            </p:nvSpPr>
            <p:spPr>
              <a:xfrm>
                <a:off x="386157" y="5173573"/>
                <a:ext cx="90000" cy="54000"/>
              </a:xfrm>
              <a:prstGeom prst="rect">
                <a:avLst/>
              </a:prstGeom>
              <a:solidFill>
                <a:srgbClr val="8FAA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7E35240D-CFC1-4389-8B3A-E1270EBE82AC}"/>
                  </a:ext>
                </a:extLst>
              </p:cNvPr>
              <p:cNvSpPr/>
              <p:nvPr/>
            </p:nvSpPr>
            <p:spPr>
              <a:xfrm>
                <a:off x="386157" y="5094593"/>
                <a:ext cx="90000" cy="54000"/>
              </a:xfrm>
              <a:prstGeom prst="rect">
                <a:avLst/>
              </a:prstGeom>
              <a:solidFill>
                <a:srgbClr val="75AE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370AA46A-E6DF-4B08-BFBD-6D5C0515023A}"/>
                </a:ext>
              </a:extLst>
            </p:cNvPr>
            <p:cNvGrpSpPr/>
            <p:nvPr/>
          </p:nvGrpSpPr>
          <p:grpSpPr>
            <a:xfrm>
              <a:off x="422400" y="4731877"/>
              <a:ext cx="316249" cy="565885"/>
              <a:chOff x="422400" y="4731877"/>
              <a:chExt cx="316249" cy="565885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ACC0EB31-789E-407A-8DBF-604CD839890D}"/>
                  </a:ext>
                </a:extLst>
              </p:cNvPr>
              <p:cNvSpPr txBox="1"/>
              <p:nvPr/>
            </p:nvSpPr>
            <p:spPr>
              <a:xfrm>
                <a:off x="424066" y="4731877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华北</a:t>
                </a: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D96EF6A5-FCEC-43E3-88A3-549B3B2564AC}"/>
                  </a:ext>
                </a:extLst>
              </p:cNvPr>
              <p:cNvSpPr txBox="1"/>
              <p:nvPr/>
            </p:nvSpPr>
            <p:spPr>
              <a:xfrm>
                <a:off x="423427" y="4809834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东北</a:t>
                </a: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32D91A8-C715-4E7B-B452-499740768CCC}"/>
                  </a:ext>
                </a:extLst>
              </p:cNvPr>
              <p:cNvSpPr txBox="1"/>
              <p:nvPr/>
            </p:nvSpPr>
            <p:spPr>
              <a:xfrm>
                <a:off x="422400" y="4890761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华东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B8EA546-3B2A-4C58-9FBD-7842CF02613E}"/>
                  </a:ext>
                </a:extLst>
              </p:cNvPr>
              <p:cNvSpPr txBox="1"/>
              <p:nvPr/>
            </p:nvSpPr>
            <p:spPr>
              <a:xfrm>
                <a:off x="424066" y="512848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中南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A6FB408F-1795-4A02-A47A-3401D3230144}"/>
                  </a:ext>
                </a:extLst>
              </p:cNvPr>
              <p:cNvSpPr txBox="1"/>
              <p:nvPr/>
            </p:nvSpPr>
            <p:spPr>
              <a:xfrm>
                <a:off x="425743" y="5048632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西南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923B2621-BF77-4908-84A6-ED942C19ADE0}"/>
                  </a:ext>
                </a:extLst>
              </p:cNvPr>
              <p:cNvSpPr txBox="1"/>
              <p:nvPr/>
            </p:nvSpPr>
            <p:spPr>
              <a:xfrm>
                <a:off x="423039" y="496770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西北</a:t>
                </a:r>
              </a:p>
            </p:txBody>
          </p:sp>
        </p:grpSp>
      </p:grpSp>
      <p:graphicFrame>
        <p:nvGraphicFramePr>
          <p:cNvPr id="107" name="图表 106">
            <a:extLst>
              <a:ext uri="{FF2B5EF4-FFF2-40B4-BE49-F238E27FC236}">
                <a16:creationId xmlns:a16="http://schemas.microsoft.com/office/drawing/2014/main" id="{E71A7B21-5E7C-4C76-8B56-28870097A0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8531594"/>
              </p:ext>
            </p:extLst>
          </p:nvPr>
        </p:nvGraphicFramePr>
        <p:xfrm>
          <a:off x="4715280" y="1054254"/>
          <a:ext cx="4178356" cy="1766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5" name="图表 104">
            <a:extLst>
              <a:ext uri="{FF2B5EF4-FFF2-40B4-BE49-F238E27FC236}">
                <a16:creationId xmlns:a16="http://schemas.microsoft.com/office/drawing/2014/main" id="{7DE49C23-01EC-4435-B0CD-D354EE32FF20}"/>
              </a:ext>
            </a:extLst>
          </p:cNvPr>
          <p:cNvGraphicFramePr>
            <a:graphicFrameLocks/>
          </p:cNvGraphicFramePr>
          <p:nvPr/>
        </p:nvGraphicFramePr>
        <p:xfrm>
          <a:off x="69127" y="4534680"/>
          <a:ext cx="4134865" cy="1605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F50CD700-F3E6-4DBC-9497-3C3BCF41AB1C}"/>
              </a:ext>
            </a:extLst>
          </p:cNvPr>
          <p:cNvSpPr/>
          <p:nvPr/>
        </p:nvSpPr>
        <p:spPr>
          <a:xfrm>
            <a:off x="7634846" y="2161224"/>
            <a:ext cx="454589" cy="678096"/>
          </a:xfrm>
          <a:prstGeom prst="rect">
            <a:avLst/>
          </a:prstGeom>
          <a:noFill/>
          <a:ln w="19050">
            <a:solidFill>
              <a:schemeClr val="accent6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14E0D3F-AFD0-4115-929D-0368B0B41BB6}"/>
              </a:ext>
            </a:extLst>
          </p:cNvPr>
          <p:cNvSpPr/>
          <p:nvPr/>
        </p:nvSpPr>
        <p:spPr>
          <a:xfrm>
            <a:off x="5895490" y="1089378"/>
            <a:ext cx="427149" cy="175069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18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DDA50063-8443-4D8A-B7CA-FF2B308DC32C}"/>
              </a:ext>
            </a:extLst>
          </p:cNvPr>
          <p:cNvSpPr/>
          <p:nvPr/>
        </p:nvSpPr>
        <p:spPr>
          <a:xfrm>
            <a:off x="121196" y="1254593"/>
            <a:ext cx="5029264" cy="237347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6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5369249" y="1326338"/>
            <a:ext cx="3499622" cy="2508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10.88%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0.75%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43.44%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17.91%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0.81%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16.22%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0.66%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11.55%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0.32%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月份二手车交易情况，从城市分布占比来看，与去年同期相比一二线城市占比有所增长，三四五线城市占比有小幅下降。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55680EF-B1B5-4238-A37D-957DDBCBE2AC}"/>
              </a:ext>
            </a:extLst>
          </p:cNvPr>
          <p:cNvGrpSpPr/>
          <p:nvPr/>
        </p:nvGrpSpPr>
        <p:grpSpPr>
          <a:xfrm>
            <a:off x="-959" y="1338854"/>
            <a:ext cx="5146918" cy="2285888"/>
            <a:chOff x="411061" y="1517470"/>
            <a:chExt cx="5282137" cy="2353936"/>
          </a:xfrm>
          <a:solidFill>
            <a:srgbClr val="0060A8"/>
          </a:solidFill>
          <a:effectLst>
            <a:reflection blurRad="6350" stA="50000" endA="300" endPos="55500" dist="101600" dir="5400000" sy="-100000" algn="bl" rotWithShape="0"/>
          </a:effectLst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00000000-0008-0000-0100-000024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00035354"/>
                </p:ext>
              </p:extLst>
            </p:nvPr>
          </p:nvGraphicFramePr>
          <p:xfrm>
            <a:off x="411061" y="1517470"/>
            <a:ext cx="2633551" cy="23539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00000000-0008-0000-0100-00002A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18784734"/>
                </p:ext>
              </p:extLst>
            </p:nvPr>
          </p:nvGraphicFramePr>
          <p:xfrm>
            <a:off x="2841682" y="1517470"/>
            <a:ext cx="2851516" cy="2344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71BCDA5A-9318-4BC3-93FF-02E29DB2CA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306622"/>
              </p:ext>
            </p:extLst>
          </p:nvPr>
        </p:nvGraphicFramePr>
        <p:xfrm>
          <a:off x="121196" y="3922636"/>
          <a:ext cx="5024763" cy="182187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94316">
                  <a:extLst>
                    <a:ext uri="{9D8B030D-6E8A-4147-A177-3AD203B41FA5}">
                      <a16:colId xmlns:a16="http://schemas.microsoft.com/office/drawing/2014/main" val="1776926331"/>
                    </a:ext>
                  </a:extLst>
                </a:gridCol>
                <a:gridCol w="1610315">
                  <a:extLst>
                    <a:ext uri="{9D8B030D-6E8A-4147-A177-3AD203B41FA5}">
                      <a16:colId xmlns:a16="http://schemas.microsoft.com/office/drawing/2014/main" val="1244558198"/>
                    </a:ext>
                  </a:extLst>
                </a:gridCol>
                <a:gridCol w="1820132">
                  <a:extLst>
                    <a:ext uri="{9D8B030D-6E8A-4147-A177-3AD203B41FA5}">
                      <a16:colId xmlns:a16="http://schemas.microsoft.com/office/drawing/2014/main" val="2218426445"/>
                    </a:ext>
                  </a:extLst>
                </a:gridCol>
              </a:tblGrid>
              <a:tr h="31684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城市划分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581851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56.17%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687897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62.19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48.94%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82041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39.06%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3497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39.64%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840789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41.48%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153840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35684330-D76F-445E-9205-F8677787FCAA}"/>
              </a:ext>
            </a:extLst>
          </p:cNvPr>
          <p:cNvSpPr txBox="1"/>
          <p:nvPr/>
        </p:nvSpPr>
        <p:spPr>
          <a:xfrm>
            <a:off x="5369249" y="3851946"/>
            <a:ext cx="3653555" cy="1892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月全国一至五线城市，二手车交易量较去年同期均有明显增长，其中一线城市增幅最为明显，共交易了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15.58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56.17%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，二线城市共交易了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62.19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48.94%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，三线城市共交易了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25.64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39.06%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，四线城市共交易了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23.21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39.64%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，五线城市共交易了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16.53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41.48%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B834F3-5821-49D2-9B06-250BB44CF71E}"/>
              </a:ext>
            </a:extLst>
          </p:cNvPr>
          <p:cNvSpPr/>
          <p:nvPr/>
        </p:nvSpPr>
        <p:spPr>
          <a:xfrm>
            <a:off x="3854545" y="3968726"/>
            <a:ext cx="687822" cy="1729697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4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50812</TotalTime>
  <Words>1395</Words>
  <Application>Microsoft Office PowerPoint</Application>
  <PresentationFormat>全屏显示(4:3)</PresentationFormat>
  <Paragraphs>158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华文新魏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2021年1月二手车交易车辆使用年限分析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3995</cp:revision>
  <dcterms:created xsi:type="dcterms:W3CDTF">2016-02-18T09:25:00Z</dcterms:created>
  <dcterms:modified xsi:type="dcterms:W3CDTF">2021-03-02T03:42:43Z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