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3"/>
  </p:notesMasterIdLst>
  <p:handoutMasterIdLst>
    <p:handoutMasterId r:id="rId14"/>
  </p:handoutMasterIdLst>
  <p:sldIdLst>
    <p:sldId id="703" r:id="rId2"/>
    <p:sldId id="695" r:id="rId3"/>
    <p:sldId id="697" r:id="rId4"/>
    <p:sldId id="696" r:id="rId5"/>
    <p:sldId id="692" r:id="rId6"/>
    <p:sldId id="693" r:id="rId7"/>
    <p:sldId id="707" r:id="rId8"/>
    <p:sldId id="708" r:id="rId9"/>
    <p:sldId id="709" r:id="rId10"/>
    <p:sldId id="706" r:id="rId11"/>
    <p:sldId id="636" r:id="rId12"/>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12" d="100"/>
          <a:sy n="112" d="100"/>
        </p:scale>
        <p:origin x="1578" y="10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2021/3/3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2021/3/3</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3" y="3229754"/>
            <a:ext cx="6120681"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关注</a:t>
            </a:r>
            <a:r>
              <a:rPr lang="en-US" altLang="zh-CN" sz="2800" b="1" dirty="0">
                <a:solidFill>
                  <a:schemeClr val="bg1"/>
                </a:solidFill>
                <a:latin typeface="Microsoft YaHei" charset="-122"/>
                <a:ea typeface="Microsoft YaHei" charset="-122"/>
                <a:cs typeface="Microsoft YaHei" charset="-122"/>
              </a:rPr>
              <a:t>2021</a:t>
            </a:r>
            <a:r>
              <a:rPr lang="zh-CN" altLang="en-US" sz="2800" b="1" dirty="0">
                <a:solidFill>
                  <a:schemeClr val="bg1"/>
                </a:solidFill>
                <a:latin typeface="Microsoft YaHei" charset="-122"/>
                <a:ea typeface="Microsoft YaHei" charset="-122"/>
                <a:cs typeface="Microsoft YaHei" charset="-122"/>
              </a:rPr>
              <a:t>年中国电动汽车百人会论坛</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36476" y="961834"/>
            <a:ext cx="9433048" cy="5896166"/>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en-US" altLang="zh-CN" sz="1600" b="1" dirty="0">
                <a:solidFill>
                  <a:srgbClr val="203864"/>
                </a:solidFill>
                <a:latin typeface="Arial" panose="020B0604020202020204" pitchFamily="34" charset="0"/>
                <a:ea typeface="微软雅黑" panose="020B0503020204020204" pitchFamily="34" charset="-122"/>
              </a:rPr>
              <a:t>2020</a:t>
            </a:r>
            <a:r>
              <a:rPr lang="zh-CN" altLang="en-US" sz="1600" b="1" dirty="0">
                <a:solidFill>
                  <a:srgbClr val="203864"/>
                </a:solidFill>
                <a:latin typeface="Arial" panose="020B0604020202020204" pitchFamily="34" charset="0"/>
                <a:ea typeface="微软雅黑" panose="020B0503020204020204" pitchFamily="34" charset="-122"/>
              </a:rPr>
              <a:t>年，整体车市降幅收窄，新能源汽车同比恢复增长，并且全年销量较</a:t>
            </a:r>
            <a:r>
              <a:rPr lang="en-US" altLang="zh-CN" sz="1600" b="1" dirty="0">
                <a:solidFill>
                  <a:srgbClr val="203864"/>
                </a:solidFill>
                <a:latin typeface="Arial" panose="020B0604020202020204" pitchFamily="34" charset="0"/>
                <a:ea typeface="微软雅黑" panose="020B0503020204020204" pitchFamily="34" charset="-122"/>
              </a:rPr>
              <a:t>2018</a:t>
            </a:r>
            <a:r>
              <a:rPr lang="zh-CN" altLang="en-US" sz="1600" b="1" dirty="0">
                <a:solidFill>
                  <a:srgbClr val="203864"/>
                </a:solidFill>
                <a:latin typeface="Arial" panose="020B0604020202020204" pitchFamily="34" charset="0"/>
                <a:ea typeface="微软雅黑" panose="020B0503020204020204" pitchFamily="34" charset="-122"/>
              </a:rPr>
              <a:t>年也有一定增长，因此</a:t>
            </a:r>
            <a:r>
              <a:rPr lang="en-US" altLang="zh-CN" sz="1600" b="1" dirty="0">
                <a:solidFill>
                  <a:srgbClr val="203864"/>
                </a:solidFill>
                <a:latin typeface="Arial" panose="020B0604020202020204" pitchFamily="34" charset="0"/>
                <a:ea typeface="微软雅黑" panose="020B0503020204020204" pitchFamily="34" charset="-122"/>
              </a:rPr>
              <a:t>2021</a:t>
            </a:r>
            <a:r>
              <a:rPr lang="zh-CN" altLang="en-US" sz="1600" b="1" dirty="0">
                <a:solidFill>
                  <a:srgbClr val="203864"/>
                </a:solidFill>
                <a:latin typeface="Arial" panose="020B0604020202020204" pitchFamily="34" charset="0"/>
                <a:ea typeface="微软雅黑" panose="020B0503020204020204" pitchFamily="34" charset="-122"/>
              </a:rPr>
              <a:t>年百人会把主题定为“新发展格局与汽车产业变革”，会上透露了将开展新一轮汽车下乡活动、鼓励换电模式、有序放开代工生产、优化汽车产业碳排放制度和完善交易体系、围绕碳达峰和碳中和目标研究制定汽车产业实施技术路线图等下阶段政策风向。</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面向碳中和的新能源汽车发展、未来电池技术、基础设施发展成为会上讨论的核心课题：</a:t>
            </a:r>
            <a:r>
              <a:rPr lang="zh-CN" altLang="en-US" sz="1600" dirty="0">
                <a:solidFill>
                  <a:srgbClr val="203864"/>
                </a:solidFill>
                <a:latin typeface="Arial" panose="020B0604020202020204" pitchFamily="34" charset="0"/>
                <a:ea typeface="微软雅黑" panose="020B0503020204020204" pitchFamily="34" charset="-122"/>
              </a:rPr>
              <a:t>在</a:t>
            </a:r>
            <a:r>
              <a:rPr lang="en-US" altLang="zh-CN" sz="1600" dirty="0">
                <a:solidFill>
                  <a:srgbClr val="203864"/>
                </a:solidFill>
                <a:latin typeface="Arial" panose="020B0604020202020204" pitchFamily="34" charset="0"/>
                <a:ea typeface="微软雅黑" panose="020B0503020204020204" pitchFamily="34" charset="-122"/>
              </a:rPr>
              <a:t>2030</a:t>
            </a:r>
            <a:r>
              <a:rPr lang="zh-CN" altLang="en-US" sz="1600" dirty="0">
                <a:solidFill>
                  <a:srgbClr val="203864"/>
                </a:solidFill>
                <a:latin typeface="Arial" panose="020B0604020202020204" pitchFamily="34" charset="0"/>
                <a:ea typeface="微软雅黑" panose="020B0503020204020204" pitchFamily="34" charset="-122"/>
              </a:rPr>
              <a:t>年碳达峰和</a:t>
            </a:r>
            <a:r>
              <a:rPr lang="en-US" altLang="zh-CN" sz="1600" dirty="0">
                <a:solidFill>
                  <a:srgbClr val="203864"/>
                </a:solidFill>
                <a:latin typeface="Arial" panose="020B0604020202020204" pitchFamily="34" charset="0"/>
                <a:ea typeface="微软雅黑" panose="020B0503020204020204" pitchFamily="34" charset="-122"/>
              </a:rPr>
              <a:t>2060</a:t>
            </a:r>
            <a:r>
              <a:rPr lang="zh-CN" altLang="en-US" sz="1600" dirty="0">
                <a:solidFill>
                  <a:srgbClr val="203864"/>
                </a:solidFill>
                <a:latin typeface="Arial" panose="020B0604020202020204" pitchFamily="34" charset="0"/>
                <a:ea typeface="微软雅黑" panose="020B0503020204020204" pitchFamily="34" charset="-122"/>
              </a:rPr>
              <a:t>年碳中和的目标背景下，百人会理事长陈清泰认为新能源汽车进入规模化之后必须与油、煤能源脱钩，并且汽车应当成为电网体系中的储能载体，汽车电动化进程需由汽车产业发展状况设定转向由碳达峰目标设定。动力电池方面，中国科学院物理研究所黄学杰认为下阶段将是锂离子电池和固态电池双向发展，下阶段锂电池能量密度能提高</a:t>
            </a:r>
            <a:r>
              <a:rPr lang="en-US" altLang="zh-CN" sz="1600" dirty="0">
                <a:solidFill>
                  <a:srgbClr val="203864"/>
                </a:solidFill>
                <a:latin typeface="Arial" panose="020B0604020202020204" pitchFamily="34" charset="0"/>
                <a:ea typeface="微软雅黑" panose="020B0503020204020204" pitchFamily="34" charset="-122"/>
              </a:rPr>
              <a:t>40%</a:t>
            </a:r>
            <a:r>
              <a:rPr lang="zh-CN" altLang="en-US" sz="1600" dirty="0">
                <a:solidFill>
                  <a:srgbClr val="203864"/>
                </a:solidFill>
                <a:latin typeface="Arial" panose="020B0604020202020204" pitchFamily="34" charset="0"/>
                <a:ea typeface="微软雅黑" panose="020B0503020204020204" pitchFamily="34" charset="-122"/>
              </a:rPr>
              <a:t>，而全固态电池预计</a:t>
            </a:r>
            <a:r>
              <a:rPr lang="en-US" altLang="zh-CN" sz="1600" dirty="0">
                <a:solidFill>
                  <a:srgbClr val="203864"/>
                </a:solidFill>
                <a:latin typeface="Arial" panose="020B0604020202020204" pitchFamily="34" charset="0"/>
                <a:ea typeface="微软雅黑" panose="020B0503020204020204" pitchFamily="34" charset="-122"/>
              </a:rPr>
              <a:t>2030</a:t>
            </a:r>
            <a:r>
              <a:rPr lang="zh-CN" altLang="en-US" sz="1600" dirty="0">
                <a:solidFill>
                  <a:srgbClr val="203864"/>
                </a:solidFill>
                <a:latin typeface="Arial" panose="020B0604020202020204" pitchFamily="34" charset="0"/>
                <a:ea typeface="微软雅黑" panose="020B0503020204020204" pitchFamily="34" charset="-122"/>
              </a:rPr>
              <a:t>年能投入实用。基础设施建设上，中国科学院院士欧阳明高表示，基于中日两国合作制定的大功率快充新标准，</a:t>
            </a:r>
            <a:r>
              <a:rPr lang="en-US" altLang="zh-CN" sz="1600" dirty="0">
                <a:solidFill>
                  <a:srgbClr val="203864"/>
                </a:solidFill>
                <a:latin typeface="Arial" panose="020B0604020202020204" pitchFamily="34" charset="0"/>
                <a:ea typeface="微软雅黑" panose="020B0503020204020204" pitchFamily="34" charset="-122"/>
              </a:rPr>
              <a:t>2025</a:t>
            </a:r>
            <a:r>
              <a:rPr lang="zh-CN" altLang="en-US" sz="1600" dirty="0">
                <a:solidFill>
                  <a:srgbClr val="203864"/>
                </a:solidFill>
                <a:latin typeface="Arial" panose="020B0604020202020204" pitchFamily="34" charset="0"/>
                <a:ea typeface="微软雅黑" panose="020B0503020204020204" pitchFamily="34" charset="-122"/>
              </a:rPr>
              <a:t>年超充能实现</a:t>
            </a:r>
            <a:r>
              <a:rPr lang="en-US" altLang="zh-CN" sz="1600" dirty="0">
                <a:solidFill>
                  <a:srgbClr val="203864"/>
                </a:solidFill>
                <a:latin typeface="Arial" panose="020B0604020202020204" pitchFamily="34" charset="0"/>
                <a:ea typeface="微软雅黑" panose="020B0503020204020204" pitchFamily="34" charset="-122"/>
              </a:rPr>
              <a:t>5</a:t>
            </a:r>
            <a:r>
              <a:rPr lang="zh-CN" altLang="en-US" sz="1600" dirty="0">
                <a:solidFill>
                  <a:srgbClr val="203864"/>
                </a:solidFill>
                <a:latin typeface="Arial" panose="020B0604020202020204" pitchFamily="34" charset="0"/>
                <a:ea typeface="微软雅黑" panose="020B0503020204020204" pitchFamily="34" charset="-122"/>
              </a:rPr>
              <a:t>分钟为续航里程</a:t>
            </a:r>
            <a:r>
              <a:rPr lang="en-US" altLang="zh-CN" sz="1600" dirty="0">
                <a:solidFill>
                  <a:srgbClr val="203864"/>
                </a:solidFill>
                <a:latin typeface="Arial" panose="020B0604020202020204" pitchFamily="34" charset="0"/>
                <a:ea typeface="微软雅黑" panose="020B0503020204020204" pitchFamily="34" charset="-122"/>
              </a:rPr>
              <a:t>600</a:t>
            </a:r>
            <a:r>
              <a:rPr lang="zh-CN" altLang="en-US" sz="1600" dirty="0">
                <a:solidFill>
                  <a:srgbClr val="203864"/>
                </a:solidFill>
                <a:latin typeface="Arial" panose="020B0604020202020204" pitchFamily="34" charset="0"/>
                <a:ea typeface="微软雅黑" panose="020B0503020204020204" pitchFamily="34" charset="-122"/>
              </a:rPr>
              <a:t>公里的汽车应急电充</a:t>
            </a:r>
            <a:r>
              <a:rPr lang="en-US" altLang="zh-CN" sz="1600" dirty="0">
                <a:solidFill>
                  <a:srgbClr val="203864"/>
                </a:solidFill>
                <a:latin typeface="Arial" panose="020B0604020202020204" pitchFamily="34" charset="0"/>
                <a:ea typeface="微软雅黑" panose="020B0503020204020204" pitchFamily="34" charset="-122"/>
              </a:rPr>
              <a:t>200</a:t>
            </a:r>
            <a:r>
              <a:rPr lang="zh-CN" altLang="en-US" sz="1600" dirty="0">
                <a:solidFill>
                  <a:srgbClr val="203864"/>
                </a:solidFill>
                <a:latin typeface="Arial" panose="020B0604020202020204" pitchFamily="34" charset="0"/>
                <a:ea typeface="微软雅黑" panose="020B0503020204020204" pitchFamily="34" charset="-122"/>
              </a:rPr>
              <a:t>公里的成果。                                </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实现</a:t>
            </a:r>
            <a:r>
              <a:rPr lang="en-US" altLang="zh-CN" sz="1600" b="1" dirty="0">
                <a:solidFill>
                  <a:srgbClr val="203864"/>
                </a:solidFill>
                <a:latin typeface="Arial" panose="020B0604020202020204" pitchFamily="34" charset="0"/>
                <a:ea typeface="微软雅黑" panose="020B0503020204020204" pitchFamily="34" charset="-122"/>
              </a:rPr>
              <a:t>2025</a:t>
            </a:r>
            <a:r>
              <a:rPr lang="zh-CN" altLang="en-US" sz="1600" b="1" dirty="0">
                <a:solidFill>
                  <a:srgbClr val="203864"/>
                </a:solidFill>
                <a:latin typeface="Arial" panose="020B0604020202020204" pitchFamily="34" charset="0"/>
                <a:ea typeface="微软雅黑" panose="020B0503020204020204" pitchFamily="34" charset="-122"/>
              </a:rPr>
              <a:t>年新能源汽车产业发展规划仍具挑战：</a:t>
            </a:r>
            <a:r>
              <a:rPr lang="zh-CN" altLang="en-US" sz="1600" dirty="0">
                <a:solidFill>
                  <a:srgbClr val="203864"/>
                </a:solidFill>
                <a:latin typeface="Arial" panose="020B0604020202020204" pitchFamily="34" charset="0"/>
                <a:ea typeface="微软雅黑" panose="020B0503020204020204" pitchFamily="34" charset="-122"/>
              </a:rPr>
              <a:t>国家</a:t>
            </a:r>
            <a:r>
              <a:rPr lang="en-US" altLang="zh-CN" sz="1600" dirty="0">
                <a:solidFill>
                  <a:srgbClr val="203864"/>
                </a:solidFill>
                <a:latin typeface="Arial" panose="020B0604020202020204" pitchFamily="34" charset="0"/>
                <a:ea typeface="微软雅黑" panose="020B0503020204020204" pitchFamily="34" charset="-122"/>
              </a:rPr>
              <a:t>《</a:t>
            </a:r>
            <a:r>
              <a:rPr lang="zh-CN" altLang="en-US" sz="1600" dirty="0">
                <a:solidFill>
                  <a:srgbClr val="203864"/>
                </a:solidFill>
                <a:latin typeface="Arial" panose="020B0604020202020204" pitchFamily="34" charset="0"/>
                <a:ea typeface="微软雅黑" panose="020B0503020204020204" pitchFamily="34" charset="-122"/>
              </a:rPr>
              <a:t>新能源汽车产业发展规划</a:t>
            </a:r>
            <a:r>
              <a:rPr lang="en-US" altLang="zh-CN" sz="1600" dirty="0">
                <a:solidFill>
                  <a:srgbClr val="203864"/>
                </a:solidFill>
                <a:latin typeface="Arial" panose="020B0604020202020204" pitchFamily="34" charset="0"/>
                <a:ea typeface="微软雅黑" panose="020B0503020204020204" pitchFamily="34" charset="-122"/>
              </a:rPr>
              <a:t>》</a:t>
            </a:r>
            <a:r>
              <a:rPr lang="zh-CN" altLang="en-US" sz="1600" dirty="0">
                <a:solidFill>
                  <a:srgbClr val="203864"/>
                </a:solidFill>
                <a:latin typeface="Arial" panose="020B0604020202020204" pitchFamily="34" charset="0"/>
                <a:ea typeface="微软雅黑" panose="020B0503020204020204" pitchFamily="34" charset="-122"/>
              </a:rPr>
              <a:t>提出，到</a:t>
            </a:r>
            <a:r>
              <a:rPr lang="en-US" altLang="zh-CN" sz="1600" dirty="0">
                <a:solidFill>
                  <a:srgbClr val="203864"/>
                </a:solidFill>
                <a:latin typeface="Arial" panose="020B0604020202020204" pitchFamily="34" charset="0"/>
                <a:ea typeface="微软雅黑" panose="020B0503020204020204" pitchFamily="34" charset="-122"/>
              </a:rPr>
              <a:t>2025</a:t>
            </a:r>
            <a:r>
              <a:rPr lang="zh-CN" altLang="en-US" sz="1600" dirty="0">
                <a:solidFill>
                  <a:srgbClr val="203864"/>
                </a:solidFill>
                <a:latin typeface="Arial" panose="020B0604020202020204" pitchFamily="34" charset="0"/>
                <a:ea typeface="微软雅黑" panose="020B0503020204020204" pitchFamily="34" charset="-122"/>
              </a:rPr>
              <a:t>年电动车新车销售占比</a:t>
            </a:r>
            <a:r>
              <a:rPr lang="en-US" altLang="zh-CN" sz="1600" dirty="0">
                <a:solidFill>
                  <a:srgbClr val="203864"/>
                </a:solidFill>
                <a:latin typeface="Arial" panose="020B0604020202020204" pitchFamily="34" charset="0"/>
                <a:ea typeface="微软雅黑" panose="020B0503020204020204" pitchFamily="34" charset="-122"/>
              </a:rPr>
              <a:t>20%</a:t>
            </a:r>
            <a:r>
              <a:rPr lang="zh-CN" altLang="en-US" sz="1600" dirty="0">
                <a:solidFill>
                  <a:srgbClr val="203864"/>
                </a:solidFill>
                <a:latin typeface="Arial" panose="020B0604020202020204" pitchFamily="34" charset="0"/>
                <a:ea typeface="微软雅黑" panose="020B0503020204020204" pitchFamily="34" charset="-122"/>
              </a:rPr>
              <a:t>，接下来的</a:t>
            </a:r>
            <a:r>
              <a:rPr lang="en-US" altLang="zh-CN" sz="1600" dirty="0">
                <a:solidFill>
                  <a:srgbClr val="203864"/>
                </a:solidFill>
                <a:latin typeface="Arial" panose="020B0604020202020204" pitchFamily="34" charset="0"/>
                <a:ea typeface="微软雅黑" panose="020B0503020204020204" pitchFamily="34" charset="-122"/>
              </a:rPr>
              <a:t>5</a:t>
            </a:r>
            <a:r>
              <a:rPr lang="zh-CN" altLang="en-US" sz="1600" dirty="0">
                <a:solidFill>
                  <a:srgbClr val="203864"/>
                </a:solidFill>
                <a:latin typeface="Arial" panose="020B0604020202020204" pitchFamily="34" charset="0"/>
                <a:ea typeface="微软雅黑" panose="020B0503020204020204" pitchFamily="34" charset="-122"/>
              </a:rPr>
              <a:t>年需要年复合增长率要达到</a:t>
            </a:r>
            <a:r>
              <a:rPr lang="en-US" altLang="zh-CN" sz="1600" dirty="0">
                <a:solidFill>
                  <a:srgbClr val="203864"/>
                </a:solidFill>
                <a:latin typeface="Arial" panose="020B0604020202020204" pitchFamily="34" charset="0"/>
                <a:ea typeface="微软雅黑" panose="020B0503020204020204" pitchFamily="34" charset="-122"/>
              </a:rPr>
              <a:t>37%</a:t>
            </a:r>
            <a:r>
              <a:rPr lang="zh-CN" altLang="en-US" sz="1600" dirty="0">
                <a:solidFill>
                  <a:srgbClr val="203864"/>
                </a:solidFill>
                <a:latin typeface="Arial" panose="020B0604020202020204" pitchFamily="34" charset="0"/>
                <a:ea typeface="微软雅黑" panose="020B0503020204020204" pitchFamily="34" charset="-122"/>
              </a:rPr>
              <a:t>以上才能实现。因此有多位代表不谋而合提出了要加大发展停车位充电的建议，目前大力发展的公共集中大功率充电站仍然是传统汽车加油站模式，对解决电动车充电难问题非常有限，私人消费电动汽车应该以停车位充电为主。</a:t>
            </a:r>
            <a:endParaRPr lang="en-US" altLang="zh-CN" sz="1600" dirty="0">
              <a:solidFill>
                <a:srgbClr val="203864"/>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4108160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58574BF-0E9D-440F-91A5-5123983029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38EE3475-61C3-407D-ABB9-AF83D1AC7C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F7508BB-21A1-4FDD-A406-C6488B5870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133E923-6066-43A9-9989-215B488AB9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409A3150-8E35-4AD9-88AC-68FC17F41F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39EE8F-7CB3-4D76-B2F9-1E197362FE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C9A63CD-AF92-43B4-AE96-C555AAB07A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5E6DD9E-F1CC-4495-83D4-E9ED290F22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5" name="矩形 4">
            <a:extLst>
              <a:ext uri="{FF2B5EF4-FFF2-40B4-BE49-F238E27FC236}">
                <a16:creationId xmlns:a16="http://schemas.microsoft.com/office/drawing/2014/main" id="{ED122C4A-62E4-45F4-AD21-9FC9D245C3DB}"/>
              </a:ext>
            </a:extLst>
          </p:cNvPr>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565314987"/>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54260</TotalTime>
  <Words>417</Words>
  <Application>Microsoft Office PowerPoint</Application>
  <PresentationFormat>A4 纸张(210x297 毫米)</PresentationFormat>
  <Paragraphs>11</Paragraphs>
  <Slides>11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8155</cp:revision>
  <cp:lastPrinted>2016-08-18T05:59:21Z</cp:lastPrinted>
  <dcterms:created xsi:type="dcterms:W3CDTF">2013-12-03T00:55:47Z</dcterms:created>
  <dcterms:modified xsi:type="dcterms:W3CDTF">2021-03-03T06:12:29Z</dcterms:modified>
</cp:coreProperties>
</file>