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notesSlides/notesSlide2.xml" ContentType="application/vnd.openxmlformats-officedocument.presentationml.notesSlide+xml"/>
  <Default Extension="svg" ContentType="image/svg+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ags/tag4.xml" ContentType="application/vnd.openxmlformats-officedocument.presentationml.tags+xml"/>
  <Override PartName="/ppt/theme/theme3.xml" ContentType="application/vnd.openxmlformats-officedocument.them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notesSlides/notesSlide14.xml" ContentType="application/vnd.openxmlformats-officedocument.presentationml.notesSlide+xml"/>
  <Override PartName="/docProps/custom.xml" ContentType="application/vnd.openxmlformats-officedocument.custom-propertie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tags/tag3.xml" ContentType="application/vnd.openxmlformats-officedocument.presentationml.tags+xml"/>
  <Default Extension="jpeg" ContentType="image/jpeg"/>
  <Override PartName="/ppt/slideLayouts/slideLayout16.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18"/>
  </p:notesMasterIdLst>
  <p:sldIdLst>
    <p:sldId id="257" r:id="rId3"/>
    <p:sldId id="293" r:id="rId4"/>
    <p:sldId id="331" r:id="rId5"/>
    <p:sldId id="386" r:id="rId6"/>
    <p:sldId id="385" r:id="rId7"/>
    <p:sldId id="387" r:id="rId8"/>
    <p:sldId id="388" r:id="rId9"/>
    <p:sldId id="389" r:id="rId10"/>
    <p:sldId id="390" r:id="rId11"/>
    <p:sldId id="391" r:id="rId12"/>
    <p:sldId id="392" r:id="rId13"/>
    <p:sldId id="394" r:id="rId14"/>
    <p:sldId id="393" r:id="rId15"/>
    <p:sldId id="395" r:id="rId16"/>
    <p:sldId id="311" r:id="rId17"/>
  </p:sldIdLst>
  <p:sldSz cx="9144000" cy="5143500" type="screen16x9"/>
  <p:notesSz cx="6858000" cy="9144000"/>
  <p:custDataLst>
    <p:tags r:id="rId19"/>
  </p:custData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59EBE"/>
    <a:srgbClr val="8CC345"/>
    <a:srgbClr val="EAEFF7"/>
    <a:srgbClr val="D2DEEF"/>
    <a:srgbClr val="92D050"/>
    <a:srgbClr val="0F6F85"/>
    <a:srgbClr val="939BA7"/>
    <a:srgbClr val="1EA185"/>
    <a:srgbClr val="727272"/>
    <a:srgbClr val="004C41"/>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napToGrid="0">
      <p:cViewPr varScale="1">
        <p:scale>
          <a:sx n="89" d="100"/>
          <a:sy n="89" d="100"/>
        </p:scale>
        <p:origin x="-846" y="-102"/>
      </p:cViewPr>
      <p:guideLst>
        <p:guide orient="horz" pos="1441"/>
        <p:guide pos="2657"/>
      </p:guideLst>
    </p:cSldViewPr>
  </p:slideViewPr>
  <p:notesTextViewPr>
    <p:cViewPr>
      <p:scale>
        <a:sx n="1" d="1"/>
        <a:sy n="1" d="1"/>
      </p:scale>
      <p:origin x="0" y="0"/>
    </p:cViewPr>
  </p:notesTextViewPr>
  <p:sorterViewPr>
    <p:cViewPr>
      <p:scale>
        <a:sx n="50" d="100"/>
        <a:sy n="5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tags" Target="tags/tag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F21E4B3-EC4C-453A-9EA7-43FCD1B5DA28}" type="datetimeFigureOut">
              <a:rPr lang="zh-CN" altLang="en-US" smtClean="0"/>
              <a:pPr/>
              <a:t>2021/3/15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B12A2F4-AB12-47ED-9A6B-E61F9EF43DC8}"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15</a:t>
            </a:fld>
            <a:endParaRPr lang="zh-CN" altLang="en-US" smtClean="0">
              <a:solidFill>
                <a:prstClr val="black"/>
              </a:solidFill>
              <a:latin typeface="Calibri" panose="020F0502020204030204" pitchFamily="34" charset="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3.xml"/><Relationship Id="rId1" Type="http://schemas.openxmlformats.org/officeDocument/2006/relationships/tags" Target="../tags/tag2.xml"/><Relationship Id="rId5" Type="http://schemas.openxmlformats.org/officeDocument/2006/relationships/image" Target="../media/image2.jpeg"/><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Master" Target="../slideMasters/slideMaster2.xml"/><Relationship Id="rId1" Type="http://schemas.openxmlformats.org/officeDocument/2006/relationships/tags" Target="../tags/tag4.xml"/><Relationship Id="rId6" Type="http://schemas.openxmlformats.org/officeDocument/2006/relationships/image" Target="../media/image1.svg"/><Relationship Id="rId5" Type="http://schemas.openxmlformats.org/officeDocument/2006/relationships/image" Target="../media/image5.png"/><Relationship Id="rId4" Type="http://schemas.openxmlformats.org/officeDocument/2006/relationships/image" Target="../media/image2.jpe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hasCustomPrompt="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单击以编辑母版副标题样式</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2021/3/15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
        <p:nvSpPr>
          <p:cNvPr id="35" name="6"/>
          <p:cNvSpPr/>
          <p:nvPr userDrawn="1"/>
        </p:nvSpPr>
        <p:spPr bwMode="auto">
          <a:xfrm>
            <a:off x="-18236" y="-13064"/>
            <a:ext cx="3275488" cy="3802152"/>
          </a:xfrm>
          <a:custGeom>
            <a:avLst/>
            <a:gdLst>
              <a:gd name="connsiteX0" fmla="*/ 3873521 w 4367317"/>
              <a:gd name="connsiteY0" fmla="*/ 0 h 5069536"/>
              <a:gd name="connsiteX1" fmla="*/ 4367317 w 4367317"/>
              <a:gd name="connsiteY1" fmla="*/ 0 h 5069536"/>
              <a:gd name="connsiteX2" fmla="*/ 0 w 4367317"/>
              <a:gd name="connsiteY2" fmla="*/ 5069536 h 5069536"/>
              <a:gd name="connsiteX3" fmla="*/ 0 w 4367317"/>
              <a:gd name="connsiteY3" fmla="*/ 1974215 h 5069536"/>
            </a:gdLst>
            <a:ahLst/>
            <a:cxnLst>
              <a:cxn ang="0">
                <a:pos x="connsiteX0" y="connsiteY0"/>
              </a:cxn>
              <a:cxn ang="0">
                <a:pos x="connsiteX1" y="connsiteY1"/>
              </a:cxn>
              <a:cxn ang="0">
                <a:pos x="connsiteX2" y="connsiteY2"/>
              </a:cxn>
              <a:cxn ang="0">
                <a:pos x="connsiteX3" y="connsiteY3"/>
              </a:cxn>
            </a:cxnLst>
            <a:rect l="l" t="t" r="r" b="b"/>
            <a:pathLst>
              <a:path w="4367317" h="5069536">
                <a:moveTo>
                  <a:pt x="3873521" y="0"/>
                </a:moveTo>
                <a:lnTo>
                  <a:pt x="4367317" y="0"/>
                </a:lnTo>
                <a:lnTo>
                  <a:pt x="0" y="5069536"/>
                </a:lnTo>
                <a:lnTo>
                  <a:pt x="0" y="1974215"/>
                </a:lnTo>
                <a:close/>
              </a:path>
            </a:pathLst>
          </a:custGeom>
          <a:solidFill>
            <a:srgbClr val="EFEFF0"/>
          </a:solidFill>
          <a:ln>
            <a:noFill/>
          </a:ln>
          <a:extLst>
            <a:ext uri="{91240B29-F687-4F45-9708-019B960494DF}">
              <a14:hiddenLine xmlns=""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37" name="5"/>
          <p:cNvSpPr/>
          <p:nvPr userDrawn="1"/>
        </p:nvSpPr>
        <p:spPr bwMode="auto">
          <a:xfrm>
            <a:off x="-18237" y="-32659"/>
            <a:ext cx="2966363" cy="1735930"/>
          </a:xfrm>
          <a:custGeom>
            <a:avLst/>
            <a:gdLst>
              <a:gd name="connsiteX0" fmla="*/ 0 w 3955151"/>
              <a:gd name="connsiteY0" fmla="*/ 0 h 2314573"/>
              <a:gd name="connsiteX1" fmla="*/ 3541893 w 3955151"/>
              <a:gd name="connsiteY1" fmla="*/ 0 h 2314573"/>
              <a:gd name="connsiteX2" fmla="*/ 3955151 w 3955151"/>
              <a:gd name="connsiteY2" fmla="*/ 10116 h 2314573"/>
              <a:gd name="connsiteX3" fmla="*/ 0 w 3955151"/>
              <a:gd name="connsiteY3" fmla="*/ 2314573 h 2314573"/>
            </a:gdLst>
            <a:ahLst/>
            <a:cxnLst>
              <a:cxn ang="0">
                <a:pos x="connsiteX0" y="connsiteY0"/>
              </a:cxn>
              <a:cxn ang="0">
                <a:pos x="connsiteX1" y="connsiteY1"/>
              </a:cxn>
              <a:cxn ang="0">
                <a:pos x="connsiteX2" y="connsiteY2"/>
              </a:cxn>
              <a:cxn ang="0">
                <a:pos x="connsiteX3" y="connsiteY3"/>
              </a:cxn>
            </a:cxnLst>
            <a:rect l="l" t="t" r="r" b="b"/>
            <a:pathLst>
              <a:path w="3955151" h="2314573">
                <a:moveTo>
                  <a:pt x="0" y="0"/>
                </a:moveTo>
                <a:lnTo>
                  <a:pt x="3541893" y="0"/>
                </a:lnTo>
                <a:lnTo>
                  <a:pt x="3955151" y="10116"/>
                </a:lnTo>
                <a:lnTo>
                  <a:pt x="0" y="2314573"/>
                </a:lnTo>
                <a:close/>
              </a:path>
            </a:pathLst>
          </a:custGeom>
          <a:solidFill>
            <a:srgbClr val="159EBE"/>
          </a:solidFill>
          <a:ln>
            <a:noFill/>
          </a:ln>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36" name="4"/>
          <p:cNvSpPr/>
          <p:nvPr userDrawn="1"/>
        </p:nvSpPr>
        <p:spPr bwMode="auto">
          <a:xfrm>
            <a:off x="-18237" y="-13063"/>
            <a:ext cx="2986517" cy="2303852"/>
          </a:xfrm>
          <a:custGeom>
            <a:avLst/>
            <a:gdLst>
              <a:gd name="connsiteX0" fmla="*/ 3934942 w 3982022"/>
              <a:gd name="connsiteY0" fmla="*/ 0 h 3071803"/>
              <a:gd name="connsiteX1" fmla="*/ 3982022 w 3982022"/>
              <a:gd name="connsiteY1" fmla="*/ 0 h 3071803"/>
              <a:gd name="connsiteX2" fmla="*/ 0 w 3982022"/>
              <a:gd name="connsiteY2" fmla="*/ 3071803 h 3071803"/>
              <a:gd name="connsiteX3" fmla="*/ 0 w 3982022"/>
              <a:gd name="connsiteY3" fmla="*/ 1848528 h 3071803"/>
            </a:gdLst>
            <a:ahLst/>
            <a:cxnLst>
              <a:cxn ang="0">
                <a:pos x="connsiteX0" y="connsiteY0"/>
              </a:cxn>
              <a:cxn ang="0">
                <a:pos x="connsiteX1" y="connsiteY1"/>
              </a:cxn>
              <a:cxn ang="0">
                <a:pos x="connsiteX2" y="connsiteY2"/>
              </a:cxn>
              <a:cxn ang="0">
                <a:pos x="connsiteX3" y="connsiteY3"/>
              </a:cxn>
            </a:cxnLst>
            <a:rect l="l" t="t" r="r" b="b"/>
            <a:pathLst>
              <a:path w="3982022" h="3071803">
                <a:moveTo>
                  <a:pt x="3934942" y="0"/>
                </a:moveTo>
                <a:lnTo>
                  <a:pt x="3982022" y="0"/>
                </a:lnTo>
                <a:lnTo>
                  <a:pt x="0" y="3071803"/>
                </a:lnTo>
                <a:lnTo>
                  <a:pt x="0" y="1848528"/>
                </a:lnTo>
                <a:close/>
              </a:path>
            </a:pathLst>
          </a:custGeom>
          <a:solidFill>
            <a:srgbClr val="8CC345"/>
          </a:solidFill>
          <a:ln>
            <a:noFill/>
          </a:ln>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4" name="3"/>
          <p:cNvSpPr/>
          <p:nvPr userDrawn="1"/>
        </p:nvSpPr>
        <p:spPr bwMode="auto">
          <a:xfrm>
            <a:off x="6967698" y="2015967"/>
            <a:ext cx="2193928" cy="2607469"/>
          </a:xfrm>
          <a:custGeom>
            <a:avLst/>
            <a:gdLst>
              <a:gd name="connsiteX0" fmla="*/ 2919413 w 2925237"/>
              <a:gd name="connsiteY0" fmla="*/ 0 h 3476625"/>
              <a:gd name="connsiteX1" fmla="*/ 2925237 w 2925237"/>
              <a:gd name="connsiteY1" fmla="*/ 163915 h 3476625"/>
              <a:gd name="connsiteX2" fmla="*/ 2925237 w 2925237"/>
              <a:gd name="connsiteY2" fmla="*/ 3398721 h 3476625"/>
              <a:gd name="connsiteX3" fmla="*/ 0 w 2925237"/>
              <a:gd name="connsiteY3" fmla="*/ 3476625 h 3476625"/>
            </a:gdLst>
            <a:ahLst/>
            <a:cxnLst>
              <a:cxn ang="0">
                <a:pos x="connsiteX0" y="connsiteY0"/>
              </a:cxn>
              <a:cxn ang="0">
                <a:pos x="connsiteX1" y="connsiteY1"/>
              </a:cxn>
              <a:cxn ang="0">
                <a:pos x="connsiteX2" y="connsiteY2"/>
              </a:cxn>
              <a:cxn ang="0">
                <a:pos x="connsiteX3" y="connsiteY3"/>
              </a:cxn>
            </a:cxnLst>
            <a:rect l="l" t="t" r="r" b="b"/>
            <a:pathLst>
              <a:path w="2925237" h="3476625">
                <a:moveTo>
                  <a:pt x="2919413" y="0"/>
                </a:moveTo>
                <a:lnTo>
                  <a:pt x="2925237" y="163915"/>
                </a:lnTo>
                <a:lnTo>
                  <a:pt x="2925237" y="3398721"/>
                </a:lnTo>
                <a:lnTo>
                  <a:pt x="0" y="3476625"/>
                </a:lnTo>
                <a:close/>
              </a:path>
            </a:pathLst>
          </a:custGeom>
          <a:solidFill>
            <a:srgbClr val="EFEFF0"/>
          </a:solidFill>
          <a:ln>
            <a:noFill/>
          </a:ln>
          <a:extLst>
            <a:ext uri="{91240B29-F687-4F45-9708-019B960494DF}">
              <a14:hiddenLine xmlns=""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2" name="2"/>
          <p:cNvSpPr/>
          <p:nvPr userDrawn="1"/>
        </p:nvSpPr>
        <p:spPr bwMode="auto">
          <a:xfrm>
            <a:off x="6178314" y="3098667"/>
            <a:ext cx="2983312" cy="2069021"/>
          </a:xfrm>
          <a:custGeom>
            <a:avLst/>
            <a:gdLst>
              <a:gd name="connsiteX0" fmla="*/ 3977749 w 3977749"/>
              <a:gd name="connsiteY0" fmla="*/ 0 h 2758695"/>
              <a:gd name="connsiteX1" fmla="*/ 3977749 w 3977749"/>
              <a:gd name="connsiteY1" fmla="*/ 2758695 h 2758695"/>
              <a:gd name="connsiteX2" fmla="*/ 626774 w 3977749"/>
              <a:gd name="connsiteY2" fmla="*/ 2758695 h 2758695"/>
              <a:gd name="connsiteX3" fmla="*/ 0 w 3977749"/>
              <a:gd name="connsiteY3" fmla="*/ 2734703 h 2758695"/>
            </a:gdLst>
            <a:ahLst/>
            <a:cxnLst>
              <a:cxn ang="0">
                <a:pos x="connsiteX0" y="connsiteY0"/>
              </a:cxn>
              <a:cxn ang="0">
                <a:pos x="connsiteX1" y="connsiteY1"/>
              </a:cxn>
              <a:cxn ang="0">
                <a:pos x="connsiteX2" y="connsiteY2"/>
              </a:cxn>
              <a:cxn ang="0">
                <a:pos x="connsiteX3" y="connsiteY3"/>
              </a:cxn>
            </a:cxnLst>
            <a:rect l="l" t="t" r="r" b="b"/>
            <a:pathLst>
              <a:path w="3977749" h="2758695">
                <a:moveTo>
                  <a:pt x="3977749" y="0"/>
                </a:moveTo>
                <a:lnTo>
                  <a:pt x="3977749" y="2758695"/>
                </a:lnTo>
                <a:lnTo>
                  <a:pt x="626774" y="2758695"/>
                </a:lnTo>
                <a:lnTo>
                  <a:pt x="0" y="2734703"/>
                </a:lnTo>
                <a:close/>
              </a:path>
            </a:pathLst>
          </a:custGeom>
          <a:solidFill>
            <a:srgbClr val="159EBE"/>
          </a:solidFill>
          <a:ln>
            <a:noFill/>
          </a:ln>
          <a:extLst>
            <a:ext uri="{91240B29-F687-4F45-9708-019B960494DF}">
              <a14:hiddenLine xmlns=""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3" name="1"/>
          <p:cNvSpPr/>
          <p:nvPr userDrawn="1"/>
        </p:nvSpPr>
        <p:spPr bwMode="auto">
          <a:xfrm>
            <a:off x="5906682" y="3674391"/>
            <a:ext cx="3254944" cy="1493297"/>
          </a:xfrm>
          <a:custGeom>
            <a:avLst/>
            <a:gdLst>
              <a:gd name="connsiteX0" fmla="*/ 4339925 w 4339925"/>
              <a:gd name="connsiteY0" fmla="*/ 0 h 1991063"/>
              <a:gd name="connsiteX1" fmla="*/ 4339925 w 4339925"/>
              <a:gd name="connsiteY1" fmla="*/ 913141 h 1991063"/>
              <a:gd name="connsiteX2" fmla="*/ 305017 w 4339925"/>
              <a:gd name="connsiteY2" fmla="*/ 1991063 h 1991063"/>
              <a:gd name="connsiteX3" fmla="*/ 0 w 4339925"/>
              <a:gd name="connsiteY3" fmla="*/ 1991063 h 1991063"/>
            </a:gdLst>
            <a:ahLst/>
            <a:cxnLst>
              <a:cxn ang="0">
                <a:pos x="connsiteX0" y="connsiteY0"/>
              </a:cxn>
              <a:cxn ang="0">
                <a:pos x="connsiteX1" y="connsiteY1"/>
              </a:cxn>
              <a:cxn ang="0">
                <a:pos x="connsiteX2" y="connsiteY2"/>
              </a:cxn>
              <a:cxn ang="0">
                <a:pos x="connsiteX3" y="connsiteY3"/>
              </a:cxn>
            </a:cxnLst>
            <a:rect l="l" t="t" r="r" b="b"/>
            <a:pathLst>
              <a:path w="4339925" h="1991063">
                <a:moveTo>
                  <a:pt x="4339925" y="0"/>
                </a:moveTo>
                <a:lnTo>
                  <a:pt x="4339925" y="913141"/>
                </a:lnTo>
                <a:lnTo>
                  <a:pt x="305017" y="1991063"/>
                </a:lnTo>
                <a:lnTo>
                  <a:pt x="0" y="1991063"/>
                </a:lnTo>
                <a:close/>
              </a:path>
            </a:pathLst>
          </a:custGeom>
          <a:solidFill>
            <a:srgbClr val="8CC345"/>
          </a:solidFill>
          <a:ln>
            <a:noFill/>
          </a:ln>
          <a:extLst>
            <a:ext uri="{91240B29-F687-4F45-9708-019B960494DF}">
              <a14:hiddenLine xmlns=""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23" name="任意多边形 22"/>
          <p:cNvSpPr/>
          <p:nvPr userDrawn="1"/>
        </p:nvSpPr>
        <p:spPr>
          <a:xfrm>
            <a:off x="1378585" y="1202055"/>
            <a:ext cx="7392035" cy="2171700"/>
          </a:xfrm>
          <a:custGeom>
            <a:avLst/>
            <a:gdLst>
              <a:gd name="connsiteX0" fmla="*/ 0 w 6585492"/>
              <a:gd name="connsiteY0" fmla="*/ 0 h 2171406"/>
              <a:gd name="connsiteX1" fmla="*/ 1849289 w 6585492"/>
              <a:gd name="connsiteY1" fmla="*/ 0 h 2171406"/>
              <a:gd name="connsiteX2" fmla="*/ 1849289 w 6585492"/>
              <a:gd name="connsiteY2" fmla="*/ 149501 h 2171406"/>
              <a:gd name="connsiteX3" fmla="*/ 149501 w 6585492"/>
              <a:gd name="connsiteY3" fmla="*/ 149501 h 2171406"/>
              <a:gd name="connsiteX4" fmla="*/ 149501 w 6585492"/>
              <a:gd name="connsiteY4" fmla="*/ 2021905 h 2171406"/>
              <a:gd name="connsiteX5" fmla="*/ 6435991 w 6585492"/>
              <a:gd name="connsiteY5" fmla="*/ 2021905 h 2171406"/>
              <a:gd name="connsiteX6" fmla="*/ 6435991 w 6585492"/>
              <a:gd name="connsiteY6" fmla="*/ 149501 h 2171406"/>
              <a:gd name="connsiteX7" fmla="*/ 4399901 w 6585492"/>
              <a:gd name="connsiteY7" fmla="*/ 149501 h 2171406"/>
              <a:gd name="connsiteX8" fmla="*/ 4399901 w 6585492"/>
              <a:gd name="connsiteY8" fmla="*/ 0 h 2171406"/>
              <a:gd name="connsiteX9" fmla="*/ 6585492 w 6585492"/>
              <a:gd name="connsiteY9" fmla="*/ 0 h 2171406"/>
              <a:gd name="connsiteX10" fmla="*/ 6585492 w 6585492"/>
              <a:gd name="connsiteY10" fmla="*/ 2171406 h 2171406"/>
              <a:gd name="connsiteX11" fmla="*/ 0 w 6585492"/>
              <a:gd name="connsiteY11" fmla="*/ 2171406 h 2171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585492" h="2171406">
                <a:moveTo>
                  <a:pt x="0" y="0"/>
                </a:moveTo>
                <a:lnTo>
                  <a:pt x="1849289" y="0"/>
                </a:lnTo>
                <a:lnTo>
                  <a:pt x="1849289" y="149501"/>
                </a:lnTo>
                <a:lnTo>
                  <a:pt x="149501" y="149501"/>
                </a:lnTo>
                <a:lnTo>
                  <a:pt x="149501" y="2021905"/>
                </a:lnTo>
                <a:lnTo>
                  <a:pt x="6435991" y="2021905"/>
                </a:lnTo>
                <a:lnTo>
                  <a:pt x="6435991" y="149501"/>
                </a:lnTo>
                <a:lnTo>
                  <a:pt x="4399901" y="149501"/>
                </a:lnTo>
                <a:lnTo>
                  <a:pt x="4399901" y="0"/>
                </a:lnTo>
                <a:lnTo>
                  <a:pt x="6585492" y="0"/>
                </a:lnTo>
                <a:lnTo>
                  <a:pt x="6585492" y="2171406"/>
                </a:lnTo>
                <a:lnTo>
                  <a:pt x="0" y="2171406"/>
                </a:lnTo>
                <a:close/>
              </a:path>
            </a:pathLst>
          </a:custGeom>
          <a:solidFill>
            <a:srgbClr val="8CC3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pic>
        <p:nvPicPr>
          <p:cNvPr id="56" name="图片 55" descr="乘联会组合LOGO"/>
          <p:cNvPicPr>
            <a:picLocks noChangeAspect="1"/>
          </p:cNvPicPr>
          <p:nvPr userDrawn="1"/>
        </p:nvPicPr>
        <p:blipFill>
          <a:blip r:embed="rId4" cstate="print"/>
          <a:stretch>
            <a:fillRect/>
          </a:stretch>
        </p:blipFill>
        <p:spPr>
          <a:xfrm>
            <a:off x="7895590" y="101600"/>
            <a:ext cx="1125220" cy="392430"/>
          </a:xfrm>
          <a:prstGeom prst="rect">
            <a:avLst/>
          </a:prstGeom>
        </p:spPr>
      </p:pic>
      <p:sp>
        <p:nvSpPr>
          <p:cNvPr id="21" name="PA_文本框 23"/>
          <p:cNvSpPr txBox="1"/>
          <p:nvPr userDrawn="1">
            <p:custDataLst>
              <p:tags r:id="rId1"/>
            </p:custDataLst>
          </p:nvPr>
        </p:nvSpPr>
        <p:spPr>
          <a:xfrm>
            <a:off x="3710004" y="2814988"/>
            <a:ext cx="2305685" cy="33718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i="0" u="none" strike="noStrike" kern="1200" cap="none" spc="0" normalizeH="0" baseline="0" noProof="0" dirty="0" smtClean="0">
                <a:ln>
                  <a:noFill/>
                </a:ln>
                <a:solidFill>
                  <a:srgbClr val="159EBE"/>
                </a:solidFill>
                <a:effectLst/>
                <a:uLnTx/>
                <a:uFillTx/>
                <a:cs typeface="+mn-ea"/>
                <a:sym typeface="+mn-lt"/>
              </a:rPr>
              <a:t>专业 </a:t>
            </a:r>
            <a:r>
              <a:rPr kumimoji="0" lang="en-US" altLang="zh-CN" sz="1600" i="0" u="none" strike="noStrike" kern="1200" cap="none" spc="0" normalizeH="0" baseline="0" noProof="0" dirty="0" smtClean="0">
                <a:ln>
                  <a:noFill/>
                </a:ln>
                <a:solidFill>
                  <a:srgbClr val="159EBE"/>
                </a:solidFill>
                <a:effectLst/>
                <a:uLnTx/>
                <a:uFillTx/>
                <a:cs typeface="+mn-ea"/>
                <a:sym typeface="+mn-lt"/>
              </a:rPr>
              <a:t>| </a:t>
            </a:r>
            <a:r>
              <a:rPr kumimoji="0" lang="zh-CN" altLang="en-US" sz="1600" i="0" u="none" strike="noStrike" kern="1200" cap="none" spc="0" normalizeH="0" baseline="0" noProof="0" dirty="0" smtClean="0">
                <a:ln>
                  <a:noFill/>
                </a:ln>
                <a:solidFill>
                  <a:srgbClr val="159EBE"/>
                </a:solidFill>
                <a:effectLst/>
                <a:uLnTx/>
                <a:uFillTx/>
                <a:cs typeface="+mn-ea"/>
                <a:sym typeface="+mn-lt"/>
              </a:rPr>
              <a:t>共享 </a:t>
            </a:r>
            <a:r>
              <a:rPr kumimoji="0" lang="en-US" altLang="zh-CN" sz="1600" i="0" u="none" strike="noStrike" kern="1200" cap="none" spc="0" normalizeH="0" baseline="0" noProof="0" dirty="0" smtClean="0">
                <a:ln>
                  <a:noFill/>
                </a:ln>
                <a:solidFill>
                  <a:srgbClr val="159EBE"/>
                </a:solidFill>
                <a:effectLst/>
                <a:uLnTx/>
                <a:uFillTx/>
                <a:cs typeface="+mn-ea"/>
                <a:sym typeface="+mn-lt"/>
              </a:rPr>
              <a:t>| </a:t>
            </a:r>
            <a:r>
              <a:rPr kumimoji="0" lang="zh-CN" altLang="en-US" sz="1600" i="0" u="none" strike="noStrike" kern="1200" cap="none" spc="0" normalizeH="0" baseline="0" noProof="0" dirty="0" smtClean="0">
                <a:ln>
                  <a:noFill/>
                </a:ln>
                <a:solidFill>
                  <a:srgbClr val="159EBE"/>
                </a:solidFill>
                <a:effectLst/>
                <a:uLnTx/>
                <a:uFillTx/>
                <a:cs typeface="+mn-ea"/>
                <a:sym typeface="+mn-lt"/>
              </a:rPr>
              <a:t>高效</a:t>
            </a:r>
            <a:r>
              <a:rPr kumimoji="0" lang="en-US" altLang="zh-CN" sz="1600" i="0" u="none" strike="noStrike" kern="1200" cap="none" spc="0" normalizeH="0" baseline="0" noProof="0" dirty="0">
                <a:ln>
                  <a:noFill/>
                </a:ln>
                <a:solidFill>
                  <a:srgbClr val="159EBE"/>
                </a:solidFill>
                <a:effectLst/>
                <a:uLnTx/>
                <a:uFillTx/>
                <a:cs typeface="+mn-ea"/>
                <a:sym typeface="+mn-lt"/>
              </a:rPr>
              <a:t> </a:t>
            </a:r>
            <a:r>
              <a:rPr kumimoji="0" lang="en-US" altLang="zh-CN" sz="1600" i="0" u="none" strike="noStrike" kern="1200" cap="none" spc="0" normalizeH="0" baseline="0" noProof="0" dirty="0" smtClean="0">
                <a:ln>
                  <a:noFill/>
                </a:ln>
                <a:solidFill>
                  <a:srgbClr val="159EBE"/>
                </a:solidFill>
                <a:effectLst/>
                <a:uLnTx/>
                <a:uFillTx/>
                <a:cs typeface="+mn-ea"/>
                <a:sym typeface="+mn-lt"/>
              </a:rPr>
              <a:t>| </a:t>
            </a:r>
            <a:r>
              <a:rPr kumimoji="0" lang="zh-CN" altLang="en-US" sz="1600" i="0" u="none" strike="noStrike" kern="1200" cap="none" spc="0" normalizeH="0" baseline="0" noProof="0" dirty="0" smtClean="0">
                <a:ln>
                  <a:noFill/>
                </a:ln>
                <a:solidFill>
                  <a:srgbClr val="159EBE"/>
                </a:solidFill>
                <a:effectLst/>
                <a:uLnTx/>
                <a:uFillTx/>
                <a:cs typeface="+mn-ea"/>
                <a:sym typeface="+mn-lt"/>
              </a:rPr>
              <a:t>创新</a:t>
            </a:r>
          </a:p>
        </p:txBody>
      </p:sp>
      <p:pic>
        <p:nvPicPr>
          <p:cNvPr id="8" name="图片 43027" descr="微信二维码"/>
          <p:cNvPicPr>
            <a:picLocks noChangeAspect="1"/>
          </p:cNvPicPr>
          <p:nvPr userDrawn="1"/>
        </p:nvPicPr>
        <p:blipFill>
          <a:blip r:embed="rId5"/>
          <a:stretch>
            <a:fillRect/>
          </a:stretch>
        </p:blipFill>
        <p:spPr>
          <a:xfrm>
            <a:off x="635" y="4173855"/>
            <a:ext cx="981075" cy="963295"/>
          </a:xfrm>
          <a:prstGeom prst="rect">
            <a:avLst/>
          </a:prstGeom>
          <a:noFill/>
          <a:ln w="9525">
            <a:noFill/>
          </a:ln>
        </p:spPr>
      </p:pic>
      <p:sp>
        <p:nvSpPr>
          <p:cNvPr id="9" name="PA_文本框 23"/>
          <p:cNvSpPr txBox="1"/>
          <p:nvPr userDrawn="1">
            <p:custDataLst>
              <p:tags r:id="rId2"/>
            </p:custDataLst>
          </p:nvPr>
        </p:nvSpPr>
        <p:spPr>
          <a:xfrm>
            <a:off x="3730006" y="914433"/>
            <a:ext cx="2214880" cy="706755"/>
          </a:xfrm>
          <a:prstGeom prst="rect">
            <a:avLst/>
          </a:prstGeom>
          <a:noFill/>
        </p:spPr>
        <p:txBody>
          <a:bodyPr wrap="none" rtlCol="0">
            <a:spAutoFit/>
            <a:scene3d>
              <a:camera prst="orthographicFront"/>
              <a:lightRig rig="threePt" dir="t"/>
            </a:scene3d>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000" b="1" u="none" strike="noStrike" kern="1200" cap="none" spc="0" normalizeH="0" baseline="0" noProof="0" dirty="0" smtClean="0">
                <a:ln w="10160">
                  <a:solidFill>
                    <a:schemeClr val="bg1"/>
                  </a:solidFill>
                  <a:prstDash val="solid"/>
                </a:ln>
                <a:solidFill>
                  <a:srgbClr val="8CC345"/>
                </a:solidFill>
                <a:effectLst>
                  <a:outerShdw blurRad="38100" dist="22860" dir="5400000" algn="tl" rotWithShape="0">
                    <a:srgbClr val="000000">
                      <a:alpha val="30000"/>
                    </a:srgbClr>
                  </a:outerShdw>
                </a:effectLst>
                <a:uLnTx/>
                <a:uFillTx/>
                <a:cs typeface="+mn-ea"/>
                <a:sym typeface="+mn-lt"/>
              </a:rPr>
              <a:t>政策分析</a:t>
            </a: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hasCustomPrompt="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2021/3/15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hasCustomPrompt="1"/>
          </p:nvPr>
        </p:nvSpPr>
        <p:spPr>
          <a:xfrm>
            <a:off x="628650" y="273844"/>
            <a:ext cx="5800725" cy="4358879"/>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2021/3/15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2021/3/15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2021/3/15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2021/3/15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2021/3/15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2021/3/15</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2021/3/15</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2021/3/15</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
        <p:nvSpPr>
          <p:cNvPr id="11" name="任意多边形 10"/>
          <p:cNvSpPr/>
          <p:nvPr userDrawn="1"/>
        </p:nvSpPr>
        <p:spPr>
          <a:xfrm>
            <a:off x="1681888" y="250814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1" fmla="*/ 0 w 576263"/>
              <a:gd name="connsiteY0-2" fmla="*/ 0 h 547688"/>
              <a:gd name="connsiteX1-3" fmla="*/ 566738 w 576263"/>
              <a:gd name="connsiteY1-4" fmla="*/ 547688 h 547688"/>
              <a:gd name="connsiteX2-5" fmla="*/ 576263 w 576263"/>
              <a:gd name="connsiteY2-6" fmla="*/ 0 h 547688"/>
              <a:gd name="connsiteX3-7" fmla="*/ 0 w 576263"/>
              <a:gd name="connsiteY3-8" fmla="*/ 0 h 547688"/>
              <a:gd name="connsiteX0-9" fmla="*/ 0 w 576263"/>
              <a:gd name="connsiteY0-10" fmla="*/ 0 h 571500"/>
              <a:gd name="connsiteX1-11" fmla="*/ 566738 w 576263"/>
              <a:gd name="connsiteY1-12" fmla="*/ 571500 h 571500"/>
              <a:gd name="connsiteX2-13" fmla="*/ 576263 w 576263"/>
              <a:gd name="connsiteY2-14" fmla="*/ 0 h 571500"/>
              <a:gd name="connsiteX3-15" fmla="*/ 0 w 576263"/>
              <a:gd name="connsiteY3-16" fmla="*/ 0 h 571500"/>
              <a:gd name="connsiteX0-17" fmla="*/ 0 w 576263"/>
              <a:gd name="connsiteY0-18" fmla="*/ 0 h 576263"/>
              <a:gd name="connsiteX1-19" fmla="*/ 571335 w 576263"/>
              <a:gd name="connsiteY1-20" fmla="*/ 576263 h 576263"/>
              <a:gd name="connsiteX2-21" fmla="*/ 576263 w 576263"/>
              <a:gd name="connsiteY2-22" fmla="*/ 0 h 576263"/>
              <a:gd name="connsiteX3-23" fmla="*/ 0 w 576263"/>
              <a:gd name="connsiteY3-24" fmla="*/ 0 h 576263"/>
              <a:gd name="connsiteX0-25" fmla="*/ 0 w 576448"/>
              <a:gd name="connsiteY0-26" fmla="*/ 0 h 576263"/>
              <a:gd name="connsiteX1-27" fmla="*/ 575933 w 576448"/>
              <a:gd name="connsiteY1-28" fmla="*/ 576263 h 576263"/>
              <a:gd name="connsiteX2-29" fmla="*/ 576263 w 576448"/>
              <a:gd name="connsiteY2-30" fmla="*/ 0 h 576263"/>
              <a:gd name="connsiteX3-31" fmla="*/ 0 w 576448"/>
              <a:gd name="connsiteY3-32" fmla="*/ 0 h 576263"/>
            </a:gdLst>
            <a:ahLst/>
            <a:cxnLst>
              <a:cxn ang="0">
                <a:pos x="connsiteX0-1" y="connsiteY0-2"/>
              </a:cxn>
              <a:cxn ang="0">
                <a:pos x="connsiteX1-3" y="connsiteY1-4"/>
              </a:cxn>
              <a:cxn ang="0">
                <a:pos x="connsiteX2-5" y="connsiteY2-6"/>
              </a:cxn>
              <a:cxn ang="0">
                <a:pos x="connsiteX3-7" y="connsiteY3-8"/>
              </a:cxn>
            </a:cxnLst>
            <a:rect l="l" t="t" r="r" b="b"/>
            <a:pathLst>
              <a:path w="576448" h="576263">
                <a:moveTo>
                  <a:pt x="0" y="0"/>
                </a:moveTo>
                <a:lnTo>
                  <a:pt x="575933" y="576263"/>
                </a:lnTo>
                <a:cubicBezTo>
                  <a:pt x="577576" y="384175"/>
                  <a:pt x="574620" y="192088"/>
                  <a:pt x="576263" y="0"/>
                </a:cubicBezTo>
                <a:lnTo>
                  <a:pt x="0" y="0"/>
                </a:ln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userDrawn="1"/>
        </p:nvSpPr>
        <p:spPr>
          <a:xfrm>
            <a:off x="2124075" y="251084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a:defRPr/>
            </a:pPr>
            <a:r>
              <a:rPr lang="en-US" altLang="zh-CN" sz="28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    </a:t>
            </a:r>
            <a:r>
              <a:rPr lang="zh-CN" altLang="en-US"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感谢关注！</a:t>
            </a:r>
            <a:endParaRPr lang="zh-CN" altLang="en-US"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cs typeface="Meiryo" panose="020B0604030504040204" pitchFamily="34" charset="-128"/>
              <a:sym typeface="+mn-ea"/>
            </a:endParaRPr>
          </a:p>
        </p:txBody>
      </p:sp>
      <p:sp>
        <p:nvSpPr>
          <p:cNvPr id="18" name="矩形 17"/>
          <p:cNvSpPr/>
          <p:nvPr userDrawn="1"/>
        </p:nvSpPr>
        <p:spPr>
          <a:xfrm>
            <a:off x="1" y="1935019"/>
            <a:ext cx="6984207" cy="581458"/>
          </a:xfrm>
          <a:prstGeom prst="rect">
            <a:avLst/>
          </a:prstGeom>
          <a:solidFill>
            <a:srgbClr val="159EB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 </a:t>
            </a:r>
            <a:r>
              <a:rPr lang="zh-CN" altLang="en-US" sz="28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更多内容敬请关注乘联会官网及公众号</a:t>
            </a:r>
          </a:p>
        </p:txBody>
      </p:sp>
      <p:sp>
        <p:nvSpPr>
          <p:cNvPr id="19" name="直角三角形 18"/>
          <p:cNvSpPr/>
          <p:nvPr userDrawn="1"/>
        </p:nvSpPr>
        <p:spPr>
          <a:xfrm>
            <a:off x="6984207" y="1931989"/>
            <a:ext cx="640276" cy="584488"/>
          </a:xfrm>
          <a:prstGeom prst="rtTriangle">
            <a:avLst/>
          </a:prstGeom>
          <a:solidFill>
            <a:srgbClr val="159EB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20" name="文本框 19"/>
          <p:cNvSpPr txBox="1"/>
          <p:nvPr userDrawn="1"/>
        </p:nvSpPr>
        <p:spPr>
          <a:xfrm>
            <a:off x="1163955" y="395605"/>
            <a:ext cx="3086100" cy="306705"/>
          </a:xfrm>
          <a:prstGeom prst="rect">
            <a:avLst/>
          </a:prstGeom>
          <a:noFill/>
        </p:spPr>
        <p:txBody>
          <a:bodyPr wrap="square" rtlCol="0">
            <a:spAutoFit/>
          </a:bodyPr>
          <a:lstStyle/>
          <a:p>
            <a:r>
              <a:rPr lang="zh-CN" altLang="en-US" sz="1400" b="1">
                <a:solidFill>
                  <a:srgbClr val="159EBE"/>
                </a:solidFill>
                <a:latin typeface="微软雅黑" panose="020B0503020204020204" pitchFamily="34" charset="-122"/>
                <a:ea typeface="微软雅黑" panose="020B0503020204020204" pitchFamily="34" charset="-122"/>
              </a:rPr>
              <a:t>如有疑问或需求请联系乘联会秘书处</a:t>
            </a:r>
          </a:p>
        </p:txBody>
      </p:sp>
      <p:sp>
        <p:nvSpPr>
          <p:cNvPr id="27" name="文本框 26"/>
          <p:cNvSpPr txBox="1"/>
          <p:nvPr userDrawn="1"/>
        </p:nvSpPr>
        <p:spPr>
          <a:xfrm>
            <a:off x="2458085" y="1030605"/>
            <a:ext cx="104457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021-52680968</a:t>
            </a:r>
          </a:p>
        </p:txBody>
      </p:sp>
      <p:sp>
        <p:nvSpPr>
          <p:cNvPr id="28" name="文本框 27"/>
          <p:cNvSpPr txBox="1"/>
          <p:nvPr userDrawn="1"/>
        </p:nvSpPr>
        <p:spPr>
          <a:xfrm>
            <a:off x="2465070" y="1252220"/>
            <a:ext cx="194881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cpcanews@sxtauto.com.cn</a:t>
            </a:r>
          </a:p>
        </p:txBody>
      </p:sp>
      <p:sp>
        <p:nvSpPr>
          <p:cNvPr id="29" name="文本框 28"/>
          <p:cNvSpPr txBox="1"/>
          <p:nvPr userDrawn="1"/>
        </p:nvSpPr>
        <p:spPr>
          <a:xfrm>
            <a:off x="2475230" y="1474470"/>
            <a:ext cx="1442720"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www.cpcaauto.com</a:t>
            </a:r>
          </a:p>
        </p:txBody>
      </p:sp>
      <p:pic>
        <p:nvPicPr>
          <p:cNvPr id="30" name="图片 29" descr="乘早读"/>
          <p:cNvPicPr>
            <a:picLocks noChangeAspect="1"/>
          </p:cNvPicPr>
          <p:nvPr userDrawn="1"/>
        </p:nvPicPr>
        <p:blipFill>
          <a:blip r:embed="rId3"/>
          <a:stretch>
            <a:fillRect/>
          </a:stretch>
        </p:blipFill>
        <p:spPr>
          <a:xfrm>
            <a:off x="6870700" y="758190"/>
            <a:ext cx="981710" cy="981710"/>
          </a:xfrm>
          <a:prstGeom prst="rect">
            <a:avLst/>
          </a:prstGeom>
        </p:spPr>
      </p:pic>
      <p:pic>
        <p:nvPicPr>
          <p:cNvPr id="31" name="图片 43027" descr="微信二维码"/>
          <p:cNvPicPr>
            <a:picLocks noChangeAspect="1"/>
          </p:cNvPicPr>
          <p:nvPr userDrawn="1"/>
        </p:nvPicPr>
        <p:blipFill>
          <a:blip r:embed="rId4"/>
          <a:stretch>
            <a:fillRect/>
          </a:stretch>
        </p:blipFill>
        <p:spPr>
          <a:xfrm>
            <a:off x="5937250" y="757555"/>
            <a:ext cx="1014095" cy="995045"/>
          </a:xfrm>
          <a:prstGeom prst="rect">
            <a:avLst/>
          </a:prstGeom>
          <a:noFill/>
          <a:ln w="9525">
            <a:noFill/>
          </a:ln>
        </p:spPr>
      </p:pic>
      <p:cxnSp>
        <p:nvCxnSpPr>
          <p:cNvPr id="32" name="直接连接符 31"/>
          <p:cNvCxnSpPr/>
          <p:nvPr userDrawn="1"/>
        </p:nvCxnSpPr>
        <p:spPr>
          <a:xfrm>
            <a:off x="5897245" y="834390"/>
            <a:ext cx="0" cy="840105"/>
          </a:xfrm>
          <a:prstGeom prst="line">
            <a:avLst/>
          </a:prstGeom>
          <a:ln w="19050">
            <a:solidFill>
              <a:srgbClr val="159EBE"/>
            </a:solidFill>
          </a:ln>
        </p:spPr>
        <p:style>
          <a:lnRef idx="1">
            <a:schemeClr val="accent1"/>
          </a:lnRef>
          <a:fillRef idx="0">
            <a:schemeClr val="accent1"/>
          </a:fillRef>
          <a:effectRef idx="0">
            <a:schemeClr val="accent1"/>
          </a:effectRef>
          <a:fontRef idx="minor">
            <a:schemeClr val="tx1"/>
          </a:fontRef>
        </p:style>
      </p:cxnSp>
      <p:sp>
        <p:nvSpPr>
          <p:cNvPr id="33" name="Freeform 51"/>
          <p:cNvSpPr>
            <a:spLocks noChangeArrowheads="1"/>
          </p:cNvSpPr>
          <p:nvPr userDrawn="1"/>
        </p:nvSpPr>
        <p:spPr bwMode="auto">
          <a:xfrm>
            <a:off x="2238375" y="1297305"/>
            <a:ext cx="208280" cy="158115"/>
          </a:xfrm>
          <a:custGeom>
            <a:avLst/>
            <a:gdLst>
              <a:gd name="T0" fmla="*/ 8120 w 461"/>
              <a:gd name="T1" fmla="*/ 12182 h 285"/>
              <a:gd name="T2" fmla="*/ 8120 w 461"/>
              <a:gd name="T3" fmla="*/ 12182 h 285"/>
              <a:gd name="T4" fmla="*/ 91576 w 461"/>
              <a:gd name="T5" fmla="*/ 56398 h 285"/>
              <a:gd name="T6" fmla="*/ 104207 w 461"/>
              <a:gd name="T7" fmla="*/ 60008 h 285"/>
              <a:gd name="T8" fmla="*/ 111876 w 461"/>
              <a:gd name="T9" fmla="*/ 56398 h 285"/>
              <a:gd name="T10" fmla="*/ 195783 w 461"/>
              <a:gd name="T11" fmla="*/ 12182 h 285"/>
              <a:gd name="T12" fmla="*/ 199843 w 461"/>
              <a:gd name="T13" fmla="*/ 0 h 285"/>
              <a:gd name="T14" fmla="*/ 8120 w 461"/>
              <a:gd name="T15" fmla="*/ 0 h 285"/>
              <a:gd name="T16" fmla="*/ 8120 w 461"/>
              <a:gd name="T17" fmla="*/ 12182 h 285"/>
              <a:gd name="T18" fmla="*/ 199843 w 461"/>
              <a:gd name="T19" fmla="*/ 36095 h 285"/>
              <a:gd name="T20" fmla="*/ 199843 w 461"/>
              <a:gd name="T21" fmla="*/ 36095 h 285"/>
              <a:gd name="T22" fmla="*/ 111876 w 461"/>
              <a:gd name="T23" fmla="*/ 80311 h 285"/>
              <a:gd name="T24" fmla="*/ 104207 w 461"/>
              <a:gd name="T25" fmla="*/ 80311 h 285"/>
              <a:gd name="T26" fmla="*/ 91576 w 461"/>
              <a:gd name="T27" fmla="*/ 80311 h 285"/>
              <a:gd name="T28" fmla="*/ 8120 w 461"/>
              <a:gd name="T29" fmla="*/ 36095 h 285"/>
              <a:gd name="T30" fmla="*/ 4060 w 461"/>
              <a:gd name="T31" fmla="*/ 36095 h 285"/>
              <a:gd name="T32" fmla="*/ 4060 w 461"/>
              <a:gd name="T33" fmla="*/ 120015 h 285"/>
              <a:gd name="T34" fmla="*/ 15789 w 461"/>
              <a:gd name="T35" fmla="*/ 128137 h 285"/>
              <a:gd name="T36" fmla="*/ 191723 w 461"/>
              <a:gd name="T37" fmla="*/ 128137 h 285"/>
              <a:gd name="T38" fmla="*/ 203903 w 461"/>
              <a:gd name="T39" fmla="*/ 120015 h 285"/>
              <a:gd name="T40" fmla="*/ 203903 w 461"/>
              <a:gd name="T41" fmla="*/ 36095 h 285"/>
              <a:gd name="T42" fmla="*/ 199843 w 461"/>
              <a:gd name="T43" fmla="*/ 36095 h 28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61" h="285">
                <a:moveTo>
                  <a:pt x="18" y="27"/>
                </a:moveTo>
                <a:lnTo>
                  <a:pt x="18" y="27"/>
                </a:lnTo>
                <a:cubicBezTo>
                  <a:pt x="35" y="35"/>
                  <a:pt x="203" y="125"/>
                  <a:pt x="203" y="125"/>
                </a:cubicBezTo>
                <a:cubicBezTo>
                  <a:pt x="212" y="133"/>
                  <a:pt x="221" y="133"/>
                  <a:pt x="231" y="133"/>
                </a:cubicBezTo>
                <a:cubicBezTo>
                  <a:pt x="239" y="133"/>
                  <a:pt x="248" y="133"/>
                  <a:pt x="248" y="125"/>
                </a:cubicBezTo>
                <a:cubicBezTo>
                  <a:pt x="256" y="125"/>
                  <a:pt x="425" y="35"/>
                  <a:pt x="434" y="27"/>
                </a:cubicBezTo>
                <a:cubicBezTo>
                  <a:pt x="452" y="18"/>
                  <a:pt x="460" y="0"/>
                  <a:pt x="443" y="0"/>
                </a:cubicBezTo>
                <a:cubicBezTo>
                  <a:pt x="18" y="0"/>
                  <a:pt x="18" y="0"/>
                  <a:pt x="18" y="0"/>
                </a:cubicBezTo>
                <a:cubicBezTo>
                  <a:pt x="0" y="0"/>
                  <a:pt x="9" y="18"/>
                  <a:pt x="18" y="27"/>
                </a:cubicBezTo>
                <a:close/>
                <a:moveTo>
                  <a:pt x="443" y="80"/>
                </a:moveTo>
                <a:lnTo>
                  <a:pt x="443" y="80"/>
                </a:lnTo>
                <a:cubicBezTo>
                  <a:pt x="434" y="80"/>
                  <a:pt x="256" y="169"/>
                  <a:pt x="248" y="178"/>
                </a:cubicBezTo>
                <a:cubicBezTo>
                  <a:pt x="248" y="178"/>
                  <a:pt x="239" y="178"/>
                  <a:pt x="231" y="178"/>
                </a:cubicBezTo>
                <a:cubicBezTo>
                  <a:pt x="221" y="178"/>
                  <a:pt x="212" y="178"/>
                  <a:pt x="203" y="178"/>
                </a:cubicBezTo>
                <a:cubicBezTo>
                  <a:pt x="194" y="169"/>
                  <a:pt x="27" y="80"/>
                  <a:pt x="18" y="80"/>
                </a:cubicBezTo>
                <a:cubicBezTo>
                  <a:pt x="9" y="72"/>
                  <a:pt x="9" y="80"/>
                  <a:pt x="9" y="80"/>
                </a:cubicBezTo>
                <a:cubicBezTo>
                  <a:pt x="9" y="88"/>
                  <a:pt x="9" y="266"/>
                  <a:pt x="9" y="266"/>
                </a:cubicBezTo>
                <a:cubicBezTo>
                  <a:pt x="9" y="275"/>
                  <a:pt x="18" y="284"/>
                  <a:pt x="35" y="284"/>
                </a:cubicBezTo>
                <a:cubicBezTo>
                  <a:pt x="425" y="284"/>
                  <a:pt x="425" y="284"/>
                  <a:pt x="425" y="284"/>
                </a:cubicBezTo>
                <a:cubicBezTo>
                  <a:pt x="443" y="284"/>
                  <a:pt x="452" y="275"/>
                  <a:pt x="452" y="266"/>
                </a:cubicBezTo>
                <a:cubicBezTo>
                  <a:pt x="452" y="266"/>
                  <a:pt x="452" y="88"/>
                  <a:pt x="452" y="80"/>
                </a:cubicBezTo>
                <a:cubicBezTo>
                  <a:pt x="452" y="80"/>
                  <a:pt x="452" y="72"/>
                  <a:pt x="443" y="80"/>
                </a:cubicBezTo>
                <a:close/>
              </a:path>
            </a:pathLst>
          </a:custGeom>
          <a:solidFill>
            <a:srgbClr val="159EBE"/>
          </a:solidFill>
          <a:ln>
            <a:noFill/>
          </a:ln>
          <a:effectLst/>
          <a:extLst>
            <a:ext uri="{91240B29-F687-4F45-9708-019B960494DF}">
              <a14:hiddenLine xmlns="" xmlns:a14="http://schemas.microsoft.com/office/drawing/2010/main" w="9525">
                <a:solidFill>
                  <a:srgbClr val="808080"/>
                </a:solidFill>
                <a:bevel/>
              </a14:hiddenLine>
            </a:ext>
            <a:ext uri="{AF507438-7753-43E0-B8FC-AC1667EBCBE1}">
              <a14:hiddenEffects xmlns="" xmlns:a14="http://schemas.microsoft.com/office/drawing/2010/main">
                <a:effectLst>
                  <a:outerShdw blurRad="63500" dist="38099" dir="2700000" algn="ctr" rotWithShape="0">
                    <a:srgbClr val="000000">
                      <a:alpha val="74997"/>
                    </a:srgbClr>
                  </a:outerShdw>
                </a:effectLst>
              </a14:hiddenEffects>
            </a:ext>
          </a:extLst>
        </p:spPr>
        <p:txBody>
          <a:bodyPr wrap="none" lIns="34290" tIns="17145" rIns="34290" bIns="17145" anchor="ct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MS PGothic" panose="020B0600070205080204" pitchFamily="34" charset="-128"/>
              <a:cs typeface="+mn-cs"/>
            </a:endParaRPr>
          </a:p>
        </p:txBody>
      </p:sp>
      <p:grpSp>
        <p:nvGrpSpPr>
          <p:cNvPr id="46" name="Group 20"/>
          <p:cNvGrpSpPr>
            <a:grpSpLocks noChangeAspect="1"/>
          </p:cNvGrpSpPr>
          <p:nvPr userDrawn="1"/>
        </p:nvGrpSpPr>
        <p:grpSpPr bwMode="auto">
          <a:xfrm>
            <a:off x="5194935" y="978535"/>
            <a:ext cx="586740" cy="508000"/>
            <a:chOff x="1536" y="46"/>
            <a:chExt cx="4737" cy="4097"/>
          </a:xfrm>
          <a:solidFill>
            <a:srgbClr val="159EBE"/>
          </a:solidFill>
        </p:grpSpPr>
        <p:sp>
          <p:nvSpPr>
            <p:cNvPr id="47" name="Freeform 22"/>
            <p:cNvSpPr>
              <a:spLocks noEditPoints="1"/>
            </p:cNvSpPr>
            <p:nvPr/>
          </p:nvSpPr>
          <p:spPr bwMode="auto">
            <a:xfrm>
              <a:off x="3565" y="1576"/>
              <a:ext cx="2708" cy="2567"/>
            </a:xfrm>
            <a:custGeom>
              <a:avLst/>
              <a:gdLst>
                <a:gd name="T0" fmla="*/ 1163 w 1417"/>
                <a:gd name="T1" fmla="*/ 1343 h 1343"/>
                <a:gd name="T2" fmla="*/ 1096 w 1417"/>
                <a:gd name="T3" fmla="*/ 1277 h 1343"/>
                <a:gd name="T4" fmla="*/ 984 w 1417"/>
                <a:gd name="T5" fmla="*/ 1197 h 1343"/>
                <a:gd name="T6" fmla="*/ 912 w 1417"/>
                <a:gd name="T7" fmla="*/ 1192 h 1343"/>
                <a:gd name="T8" fmla="*/ 906 w 1417"/>
                <a:gd name="T9" fmla="*/ 1193 h 1343"/>
                <a:gd name="T10" fmla="*/ 671 w 1417"/>
                <a:gd name="T11" fmla="*/ 1200 h 1343"/>
                <a:gd name="T12" fmla="*/ 473 w 1417"/>
                <a:gd name="T13" fmla="*/ 1164 h 1343"/>
                <a:gd name="T14" fmla="*/ 242 w 1417"/>
                <a:gd name="T15" fmla="*/ 1048 h 1343"/>
                <a:gd name="T16" fmla="*/ 84 w 1417"/>
                <a:gd name="T17" fmla="*/ 873 h 1343"/>
                <a:gd name="T18" fmla="*/ 24 w 1417"/>
                <a:gd name="T19" fmla="*/ 734 h 1343"/>
                <a:gd name="T20" fmla="*/ 7 w 1417"/>
                <a:gd name="T21" fmla="*/ 555 h 1343"/>
                <a:gd name="T22" fmla="*/ 112 w 1417"/>
                <a:gd name="T23" fmla="*/ 288 h 1343"/>
                <a:gd name="T24" fmla="*/ 395 w 1417"/>
                <a:gd name="T25" fmla="*/ 66 h 1343"/>
                <a:gd name="T26" fmla="*/ 585 w 1417"/>
                <a:gd name="T27" fmla="*/ 14 h 1343"/>
                <a:gd name="T28" fmla="*/ 703 w 1417"/>
                <a:gd name="T29" fmla="*/ 1 h 1343"/>
                <a:gd name="T30" fmla="*/ 917 w 1417"/>
                <a:gd name="T31" fmla="*/ 29 h 1343"/>
                <a:gd name="T32" fmla="*/ 1283 w 1417"/>
                <a:gd name="T33" fmla="*/ 256 h 1343"/>
                <a:gd name="T34" fmla="*/ 1394 w 1417"/>
                <a:gd name="T35" fmla="*/ 463 h 1343"/>
                <a:gd name="T36" fmla="*/ 1415 w 1417"/>
                <a:gd name="T37" fmla="*/ 610 h 1343"/>
                <a:gd name="T38" fmla="*/ 1305 w 1417"/>
                <a:gd name="T39" fmla="*/ 917 h 1343"/>
                <a:gd name="T40" fmla="*/ 1215 w 1417"/>
                <a:gd name="T41" fmla="*/ 1008 h 1343"/>
                <a:gd name="T42" fmla="*/ 1152 w 1417"/>
                <a:gd name="T43" fmla="*/ 1139 h 1343"/>
                <a:gd name="T44" fmla="*/ 1153 w 1417"/>
                <a:gd name="T45" fmla="*/ 1245 h 1343"/>
                <a:gd name="T46" fmla="*/ 1165 w 1417"/>
                <a:gd name="T47" fmla="*/ 1309 h 1343"/>
                <a:gd name="T48" fmla="*/ 1169 w 1417"/>
                <a:gd name="T49" fmla="*/ 1340 h 1343"/>
                <a:gd name="T50" fmla="*/ 1163 w 1417"/>
                <a:gd name="T51" fmla="*/ 1343 h 1343"/>
                <a:gd name="T52" fmla="*/ 868 w 1417"/>
                <a:gd name="T53" fmla="*/ 399 h 1343"/>
                <a:gd name="T54" fmla="*/ 977 w 1417"/>
                <a:gd name="T55" fmla="*/ 509 h 1343"/>
                <a:gd name="T56" fmla="*/ 1088 w 1417"/>
                <a:gd name="T57" fmla="*/ 402 h 1343"/>
                <a:gd name="T58" fmla="*/ 978 w 1417"/>
                <a:gd name="T59" fmla="*/ 288 h 1343"/>
                <a:gd name="T60" fmla="*/ 868 w 1417"/>
                <a:gd name="T61" fmla="*/ 399 h 1343"/>
                <a:gd name="T62" fmla="*/ 485 w 1417"/>
                <a:gd name="T63" fmla="*/ 285 h 1343"/>
                <a:gd name="T64" fmla="*/ 372 w 1417"/>
                <a:gd name="T65" fmla="*/ 392 h 1343"/>
                <a:gd name="T66" fmla="*/ 481 w 1417"/>
                <a:gd name="T67" fmla="*/ 503 h 1343"/>
                <a:gd name="T68" fmla="*/ 595 w 1417"/>
                <a:gd name="T69" fmla="*/ 395 h 1343"/>
                <a:gd name="T70" fmla="*/ 485 w 1417"/>
                <a:gd name="T71" fmla="*/ 285 h 1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17" h="1343">
                  <a:moveTo>
                    <a:pt x="1163" y="1343"/>
                  </a:moveTo>
                  <a:cubicBezTo>
                    <a:pt x="1141" y="1321"/>
                    <a:pt x="1118" y="1298"/>
                    <a:pt x="1096" y="1277"/>
                  </a:cubicBezTo>
                  <a:cubicBezTo>
                    <a:pt x="1062" y="1245"/>
                    <a:pt x="1029" y="1212"/>
                    <a:pt x="984" y="1197"/>
                  </a:cubicBezTo>
                  <a:cubicBezTo>
                    <a:pt x="962" y="1189"/>
                    <a:pt x="936" y="1193"/>
                    <a:pt x="912" y="1192"/>
                  </a:cubicBezTo>
                  <a:cubicBezTo>
                    <a:pt x="910" y="1192"/>
                    <a:pt x="908" y="1193"/>
                    <a:pt x="906" y="1193"/>
                  </a:cubicBezTo>
                  <a:cubicBezTo>
                    <a:pt x="828" y="1195"/>
                    <a:pt x="749" y="1203"/>
                    <a:pt x="671" y="1200"/>
                  </a:cubicBezTo>
                  <a:cubicBezTo>
                    <a:pt x="604" y="1197"/>
                    <a:pt x="538" y="1184"/>
                    <a:pt x="473" y="1164"/>
                  </a:cubicBezTo>
                  <a:cubicBezTo>
                    <a:pt x="389" y="1139"/>
                    <a:pt x="311" y="1100"/>
                    <a:pt x="242" y="1048"/>
                  </a:cubicBezTo>
                  <a:cubicBezTo>
                    <a:pt x="179" y="1000"/>
                    <a:pt x="125" y="943"/>
                    <a:pt x="84" y="873"/>
                  </a:cubicBezTo>
                  <a:cubicBezTo>
                    <a:pt x="58" y="829"/>
                    <a:pt x="38" y="783"/>
                    <a:pt x="24" y="734"/>
                  </a:cubicBezTo>
                  <a:cubicBezTo>
                    <a:pt x="7" y="676"/>
                    <a:pt x="0" y="615"/>
                    <a:pt x="7" y="555"/>
                  </a:cubicBezTo>
                  <a:cubicBezTo>
                    <a:pt x="19" y="457"/>
                    <a:pt x="52" y="367"/>
                    <a:pt x="112" y="288"/>
                  </a:cubicBezTo>
                  <a:cubicBezTo>
                    <a:pt x="186" y="188"/>
                    <a:pt x="281" y="115"/>
                    <a:pt x="395" y="66"/>
                  </a:cubicBezTo>
                  <a:cubicBezTo>
                    <a:pt x="455" y="40"/>
                    <a:pt x="518" y="21"/>
                    <a:pt x="585" y="14"/>
                  </a:cubicBezTo>
                  <a:cubicBezTo>
                    <a:pt x="624" y="10"/>
                    <a:pt x="664" y="0"/>
                    <a:pt x="703" y="1"/>
                  </a:cubicBezTo>
                  <a:cubicBezTo>
                    <a:pt x="775" y="4"/>
                    <a:pt x="846" y="11"/>
                    <a:pt x="917" y="29"/>
                  </a:cubicBezTo>
                  <a:cubicBezTo>
                    <a:pt x="1064" y="66"/>
                    <a:pt x="1185" y="143"/>
                    <a:pt x="1283" y="256"/>
                  </a:cubicBezTo>
                  <a:cubicBezTo>
                    <a:pt x="1336" y="316"/>
                    <a:pt x="1373" y="386"/>
                    <a:pt x="1394" y="463"/>
                  </a:cubicBezTo>
                  <a:cubicBezTo>
                    <a:pt x="1407" y="512"/>
                    <a:pt x="1417" y="560"/>
                    <a:pt x="1415" y="610"/>
                  </a:cubicBezTo>
                  <a:cubicBezTo>
                    <a:pt x="1409" y="723"/>
                    <a:pt x="1380" y="829"/>
                    <a:pt x="1305" y="917"/>
                  </a:cubicBezTo>
                  <a:cubicBezTo>
                    <a:pt x="1277" y="949"/>
                    <a:pt x="1247" y="980"/>
                    <a:pt x="1215" y="1008"/>
                  </a:cubicBezTo>
                  <a:cubicBezTo>
                    <a:pt x="1175" y="1043"/>
                    <a:pt x="1152" y="1085"/>
                    <a:pt x="1152" y="1139"/>
                  </a:cubicBezTo>
                  <a:cubicBezTo>
                    <a:pt x="1151" y="1174"/>
                    <a:pt x="1151" y="1209"/>
                    <a:pt x="1153" y="1245"/>
                  </a:cubicBezTo>
                  <a:cubicBezTo>
                    <a:pt x="1154" y="1266"/>
                    <a:pt x="1161" y="1287"/>
                    <a:pt x="1165" y="1309"/>
                  </a:cubicBezTo>
                  <a:cubicBezTo>
                    <a:pt x="1167" y="1319"/>
                    <a:pt x="1168" y="1329"/>
                    <a:pt x="1169" y="1340"/>
                  </a:cubicBezTo>
                  <a:cubicBezTo>
                    <a:pt x="1167" y="1341"/>
                    <a:pt x="1165" y="1342"/>
                    <a:pt x="1163" y="1343"/>
                  </a:cubicBezTo>
                  <a:close/>
                  <a:moveTo>
                    <a:pt x="868" y="399"/>
                  </a:moveTo>
                  <a:cubicBezTo>
                    <a:pt x="868" y="463"/>
                    <a:pt x="919" y="510"/>
                    <a:pt x="977" y="509"/>
                  </a:cubicBezTo>
                  <a:cubicBezTo>
                    <a:pt x="1039" y="509"/>
                    <a:pt x="1087" y="469"/>
                    <a:pt x="1088" y="402"/>
                  </a:cubicBezTo>
                  <a:cubicBezTo>
                    <a:pt x="1090" y="331"/>
                    <a:pt x="1036" y="289"/>
                    <a:pt x="978" y="288"/>
                  </a:cubicBezTo>
                  <a:cubicBezTo>
                    <a:pt x="921" y="287"/>
                    <a:pt x="868" y="334"/>
                    <a:pt x="868" y="399"/>
                  </a:cubicBezTo>
                  <a:close/>
                  <a:moveTo>
                    <a:pt x="485" y="285"/>
                  </a:moveTo>
                  <a:cubicBezTo>
                    <a:pt x="420" y="279"/>
                    <a:pt x="373" y="336"/>
                    <a:pt x="372" y="392"/>
                  </a:cubicBezTo>
                  <a:cubicBezTo>
                    <a:pt x="372" y="450"/>
                    <a:pt x="423" y="502"/>
                    <a:pt x="481" y="503"/>
                  </a:cubicBezTo>
                  <a:cubicBezTo>
                    <a:pt x="547" y="504"/>
                    <a:pt x="592" y="453"/>
                    <a:pt x="595" y="395"/>
                  </a:cubicBezTo>
                  <a:cubicBezTo>
                    <a:pt x="597" y="341"/>
                    <a:pt x="550" y="280"/>
                    <a:pt x="485" y="285"/>
                  </a:cubicBezTo>
                  <a:close/>
                </a:path>
              </a:pathLst>
            </a:custGeom>
            <a:grp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23"/>
            <p:cNvSpPr/>
            <p:nvPr/>
          </p:nvSpPr>
          <p:spPr bwMode="auto">
            <a:xfrm>
              <a:off x="1536" y="46"/>
              <a:ext cx="3628" cy="3660"/>
            </a:xfrm>
            <a:custGeom>
              <a:avLst/>
              <a:gdLst>
                <a:gd name="T0" fmla="*/ 423 w 1899"/>
                <a:gd name="T1" fmla="*/ 1545 h 1914"/>
                <a:gd name="T2" fmla="*/ 537 w 1899"/>
                <a:gd name="T3" fmla="*/ 1495 h 1914"/>
                <a:gd name="T4" fmla="*/ 728 w 1899"/>
                <a:gd name="T5" fmla="*/ 1482 h 1914"/>
                <a:gd name="T6" fmla="*/ 835 w 1899"/>
                <a:gd name="T7" fmla="*/ 1500 h 1914"/>
                <a:gd name="T8" fmla="*/ 932 w 1899"/>
                <a:gd name="T9" fmla="*/ 1508 h 1914"/>
                <a:gd name="T10" fmla="*/ 952 w 1899"/>
                <a:gd name="T11" fmla="*/ 1533 h 1914"/>
                <a:gd name="T12" fmla="*/ 996 w 1899"/>
                <a:gd name="T13" fmla="*/ 1673 h 1914"/>
                <a:gd name="T14" fmla="*/ 977 w 1899"/>
                <a:gd name="T15" fmla="*/ 1674 h 1914"/>
                <a:gd name="T16" fmla="*/ 793 w 1899"/>
                <a:gd name="T17" fmla="*/ 1664 h 1914"/>
                <a:gd name="T18" fmla="*/ 702 w 1899"/>
                <a:gd name="T19" fmla="*/ 1645 h 1914"/>
                <a:gd name="T20" fmla="*/ 590 w 1899"/>
                <a:gd name="T21" fmla="*/ 1653 h 1914"/>
                <a:gd name="T22" fmla="*/ 407 w 1899"/>
                <a:gd name="T23" fmla="*/ 1757 h 1914"/>
                <a:gd name="T24" fmla="*/ 240 w 1899"/>
                <a:gd name="T25" fmla="*/ 1858 h 1914"/>
                <a:gd name="T26" fmla="*/ 142 w 1899"/>
                <a:gd name="T27" fmla="*/ 1914 h 1914"/>
                <a:gd name="T28" fmla="*/ 153 w 1899"/>
                <a:gd name="T29" fmla="*/ 1865 h 1914"/>
                <a:gd name="T30" fmla="*/ 221 w 1899"/>
                <a:gd name="T31" fmla="*/ 1644 h 1914"/>
                <a:gd name="T32" fmla="*/ 253 w 1899"/>
                <a:gd name="T33" fmla="*/ 1484 h 1914"/>
                <a:gd name="T34" fmla="*/ 192 w 1899"/>
                <a:gd name="T35" fmla="*/ 1342 h 1914"/>
                <a:gd name="T36" fmla="*/ 114 w 1899"/>
                <a:gd name="T37" fmla="*/ 1236 h 1914"/>
                <a:gd name="T38" fmla="*/ 35 w 1899"/>
                <a:gd name="T39" fmla="*/ 1066 h 1914"/>
                <a:gd name="T40" fmla="*/ 8 w 1899"/>
                <a:gd name="T41" fmla="*/ 935 h 1914"/>
                <a:gd name="T42" fmla="*/ 1 w 1899"/>
                <a:gd name="T43" fmla="*/ 822 h 1914"/>
                <a:gd name="T44" fmla="*/ 60 w 1899"/>
                <a:gd name="T45" fmla="*/ 549 h 1914"/>
                <a:gd name="T46" fmla="*/ 207 w 1899"/>
                <a:gd name="T47" fmla="*/ 321 h 1914"/>
                <a:gd name="T48" fmla="*/ 549 w 1899"/>
                <a:gd name="T49" fmla="*/ 82 h 1914"/>
                <a:gd name="T50" fmla="*/ 751 w 1899"/>
                <a:gd name="T51" fmla="*/ 22 h 1914"/>
                <a:gd name="T52" fmla="*/ 867 w 1899"/>
                <a:gd name="T53" fmla="*/ 7 h 1914"/>
                <a:gd name="T54" fmla="*/ 1002 w 1899"/>
                <a:gd name="T55" fmla="*/ 1 h 1914"/>
                <a:gd name="T56" fmla="*/ 1113 w 1899"/>
                <a:gd name="T57" fmla="*/ 14 h 1914"/>
                <a:gd name="T58" fmla="*/ 1208 w 1899"/>
                <a:gd name="T59" fmla="*/ 31 h 1914"/>
                <a:gd name="T60" fmla="*/ 1371 w 1899"/>
                <a:gd name="T61" fmla="*/ 84 h 1914"/>
                <a:gd name="T62" fmla="*/ 1548 w 1899"/>
                <a:gd name="T63" fmla="*/ 178 h 1914"/>
                <a:gd name="T64" fmla="*/ 1684 w 1899"/>
                <a:gd name="T65" fmla="*/ 291 h 1914"/>
                <a:gd name="T66" fmla="*/ 1863 w 1899"/>
                <a:gd name="T67" fmla="*/ 553 h 1914"/>
                <a:gd name="T68" fmla="*/ 1897 w 1899"/>
                <a:gd name="T69" fmla="*/ 652 h 1914"/>
                <a:gd name="T70" fmla="*/ 1898 w 1899"/>
                <a:gd name="T71" fmla="*/ 669 h 1914"/>
                <a:gd name="T72" fmla="*/ 1740 w 1899"/>
                <a:gd name="T73" fmla="*/ 669 h 1914"/>
                <a:gd name="T74" fmla="*/ 1724 w 1899"/>
                <a:gd name="T75" fmla="*/ 657 h 1914"/>
                <a:gd name="T76" fmla="*/ 1585 w 1899"/>
                <a:gd name="T77" fmla="*/ 427 h 1914"/>
                <a:gd name="T78" fmla="*/ 1322 w 1899"/>
                <a:gd name="T79" fmla="*/ 242 h 1914"/>
                <a:gd name="T80" fmla="*/ 1189 w 1899"/>
                <a:gd name="T81" fmla="*/ 198 h 1914"/>
                <a:gd name="T82" fmla="*/ 1037 w 1899"/>
                <a:gd name="T83" fmla="*/ 173 h 1914"/>
                <a:gd name="T84" fmla="*/ 910 w 1899"/>
                <a:gd name="T85" fmla="*/ 168 h 1914"/>
                <a:gd name="T86" fmla="*/ 658 w 1899"/>
                <a:gd name="T87" fmla="*/ 219 h 1914"/>
                <a:gd name="T88" fmla="*/ 347 w 1899"/>
                <a:gd name="T89" fmla="*/ 415 h 1914"/>
                <a:gd name="T90" fmla="*/ 199 w 1899"/>
                <a:gd name="T91" fmla="*/ 654 h 1914"/>
                <a:gd name="T92" fmla="*/ 174 w 1899"/>
                <a:gd name="T93" fmla="*/ 770 h 1914"/>
                <a:gd name="T94" fmla="*/ 168 w 1899"/>
                <a:gd name="T95" fmla="*/ 871 h 1914"/>
                <a:gd name="T96" fmla="*/ 203 w 1899"/>
                <a:gd name="T97" fmla="*/ 1041 h 1914"/>
                <a:gd name="T98" fmla="*/ 328 w 1899"/>
                <a:gd name="T99" fmla="*/ 1248 h 1914"/>
                <a:gd name="T100" fmla="*/ 410 w 1899"/>
                <a:gd name="T101" fmla="*/ 1382 h 1914"/>
                <a:gd name="T102" fmla="*/ 424 w 1899"/>
                <a:gd name="T103" fmla="*/ 1493 h 1914"/>
                <a:gd name="T104" fmla="*/ 423 w 1899"/>
                <a:gd name="T105" fmla="*/ 1545 h 19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99" h="1914">
                  <a:moveTo>
                    <a:pt x="423" y="1545"/>
                  </a:moveTo>
                  <a:cubicBezTo>
                    <a:pt x="464" y="1527"/>
                    <a:pt x="500" y="1510"/>
                    <a:pt x="537" y="1495"/>
                  </a:cubicBezTo>
                  <a:cubicBezTo>
                    <a:pt x="599" y="1472"/>
                    <a:pt x="662" y="1466"/>
                    <a:pt x="728" y="1482"/>
                  </a:cubicBezTo>
                  <a:cubicBezTo>
                    <a:pt x="763" y="1490"/>
                    <a:pt x="799" y="1495"/>
                    <a:pt x="835" y="1500"/>
                  </a:cubicBezTo>
                  <a:cubicBezTo>
                    <a:pt x="867" y="1504"/>
                    <a:pt x="900" y="1507"/>
                    <a:pt x="932" y="1508"/>
                  </a:cubicBezTo>
                  <a:cubicBezTo>
                    <a:pt x="951" y="1508"/>
                    <a:pt x="949" y="1524"/>
                    <a:pt x="952" y="1533"/>
                  </a:cubicBezTo>
                  <a:cubicBezTo>
                    <a:pt x="968" y="1579"/>
                    <a:pt x="981" y="1625"/>
                    <a:pt x="996" y="1673"/>
                  </a:cubicBezTo>
                  <a:cubicBezTo>
                    <a:pt x="991" y="1674"/>
                    <a:pt x="984" y="1675"/>
                    <a:pt x="977" y="1674"/>
                  </a:cubicBezTo>
                  <a:cubicBezTo>
                    <a:pt x="916" y="1671"/>
                    <a:pt x="854" y="1670"/>
                    <a:pt x="793" y="1664"/>
                  </a:cubicBezTo>
                  <a:cubicBezTo>
                    <a:pt x="762" y="1662"/>
                    <a:pt x="732" y="1650"/>
                    <a:pt x="702" y="1645"/>
                  </a:cubicBezTo>
                  <a:cubicBezTo>
                    <a:pt x="664" y="1638"/>
                    <a:pt x="627" y="1638"/>
                    <a:pt x="590" y="1653"/>
                  </a:cubicBezTo>
                  <a:cubicBezTo>
                    <a:pt x="524" y="1679"/>
                    <a:pt x="467" y="1720"/>
                    <a:pt x="407" y="1757"/>
                  </a:cubicBezTo>
                  <a:cubicBezTo>
                    <a:pt x="352" y="1791"/>
                    <a:pt x="296" y="1825"/>
                    <a:pt x="240" y="1858"/>
                  </a:cubicBezTo>
                  <a:cubicBezTo>
                    <a:pt x="209" y="1876"/>
                    <a:pt x="178" y="1894"/>
                    <a:pt x="142" y="1914"/>
                  </a:cubicBezTo>
                  <a:cubicBezTo>
                    <a:pt x="147" y="1894"/>
                    <a:pt x="149" y="1879"/>
                    <a:pt x="153" y="1865"/>
                  </a:cubicBezTo>
                  <a:cubicBezTo>
                    <a:pt x="176" y="1791"/>
                    <a:pt x="201" y="1718"/>
                    <a:pt x="221" y="1644"/>
                  </a:cubicBezTo>
                  <a:cubicBezTo>
                    <a:pt x="236" y="1591"/>
                    <a:pt x="251" y="1538"/>
                    <a:pt x="253" y="1484"/>
                  </a:cubicBezTo>
                  <a:cubicBezTo>
                    <a:pt x="256" y="1430"/>
                    <a:pt x="228" y="1384"/>
                    <a:pt x="192" y="1342"/>
                  </a:cubicBezTo>
                  <a:cubicBezTo>
                    <a:pt x="163" y="1309"/>
                    <a:pt x="135" y="1274"/>
                    <a:pt x="114" y="1236"/>
                  </a:cubicBezTo>
                  <a:cubicBezTo>
                    <a:pt x="84" y="1181"/>
                    <a:pt x="57" y="1124"/>
                    <a:pt x="35" y="1066"/>
                  </a:cubicBezTo>
                  <a:cubicBezTo>
                    <a:pt x="20" y="1024"/>
                    <a:pt x="14" y="979"/>
                    <a:pt x="8" y="935"/>
                  </a:cubicBezTo>
                  <a:cubicBezTo>
                    <a:pt x="3" y="897"/>
                    <a:pt x="0" y="859"/>
                    <a:pt x="1" y="822"/>
                  </a:cubicBezTo>
                  <a:cubicBezTo>
                    <a:pt x="3" y="727"/>
                    <a:pt x="23" y="636"/>
                    <a:pt x="60" y="549"/>
                  </a:cubicBezTo>
                  <a:cubicBezTo>
                    <a:pt x="96" y="464"/>
                    <a:pt x="146" y="389"/>
                    <a:pt x="207" y="321"/>
                  </a:cubicBezTo>
                  <a:cubicBezTo>
                    <a:pt x="302" y="213"/>
                    <a:pt x="419" y="137"/>
                    <a:pt x="549" y="82"/>
                  </a:cubicBezTo>
                  <a:cubicBezTo>
                    <a:pt x="614" y="55"/>
                    <a:pt x="681" y="31"/>
                    <a:pt x="751" y="22"/>
                  </a:cubicBezTo>
                  <a:cubicBezTo>
                    <a:pt x="790" y="17"/>
                    <a:pt x="828" y="10"/>
                    <a:pt x="867" y="7"/>
                  </a:cubicBezTo>
                  <a:cubicBezTo>
                    <a:pt x="912" y="3"/>
                    <a:pt x="957" y="0"/>
                    <a:pt x="1002" y="1"/>
                  </a:cubicBezTo>
                  <a:cubicBezTo>
                    <a:pt x="1039" y="2"/>
                    <a:pt x="1076" y="8"/>
                    <a:pt x="1113" y="14"/>
                  </a:cubicBezTo>
                  <a:cubicBezTo>
                    <a:pt x="1145" y="18"/>
                    <a:pt x="1177" y="23"/>
                    <a:pt x="1208" y="31"/>
                  </a:cubicBezTo>
                  <a:cubicBezTo>
                    <a:pt x="1263" y="47"/>
                    <a:pt x="1319" y="61"/>
                    <a:pt x="1371" y="84"/>
                  </a:cubicBezTo>
                  <a:cubicBezTo>
                    <a:pt x="1432" y="110"/>
                    <a:pt x="1493" y="141"/>
                    <a:pt x="1548" y="178"/>
                  </a:cubicBezTo>
                  <a:cubicBezTo>
                    <a:pt x="1597" y="210"/>
                    <a:pt x="1641" y="251"/>
                    <a:pt x="1684" y="291"/>
                  </a:cubicBezTo>
                  <a:cubicBezTo>
                    <a:pt x="1763" y="364"/>
                    <a:pt x="1820" y="454"/>
                    <a:pt x="1863" y="553"/>
                  </a:cubicBezTo>
                  <a:cubicBezTo>
                    <a:pt x="1877" y="585"/>
                    <a:pt x="1886" y="619"/>
                    <a:pt x="1897" y="652"/>
                  </a:cubicBezTo>
                  <a:cubicBezTo>
                    <a:pt x="1899" y="658"/>
                    <a:pt x="1898" y="665"/>
                    <a:pt x="1898" y="669"/>
                  </a:cubicBezTo>
                  <a:cubicBezTo>
                    <a:pt x="1844" y="669"/>
                    <a:pt x="1792" y="670"/>
                    <a:pt x="1740" y="669"/>
                  </a:cubicBezTo>
                  <a:cubicBezTo>
                    <a:pt x="1734" y="669"/>
                    <a:pt x="1726" y="662"/>
                    <a:pt x="1724" y="657"/>
                  </a:cubicBezTo>
                  <a:cubicBezTo>
                    <a:pt x="1692" y="572"/>
                    <a:pt x="1647" y="495"/>
                    <a:pt x="1585" y="427"/>
                  </a:cubicBezTo>
                  <a:cubicBezTo>
                    <a:pt x="1510" y="347"/>
                    <a:pt x="1422" y="286"/>
                    <a:pt x="1322" y="242"/>
                  </a:cubicBezTo>
                  <a:cubicBezTo>
                    <a:pt x="1279" y="224"/>
                    <a:pt x="1234" y="211"/>
                    <a:pt x="1189" y="198"/>
                  </a:cubicBezTo>
                  <a:cubicBezTo>
                    <a:pt x="1140" y="182"/>
                    <a:pt x="1089" y="174"/>
                    <a:pt x="1037" y="173"/>
                  </a:cubicBezTo>
                  <a:cubicBezTo>
                    <a:pt x="995" y="172"/>
                    <a:pt x="952" y="164"/>
                    <a:pt x="910" y="168"/>
                  </a:cubicBezTo>
                  <a:cubicBezTo>
                    <a:pt x="824" y="175"/>
                    <a:pt x="740" y="188"/>
                    <a:pt x="658" y="219"/>
                  </a:cubicBezTo>
                  <a:cubicBezTo>
                    <a:pt x="540" y="263"/>
                    <a:pt x="435" y="324"/>
                    <a:pt x="347" y="415"/>
                  </a:cubicBezTo>
                  <a:cubicBezTo>
                    <a:pt x="280" y="484"/>
                    <a:pt x="228" y="562"/>
                    <a:pt x="199" y="654"/>
                  </a:cubicBezTo>
                  <a:cubicBezTo>
                    <a:pt x="187" y="692"/>
                    <a:pt x="180" y="731"/>
                    <a:pt x="174" y="770"/>
                  </a:cubicBezTo>
                  <a:cubicBezTo>
                    <a:pt x="169" y="803"/>
                    <a:pt x="166" y="837"/>
                    <a:pt x="168" y="871"/>
                  </a:cubicBezTo>
                  <a:cubicBezTo>
                    <a:pt x="171" y="929"/>
                    <a:pt x="183" y="986"/>
                    <a:pt x="203" y="1041"/>
                  </a:cubicBezTo>
                  <a:cubicBezTo>
                    <a:pt x="232" y="1118"/>
                    <a:pt x="277" y="1184"/>
                    <a:pt x="328" y="1248"/>
                  </a:cubicBezTo>
                  <a:cubicBezTo>
                    <a:pt x="360" y="1288"/>
                    <a:pt x="386" y="1335"/>
                    <a:pt x="410" y="1382"/>
                  </a:cubicBezTo>
                  <a:cubicBezTo>
                    <a:pt x="427" y="1416"/>
                    <a:pt x="424" y="1455"/>
                    <a:pt x="424" y="1493"/>
                  </a:cubicBezTo>
                  <a:cubicBezTo>
                    <a:pt x="423" y="1510"/>
                    <a:pt x="423" y="1526"/>
                    <a:pt x="423" y="1545"/>
                  </a:cubicBezTo>
                  <a:close/>
                </a:path>
              </a:pathLst>
            </a:custGeom>
            <a:grp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24"/>
            <p:cNvSpPr/>
            <p:nvPr/>
          </p:nvSpPr>
          <p:spPr bwMode="auto">
            <a:xfrm>
              <a:off x="3670" y="880"/>
              <a:ext cx="484" cy="481"/>
            </a:xfrm>
            <a:custGeom>
              <a:avLst/>
              <a:gdLst>
                <a:gd name="T0" fmla="*/ 6 w 253"/>
                <a:gd name="T1" fmla="*/ 126 h 252"/>
                <a:gd name="T2" fmla="*/ 128 w 253"/>
                <a:gd name="T3" fmla="*/ 2 h 252"/>
                <a:gd name="T4" fmla="*/ 252 w 253"/>
                <a:gd name="T5" fmla="*/ 128 h 252"/>
                <a:gd name="T6" fmla="*/ 125 w 253"/>
                <a:gd name="T7" fmla="*/ 250 h 252"/>
                <a:gd name="T8" fmla="*/ 6 w 253"/>
                <a:gd name="T9" fmla="*/ 126 h 252"/>
              </a:gdLst>
              <a:ahLst/>
              <a:cxnLst>
                <a:cxn ang="0">
                  <a:pos x="T0" y="T1"/>
                </a:cxn>
                <a:cxn ang="0">
                  <a:pos x="T2" y="T3"/>
                </a:cxn>
                <a:cxn ang="0">
                  <a:pos x="T4" y="T5"/>
                </a:cxn>
                <a:cxn ang="0">
                  <a:pos x="T6" y="T7"/>
                </a:cxn>
                <a:cxn ang="0">
                  <a:pos x="T8" y="T9"/>
                </a:cxn>
              </a:cxnLst>
              <a:rect l="0" t="0" r="r" b="b"/>
              <a:pathLst>
                <a:path w="253" h="252">
                  <a:moveTo>
                    <a:pt x="6" y="126"/>
                  </a:moveTo>
                  <a:cubicBezTo>
                    <a:pt x="0" y="59"/>
                    <a:pt x="60" y="0"/>
                    <a:pt x="128" y="2"/>
                  </a:cubicBezTo>
                  <a:cubicBezTo>
                    <a:pt x="200" y="5"/>
                    <a:pt x="252" y="58"/>
                    <a:pt x="252" y="128"/>
                  </a:cubicBezTo>
                  <a:cubicBezTo>
                    <a:pt x="253" y="192"/>
                    <a:pt x="193" y="252"/>
                    <a:pt x="125" y="250"/>
                  </a:cubicBezTo>
                  <a:cubicBezTo>
                    <a:pt x="69" y="249"/>
                    <a:pt x="0" y="201"/>
                    <a:pt x="6" y="126"/>
                  </a:cubicBezTo>
                  <a:close/>
                </a:path>
              </a:pathLst>
            </a:custGeom>
            <a:grp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25"/>
            <p:cNvSpPr/>
            <p:nvPr/>
          </p:nvSpPr>
          <p:spPr bwMode="auto">
            <a:xfrm>
              <a:off x="2480" y="885"/>
              <a:ext cx="474" cy="490"/>
            </a:xfrm>
            <a:custGeom>
              <a:avLst/>
              <a:gdLst>
                <a:gd name="T0" fmla="*/ 127 w 248"/>
                <a:gd name="T1" fmla="*/ 248 h 256"/>
                <a:gd name="T2" fmla="*/ 3 w 248"/>
                <a:gd name="T3" fmla="*/ 124 h 256"/>
                <a:gd name="T4" fmla="*/ 130 w 248"/>
                <a:gd name="T5" fmla="*/ 1 h 256"/>
                <a:gd name="T6" fmla="*/ 246 w 248"/>
                <a:gd name="T7" fmla="*/ 126 h 256"/>
                <a:gd name="T8" fmla="*/ 127 w 248"/>
                <a:gd name="T9" fmla="*/ 248 h 256"/>
              </a:gdLst>
              <a:ahLst/>
              <a:cxnLst>
                <a:cxn ang="0">
                  <a:pos x="T0" y="T1"/>
                </a:cxn>
                <a:cxn ang="0">
                  <a:pos x="T2" y="T3"/>
                </a:cxn>
                <a:cxn ang="0">
                  <a:pos x="T4" y="T5"/>
                </a:cxn>
                <a:cxn ang="0">
                  <a:pos x="T6" y="T7"/>
                </a:cxn>
                <a:cxn ang="0">
                  <a:pos x="T8" y="T9"/>
                </a:cxn>
              </a:cxnLst>
              <a:rect l="0" t="0" r="r" b="b"/>
              <a:pathLst>
                <a:path w="248" h="256">
                  <a:moveTo>
                    <a:pt x="127" y="248"/>
                  </a:moveTo>
                  <a:cubicBezTo>
                    <a:pt x="55" y="252"/>
                    <a:pt x="0" y="186"/>
                    <a:pt x="3" y="124"/>
                  </a:cubicBezTo>
                  <a:cubicBezTo>
                    <a:pt x="6" y="52"/>
                    <a:pt x="54" y="3"/>
                    <a:pt x="130" y="1"/>
                  </a:cubicBezTo>
                  <a:cubicBezTo>
                    <a:pt x="195" y="0"/>
                    <a:pt x="245" y="56"/>
                    <a:pt x="246" y="126"/>
                  </a:cubicBezTo>
                  <a:cubicBezTo>
                    <a:pt x="248" y="185"/>
                    <a:pt x="194" y="256"/>
                    <a:pt x="127" y="248"/>
                  </a:cubicBezTo>
                  <a:close/>
                </a:path>
              </a:pathLst>
            </a:custGeom>
            <a:grp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9" name="PA_文本框 23"/>
          <p:cNvSpPr txBox="1"/>
          <p:nvPr userDrawn="1">
            <p:custDataLst>
              <p:tags r:id="rId1"/>
            </p:custDataLst>
          </p:nvPr>
        </p:nvSpPr>
        <p:spPr>
          <a:xfrm>
            <a:off x="2644775" y="3446145"/>
            <a:ext cx="4662170" cy="1129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愿   景：最具价值的汽车信息交流平台和行业研究机构</a:t>
            </a: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宗   旨：为汽车企业服务  为中国汽车产业发展做贡献</a:t>
            </a:r>
            <a:endPar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价值观：专业  共享  高效  创新</a:t>
            </a:r>
            <a:endPar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25" name="Freeform 231"/>
          <p:cNvSpPr>
            <a:spLocks noEditPoints="1"/>
          </p:cNvSpPr>
          <p:nvPr userDrawn="1"/>
        </p:nvSpPr>
        <p:spPr>
          <a:xfrm>
            <a:off x="2239645" y="1045845"/>
            <a:ext cx="203835" cy="200025"/>
          </a:xfrm>
          <a:custGeom>
            <a:avLst/>
            <a:gdLst/>
            <a:ahLst/>
            <a:cxnLst>
              <a:cxn ang="0">
                <a:pos x="688945793" y="558997452"/>
              </a:cxn>
              <a:cxn ang="0">
                <a:pos x="560497809" y="689827597"/>
              </a:cxn>
              <a:cxn ang="0">
                <a:pos x="128447984" y="689827597"/>
              </a:cxn>
              <a:cxn ang="0">
                <a:pos x="0" y="558997452"/>
              </a:cxn>
              <a:cxn ang="0">
                <a:pos x="0" y="118935555"/>
              </a:cxn>
              <a:cxn ang="0">
                <a:pos x="128447984" y="0"/>
              </a:cxn>
              <a:cxn ang="0">
                <a:pos x="560497809" y="0"/>
              </a:cxn>
              <a:cxn ang="0">
                <a:pos x="688945793" y="118935555"/>
              </a:cxn>
              <a:cxn ang="0">
                <a:pos x="688945793" y="558997452"/>
              </a:cxn>
              <a:cxn ang="0">
                <a:pos x="572174277" y="463851078"/>
              </a:cxn>
              <a:cxn ang="0">
                <a:pos x="490435583" y="416276166"/>
              </a:cxn>
              <a:cxn ang="0">
                <a:pos x="467082646" y="404381576"/>
              </a:cxn>
              <a:cxn ang="0">
                <a:pos x="397020420" y="463851078"/>
              </a:cxn>
              <a:cxn ang="0">
                <a:pos x="373664067" y="451956488"/>
              </a:cxn>
              <a:cxn ang="0">
                <a:pos x="233539615" y="321126343"/>
              </a:cxn>
              <a:cxn ang="0">
                <a:pos x="221863146" y="285446021"/>
              </a:cxn>
              <a:cxn ang="0">
                <a:pos x="280248904" y="225976519"/>
              </a:cxn>
              <a:cxn ang="0">
                <a:pos x="268572436" y="190296198"/>
              </a:cxn>
              <a:cxn ang="0">
                <a:pos x="221863146" y="107040965"/>
              </a:cxn>
              <a:cxn ang="0">
                <a:pos x="210186678" y="107040965"/>
              </a:cxn>
              <a:cxn ang="0">
                <a:pos x="163477388" y="118935555"/>
              </a:cxn>
              <a:cxn ang="0">
                <a:pos x="116771516" y="225976519"/>
              </a:cxn>
              <a:cxn ang="0">
                <a:pos x="140124452" y="309231753"/>
              </a:cxn>
              <a:cxn ang="0">
                <a:pos x="373664067" y="547106311"/>
              </a:cxn>
              <a:cxn ang="0">
                <a:pos x="467082646" y="570892042"/>
              </a:cxn>
              <a:cxn ang="0">
                <a:pos x="560497809" y="523317131"/>
              </a:cxn>
              <a:cxn ang="0">
                <a:pos x="572174277" y="475742219"/>
              </a:cxn>
              <a:cxn ang="0">
                <a:pos x="572174277" y="463851078"/>
              </a:cxn>
            </a:cxnLst>
            <a:rect l="0" t="0" r="0" b="0"/>
            <a:pathLst>
              <a:path w="59" h="58">
                <a:moveTo>
                  <a:pt x="59" y="47"/>
                </a:moveTo>
                <a:cubicBezTo>
                  <a:pt x="59" y="53"/>
                  <a:pt x="54" y="58"/>
                  <a:pt x="48" y="58"/>
                </a:cubicBezTo>
                <a:cubicBezTo>
                  <a:pt x="11" y="58"/>
                  <a:pt x="11" y="58"/>
                  <a:pt x="11" y="58"/>
                </a:cubicBezTo>
                <a:cubicBezTo>
                  <a:pt x="5" y="58"/>
                  <a:pt x="0" y="53"/>
                  <a:pt x="0" y="47"/>
                </a:cubicBezTo>
                <a:cubicBezTo>
                  <a:pt x="0" y="10"/>
                  <a:pt x="0" y="10"/>
                  <a:pt x="0" y="10"/>
                </a:cubicBezTo>
                <a:cubicBezTo>
                  <a:pt x="0" y="4"/>
                  <a:pt x="5" y="0"/>
                  <a:pt x="11" y="0"/>
                </a:cubicBezTo>
                <a:cubicBezTo>
                  <a:pt x="48" y="0"/>
                  <a:pt x="48" y="0"/>
                  <a:pt x="48" y="0"/>
                </a:cubicBezTo>
                <a:cubicBezTo>
                  <a:pt x="54" y="0"/>
                  <a:pt x="59" y="4"/>
                  <a:pt x="59" y="10"/>
                </a:cubicBezTo>
                <a:lnTo>
                  <a:pt x="59" y="47"/>
                </a:lnTo>
                <a:close/>
                <a:moveTo>
                  <a:pt x="49" y="39"/>
                </a:moveTo>
                <a:cubicBezTo>
                  <a:pt x="49" y="39"/>
                  <a:pt x="43" y="36"/>
                  <a:pt x="42" y="35"/>
                </a:cubicBezTo>
                <a:cubicBezTo>
                  <a:pt x="41" y="35"/>
                  <a:pt x="41" y="34"/>
                  <a:pt x="40" y="34"/>
                </a:cubicBezTo>
                <a:cubicBezTo>
                  <a:pt x="38" y="34"/>
                  <a:pt x="36" y="39"/>
                  <a:pt x="34" y="39"/>
                </a:cubicBezTo>
                <a:cubicBezTo>
                  <a:pt x="33" y="39"/>
                  <a:pt x="32" y="38"/>
                  <a:pt x="32" y="38"/>
                </a:cubicBezTo>
                <a:cubicBezTo>
                  <a:pt x="27" y="35"/>
                  <a:pt x="23" y="32"/>
                  <a:pt x="20" y="27"/>
                </a:cubicBezTo>
                <a:cubicBezTo>
                  <a:pt x="20" y="26"/>
                  <a:pt x="19" y="25"/>
                  <a:pt x="19" y="24"/>
                </a:cubicBezTo>
                <a:cubicBezTo>
                  <a:pt x="19" y="23"/>
                  <a:pt x="24" y="20"/>
                  <a:pt x="24" y="19"/>
                </a:cubicBezTo>
                <a:cubicBezTo>
                  <a:pt x="24" y="18"/>
                  <a:pt x="23" y="17"/>
                  <a:pt x="23" y="16"/>
                </a:cubicBezTo>
                <a:cubicBezTo>
                  <a:pt x="22" y="15"/>
                  <a:pt x="20" y="10"/>
                  <a:pt x="19" y="9"/>
                </a:cubicBezTo>
                <a:cubicBezTo>
                  <a:pt x="19" y="9"/>
                  <a:pt x="19" y="9"/>
                  <a:pt x="18" y="9"/>
                </a:cubicBezTo>
                <a:cubicBezTo>
                  <a:pt x="17" y="9"/>
                  <a:pt x="15" y="10"/>
                  <a:pt x="14" y="10"/>
                </a:cubicBezTo>
                <a:cubicBezTo>
                  <a:pt x="12" y="11"/>
                  <a:pt x="10" y="16"/>
                  <a:pt x="10" y="19"/>
                </a:cubicBezTo>
                <a:cubicBezTo>
                  <a:pt x="10" y="21"/>
                  <a:pt x="11" y="24"/>
                  <a:pt x="12" y="26"/>
                </a:cubicBezTo>
                <a:cubicBezTo>
                  <a:pt x="15" y="34"/>
                  <a:pt x="24" y="43"/>
                  <a:pt x="32" y="46"/>
                </a:cubicBezTo>
                <a:cubicBezTo>
                  <a:pt x="35" y="47"/>
                  <a:pt x="37" y="48"/>
                  <a:pt x="40" y="48"/>
                </a:cubicBezTo>
                <a:cubicBezTo>
                  <a:pt x="42" y="48"/>
                  <a:pt x="47" y="46"/>
                  <a:pt x="48" y="44"/>
                </a:cubicBezTo>
                <a:cubicBezTo>
                  <a:pt x="49" y="43"/>
                  <a:pt x="49" y="41"/>
                  <a:pt x="49" y="40"/>
                </a:cubicBezTo>
                <a:cubicBezTo>
                  <a:pt x="49" y="40"/>
                  <a:pt x="49" y="40"/>
                  <a:pt x="49" y="39"/>
                </a:cubicBezTo>
                <a:close/>
              </a:path>
            </a:pathLst>
          </a:custGeom>
          <a:solidFill>
            <a:srgbClr val="159EBE"/>
          </a:solidFill>
          <a:ln w="9525">
            <a:noFill/>
          </a:ln>
        </p:spPr>
        <p:txBody>
          <a:bodyPr/>
          <a:lstStyle/>
          <a:p>
            <a:endParaRPr lang="zh-CN" altLang="en-US"/>
          </a:p>
        </p:txBody>
      </p:sp>
      <p:cxnSp>
        <p:nvCxnSpPr>
          <p:cNvPr id="26" name="直接连接符 25"/>
          <p:cNvCxnSpPr/>
          <p:nvPr userDrawn="1"/>
        </p:nvCxnSpPr>
        <p:spPr>
          <a:xfrm>
            <a:off x="2122805" y="829310"/>
            <a:ext cx="0" cy="840105"/>
          </a:xfrm>
          <a:prstGeom prst="line">
            <a:avLst/>
          </a:prstGeom>
          <a:ln w="19050">
            <a:solidFill>
              <a:srgbClr val="159EBE"/>
            </a:solidFill>
          </a:ln>
        </p:spPr>
        <p:style>
          <a:lnRef idx="1">
            <a:schemeClr val="accent1"/>
          </a:lnRef>
          <a:fillRef idx="0">
            <a:schemeClr val="accent1"/>
          </a:fillRef>
          <a:effectRef idx="0">
            <a:schemeClr val="accent1"/>
          </a:effectRef>
          <a:fontRef idx="minor">
            <a:schemeClr val="tx1"/>
          </a:fontRef>
        </p:style>
      </p:cxnSp>
      <p:sp>
        <p:nvSpPr>
          <p:cNvPr id="34" name="Freeform 75"/>
          <p:cNvSpPr>
            <a:spLocks noChangeArrowheads="1"/>
          </p:cNvSpPr>
          <p:nvPr userDrawn="1"/>
        </p:nvSpPr>
        <p:spPr bwMode="auto">
          <a:xfrm>
            <a:off x="1283970" y="999490"/>
            <a:ext cx="716915" cy="483870"/>
          </a:xfrm>
          <a:custGeom>
            <a:avLst/>
            <a:gdLst>
              <a:gd name="T0" fmla="*/ 199518 w 497"/>
              <a:gd name="T1" fmla="*/ 0 h 400"/>
              <a:gd name="T2" fmla="*/ 199518 w 497"/>
              <a:gd name="T3" fmla="*/ 0 h 400"/>
              <a:gd name="T4" fmla="*/ 23870 w 497"/>
              <a:gd name="T5" fmla="*/ 0 h 400"/>
              <a:gd name="T6" fmla="*/ 0 w 497"/>
              <a:gd name="T7" fmla="*/ 19733 h 400"/>
              <a:gd name="T8" fmla="*/ 0 w 497"/>
              <a:gd name="T9" fmla="*/ 155171 h 400"/>
              <a:gd name="T10" fmla="*/ 23870 w 497"/>
              <a:gd name="T11" fmla="*/ 178940 h 400"/>
              <a:gd name="T12" fmla="*/ 199518 w 497"/>
              <a:gd name="T13" fmla="*/ 178940 h 400"/>
              <a:gd name="T14" fmla="*/ 223388 w 497"/>
              <a:gd name="T15" fmla="*/ 155171 h 400"/>
              <a:gd name="T16" fmla="*/ 223388 w 497"/>
              <a:gd name="T17" fmla="*/ 19733 h 400"/>
              <a:gd name="T18" fmla="*/ 199518 w 497"/>
              <a:gd name="T19" fmla="*/ 0 h 400"/>
              <a:gd name="T20" fmla="*/ 199518 w 497"/>
              <a:gd name="T21" fmla="*/ 155171 h 400"/>
              <a:gd name="T22" fmla="*/ 199518 w 497"/>
              <a:gd name="T23" fmla="*/ 155171 h 400"/>
              <a:gd name="T24" fmla="*/ 23870 w 497"/>
              <a:gd name="T25" fmla="*/ 155171 h 400"/>
              <a:gd name="T26" fmla="*/ 23870 w 497"/>
              <a:gd name="T27" fmla="*/ 19733 h 400"/>
              <a:gd name="T28" fmla="*/ 199518 w 497"/>
              <a:gd name="T29" fmla="*/ 19733 h 400"/>
              <a:gd name="T30" fmla="*/ 199518 w 497"/>
              <a:gd name="T31" fmla="*/ 155171 h 400"/>
              <a:gd name="T32" fmla="*/ 99984 w 497"/>
              <a:gd name="T33" fmla="*/ 111669 h 400"/>
              <a:gd name="T34" fmla="*/ 99984 w 497"/>
              <a:gd name="T35" fmla="*/ 111669 h 400"/>
              <a:gd name="T36" fmla="*/ 43687 w 497"/>
              <a:gd name="T37" fmla="*/ 111669 h 400"/>
              <a:gd name="T38" fmla="*/ 43687 w 497"/>
              <a:gd name="T39" fmla="*/ 131402 h 400"/>
              <a:gd name="T40" fmla="*/ 99984 w 497"/>
              <a:gd name="T41" fmla="*/ 131402 h 400"/>
              <a:gd name="T42" fmla="*/ 99984 w 497"/>
              <a:gd name="T43" fmla="*/ 111669 h 400"/>
              <a:gd name="T44" fmla="*/ 99984 w 497"/>
              <a:gd name="T45" fmla="*/ 79828 h 400"/>
              <a:gd name="T46" fmla="*/ 99984 w 497"/>
              <a:gd name="T47" fmla="*/ 79828 h 400"/>
              <a:gd name="T48" fmla="*/ 43687 w 497"/>
              <a:gd name="T49" fmla="*/ 79828 h 400"/>
              <a:gd name="T50" fmla="*/ 43687 w 497"/>
              <a:gd name="T51" fmla="*/ 99560 h 400"/>
              <a:gd name="T52" fmla="*/ 99984 w 497"/>
              <a:gd name="T53" fmla="*/ 99560 h 400"/>
              <a:gd name="T54" fmla="*/ 99984 w 497"/>
              <a:gd name="T55" fmla="*/ 79828 h 400"/>
              <a:gd name="T56" fmla="*/ 99984 w 497"/>
              <a:gd name="T57" fmla="*/ 43950 h 400"/>
              <a:gd name="T58" fmla="*/ 99984 w 497"/>
              <a:gd name="T59" fmla="*/ 43950 h 400"/>
              <a:gd name="T60" fmla="*/ 43687 w 497"/>
              <a:gd name="T61" fmla="*/ 43950 h 400"/>
              <a:gd name="T62" fmla="*/ 43687 w 497"/>
              <a:gd name="T63" fmla="*/ 64131 h 400"/>
              <a:gd name="T64" fmla="*/ 99984 w 497"/>
              <a:gd name="T65" fmla="*/ 64131 h 400"/>
              <a:gd name="T66" fmla="*/ 99984 w 497"/>
              <a:gd name="T67" fmla="*/ 43950 h 400"/>
              <a:gd name="T68" fmla="*/ 175197 w 497"/>
              <a:gd name="T69" fmla="*/ 115257 h 400"/>
              <a:gd name="T70" fmla="*/ 175197 w 497"/>
              <a:gd name="T71" fmla="*/ 115257 h 400"/>
              <a:gd name="T72" fmla="*/ 159434 w 497"/>
              <a:gd name="T73" fmla="*/ 103597 h 400"/>
              <a:gd name="T74" fmla="*/ 171594 w 497"/>
              <a:gd name="T75" fmla="*/ 67719 h 400"/>
              <a:gd name="T76" fmla="*/ 151327 w 497"/>
              <a:gd name="T77" fmla="*/ 43950 h 400"/>
              <a:gd name="T78" fmla="*/ 131510 w 497"/>
              <a:gd name="T79" fmla="*/ 67719 h 400"/>
              <a:gd name="T80" fmla="*/ 143671 w 497"/>
              <a:gd name="T81" fmla="*/ 103597 h 400"/>
              <a:gd name="T82" fmla="*/ 123854 w 497"/>
              <a:gd name="T83" fmla="*/ 115257 h 400"/>
              <a:gd name="T84" fmla="*/ 123854 w 497"/>
              <a:gd name="T85" fmla="*/ 131402 h 400"/>
              <a:gd name="T86" fmla="*/ 179251 w 497"/>
              <a:gd name="T87" fmla="*/ 131402 h 400"/>
              <a:gd name="T88" fmla="*/ 175197 w 497"/>
              <a:gd name="T89" fmla="*/ 115257 h 40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497" h="400">
                <a:moveTo>
                  <a:pt x="443" y="0"/>
                </a:moveTo>
                <a:lnTo>
                  <a:pt x="443" y="0"/>
                </a:lnTo>
                <a:cubicBezTo>
                  <a:pt x="53" y="0"/>
                  <a:pt x="53" y="0"/>
                  <a:pt x="53" y="0"/>
                </a:cubicBezTo>
                <a:cubicBezTo>
                  <a:pt x="17" y="0"/>
                  <a:pt x="0" y="18"/>
                  <a:pt x="0" y="44"/>
                </a:cubicBezTo>
                <a:cubicBezTo>
                  <a:pt x="0" y="346"/>
                  <a:pt x="0" y="346"/>
                  <a:pt x="0" y="346"/>
                </a:cubicBezTo>
                <a:cubicBezTo>
                  <a:pt x="0" y="373"/>
                  <a:pt x="17" y="399"/>
                  <a:pt x="53" y="399"/>
                </a:cubicBezTo>
                <a:cubicBezTo>
                  <a:pt x="443" y="399"/>
                  <a:pt x="443" y="399"/>
                  <a:pt x="443" y="399"/>
                </a:cubicBezTo>
                <a:cubicBezTo>
                  <a:pt x="470" y="399"/>
                  <a:pt x="496" y="373"/>
                  <a:pt x="496" y="346"/>
                </a:cubicBezTo>
                <a:cubicBezTo>
                  <a:pt x="496" y="44"/>
                  <a:pt x="496" y="44"/>
                  <a:pt x="496" y="44"/>
                </a:cubicBezTo>
                <a:cubicBezTo>
                  <a:pt x="496" y="18"/>
                  <a:pt x="470" y="0"/>
                  <a:pt x="443" y="0"/>
                </a:cubicBezTo>
                <a:close/>
                <a:moveTo>
                  <a:pt x="443" y="346"/>
                </a:moveTo>
                <a:lnTo>
                  <a:pt x="443" y="346"/>
                </a:lnTo>
                <a:cubicBezTo>
                  <a:pt x="53" y="346"/>
                  <a:pt x="53" y="346"/>
                  <a:pt x="53" y="346"/>
                </a:cubicBezTo>
                <a:cubicBezTo>
                  <a:pt x="53" y="44"/>
                  <a:pt x="53" y="44"/>
                  <a:pt x="53" y="44"/>
                </a:cubicBezTo>
                <a:cubicBezTo>
                  <a:pt x="443" y="44"/>
                  <a:pt x="443" y="44"/>
                  <a:pt x="443" y="44"/>
                </a:cubicBezTo>
                <a:lnTo>
                  <a:pt x="443" y="346"/>
                </a:lnTo>
                <a:close/>
                <a:moveTo>
                  <a:pt x="222" y="249"/>
                </a:moveTo>
                <a:lnTo>
                  <a:pt x="222" y="249"/>
                </a:lnTo>
                <a:cubicBezTo>
                  <a:pt x="97" y="249"/>
                  <a:pt x="97" y="249"/>
                  <a:pt x="97" y="249"/>
                </a:cubicBezTo>
                <a:cubicBezTo>
                  <a:pt x="97" y="293"/>
                  <a:pt x="97" y="293"/>
                  <a:pt x="97" y="293"/>
                </a:cubicBezTo>
                <a:cubicBezTo>
                  <a:pt x="222" y="293"/>
                  <a:pt x="222" y="293"/>
                  <a:pt x="222" y="293"/>
                </a:cubicBezTo>
                <a:lnTo>
                  <a:pt x="222" y="249"/>
                </a:lnTo>
                <a:close/>
                <a:moveTo>
                  <a:pt x="222" y="178"/>
                </a:moveTo>
                <a:lnTo>
                  <a:pt x="222" y="178"/>
                </a:lnTo>
                <a:cubicBezTo>
                  <a:pt x="97" y="178"/>
                  <a:pt x="97" y="178"/>
                  <a:pt x="97" y="178"/>
                </a:cubicBezTo>
                <a:cubicBezTo>
                  <a:pt x="97" y="222"/>
                  <a:pt x="97" y="222"/>
                  <a:pt x="97" y="222"/>
                </a:cubicBezTo>
                <a:cubicBezTo>
                  <a:pt x="222" y="222"/>
                  <a:pt x="222" y="222"/>
                  <a:pt x="222" y="222"/>
                </a:cubicBezTo>
                <a:lnTo>
                  <a:pt x="222" y="178"/>
                </a:lnTo>
                <a:close/>
                <a:moveTo>
                  <a:pt x="222" y="98"/>
                </a:moveTo>
                <a:lnTo>
                  <a:pt x="222" y="98"/>
                </a:lnTo>
                <a:cubicBezTo>
                  <a:pt x="97" y="98"/>
                  <a:pt x="97" y="98"/>
                  <a:pt x="97" y="98"/>
                </a:cubicBezTo>
                <a:cubicBezTo>
                  <a:pt x="97" y="143"/>
                  <a:pt x="97" y="143"/>
                  <a:pt x="97" y="143"/>
                </a:cubicBezTo>
                <a:cubicBezTo>
                  <a:pt x="222" y="143"/>
                  <a:pt x="222" y="143"/>
                  <a:pt x="222" y="143"/>
                </a:cubicBezTo>
                <a:lnTo>
                  <a:pt x="222" y="98"/>
                </a:lnTo>
                <a:close/>
                <a:moveTo>
                  <a:pt x="389" y="257"/>
                </a:moveTo>
                <a:lnTo>
                  <a:pt x="389" y="257"/>
                </a:lnTo>
                <a:cubicBezTo>
                  <a:pt x="389" y="257"/>
                  <a:pt x="354" y="249"/>
                  <a:pt x="354" y="231"/>
                </a:cubicBezTo>
                <a:cubicBezTo>
                  <a:pt x="354" y="204"/>
                  <a:pt x="381" y="196"/>
                  <a:pt x="381" y="151"/>
                </a:cubicBezTo>
                <a:cubicBezTo>
                  <a:pt x="381" y="125"/>
                  <a:pt x="372" y="98"/>
                  <a:pt x="336" y="98"/>
                </a:cubicBezTo>
                <a:cubicBezTo>
                  <a:pt x="301" y="98"/>
                  <a:pt x="292" y="125"/>
                  <a:pt x="292" y="151"/>
                </a:cubicBezTo>
                <a:cubicBezTo>
                  <a:pt x="292" y="196"/>
                  <a:pt x="319" y="204"/>
                  <a:pt x="319" y="231"/>
                </a:cubicBezTo>
                <a:cubicBezTo>
                  <a:pt x="319" y="249"/>
                  <a:pt x="275" y="257"/>
                  <a:pt x="275" y="257"/>
                </a:cubicBezTo>
                <a:lnTo>
                  <a:pt x="275" y="293"/>
                </a:lnTo>
                <a:cubicBezTo>
                  <a:pt x="398" y="293"/>
                  <a:pt x="398" y="293"/>
                  <a:pt x="398" y="293"/>
                </a:cubicBezTo>
                <a:cubicBezTo>
                  <a:pt x="398" y="293"/>
                  <a:pt x="398" y="257"/>
                  <a:pt x="389" y="257"/>
                </a:cubicBezTo>
                <a:close/>
              </a:path>
            </a:pathLst>
          </a:custGeom>
          <a:solidFill>
            <a:srgbClr val="159EBE"/>
          </a:solidFill>
          <a:ln>
            <a:noFill/>
          </a:ln>
          <a:effectLst/>
          <a:extLst>
            <a:ext uri="{91240B29-F687-4F45-9708-019B960494DF}">
              <a14:hiddenLine xmlns="" xmlns:a14="http://schemas.microsoft.com/office/drawing/2010/main" w="9525">
                <a:solidFill>
                  <a:srgbClr val="808080"/>
                </a:solidFill>
                <a:bevel/>
              </a14:hiddenLine>
            </a:ext>
            <a:ext uri="{AF507438-7753-43E0-B8FC-AC1667EBCBE1}">
              <a14:hiddenEffects xmlns="" xmlns:a14="http://schemas.microsoft.com/office/drawing/2010/main">
                <a:effectLst>
                  <a:outerShdw blurRad="63500" dist="38099" dir="2700000" algn="ctr" rotWithShape="0">
                    <a:srgbClr val="000000">
                      <a:alpha val="74997"/>
                    </a:srgbClr>
                  </a:outerShdw>
                </a:effectLst>
              </a14:hiddenEffects>
            </a:ext>
          </a:extLst>
        </p:spPr>
        <p:txBody>
          <a:bodyPr wrap="none" lIns="34290" tIns="17145" rIns="34290" bIns="17145" anchor="ct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MS PGothic" panose="020B0600070205080204" pitchFamily="34" charset="-128"/>
              <a:cs typeface="+mn-cs"/>
            </a:endParaRPr>
          </a:p>
        </p:txBody>
      </p:sp>
      <p:pic>
        <p:nvPicPr>
          <p:cNvPr id="35" name="图形 7"/>
          <p:cNvPicPr>
            <a:picLocks noChangeAspect="1"/>
          </p:cNvPicPr>
          <p:nvPr userDrawn="1"/>
        </p:nvPicPr>
        <p:blipFill>
          <a:blip r:embed="rId5" cstate="print">
            <a:extLst>
              <a:ext uri="{28A0092B-C50C-407E-A947-70E740481C1C}">
                <a14:useLocalDpi xmlns="" xmlns:a14="http://schemas.microsoft.com/office/drawing/2010/main" val="0"/>
              </a:ext>
              <a:ext uri="{96DAC541-7B7A-43D3-8B79-37D633B846F1}">
                <asvg:svgBlip xmlns="" xmlns:asvg="http://schemas.microsoft.com/office/drawing/2016/SVG/main" r:embed="rId6"/>
              </a:ext>
            </a:extLst>
          </a:blip>
          <a:stretch>
            <a:fillRect/>
          </a:stretch>
        </p:blipFill>
        <p:spPr>
          <a:xfrm>
            <a:off x="2226310" y="1481455"/>
            <a:ext cx="213995" cy="213995"/>
          </a:xfrm>
          <a:prstGeom prst="rect">
            <a:avLst/>
          </a:prstGeom>
        </p:spPr>
      </p:pic>
      <p:sp>
        <p:nvSpPr>
          <p:cNvPr id="36" name="Freeform 251"/>
          <p:cNvSpPr/>
          <p:nvPr userDrawn="1"/>
        </p:nvSpPr>
        <p:spPr bwMode="auto">
          <a:xfrm>
            <a:off x="2216150" y="784860"/>
            <a:ext cx="236220" cy="201930"/>
          </a:xfrm>
          <a:custGeom>
            <a:avLst/>
            <a:gdLst>
              <a:gd name="T0" fmla="*/ 176 w 182"/>
              <a:gd name="T1" fmla="*/ 76 h 159"/>
              <a:gd name="T2" fmla="*/ 152 w 182"/>
              <a:gd name="T3" fmla="*/ 54 h 159"/>
              <a:gd name="T4" fmla="*/ 152 w 182"/>
              <a:gd name="T5" fmla="*/ 20 h 159"/>
              <a:gd name="T6" fmla="*/ 148 w 182"/>
              <a:gd name="T7" fmla="*/ 15 h 159"/>
              <a:gd name="T8" fmla="*/ 129 w 182"/>
              <a:gd name="T9" fmla="*/ 15 h 159"/>
              <a:gd name="T10" fmla="*/ 124 w 182"/>
              <a:gd name="T11" fmla="*/ 20 h 159"/>
              <a:gd name="T12" fmla="*/ 124 w 182"/>
              <a:gd name="T13" fmla="*/ 26 h 159"/>
              <a:gd name="T14" fmla="*/ 103 w 182"/>
              <a:gd name="T15" fmla="*/ 6 h 159"/>
              <a:gd name="T16" fmla="*/ 79 w 182"/>
              <a:gd name="T17" fmla="*/ 6 h 159"/>
              <a:gd name="T18" fmla="*/ 7 w 182"/>
              <a:gd name="T19" fmla="*/ 76 h 159"/>
              <a:gd name="T20" fmla="*/ 11 w 182"/>
              <a:gd name="T21" fmla="*/ 87 h 159"/>
              <a:gd name="T22" fmla="*/ 22 w 182"/>
              <a:gd name="T23" fmla="*/ 87 h 159"/>
              <a:gd name="T24" fmla="*/ 22 w 182"/>
              <a:gd name="T25" fmla="*/ 89 h 159"/>
              <a:gd name="T26" fmla="*/ 22 w 182"/>
              <a:gd name="T27" fmla="*/ 144 h 159"/>
              <a:gd name="T28" fmla="*/ 37 w 182"/>
              <a:gd name="T29" fmla="*/ 159 h 159"/>
              <a:gd name="T30" fmla="*/ 56 w 182"/>
              <a:gd name="T31" fmla="*/ 159 h 159"/>
              <a:gd name="T32" fmla="*/ 73 w 182"/>
              <a:gd name="T33" fmla="*/ 159 h 159"/>
              <a:gd name="T34" fmla="*/ 73 w 182"/>
              <a:gd name="T35" fmla="*/ 114 h 159"/>
              <a:gd name="T36" fmla="*/ 79 w 182"/>
              <a:gd name="T37" fmla="*/ 108 h 159"/>
              <a:gd name="T38" fmla="*/ 103 w 182"/>
              <a:gd name="T39" fmla="*/ 108 h 159"/>
              <a:gd name="T40" fmla="*/ 108 w 182"/>
              <a:gd name="T41" fmla="*/ 114 h 159"/>
              <a:gd name="T42" fmla="*/ 108 w 182"/>
              <a:gd name="T43" fmla="*/ 159 h 159"/>
              <a:gd name="T44" fmla="*/ 114 w 182"/>
              <a:gd name="T45" fmla="*/ 159 h 159"/>
              <a:gd name="T46" fmla="*/ 145 w 182"/>
              <a:gd name="T47" fmla="*/ 159 h 159"/>
              <a:gd name="T48" fmla="*/ 160 w 182"/>
              <a:gd name="T49" fmla="*/ 144 h 159"/>
              <a:gd name="T50" fmla="*/ 160 w 182"/>
              <a:gd name="T51" fmla="*/ 89 h 159"/>
              <a:gd name="T52" fmla="*/ 160 w 182"/>
              <a:gd name="T53" fmla="*/ 87 h 159"/>
              <a:gd name="T54" fmla="*/ 171 w 182"/>
              <a:gd name="T55" fmla="*/ 87 h 159"/>
              <a:gd name="T56" fmla="*/ 176 w 182"/>
              <a:gd name="T57" fmla="*/ 76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82" h="159">
                <a:moveTo>
                  <a:pt x="176" y="76"/>
                </a:moveTo>
                <a:cubicBezTo>
                  <a:pt x="152" y="54"/>
                  <a:pt x="152" y="54"/>
                  <a:pt x="152" y="54"/>
                </a:cubicBezTo>
                <a:cubicBezTo>
                  <a:pt x="152" y="20"/>
                  <a:pt x="152" y="20"/>
                  <a:pt x="152" y="20"/>
                </a:cubicBezTo>
                <a:cubicBezTo>
                  <a:pt x="152" y="17"/>
                  <a:pt x="150" y="15"/>
                  <a:pt x="148" y="15"/>
                </a:cubicBezTo>
                <a:cubicBezTo>
                  <a:pt x="129" y="15"/>
                  <a:pt x="129" y="15"/>
                  <a:pt x="129" y="15"/>
                </a:cubicBezTo>
                <a:cubicBezTo>
                  <a:pt x="126" y="15"/>
                  <a:pt x="124" y="17"/>
                  <a:pt x="124" y="20"/>
                </a:cubicBezTo>
                <a:cubicBezTo>
                  <a:pt x="124" y="26"/>
                  <a:pt x="124" y="26"/>
                  <a:pt x="124" y="26"/>
                </a:cubicBezTo>
                <a:cubicBezTo>
                  <a:pt x="103" y="6"/>
                  <a:pt x="103" y="6"/>
                  <a:pt x="103" y="6"/>
                </a:cubicBezTo>
                <a:cubicBezTo>
                  <a:pt x="96" y="0"/>
                  <a:pt x="86" y="0"/>
                  <a:pt x="79" y="6"/>
                </a:cubicBezTo>
                <a:cubicBezTo>
                  <a:pt x="7" y="76"/>
                  <a:pt x="7" y="76"/>
                  <a:pt x="7" y="76"/>
                </a:cubicBezTo>
                <a:cubicBezTo>
                  <a:pt x="0" y="82"/>
                  <a:pt x="2" y="87"/>
                  <a:pt x="11" y="87"/>
                </a:cubicBezTo>
                <a:cubicBezTo>
                  <a:pt x="22" y="87"/>
                  <a:pt x="22" y="87"/>
                  <a:pt x="22" y="87"/>
                </a:cubicBezTo>
                <a:cubicBezTo>
                  <a:pt x="22" y="88"/>
                  <a:pt x="22" y="88"/>
                  <a:pt x="22" y="89"/>
                </a:cubicBezTo>
                <a:cubicBezTo>
                  <a:pt x="22" y="144"/>
                  <a:pt x="22" y="144"/>
                  <a:pt x="22" y="144"/>
                </a:cubicBezTo>
                <a:cubicBezTo>
                  <a:pt x="22" y="152"/>
                  <a:pt x="29" y="159"/>
                  <a:pt x="37" y="159"/>
                </a:cubicBezTo>
                <a:cubicBezTo>
                  <a:pt x="56" y="159"/>
                  <a:pt x="56" y="159"/>
                  <a:pt x="56" y="159"/>
                </a:cubicBezTo>
                <a:cubicBezTo>
                  <a:pt x="73" y="159"/>
                  <a:pt x="73" y="159"/>
                  <a:pt x="73" y="159"/>
                </a:cubicBezTo>
                <a:cubicBezTo>
                  <a:pt x="73" y="114"/>
                  <a:pt x="73" y="114"/>
                  <a:pt x="73" y="114"/>
                </a:cubicBezTo>
                <a:cubicBezTo>
                  <a:pt x="73" y="111"/>
                  <a:pt x="75" y="108"/>
                  <a:pt x="79" y="108"/>
                </a:cubicBezTo>
                <a:cubicBezTo>
                  <a:pt x="103" y="108"/>
                  <a:pt x="103" y="108"/>
                  <a:pt x="103" y="108"/>
                </a:cubicBezTo>
                <a:cubicBezTo>
                  <a:pt x="106" y="108"/>
                  <a:pt x="108" y="111"/>
                  <a:pt x="108" y="114"/>
                </a:cubicBezTo>
                <a:cubicBezTo>
                  <a:pt x="108" y="159"/>
                  <a:pt x="108" y="159"/>
                  <a:pt x="108" y="159"/>
                </a:cubicBezTo>
                <a:cubicBezTo>
                  <a:pt x="114" y="159"/>
                  <a:pt x="114" y="159"/>
                  <a:pt x="114" y="159"/>
                </a:cubicBezTo>
                <a:cubicBezTo>
                  <a:pt x="145" y="159"/>
                  <a:pt x="145" y="159"/>
                  <a:pt x="145" y="159"/>
                </a:cubicBezTo>
                <a:cubicBezTo>
                  <a:pt x="153" y="159"/>
                  <a:pt x="160" y="152"/>
                  <a:pt x="160" y="144"/>
                </a:cubicBezTo>
                <a:cubicBezTo>
                  <a:pt x="160" y="89"/>
                  <a:pt x="160" y="89"/>
                  <a:pt x="160" y="89"/>
                </a:cubicBezTo>
                <a:cubicBezTo>
                  <a:pt x="160" y="88"/>
                  <a:pt x="160" y="88"/>
                  <a:pt x="160" y="87"/>
                </a:cubicBezTo>
                <a:cubicBezTo>
                  <a:pt x="171" y="87"/>
                  <a:pt x="171" y="87"/>
                  <a:pt x="171" y="87"/>
                </a:cubicBezTo>
                <a:cubicBezTo>
                  <a:pt x="180" y="87"/>
                  <a:pt x="182" y="82"/>
                  <a:pt x="176" y="76"/>
                </a:cubicBezTo>
                <a:close/>
              </a:path>
            </a:pathLst>
          </a:custGeom>
          <a:solidFill>
            <a:srgbClr val="159EBE"/>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文本框 36"/>
          <p:cNvSpPr txBox="1"/>
          <p:nvPr userDrawn="1"/>
        </p:nvSpPr>
        <p:spPr>
          <a:xfrm>
            <a:off x="2426970" y="763270"/>
            <a:ext cx="2491105" cy="245110"/>
          </a:xfrm>
          <a:prstGeom prst="rect">
            <a:avLst/>
          </a:prstGeom>
          <a:noFill/>
        </p:spPr>
        <p:txBody>
          <a:bodyPr wrap="square" rtlCol="0">
            <a:spAutoFit/>
          </a:bodyPr>
          <a:lstStyle/>
          <a:p>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上海市普陀区武宁路</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423</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号</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18</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号楼</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1103</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室</a:t>
            </a:r>
          </a:p>
        </p:txBody>
      </p:sp>
      <p:sp>
        <p:nvSpPr>
          <p:cNvPr id="38" name="文本框 37"/>
          <p:cNvSpPr txBox="1"/>
          <p:nvPr userDrawn="1"/>
        </p:nvSpPr>
        <p:spPr>
          <a:xfrm>
            <a:off x="3804285" y="1030605"/>
            <a:ext cx="64706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200062</a:t>
            </a:r>
          </a:p>
        </p:txBody>
      </p:sp>
      <p:sp>
        <p:nvSpPr>
          <p:cNvPr id="6162" name="Freeform 16"/>
          <p:cNvSpPr/>
          <p:nvPr userDrawn="1"/>
        </p:nvSpPr>
        <p:spPr>
          <a:xfrm>
            <a:off x="3639185" y="1045845"/>
            <a:ext cx="181610" cy="198755"/>
          </a:xfrm>
          <a:custGeom>
            <a:avLst/>
            <a:gdLst/>
            <a:ahLst/>
            <a:cxnLst>
              <a:cxn ang="0">
                <a:pos x="2147483646" y="2147483646"/>
              </a:cxn>
              <a:cxn ang="0">
                <a:pos x="2147483646" y="2147483646"/>
              </a:cxn>
              <a:cxn ang="0">
                <a:pos x="2147483646" y="2147483646"/>
              </a:cxn>
              <a:cxn ang="0">
                <a:pos x="2147483646" y="0"/>
              </a:cxn>
              <a:cxn ang="0">
                <a:pos x="2147483646" y="0"/>
              </a:cxn>
              <a:cxn ang="0">
                <a:pos x="2147483646" y="1300853838"/>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1300853838"/>
              </a:cxn>
              <a:cxn ang="0">
                <a:pos x="2147483646" y="0"/>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1363672152" y="2147483646"/>
              </a:cxn>
              <a:cxn ang="0">
                <a:pos x="0" y="2147483646"/>
              </a:cxn>
              <a:cxn ang="0">
                <a:pos x="1363672152" y="2147483646"/>
              </a:cxn>
              <a:cxn ang="0">
                <a:pos x="2147483646" y="2147483646"/>
              </a:cxn>
              <a:cxn ang="0">
                <a:pos x="2147483646" y="2147483646"/>
              </a:cxn>
              <a:cxn ang="0">
                <a:pos x="1363672152" y="2147483646"/>
              </a:cxn>
              <a:cxn ang="0">
                <a:pos x="1363672152" y="2147483646"/>
              </a:cxn>
              <a:cxn ang="0">
                <a:pos x="2147483646" y="2147483646"/>
              </a:cxn>
              <a:cxn ang="0">
                <a:pos x="2147483646" y="2147483646"/>
              </a:cxn>
              <a:cxn ang="0">
                <a:pos x="2147483646" y="2147483646"/>
              </a:cxn>
              <a:cxn ang="0">
                <a:pos x="1363672152" y="2147483646"/>
              </a:cxn>
              <a:cxn ang="0">
                <a:pos x="0" y="2147483646"/>
              </a:cxn>
              <a:cxn ang="0">
                <a:pos x="1363672152" y="2147483646"/>
              </a:cxn>
              <a:cxn ang="0">
                <a:pos x="1363672152" y="2147483646"/>
              </a:cxn>
              <a:cxn ang="0">
                <a:pos x="1363672152" y="2147483646"/>
              </a:cxn>
              <a:cxn ang="0">
                <a:pos x="2147483646" y="2147483646"/>
              </a:cxn>
              <a:cxn ang="0">
                <a:pos x="2147483646" y="2147483646"/>
              </a:cxn>
              <a:cxn ang="0">
                <a:pos x="2147483646" y="2147483646"/>
              </a:cxn>
              <a:cxn ang="0">
                <a:pos x="1363672152" y="2147483646"/>
              </a:cxn>
              <a:cxn ang="0">
                <a:pos x="0" y="2147483646"/>
              </a:cxn>
              <a:cxn ang="0">
                <a:pos x="1363672152" y="2147483646"/>
              </a:cxn>
            </a:cxnLst>
            <a:rect l="0" t="0" r="0" b="0"/>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rgbClr val="159EBE"/>
          </a:solidFill>
          <a:ln w="9525">
            <a:noFill/>
          </a:ln>
        </p:spPr>
        <p:txBody>
          <a:bodyPr/>
          <a:lstStyle/>
          <a:p>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2021/3/15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2021/3/15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pic>
        <p:nvPicPr>
          <p:cNvPr id="56" name="图片 55" descr="乘联会组合LOGO"/>
          <p:cNvPicPr>
            <a:picLocks noChangeAspect="1"/>
          </p:cNvPicPr>
          <p:nvPr userDrawn="1"/>
        </p:nvPicPr>
        <p:blipFill>
          <a:blip r:embed="rId2" cstate="print"/>
          <a:stretch>
            <a:fillRect/>
          </a:stretch>
        </p:blipFill>
        <p:spPr>
          <a:xfrm>
            <a:off x="8032115" y="204470"/>
            <a:ext cx="984885" cy="365760"/>
          </a:xfrm>
          <a:prstGeom prst="rect">
            <a:avLst/>
          </a:prstGeom>
        </p:spPr>
      </p:pic>
      <p:sp>
        <p:nvSpPr>
          <p:cNvPr id="7" name="燕尾形 6"/>
          <p:cNvSpPr/>
          <p:nvPr userDrawn="1"/>
        </p:nvSpPr>
        <p:spPr>
          <a:xfrm>
            <a:off x="243136" y="267494"/>
            <a:ext cx="216024" cy="288032"/>
          </a:xfrm>
          <a:prstGeom prst="chevron">
            <a:avLst/>
          </a:prstGeom>
          <a:solidFill>
            <a:srgbClr val="00A4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燕尾形 7"/>
          <p:cNvSpPr/>
          <p:nvPr userDrawn="1"/>
        </p:nvSpPr>
        <p:spPr>
          <a:xfrm>
            <a:off x="395536" y="267494"/>
            <a:ext cx="216024" cy="288032"/>
          </a:xfrm>
          <a:prstGeom prst="chevron">
            <a:avLst/>
          </a:prstGeom>
          <a:solidFill>
            <a:srgbClr val="00A4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57" name="直接连接符 56"/>
          <p:cNvCxnSpPr/>
          <p:nvPr userDrawn="1"/>
        </p:nvCxnSpPr>
        <p:spPr>
          <a:xfrm>
            <a:off x="-3810" y="4950143"/>
            <a:ext cx="7560000" cy="0"/>
          </a:xfrm>
          <a:prstGeom prst="line">
            <a:avLst/>
          </a:prstGeom>
          <a:ln w="10795">
            <a:solidFill>
              <a:srgbClr val="00A4C5"/>
            </a:solidFill>
          </a:ln>
        </p:spPr>
        <p:style>
          <a:lnRef idx="1">
            <a:schemeClr val="accent1"/>
          </a:lnRef>
          <a:fillRef idx="0">
            <a:schemeClr val="accent1"/>
          </a:fillRef>
          <a:effectRef idx="0">
            <a:schemeClr val="accent1"/>
          </a:effectRef>
          <a:fontRef idx="minor">
            <a:schemeClr val="tx1"/>
          </a:fontRef>
        </p:style>
      </p:cxnSp>
      <p:sp>
        <p:nvSpPr>
          <p:cNvPr id="58" name="文本框 57"/>
          <p:cNvSpPr txBox="1"/>
          <p:nvPr userDrawn="1"/>
        </p:nvSpPr>
        <p:spPr>
          <a:xfrm>
            <a:off x="7682865" y="4822825"/>
            <a:ext cx="853440" cy="245110"/>
          </a:xfrm>
          <a:prstGeom prst="rect">
            <a:avLst/>
          </a:prstGeom>
          <a:noFill/>
          <a:ln>
            <a:noFill/>
          </a:ln>
        </p:spPr>
        <p:txBody>
          <a:bodyPr wrap="square" rtlCol="0">
            <a:spAutoFit/>
            <a:scene3d>
              <a:camera prst="orthographicFront"/>
              <a:lightRig rig="threePt" dir="t"/>
            </a:scene3d>
          </a:bodyPr>
          <a:lstStyle/>
          <a:p>
            <a:r>
              <a:rPr lang="zh-CN" altLang="en-US" sz="1000" b="1">
                <a:solidFill>
                  <a:srgbClr val="00A4C5"/>
                </a:solidFill>
                <a:effectLst/>
                <a:latin typeface="楷体" panose="02010609060101010101" charset="-122"/>
                <a:ea typeface="楷体" panose="02010609060101010101" charset="-122"/>
              </a:rPr>
              <a:t>政策分析</a:t>
            </a:r>
          </a:p>
        </p:txBody>
      </p:sp>
      <p:cxnSp>
        <p:nvCxnSpPr>
          <p:cNvPr id="59" name="直接连接符 58"/>
          <p:cNvCxnSpPr/>
          <p:nvPr userDrawn="1"/>
        </p:nvCxnSpPr>
        <p:spPr>
          <a:xfrm>
            <a:off x="8425815" y="4947603"/>
            <a:ext cx="720000" cy="0"/>
          </a:xfrm>
          <a:prstGeom prst="line">
            <a:avLst/>
          </a:prstGeom>
          <a:ln w="10795">
            <a:solidFill>
              <a:srgbClr val="00A4C5"/>
            </a:solidFill>
          </a:ln>
        </p:spPr>
        <p:style>
          <a:lnRef idx="1">
            <a:schemeClr val="accent1"/>
          </a:lnRef>
          <a:fillRef idx="0">
            <a:schemeClr val="accent1"/>
          </a:fillRef>
          <a:effectRef idx="0">
            <a:schemeClr val="accent1"/>
          </a:effectRef>
          <a:fontRef idx="minor">
            <a:schemeClr val="tx1"/>
          </a:fontRef>
        </p:style>
      </p:cxnSp>
      <p:sp>
        <p:nvSpPr>
          <p:cNvPr id="9" name="Text Box 12"/>
          <p:cNvSpPr txBox="1">
            <a:spLocks noChangeArrowheads="1"/>
          </p:cNvSpPr>
          <p:nvPr userDrawn="1"/>
        </p:nvSpPr>
        <p:spPr bwMode="auto">
          <a:xfrm>
            <a:off x="-81915" y="4946650"/>
            <a:ext cx="6650355" cy="21399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marL="30257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34829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9401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43973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愿景</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最具价值的汽车信息交流平台和行业研究机构   </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宗旨</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为汽车企业服务  为中国汽车产业发展做贡献   </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价值观</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专业  共享  高效  创新</a:t>
            </a:r>
            <a:endParaRPr kumimoji="0" lang="en-US" altLang="zh-CN"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2021/3/15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2021/3/15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2021/3/15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hasCustomPrompt="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2021/3/15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hasCustomPrompt="1"/>
          </p:nvPr>
        </p:nvSpPr>
        <p:spPr>
          <a:xfrm>
            <a:off x="6286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hasCustomPrompt="1"/>
          </p:nvPr>
        </p:nvSpPr>
        <p:spPr>
          <a:xfrm>
            <a:off x="46291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2021/3/15</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hasCustomPrompt="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4" name="Content Placeholder 3"/>
          <p:cNvSpPr>
            <a:spLocks noGrp="1"/>
          </p:cNvSpPr>
          <p:nvPr>
            <p:ph sz="half" idx="2" hasCustomPrompt="1"/>
          </p:nvPr>
        </p:nvSpPr>
        <p:spPr>
          <a:xfrm>
            <a:off x="629842" y="1878806"/>
            <a:ext cx="3868340"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hasCustomPrompt="1"/>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6" name="Content Placeholder 5"/>
          <p:cNvSpPr>
            <a:spLocks noGrp="1"/>
          </p:cNvSpPr>
          <p:nvPr>
            <p:ph sz="quarter" idx="4" hasCustomPrompt="1"/>
          </p:nvPr>
        </p:nvSpPr>
        <p:spPr>
          <a:xfrm>
            <a:off x="4629150" y="1878806"/>
            <a:ext cx="3887391"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338D311F-5273-49D9-8923-B0334C2356D8}" type="datetimeFigureOut">
              <a:rPr lang="zh-CN" altLang="en-US" smtClean="0"/>
              <a:pPr/>
              <a:t>2021/3/15</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338D311F-5273-49D9-8923-B0334C2356D8}" type="datetimeFigureOut">
              <a:rPr lang="zh-CN" altLang="en-US" smtClean="0"/>
              <a:pPr/>
              <a:t>2021/3/15</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38D311F-5273-49D9-8923-B0334C2356D8}" type="datetimeFigureOut">
              <a:rPr lang="zh-CN" altLang="en-US" smtClean="0"/>
              <a:pPr/>
              <a:t>2021/3/15</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hasCustomPrompt="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2021/3/15</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2021/3/15</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338D311F-5273-49D9-8923-B0334C2356D8}" type="datetimeFigureOut">
              <a:rPr lang="zh-CN" altLang="en-US" smtClean="0"/>
              <a:pPr/>
              <a:t>2021/3/15</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82952373-7980-4DA7-9ADE-54D716DB38B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pPr/>
              <a:t>2021/3/15</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xml"/><Relationship Id="rId1" Type="http://schemas.openxmlformats.org/officeDocument/2006/relationships/tags" Target="../tags/tag5.xml"/><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PA_文本框 22"/>
          <p:cNvSpPr txBox="1"/>
          <p:nvPr>
            <p:custDataLst>
              <p:tags r:id="rId1"/>
            </p:custDataLst>
          </p:nvPr>
        </p:nvSpPr>
        <p:spPr>
          <a:xfrm>
            <a:off x="3772505" y="4388555"/>
            <a:ext cx="2214880" cy="55308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中国汽车流通协会汽车市场研究分会</a:t>
            </a: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乘用车市场信息联席会</a:t>
            </a:r>
          </a:p>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000"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2021</a:t>
            </a:r>
            <a:r>
              <a:rPr kumimoji="0" lang="zh-CN" altLang="en-US" sz="1000"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年</a:t>
            </a:r>
            <a:r>
              <a:rPr lang="en-US" altLang="zh-CN" sz="1000"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lt"/>
              </a:rPr>
              <a:t>3</a:t>
            </a:r>
            <a:r>
              <a:rPr kumimoji="0" lang="zh-CN" altLang="en-US" sz="1000"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月</a:t>
            </a:r>
            <a:r>
              <a:rPr kumimoji="0" lang="en-US" altLang="zh-CN" sz="1000"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27</a:t>
            </a: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日</a:t>
            </a:r>
          </a:p>
        </p:txBody>
      </p:sp>
      <p:sp>
        <p:nvSpPr>
          <p:cNvPr id="14" name="PA_矩形 3"/>
          <p:cNvSpPr txBox="1">
            <a:spLocks noChangeArrowheads="1"/>
          </p:cNvSpPr>
          <p:nvPr>
            <p:custDataLst>
              <p:tags r:id="rId2"/>
            </p:custDataLst>
          </p:nvPr>
        </p:nvSpPr>
        <p:spPr bwMode="auto">
          <a:xfrm>
            <a:off x="1447165" y="1519555"/>
            <a:ext cx="7233920" cy="1348105"/>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04" tIns="45702" rIns="91404" bIns="45702"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lvl="0" algn="ctr" defTabSz="914400">
              <a:defRPr/>
            </a:pPr>
            <a:r>
              <a:rPr lang="zh-CN" altLang="en-US" sz="3000" b="1" dirty="0" smtClean="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关于</a:t>
            </a:r>
            <a:r>
              <a:rPr lang="en-US" altLang="zh-CN" sz="3000" b="1" dirty="0" smtClean="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2020</a:t>
            </a:r>
            <a:r>
              <a:rPr lang="zh-CN" altLang="en-US" sz="3000" b="1" dirty="0" smtClean="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年</a:t>
            </a:r>
            <a:r>
              <a:rPr lang="en-US" altLang="zh-CN" sz="3000" b="1" dirty="0" smtClean="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3</a:t>
            </a:r>
            <a:r>
              <a:rPr lang="zh-CN" altLang="en-US" sz="3000" b="1" dirty="0" smtClean="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月至</a:t>
            </a:r>
            <a:r>
              <a:rPr lang="en-US" altLang="zh-CN" sz="3000" b="1" dirty="0" smtClean="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2021</a:t>
            </a:r>
            <a:r>
              <a:rPr lang="zh-CN" altLang="en-US" sz="3000" b="1" dirty="0" smtClean="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年</a:t>
            </a:r>
            <a:r>
              <a:rPr lang="en-US" altLang="zh-CN" sz="3000" b="1" dirty="0" smtClean="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3</a:t>
            </a:r>
            <a:r>
              <a:rPr lang="zh-CN" altLang="en-US" sz="3000" b="1" dirty="0" smtClean="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月地方</a:t>
            </a:r>
            <a:endParaRPr lang="en-US" altLang="zh-CN" sz="3000" b="1" dirty="0" smtClean="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endParaRPr>
          </a:p>
          <a:p>
            <a:pPr lvl="0" algn="ctr" defTabSz="914400">
              <a:defRPr/>
            </a:pPr>
            <a:r>
              <a:rPr lang="zh-CN" altLang="en-US" sz="3000" b="1" dirty="0" smtClean="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促进汽车消费经验做法的综合分析</a:t>
            </a:r>
          </a:p>
        </p:txBody>
      </p:sp>
    </p:spTree>
  </p:cSld>
  <p:clrMapOvr>
    <a:masterClrMapping/>
  </p:clrMapOvr>
  <mc:AlternateContent xmlns:mc="http://schemas.openxmlformats.org/markup-compatibility/2006">
    <mc:Choice xmlns="" xmlns:p14="http://schemas.microsoft.com/office/powerpoint/2010/main" Requires="p14">
      <p:transition spd="med" p14:dur="700"/>
    </mc:Choice>
    <mc:Fallback>
      <p:transition spd="med"/>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540625" cy="4042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地方促进汽车消费经验做法综合分析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714217" cy="380489"/>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实施老旧汽车淘汰补贴</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aphicFrame>
        <p:nvGraphicFramePr>
          <p:cNvPr id="6" name="表格 5"/>
          <p:cNvGraphicFramePr>
            <a:graphicFrameLocks noGrp="1"/>
          </p:cNvGraphicFramePr>
          <p:nvPr/>
        </p:nvGraphicFramePr>
        <p:xfrm>
          <a:off x="290456" y="1097281"/>
          <a:ext cx="8541572" cy="1344705"/>
        </p:xfrm>
        <a:graphic>
          <a:graphicData uri="http://schemas.openxmlformats.org/drawingml/2006/table">
            <a:tbl>
              <a:tblPr firstRow="1" bandRow="1">
                <a:tableStyleId>{5C22544A-7EE6-4342-B048-85BDC9FD1C3A}</a:tableStyleId>
              </a:tblPr>
              <a:tblGrid>
                <a:gridCol w="876635"/>
                <a:gridCol w="1242622"/>
                <a:gridCol w="2248348"/>
                <a:gridCol w="4173967"/>
              </a:tblGrid>
              <a:tr h="483079">
                <a:tc>
                  <a:txBody>
                    <a:bodyPr/>
                    <a:lstStyle/>
                    <a:p>
                      <a:pPr algn="ctr"/>
                      <a:r>
                        <a:rPr lang="zh-CN" altLang="en-US" sz="1200" dirty="0" smtClean="0"/>
                        <a:t>地方</a:t>
                      </a:r>
                      <a:endParaRPr lang="zh-CN" altLang="en-US" sz="1200" dirty="0"/>
                    </a:p>
                  </a:txBody>
                  <a:tcPr anchor="ctr"/>
                </a:tc>
                <a:tc>
                  <a:txBody>
                    <a:bodyPr/>
                    <a:lstStyle/>
                    <a:p>
                      <a:pPr algn="ctr"/>
                      <a:r>
                        <a:rPr lang="zh-CN" altLang="en-US" sz="1200" dirty="0" smtClean="0"/>
                        <a:t>政策发布日期</a:t>
                      </a:r>
                      <a:endParaRPr lang="zh-CN" altLang="en-US" sz="1200" dirty="0"/>
                    </a:p>
                  </a:txBody>
                  <a:tcPr anchor="ctr"/>
                </a:tc>
                <a:tc>
                  <a:txBody>
                    <a:bodyPr/>
                    <a:lstStyle/>
                    <a:p>
                      <a:pPr algn="ctr"/>
                      <a:r>
                        <a:rPr lang="zh-CN" altLang="en-US" sz="1200" dirty="0" smtClean="0"/>
                        <a:t>政策文件名称</a:t>
                      </a:r>
                      <a:endParaRPr lang="zh-CN" altLang="en-US" sz="1200" dirty="0"/>
                    </a:p>
                  </a:txBody>
                  <a:tcPr anchor="ctr"/>
                </a:tc>
                <a:tc>
                  <a:txBody>
                    <a:bodyPr/>
                    <a:lstStyle/>
                    <a:p>
                      <a:pPr algn="ctr"/>
                      <a:r>
                        <a:rPr lang="zh-CN" altLang="en-US" sz="1200" dirty="0" smtClean="0"/>
                        <a:t>政策要点</a:t>
                      </a:r>
                      <a:endParaRPr lang="zh-CN" altLang="en-US" sz="1200" dirty="0"/>
                    </a:p>
                  </a:txBody>
                  <a:tcPr anchor="ctr"/>
                </a:tc>
              </a:tr>
              <a:tr h="442078">
                <a:tc>
                  <a:txBody>
                    <a:bodyPr/>
                    <a:lstStyle/>
                    <a:p>
                      <a:pPr algn="ctr"/>
                      <a:r>
                        <a:rPr lang="zh-CN" altLang="en-US" sz="1050" dirty="0" smtClean="0"/>
                        <a:t>北京</a:t>
                      </a:r>
                      <a:endParaRPr lang="zh-CN" altLang="en-US" sz="1050" dirty="0"/>
                    </a:p>
                  </a:txBody>
                  <a:tcPr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50" dirty="0" smtClean="0"/>
                        <a:t>2020</a:t>
                      </a:r>
                      <a:r>
                        <a:rPr lang="zh-CN" altLang="en-US" sz="1050" dirty="0" smtClean="0"/>
                        <a:t>年</a:t>
                      </a:r>
                      <a:r>
                        <a:rPr lang="en-US" altLang="zh-CN" sz="1050" dirty="0" smtClean="0"/>
                        <a:t>3</a:t>
                      </a:r>
                      <a:r>
                        <a:rPr lang="zh-CN" altLang="en-US" sz="1050" dirty="0" smtClean="0"/>
                        <a:t>月</a:t>
                      </a:r>
                      <a:endParaRPr lang="zh-CN" altLang="en-US" sz="1050" dirty="0"/>
                    </a:p>
                  </a:txBody>
                  <a:tcPr anchor="ct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zh-CN" altLang="en-US" sz="1050" dirty="0" smtClean="0"/>
                        <a:t>北京市进一步促进高排放老旧机动车淘汰更新方案（</a:t>
                      </a:r>
                      <a:r>
                        <a:rPr lang="en-US" altLang="zh-CN" sz="1050" dirty="0" smtClean="0"/>
                        <a:t>2020-2021</a:t>
                      </a:r>
                      <a:r>
                        <a:rPr lang="zh-CN" altLang="en-US" sz="1050" dirty="0" smtClean="0"/>
                        <a:t>年）</a:t>
                      </a:r>
                    </a:p>
                  </a:txBody>
                  <a:tcPr anchor="ct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US" altLang="zh-CN" sz="1050" dirty="0" smtClean="0"/>
                        <a:t>2020</a:t>
                      </a:r>
                      <a:r>
                        <a:rPr lang="zh-CN" altLang="en-US" sz="1050" dirty="0" smtClean="0"/>
                        <a:t>年</a:t>
                      </a:r>
                      <a:r>
                        <a:rPr lang="en-US" altLang="zh-CN" sz="1050" dirty="0" smtClean="0"/>
                        <a:t>4</a:t>
                      </a:r>
                      <a:r>
                        <a:rPr lang="zh-CN" altLang="en-US" sz="1050" dirty="0" smtClean="0"/>
                        <a:t>月至</a:t>
                      </a:r>
                      <a:r>
                        <a:rPr lang="en-US" altLang="zh-CN" sz="1050" dirty="0" smtClean="0"/>
                        <a:t>2021</a:t>
                      </a:r>
                      <a:r>
                        <a:rPr lang="zh-CN" altLang="en-US" sz="1050" dirty="0" smtClean="0"/>
                        <a:t>年</a:t>
                      </a:r>
                      <a:r>
                        <a:rPr lang="en-US" altLang="zh-CN" sz="1050" dirty="0" smtClean="0"/>
                        <a:t>12</a:t>
                      </a:r>
                      <a:r>
                        <a:rPr lang="zh-CN" altLang="en-US" sz="1050" dirty="0" smtClean="0"/>
                        <a:t>月，对报废或转出北京市的高排放老旧机动车的，发放</a:t>
                      </a:r>
                      <a:r>
                        <a:rPr lang="en-US" altLang="zh-CN" sz="1050" dirty="0" smtClean="0"/>
                        <a:t>3200</a:t>
                      </a:r>
                      <a:r>
                        <a:rPr lang="zh-CN" altLang="en-US" sz="1050" dirty="0" smtClean="0"/>
                        <a:t>元</a:t>
                      </a:r>
                      <a:r>
                        <a:rPr lang="en-US" altLang="zh-CN" sz="1050" dirty="0" smtClean="0"/>
                        <a:t>—2.2</a:t>
                      </a:r>
                      <a:r>
                        <a:rPr lang="zh-CN" altLang="en-US" sz="1050" dirty="0" smtClean="0"/>
                        <a:t>万元报废补助或</a:t>
                      </a:r>
                      <a:r>
                        <a:rPr lang="en-US" altLang="zh-CN" sz="1050" dirty="0" smtClean="0"/>
                        <a:t>2000</a:t>
                      </a:r>
                      <a:r>
                        <a:rPr lang="zh-CN" altLang="en-US" sz="1050" dirty="0" smtClean="0"/>
                        <a:t>元</a:t>
                      </a:r>
                      <a:r>
                        <a:rPr lang="en-US" altLang="zh-CN" sz="1050" dirty="0" smtClean="0"/>
                        <a:t>—1.1</a:t>
                      </a:r>
                      <a:r>
                        <a:rPr lang="zh-CN" altLang="en-US" sz="1050" dirty="0" smtClean="0"/>
                        <a:t>万元转出补助。</a:t>
                      </a:r>
                    </a:p>
                  </a:txBody>
                  <a:tcPr/>
                </a:tc>
              </a:tr>
              <a:tr h="419548">
                <a:tc>
                  <a:txBody>
                    <a:bodyPr/>
                    <a:lstStyle/>
                    <a:p>
                      <a:pPr algn="ctr"/>
                      <a:r>
                        <a:rPr lang="zh-CN" altLang="en-US" sz="1050" dirty="0" smtClean="0"/>
                        <a:t>浙江省</a:t>
                      </a:r>
                      <a:endParaRPr lang="zh-CN" altLang="en-US" sz="1050" dirty="0"/>
                    </a:p>
                  </a:txBody>
                  <a:tcPr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50" dirty="0" smtClean="0"/>
                        <a:t>2020</a:t>
                      </a:r>
                      <a:r>
                        <a:rPr lang="zh-CN" altLang="en-US" sz="1050" dirty="0" smtClean="0"/>
                        <a:t>年</a:t>
                      </a:r>
                      <a:r>
                        <a:rPr lang="en-US" altLang="zh-CN" sz="1050" dirty="0" smtClean="0"/>
                        <a:t>3</a:t>
                      </a:r>
                      <a:r>
                        <a:rPr lang="zh-CN" altLang="en-US" sz="1050" dirty="0" smtClean="0"/>
                        <a:t>月</a:t>
                      </a:r>
                      <a:endParaRPr lang="zh-CN" altLang="en-US" sz="1050" dirty="0"/>
                    </a:p>
                  </a:txBody>
                  <a:tcPr anchor="ct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zh-CN" altLang="en-US" sz="1050" dirty="0" smtClean="0"/>
                        <a:t>浙江省促进汽车消费的若干意见（</a:t>
                      </a:r>
                      <a:r>
                        <a:rPr lang="en-US" altLang="zh-CN" sz="1050" dirty="0" smtClean="0"/>
                        <a:t>2020—2022</a:t>
                      </a:r>
                      <a:r>
                        <a:rPr lang="zh-CN" altLang="en-US" sz="1050" dirty="0" smtClean="0"/>
                        <a:t>年）</a:t>
                      </a:r>
                      <a:endParaRPr lang="zh-CN" altLang="en-US" sz="1050" dirty="0"/>
                    </a:p>
                  </a:txBody>
                  <a:tcPr anchor="ct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zh-CN" altLang="en-US" sz="1050" dirty="0" smtClean="0"/>
                        <a:t>省财政安排资金，对提前报废国三及以下排放标准的营运柴油货车，每车给予</a:t>
                      </a:r>
                      <a:r>
                        <a:rPr lang="en-US" altLang="zh-CN" sz="1050" dirty="0" smtClean="0"/>
                        <a:t>1</a:t>
                      </a:r>
                      <a:r>
                        <a:rPr lang="zh-CN" altLang="en-US" sz="1050" dirty="0" smtClean="0"/>
                        <a:t>万元补助，各市根据实际情况再给予一定支持。</a:t>
                      </a:r>
                    </a:p>
                  </a:txBody>
                  <a:tcPr/>
                </a:tc>
              </a:tr>
            </a:tbl>
          </a:graphicData>
        </a:graphic>
      </p:graphicFrame>
      <p:sp>
        <p:nvSpPr>
          <p:cNvPr id="7" name="TextBox 6"/>
          <p:cNvSpPr txBox="1"/>
          <p:nvPr/>
        </p:nvSpPr>
        <p:spPr>
          <a:xfrm>
            <a:off x="376519" y="2517290"/>
            <a:ext cx="8412480" cy="323165"/>
          </a:xfrm>
          <a:prstGeom prst="rect">
            <a:avLst/>
          </a:prstGeom>
          <a:noFill/>
        </p:spPr>
        <p:txBody>
          <a:bodyPr wrap="square" rtlCol="0">
            <a:spAutoFit/>
          </a:bodyPr>
          <a:lstStyle/>
          <a:p>
            <a:r>
              <a:rPr lang="zh-CN" altLang="en-US" sz="1500" b="1" dirty="0" smtClean="0">
                <a:solidFill>
                  <a:srgbClr val="C00000"/>
                </a:solidFill>
              </a:rPr>
              <a:t>取消皮卡进城限制</a:t>
            </a:r>
          </a:p>
        </p:txBody>
      </p:sp>
      <p:graphicFrame>
        <p:nvGraphicFramePr>
          <p:cNvPr id="8" name="表格 7"/>
          <p:cNvGraphicFramePr>
            <a:graphicFrameLocks noGrp="1"/>
          </p:cNvGraphicFramePr>
          <p:nvPr/>
        </p:nvGraphicFramePr>
        <p:xfrm>
          <a:off x="333488" y="2872292"/>
          <a:ext cx="8462681" cy="1728923"/>
        </p:xfrm>
        <a:graphic>
          <a:graphicData uri="http://schemas.openxmlformats.org/drawingml/2006/table">
            <a:tbl>
              <a:tblPr firstRow="1" bandRow="1">
                <a:tableStyleId>{5C22544A-7EE6-4342-B048-85BDC9FD1C3A}</a:tableStyleId>
              </a:tblPr>
              <a:tblGrid>
                <a:gridCol w="868538"/>
                <a:gridCol w="1231145"/>
                <a:gridCol w="2227582"/>
                <a:gridCol w="4135416"/>
              </a:tblGrid>
              <a:tr h="497663">
                <a:tc>
                  <a:txBody>
                    <a:bodyPr/>
                    <a:lstStyle/>
                    <a:p>
                      <a:pPr algn="ctr"/>
                      <a:r>
                        <a:rPr lang="zh-CN" altLang="en-US" sz="1200" dirty="0" smtClean="0"/>
                        <a:t>地方</a:t>
                      </a:r>
                      <a:endParaRPr lang="zh-CN" altLang="en-US" sz="1200" dirty="0"/>
                    </a:p>
                  </a:txBody>
                  <a:tcPr anchor="ctr"/>
                </a:tc>
                <a:tc>
                  <a:txBody>
                    <a:bodyPr/>
                    <a:lstStyle/>
                    <a:p>
                      <a:pPr algn="ctr"/>
                      <a:r>
                        <a:rPr lang="zh-CN" altLang="en-US" sz="1200" dirty="0" smtClean="0"/>
                        <a:t>政策发布日期</a:t>
                      </a:r>
                      <a:endParaRPr lang="zh-CN" altLang="en-US" sz="1200" dirty="0"/>
                    </a:p>
                  </a:txBody>
                  <a:tcPr anchor="ctr"/>
                </a:tc>
                <a:tc>
                  <a:txBody>
                    <a:bodyPr/>
                    <a:lstStyle/>
                    <a:p>
                      <a:pPr algn="ctr"/>
                      <a:r>
                        <a:rPr lang="zh-CN" altLang="en-US" sz="1200" dirty="0" smtClean="0"/>
                        <a:t>政策文件名称</a:t>
                      </a:r>
                      <a:endParaRPr lang="zh-CN" altLang="en-US" sz="1200" dirty="0"/>
                    </a:p>
                  </a:txBody>
                  <a:tcPr anchor="ctr"/>
                </a:tc>
                <a:tc>
                  <a:txBody>
                    <a:bodyPr/>
                    <a:lstStyle/>
                    <a:p>
                      <a:pPr algn="ctr"/>
                      <a:r>
                        <a:rPr lang="zh-CN" altLang="en-US" sz="1200" dirty="0" smtClean="0"/>
                        <a:t>政策要点</a:t>
                      </a:r>
                      <a:endParaRPr lang="zh-CN" altLang="en-US" sz="1200" dirty="0"/>
                    </a:p>
                  </a:txBody>
                  <a:tcPr anchor="ctr"/>
                </a:tc>
              </a:tr>
              <a:tr h="319918">
                <a:tc>
                  <a:txBody>
                    <a:bodyPr/>
                    <a:lstStyle/>
                    <a:p>
                      <a:pPr algn="ctr"/>
                      <a:r>
                        <a:rPr lang="zh-CN" altLang="en-US" sz="1050" dirty="0" smtClean="0"/>
                        <a:t>江西省</a:t>
                      </a:r>
                      <a:endParaRPr lang="zh-CN" altLang="en-US" sz="1050" dirty="0"/>
                    </a:p>
                  </a:txBody>
                  <a:tcPr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50" dirty="0" smtClean="0"/>
                        <a:t>2020</a:t>
                      </a:r>
                      <a:r>
                        <a:rPr lang="zh-CN" altLang="en-US" sz="1050" dirty="0" smtClean="0"/>
                        <a:t>年</a:t>
                      </a:r>
                      <a:r>
                        <a:rPr lang="en-US" altLang="zh-CN" sz="1050" dirty="0" smtClean="0"/>
                        <a:t>4</a:t>
                      </a:r>
                      <a:r>
                        <a:rPr lang="zh-CN" altLang="en-US" sz="1050" dirty="0" smtClean="0"/>
                        <a:t>月</a:t>
                      </a:r>
                      <a:endParaRPr lang="zh-CN" altLang="en-US" sz="1050" dirty="0"/>
                    </a:p>
                  </a:txBody>
                  <a:tcPr anchor="ct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zh-CN" altLang="en-US" sz="1050" dirty="0" smtClean="0"/>
                        <a:t>关于促进汽车消费的若干措施</a:t>
                      </a:r>
                    </a:p>
                  </a:txBody>
                  <a:tcPr anchor="ct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zh-CN" altLang="en-US" sz="1050" dirty="0" smtClean="0"/>
                        <a:t>全面取消皮卡车进城限制，将皮卡车纳入政府采购协议供货目录。</a:t>
                      </a:r>
                    </a:p>
                  </a:txBody>
                  <a:tcPr anchor="ctr"/>
                </a:tc>
              </a:tr>
              <a:tr h="538581">
                <a:tc>
                  <a:txBody>
                    <a:bodyPr/>
                    <a:lstStyle/>
                    <a:p>
                      <a:pPr algn="ctr"/>
                      <a:r>
                        <a:rPr lang="zh-CN" altLang="en-US" sz="1050" dirty="0" smtClean="0"/>
                        <a:t>重庆</a:t>
                      </a:r>
                      <a:endParaRPr lang="zh-CN" altLang="en-US" sz="1050" dirty="0"/>
                    </a:p>
                  </a:txBody>
                  <a:tcPr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50" dirty="0" smtClean="0"/>
                        <a:t>2020</a:t>
                      </a:r>
                      <a:r>
                        <a:rPr lang="zh-CN" altLang="en-US" sz="1050" dirty="0" smtClean="0"/>
                        <a:t>年</a:t>
                      </a:r>
                      <a:r>
                        <a:rPr lang="en-US" altLang="zh-CN" sz="1050" dirty="0" smtClean="0"/>
                        <a:t>1</a:t>
                      </a:r>
                      <a:r>
                        <a:rPr lang="zh-CN" altLang="en-US" sz="1050" dirty="0" smtClean="0"/>
                        <a:t>月</a:t>
                      </a:r>
                      <a:endParaRPr lang="zh-CN" altLang="en-US" sz="1050" dirty="0"/>
                    </a:p>
                  </a:txBody>
                  <a:tcPr anchor="ct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zh-CN" altLang="en-US" sz="1050" dirty="0" smtClean="0"/>
                        <a:t>重庆市公安局交巡警总队“放管服”改革服务措施</a:t>
                      </a:r>
                      <a:endParaRPr lang="zh-CN" altLang="en-US" sz="1050" dirty="0"/>
                    </a:p>
                  </a:txBody>
                  <a:tcPr anchor="ct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US" altLang="zh-CN" sz="1050" dirty="0" smtClean="0"/>
                        <a:t>2020</a:t>
                      </a:r>
                      <a:r>
                        <a:rPr lang="zh-CN" altLang="en-US" sz="1050" dirty="0" smtClean="0"/>
                        <a:t>年</a:t>
                      </a:r>
                      <a:r>
                        <a:rPr lang="en-US" altLang="zh-CN" sz="1050" dirty="0" smtClean="0"/>
                        <a:t>1</a:t>
                      </a:r>
                      <a:r>
                        <a:rPr lang="zh-CN" altLang="en-US" sz="1050" dirty="0" smtClean="0"/>
                        <a:t>月起对登记地在主城区的皮卡车实施备案通行管理；车主通过互联网自主备案，按规定通行，不需领取中心城区货车通行证；中心城区以外地区，除交通管理需要外，全面取消皮卡通行限制。</a:t>
                      </a:r>
                    </a:p>
                  </a:txBody>
                  <a:tcPr anchor="ctr"/>
                </a:tc>
              </a:tr>
              <a:tr h="339842">
                <a:tc>
                  <a:txBody>
                    <a:bodyPr/>
                    <a:lstStyle/>
                    <a:p>
                      <a:pPr algn="ctr"/>
                      <a:r>
                        <a:rPr lang="zh-CN" altLang="en-US" sz="1050" dirty="0" smtClean="0"/>
                        <a:t>浙江宁波</a:t>
                      </a:r>
                      <a:endParaRPr lang="zh-CN" altLang="en-US" sz="1050" dirty="0"/>
                    </a:p>
                  </a:txBody>
                  <a:tcPr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50" dirty="0" smtClean="0"/>
                        <a:t>2020</a:t>
                      </a:r>
                      <a:r>
                        <a:rPr lang="zh-CN" altLang="en-US" sz="1050" dirty="0" smtClean="0"/>
                        <a:t>年</a:t>
                      </a:r>
                      <a:r>
                        <a:rPr lang="en-US" altLang="zh-CN" sz="1050" dirty="0" smtClean="0"/>
                        <a:t>2</a:t>
                      </a:r>
                      <a:r>
                        <a:rPr lang="zh-CN" altLang="en-US" sz="1050" dirty="0" smtClean="0"/>
                        <a:t>月</a:t>
                      </a:r>
                      <a:endParaRPr lang="zh-CN" altLang="en-US" sz="1050" dirty="0"/>
                    </a:p>
                  </a:txBody>
                  <a:tcPr anchor="ct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zh-CN" altLang="en-US" sz="1050" dirty="0" smtClean="0"/>
                        <a:t>宁波市公安局交通警察局便民举措</a:t>
                      </a:r>
                      <a:endParaRPr lang="zh-CN" altLang="en-US" sz="1050" dirty="0"/>
                    </a:p>
                  </a:txBody>
                  <a:tcPr anchor="ct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US" altLang="zh-CN" sz="1050" dirty="0" smtClean="0"/>
                        <a:t>2020</a:t>
                      </a:r>
                      <a:r>
                        <a:rPr lang="zh-CN" altLang="en-US" sz="1050" dirty="0" smtClean="0"/>
                        <a:t>年</a:t>
                      </a:r>
                      <a:r>
                        <a:rPr lang="en-US" altLang="zh-CN" sz="1050" dirty="0" smtClean="0"/>
                        <a:t>2</a:t>
                      </a:r>
                      <a:r>
                        <a:rPr lang="zh-CN" altLang="en-US" sz="1050" dirty="0" smtClean="0"/>
                        <a:t>月</a:t>
                      </a:r>
                      <a:r>
                        <a:rPr lang="en-US" altLang="zh-CN" sz="1050" dirty="0" smtClean="0"/>
                        <a:t>1</a:t>
                      </a:r>
                      <a:r>
                        <a:rPr lang="zh-CN" altLang="en-US" sz="1050" dirty="0" smtClean="0"/>
                        <a:t>日起放宽浙</a:t>
                      </a:r>
                      <a:r>
                        <a:rPr lang="en-US" altLang="zh-CN" sz="1050" dirty="0" smtClean="0"/>
                        <a:t>B</a:t>
                      </a:r>
                      <a:r>
                        <a:rPr lang="zh-CN" altLang="en-US" sz="1050" dirty="0" smtClean="0"/>
                        <a:t>号牌皮卡车在市中心城区的通行限制。</a:t>
                      </a:r>
                    </a:p>
                  </a:txBody>
                  <a:tcPr anchor="ctr"/>
                </a:tc>
              </a:tr>
            </a:tbl>
          </a:graphicData>
        </a:graphic>
      </p:graphicFrame>
    </p:spTree>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540625" cy="4042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地方促进汽车消费经验做法综合分析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714217" cy="380489"/>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支持汽车企业开展促消费活动（</a:t>
            </a: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aphicFrame>
        <p:nvGraphicFramePr>
          <p:cNvPr id="6" name="表格 5"/>
          <p:cNvGraphicFramePr>
            <a:graphicFrameLocks noGrp="1"/>
          </p:cNvGraphicFramePr>
          <p:nvPr/>
        </p:nvGraphicFramePr>
        <p:xfrm>
          <a:off x="290456" y="1097281"/>
          <a:ext cx="8541572" cy="3477408"/>
        </p:xfrm>
        <a:graphic>
          <a:graphicData uri="http://schemas.openxmlformats.org/drawingml/2006/table">
            <a:tbl>
              <a:tblPr firstRow="1" bandRow="1">
                <a:tableStyleId>{5C22544A-7EE6-4342-B048-85BDC9FD1C3A}</a:tableStyleId>
              </a:tblPr>
              <a:tblGrid>
                <a:gridCol w="876635"/>
                <a:gridCol w="1350198"/>
                <a:gridCol w="2222580"/>
                <a:gridCol w="4092159"/>
              </a:tblGrid>
              <a:tr h="483079">
                <a:tc>
                  <a:txBody>
                    <a:bodyPr/>
                    <a:lstStyle/>
                    <a:p>
                      <a:pPr algn="ctr"/>
                      <a:r>
                        <a:rPr lang="zh-CN" altLang="en-US" sz="1200" dirty="0" smtClean="0"/>
                        <a:t>地方</a:t>
                      </a:r>
                      <a:endParaRPr lang="zh-CN" altLang="en-US" sz="1200" dirty="0"/>
                    </a:p>
                  </a:txBody>
                  <a:tcPr anchor="ctr"/>
                </a:tc>
                <a:tc>
                  <a:txBody>
                    <a:bodyPr/>
                    <a:lstStyle/>
                    <a:p>
                      <a:pPr algn="ctr"/>
                      <a:r>
                        <a:rPr lang="zh-CN" altLang="en-US" sz="1200" dirty="0" smtClean="0"/>
                        <a:t>政策发布日期</a:t>
                      </a:r>
                      <a:endParaRPr lang="zh-CN" altLang="en-US" sz="1200" dirty="0"/>
                    </a:p>
                  </a:txBody>
                  <a:tcPr anchor="ctr"/>
                </a:tc>
                <a:tc>
                  <a:txBody>
                    <a:bodyPr/>
                    <a:lstStyle/>
                    <a:p>
                      <a:pPr algn="ctr"/>
                      <a:r>
                        <a:rPr lang="zh-CN" altLang="en-US" sz="1200" dirty="0" smtClean="0"/>
                        <a:t>政策文件名称</a:t>
                      </a:r>
                      <a:endParaRPr lang="zh-CN" altLang="en-US" sz="1200" dirty="0"/>
                    </a:p>
                  </a:txBody>
                  <a:tcPr anchor="ctr"/>
                </a:tc>
                <a:tc>
                  <a:txBody>
                    <a:bodyPr/>
                    <a:lstStyle/>
                    <a:p>
                      <a:pPr algn="ctr"/>
                      <a:r>
                        <a:rPr lang="zh-CN" altLang="en-US" sz="1200" dirty="0" smtClean="0"/>
                        <a:t>政策要点</a:t>
                      </a:r>
                      <a:endParaRPr lang="zh-CN" altLang="en-US" sz="1200" dirty="0"/>
                    </a:p>
                  </a:txBody>
                  <a:tcPr anchor="ctr"/>
                </a:tc>
              </a:tr>
              <a:tr h="549674">
                <a:tc>
                  <a:txBody>
                    <a:bodyPr/>
                    <a:lstStyle/>
                    <a:p>
                      <a:pPr algn="ctr"/>
                      <a:r>
                        <a:rPr lang="zh-CN" altLang="en-US" sz="1050" dirty="0" smtClean="0"/>
                        <a:t>海南省</a:t>
                      </a:r>
                      <a:endParaRPr lang="zh-CN" altLang="en-US" sz="1050" dirty="0"/>
                    </a:p>
                  </a:txBody>
                  <a:tcPr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50" dirty="0" smtClean="0"/>
                        <a:t>2020</a:t>
                      </a:r>
                      <a:r>
                        <a:rPr lang="zh-CN" altLang="en-US" sz="1050" dirty="0" smtClean="0"/>
                        <a:t>年</a:t>
                      </a:r>
                      <a:r>
                        <a:rPr lang="en-US" altLang="zh-CN" sz="1050" dirty="0" smtClean="0"/>
                        <a:t>9</a:t>
                      </a:r>
                      <a:r>
                        <a:rPr lang="zh-CN" altLang="en-US" sz="1050" dirty="0" smtClean="0"/>
                        <a:t>月</a:t>
                      </a:r>
                      <a:endParaRPr lang="zh-CN" altLang="en-US" sz="1050" dirty="0"/>
                    </a:p>
                  </a:txBody>
                  <a:tcPr anchor="ct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zh-CN" altLang="en-US" sz="1050" dirty="0" smtClean="0"/>
                        <a:t>海南省促消费七条措施</a:t>
                      </a:r>
                    </a:p>
                  </a:txBody>
                  <a:tcPr anchor="ct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zh-CN" altLang="en-US" sz="1050" dirty="0" smtClean="0"/>
                        <a:t>鼓励企业加大促销力度，对全年销售增速超过全省社会消费品零售总额增速、销售额前</a:t>
                      </a:r>
                      <a:r>
                        <a:rPr lang="en-US" altLang="zh-CN" sz="1050" dirty="0" smtClean="0"/>
                        <a:t>10</a:t>
                      </a:r>
                      <a:r>
                        <a:rPr lang="zh-CN" altLang="en-US" sz="1050" dirty="0" smtClean="0"/>
                        <a:t>名的海南省限额以上汽车销售企业，每家给予</a:t>
                      </a:r>
                      <a:r>
                        <a:rPr lang="en-US" altLang="zh-CN" sz="1050" dirty="0" smtClean="0"/>
                        <a:t>20</a:t>
                      </a:r>
                      <a:r>
                        <a:rPr lang="zh-CN" altLang="en-US" sz="1050" dirty="0" smtClean="0"/>
                        <a:t>万元资金补助。</a:t>
                      </a:r>
                    </a:p>
                  </a:txBody>
                  <a:tcPr anchor="ctr"/>
                </a:tc>
              </a:tr>
              <a:tr h="516036">
                <a:tc>
                  <a:txBody>
                    <a:bodyPr/>
                    <a:lstStyle/>
                    <a:p>
                      <a:pPr algn="ctr"/>
                      <a:r>
                        <a:rPr lang="zh-CN" altLang="en-US" sz="1050" dirty="0" smtClean="0"/>
                        <a:t>重庆</a:t>
                      </a:r>
                      <a:endParaRPr lang="zh-CN" altLang="en-US" sz="1050" dirty="0"/>
                    </a:p>
                  </a:txBody>
                  <a:tcPr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50" dirty="0" smtClean="0"/>
                        <a:t>2020</a:t>
                      </a:r>
                      <a:r>
                        <a:rPr lang="zh-CN" altLang="en-US" sz="1050" dirty="0" smtClean="0"/>
                        <a:t>年</a:t>
                      </a:r>
                      <a:r>
                        <a:rPr lang="en-US" altLang="zh-CN" sz="1050" dirty="0" smtClean="0"/>
                        <a:t>4</a:t>
                      </a:r>
                      <a:r>
                        <a:rPr lang="zh-CN" altLang="en-US" sz="1050" dirty="0" smtClean="0"/>
                        <a:t>月</a:t>
                      </a:r>
                      <a:endParaRPr lang="zh-CN" altLang="en-US" sz="1050" dirty="0"/>
                    </a:p>
                  </a:txBody>
                  <a:tcPr anchor="ct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zh-CN" altLang="en-US" sz="1050" dirty="0" smtClean="0"/>
                        <a:t>关于开展重庆市汽车摩托车制造业促销稳产专项活动的通知</a:t>
                      </a:r>
                      <a:endParaRPr lang="zh-CN" altLang="en-US" sz="1050" dirty="0"/>
                    </a:p>
                  </a:txBody>
                  <a:tcPr anchor="ct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zh-CN" altLang="en-US" sz="1050" dirty="0" smtClean="0"/>
                        <a:t>对本市整车企业</a:t>
                      </a:r>
                      <a:r>
                        <a:rPr lang="en-US" altLang="zh-CN" sz="1050" dirty="0" smtClean="0"/>
                        <a:t>2020</a:t>
                      </a:r>
                      <a:r>
                        <a:rPr lang="zh-CN" altLang="en-US" sz="1050" dirty="0" smtClean="0"/>
                        <a:t>年二季度同比净增的整车产量，给予最高每车</a:t>
                      </a:r>
                      <a:r>
                        <a:rPr lang="en-US" altLang="zh-CN" sz="1050" dirty="0" smtClean="0"/>
                        <a:t>5000</a:t>
                      </a:r>
                      <a:r>
                        <a:rPr lang="zh-CN" altLang="en-US" sz="1050" dirty="0" smtClean="0"/>
                        <a:t>元的奖励，新能源车给予每车</a:t>
                      </a:r>
                      <a:r>
                        <a:rPr lang="en-US" altLang="zh-CN" sz="1050" dirty="0" smtClean="0"/>
                        <a:t>1</a:t>
                      </a:r>
                      <a:r>
                        <a:rPr lang="zh-CN" altLang="en-US" sz="1050" dirty="0" smtClean="0"/>
                        <a:t>万元奖励；对摩托车整车企业</a:t>
                      </a:r>
                      <a:r>
                        <a:rPr lang="en-US" altLang="zh-CN" sz="1050" dirty="0" smtClean="0"/>
                        <a:t>2020</a:t>
                      </a:r>
                      <a:r>
                        <a:rPr lang="zh-CN" altLang="en-US" sz="1050" dirty="0" smtClean="0"/>
                        <a:t>年二季度本市生产的摩托车整车产品，给予最高每车</a:t>
                      </a:r>
                      <a:r>
                        <a:rPr lang="en-US" altLang="zh-CN" sz="1050" dirty="0" smtClean="0"/>
                        <a:t>400</a:t>
                      </a:r>
                      <a:r>
                        <a:rPr lang="zh-CN" altLang="en-US" sz="1050" dirty="0" smtClean="0"/>
                        <a:t>元的促销奖励。</a:t>
                      </a:r>
                      <a:endParaRPr lang="zh-CN" altLang="en-US" sz="1050" dirty="0"/>
                    </a:p>
                  </a:txBody>
                  <a:tcPr anchor="ctr"/>
                </a:tc>
              </a:tr>
              <a:tr h="548309">
                <a:tc>
                  <a:txBody>
                    <a:bodyPr/>
                    <a:lstStyle/>
                    <a:p>
                      <a:pPr algn="ctr"/>
                      <a:r>
                        <a:rPr lang="zh-CN" altLang="en-US" sz="1050" dirty="0" smtClean="0"/>
                        <a:t>甘肃省</a:t>
                      </a:r>
                      <a:endParaRPr lang="zh-CN" altLang="en-US" sz="1050" dirty="0"/>
                    </a:p>
                  </a:txBody>
                  <a:tcPr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50" dirty="0" smtClean="0"/>
                        <a:t>2020</a:t>
                      </a:r>
                      <a:r>
                        <a:rPr lang="zh-CN" altLang="en-US" sz="1050" dirty="0" smtClean="0"/>
                        <a:t>年</a:t>
                      </a:r>
                      <a:r>
                        <a:rPr lang="en-US" altLang="zh-CN" sz="1050" dirty="0" smtClean="0"/>
                        <a:t>5</a:t>
                      </a:r>
                      <a:r>
                        <a:rPr lang="zh-CN" altLang="en-US" sz="1050" dirty="0" smtClean="0"/>
                        <a:t>月</a:t>
                      </a:r>
                      <a:endParaRPr lang="zh-CN" altLang="en-US" sz="1050" dirty="0"/>
                    </a:p>
                  </a:txBody>
                  <a:tcPr anchor="ct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zh-CN" altLang="en-US" sz="1050" dirty="0" smtClean="0"/>
                        <a:t>关于进一步促进消费扩大内需的实施意见和行动计划</a:t>
                      </a:r>
                      <a:endParaRPr lang="zh-CN" altLang="en-US" sz="1050" dirty="0"/>
                    </a:p>
                  </a:txBody>
                  <a:tcPr anchor="ct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zh-CN" altLang="en-US" sz="1050" dirty="0" smtClean="0"/>
                        <a:t>由省市县政府投入</a:t>
                      </a:r>
                      <a:r>
                        <a:rPr lang="en-US" altLang="zh-CN" sz="1050" dirty="0" smtClean="0"/>
                        <a:t>5500</a:t>
                      </a:r>
                      <a:r>
                        <a:rPr lang="zh-CN" altLang="en-US" sz="1050" dirty="0" smtClean="0"/>
                        <a:t>万元对新购家用车辆给予补贴，对销售前</a:t>
                      </a:r>
                      <a:r>
                        <a:rPr lang="en-US" altLang="zh-CN" sz="1050" dirty="0" smtClean="0"/>
                        <a:t>10</a:t>
                      </a:r>
                      <a:r>
                        <a:rPr lang="zh-CN" altLang="en-US" sz="1050" dirty="0" smtClean="0"/>
                        <a:t>名的经销商分类给予最高</a:t>
                      </a:r>
                      <a:r>
                        <a:rPr lang="en-US" altLang="zh-CN" sz="1050" dirty="0" smtClean="0"/>
                        <a:t>30</a:t>
                      </a:r>
                      <a:r>
                        <a:rPr lang="zh-CN" altLang="en-US" sz="1050" dirty="0" smtClean="0"/>
                        <a:t>万元奖励。</a:t>
                      </a:r>
                      <a:endParaRPr lang="zh-CN" altLang="en-US" sz="1050" dirty="0"/>
                    </a:p>
                  </a:txBody>
                  <a:tcPr anchor="ctr"/>
                </a:tc>
              </a:tr>
              <a:tr h="354672">
                <a:tc>
                  <a:txBody>
                    <a:bodyPr/>
                    <a:lstStyle/>
                    <a:p>
                      <a:pPr algn="ctr"/>
                      <a:r>
                        <a:rPr lang="zh-CN" altLang="en-US" sz="1050" dirty="0" smtClean="0"/>
                        <a:t>江苏南通</a:t>
                      </a:r>
                      <a:endParaRPr lang="zh-CN" altLang="en-US" sz="1050" dirty="0"/>
                    </a:p>
                  </a:txBody>
                  <a:tcPr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50" dirty="0" smtClean="0"/>
                        <a:t>2020</a:t>
                      </a:r>
                      <a:r>
                        <a:rPr lang="zh-CN" altLang="en-US" sz="1050" dirty="0" smtClean="0"/>
                        <a:t>年</a:t>
                      </a:r>
                      <a:r>
                        <a:rPr lang="en-US" altLang="zh-CN" sz="1050" dirty="0" smtClean="0"/>
                        <a:t>12</a:t>
                      </a:r>
                      <a:r>
                        <a:rPr lang="zh-CN" altLang="en-US" sz="1050" dirty="0" smtClean="0"/>
                        <a:t>月</a:t>
                      </a:r>
                      <a:endParaRPr lang="zh-CN" altLang="en-US" sz="1050" dirty="0"/>
                    </a:p>
                  </a:txBody>
                  <a:tcPr anchor="ct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zh-CN" altLang="en-US" sz="1050" dirty="0" smtClean="0"/>
                        <a:t>关于促进流通扩大商业消费的若干意见</a:t>
                      </a:r>
                    </a:p>
                  </a:txBody>
                  <a:tcPr anchor="ct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zh-CN" altLang="en-US" sz="1050" dirty="0" smtClean="0"/>
                        <a:t>对年销售额</a:t>
                      </a:r>
                      <a:r>
                        <a:rPr lang="en-US" altLang="zh-CN" sz="1050" dirty="0" smtClean="0"/>
                        <a:t>1</a:t>
                      </a:r>
                      <a:r>
                        <a:rPr lang="zh-CN" altLang="en-US" sz="1050" dirty="0" smtClean="0"/>
                        <a:t>亿元（含）以上且增幅</a:t>
                      </a:r>
                      <a:r>
                        <a:rPr lang="en-US" altLang="zh-CN" sz="1050" dirty="0" smtClean="0"/>
                        <a:t>10%</a:t>
                      </a:r>
                      <a:r>
                        <a:rPr lang="zh-CN" altLang="en-US" sz="1050" dirty="0" smtClean="0"/>
                        <a:t>（含）以上的限额以上汽车销售企业，奖励</a:t>
                      </a:r>
                      <a:r>
                        <a:rPr lang="en-US" altLang="zh-CN" sz="1050" dirty="0" smtClean="0"/>
                        <a:t>10</a:t>
                      </a:r>
                      <a:r>
                        <a:rPr lang="zh-CN" altLang="en-US" sz="1050" dirty="0" smtClean="0"/>
                        <a:t>万元；增幅超过</a:t>
                      </a:r>
                      <a:r>
                        <a:rPr lang="en-US" altLang="zh-CN" sz="1050" dirty="0" smtClean="0"/>
                        <a:t>10%</a:t>
                      </a:r>
                      <a:r>
                        <a:rPr lang="zh-CN" altLang="en-US" sz="1050" dirty="0" smtClean="0"/>
                        <a:t>的部分，每增长</a:t>
                      </a:r>
                      <a:r>
                        <a:rPr lang="en-US" altLang="zh-CN" sz="1050" dirty="0" smtClean="0"/>
                        <a:t>2000</a:t>
                      </a:r>
                      <a:r>
                        <a:rPr lang="zh-CN" altLang="en-US" sz="1050" dirty="0" smtClean="0"/>
                        <a:t>万元，再奖励</a:t>
                      </a:r>
                      <a:r>
                        <a:rPr lang="en-US" altLang="zh-CN" sz="1050" dirty="0" smtClean="0"/>
                        <a:t>3</a:t>
                      </a:r>
                      <a:r>
                        <a:rPr lang="zh-CN" altLang="en-US" sz="1050" dirty="0" smtClean="0"/>
                        <a:t>万元，单个企业奖励不超过</a:t>
                      </a:r>
                      <a:r>
                        <a:rPr lang="en-US" altLang="zh-CN" sz="1050" dirty="0" smtClean="0"/>
                        <a:t>28</a:t>
                      </a:r>
                      <a:r>
                        <a:rPr lang="zh-CN" altLang="en-US" sz="1050" dirty="0" smtClean="0"/>
                        <a:t>万元。</a:t>
                      </a:r>
                    </a:p>
                  </a:txBody>
                  <a:tcPr anchor="ctr"/>
                </a:tc>
              </a:tr>
              <a:tr h="427286">
                <a:tc>
                  <a:txBody>
                    <a:bodyPr/>
                    <a:lstStyle/>
                    <a:p>
                      <a:pPr algn="ctr"/>
                      <a:r>
                        <a:rPr lang="zh-CN" altLang="en-US" sz="1050" dirty="0" smtClean="0"/>
                        <a:t>浙江宁波</a:t>
                      </a:r>
                      <a:endParaRPr lang="zh-CN" altLang="en-US" sz="1050" dirty="0"/>
                    </a:p>
                  </a:txBody>
                  <a:tcPr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50" dirty="0" smtClean="0"/>
                        <a:t>2020</a:t>
                      </a:r>
                      <a:r>
                        <a:rPr lang="zh-CN" altLang="en-US" sz="1050" dirty="0" smtClean="0"/>
                        <a:t>年</a:t>
                      </a:r>
                      <a:r>
                        <a:rPr lang="en-US" altLang="zh-CN" sz="1050" dirty="0" smtClean="0"/>
                        <a:t>3</a:t>
                      </a:r>
                      <a:r>
                        <a:rPr lang="zh-CN" altLang="en-US" sz="1050" dirty="0" smtClean="0"/>
                        <a:t>月</a:t>
                      </a:r>
                      <a:endParaRPr lang="zh-CN" altLang="en-US" sz="1050" dirty="0"/>
                    </a:p>
                  </a:txBody>
                  <a:tcPr anchor="ct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zh-CN" altLang="en-US" sz="1050" dirty="0" smtClean="0"/>
                        <a:t>关于推进工业达产扩能稳增长的若干意见</a:t>
                      </a:r>
                    </a:p>
                  </a:txBody>
                  <a:tcPr anchor="ct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zh-CN" altLang="en-US" sz="1050" dirty="0" smtClean="0"/>
                        <a:t>对宁波汽车生产企业在本年首发投产并列入国家</a:t>
                      </a:r>
                      <a:r>
                        <a:rPr lang="en-US" altLang="zh-CN" sz="1050" dirty="0" smtClean="0"/>
                        <a:t>《</a:t>
                      </a:r>
                      <a:r>
                        <a:rPr lang="zh-CN" altLang="en-US" sz="1050" dirty="0" smtClean="0"/>
                        <a:t>车辆生产企业与产品</a:t>
                      </a:r>
                      <a:r>
                        <a:rPr lang="en-US" altLang="zh-CN" sz="1050" dirty="0" smtClean="0"/>
                        <a:t>》</a:t>
                      </a:r>
                      <a:r>
                        <a:rPr lang="zh-CN" altLang="en-US" sz="1050" dirty="0" smtClean="0"/>
                        <a:t>公告目录的新车型，累计产量突破</a:t>
                      </a:r>
                      <a:r>
                        <a:rPr lang="en-US" altLang="zh-CN" sz="1050" dirty="0" smtClean="0"/>
                        <a:t>1</a:t>
                      </a:r>
                      <a:r>
                        <a:rPr lang="zh-CN" altLang="en-US" sz="1050" dirty="0" smtClean="0"/>
                        <a:t>万辆后，产量每超过</a:t>
                      </a:r>
                      <a:r>
                        <a:rPr lang="en-US" altLang="zh-CN" sz="1050" dirty="0" smtClean="0"/>
                        <a:t>10%</a:t>
                      </a:r>
                      <a:r>
                        <a:rPr lang="zh-CN" altLang="en-US" sz="1050" dirty="0" smtClean="0"/>
                        <a:t>给予</a:t>
                      </a:r>
                      <a:r>
                        <a:rPr lang="en-US" altLang="zh-CN" sz="1050" dirty="0" smtClean="0"/>
                        <a:t>50</a:t>
                      </a:r>
                      <a:r>
                        <a:rPr lang="zh-CN" altLang="en-US" sz="1050" dirty="0" smtClean="0"/>
                        <a:t>万元补助，每家企业补助最高不超过</a:t>
                      </a:r>
                      <a:r>
                        <a:rPr lang="en-US" altLang="zh-CN" sz="1050" dirty="0" smtClean="0"/>
                        <a:t>500</a:t>
                      </a:r>
                      <a:r>
                        <a:rPr lang="zh-CN" altLang="en-US" sz="1050" dirty="0" smtClean="0"/>
                        <a:t>万元。</a:t>
                      </a:r>
                    </a:p>
                  </a:txBody>
                  <a:tcPr anchor="ctr"/>
                </a:tc>
              </a:tr>
            </a:tbl>
          </a:graphicData>
        </a:graphic>
      </p:graphicFrame>
    </p:spTree>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540625" cy="4042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地方促进汽车消费经验做法综合分析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714217" cy="415498"/>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支持汽车企业开展促消费活动（</a:t>
            </a: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aphicFrame>
        <p:nvGraphicFramePr>
          <p:cNvPr id="6" name="表格 5"/>
          <p:cNvGraphicFramePr>
            <a:graphicFrameLocks noGrp="1"/>
          </p:cNvGraphicFramePr>
          <p:nvPr/>
        </p:nvGraphicFramePr>
        <p:xfrm>
          <a:off x="290456" y="1012149"/>
          <a:ext cx="8541572" cy="3559851"/>
        </p:xfrm>
        <a:graphic>
          <a:graphicData uri="http://schemas.openxmlformats.org/drawingml/2006/table">
            <a:tbl>
              <a:tblPr firstRow="1" bandRow="1">
                <a:tableStyleId>{5C22544A-7EE6-4342-B048-85BDC9FD1C3A}</a:tableStyleId>
              </a:tblPr>
              <a:tblGrid>
                <a:gridCol w="876635"/>
                <a:gridCol w="1350198"/>
                <a:gridCol w="1430767"/>
                <a:gridCol w="4883972"/>
              </a:tblGrid>
              <a:tr h="472924">
                <a:tc>
                  <a:txBody>
                    <a:bodyPr/>
                    <a:lstStyle/>
                    <a:p>
                      <a:pPr algn="ctr"/>
                      <a:r>
                        <a:rPr lang="zh-CN" altLang="en-US" sz="1200" dirty="0" smtClean="0"/>
                        <a:t>地方</a:t>
                      </a:r>
                      <a:endParaRPr lang="zh-CN" altLang="en-US" sz="1200" dirty="0"/>
                    </a:p>
                  </a:txBody>
                  <a:tcPr anchor="ctr"/>
                </a:tc>
                <a:tc>
                  <a:txBody>
                    <a:bodyPr/>
                    <a:lstStyle/>
                    <a:p>
                      <a:pPr algn="ctr"/>
                      <a:r>
                        <a:rPr lang="zh-CN" altLang="en-US" sz="1200" dirty="0" smtClean="0"/>
                        <a:t>政策发布日期</a:t>
                      </a:r>
                      <a:endParaRPr lang="zh-CN" altLang="en-US" sz="1200" dirty="0"/>
                    </a:p>
                  </a:txBody>
                  <a:tcPr anchor="ctr"/>
                </a:tc>
                <a:tc>
                  <a:txBody>
                    <a:bodyPr/>
                    <a:lstStyle/>
                    <a:p>
                      <a:pPr algn="ctr"/>
                      <a:r>
                        <a:rPr lang="zh-CN" altLang="en-US" sz="1200" dirty="0" smtClean="0"/>
                        <a:t>政策文件名称</a:t>
                      </a:r>
                      <a:endParaRPr lang="zh-CN" altLang="en-US" sz="1200" dirty="0"/>
                    </a:p>
                  </a:txBody>
                  <a:tcPr anchor="ctr"/>
                </a:tc>
                <a:tc>
                  <a:txBody>
                    <a:bodyPr/>
                    <a:lstStyle/>
                    <a:p>
                      <a:pPr algn="ctr"/>
                      <a:r>
                        <a:rPr lang="zh-CN" altLang="en-US" sz="1200" dirty="0" smtClean="0"/>
                        <a:t>政策要点</a:t>
                      </a:r>
                      <a:endParaRPr lang="zh-CN" altLang="en-US" sz="1200" dirty="0"/>
                    </a:p>
                  </a:txBody>
                  <a:tcPr anchor="ctr"/>
                </a:tc>
              </a:tr>
              <a:tr h="1029455">
                <a:tc>
                  <a:txBody>
                    <a:bodyPr/>
                    <a:lstStyle/>
                    <a:p>
                      <a:pPr algn="ctr"/>
                      <a:r>
                        <a:rPr lang="zh-CN" altLang="en-US" sz="1050" dirty="0" smtClean="0"/>
                        <a:t>河南省</a:t>
                      </a:r>
                      <a:endParaRPr lang="en-US" altLang="zh-CN" sz="1050" dirty="0" smtClean="0"/>
                    </a:p>
                    <a:p>
                      <a:pPr algn="ctr"/>
                      <a:r>
                        <a:rPr lang="zh-CN" altLang="en-US" sz="1050" dirty="0" smtClean="0"/>
                        <a:t>郑州、洛阳</a:t>
                      </a:r>
                      <a:endParaRPr lang="zh-CN" altLang="en-US" sz="1050" dirty="0"/>
                    </a:p>
                  </a:txBody>
                  <a:tcPr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50" dirty="0" smtClean="0"/>
                        <a:t>2020</a:t>
                      </a:r>
                      <a:r>
                        <a:rPr lang="zh-CN" altLang="en-US" sz="1050" dirty="0" smtClean="0"/>
                        <a:t>年</a:t>
                      </a:r>
                      <a:r>
                        <a:rPr lang="en-US" altLang="zh-CN" sz="1050" dirty="0" smtClean="0"/>
                        <a:t>4</a:t>
                      </a:r>
                      <a:r>
                        <a:rPr lang="zh-CN" altLang="en-US" sz="1050" dirty="0" smtClean="0"/>
                        <a:t>月、</a:t>
                      </a:r>
                      <a:r>
                        <a:rPr lang="en-US" altLang="zh-CN" sz="1050" dirty="0" smtClean="0"/>
                        <a:t>5</a:t>
                      </a:r>
                      <a:r>
                        <a:rPr lang="zh-CN" altLang="en-US" sz="1050" dirty="0" smtClean="0"/>
                        <a:t>月</a:t>
                      </a:r>
                      <a:endParaRPr lang="zh-CN" altLang="en-US" sz="1050" dirty="0"/>
                    </a:p>
                  </a:txBody>
                  <a:tcPr anchor="ct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zh-CN" altLang="en-US" sz="1050" dirty="0" smtClean="0"/>
                        <a:t>关于促进汽车消费若干措施的通知</a:t>
                      </a:r>
                    </a:p>
                  </a:txBody>
                  <a:tcPr anchor="ct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zh-CN" altLang="en-US" sz="1050" dirty="0" smtClean="0"/>
                        <a:t>郑州市对上半年、前三季度、全年销售额达到去年同期水平的前</a:t>
                      </a:r>
                      <a:r>
                        <a:rPr lang="en-US" altLang="zh-CN" sz="1050" dirty="0" smtClean="0"/>
                        <a:t>10</a:t>
                      </a:r>
                      <a:r>
                        <a:rPr lang="zh-CN" altLang="en-US" sz="1050" dirty="0" smtClean="0"/>
                        <a:t>名限上汽车销售企业，每家分别给予</a:t>
                      </a:r>
                      <a:r>
                        <a:rPr lang="en-US" altLang="zh-CN" sz="1050" dirty="0" smtClean="0"/>
                        <a:t>5</a:t>
                      </a:r>
                      <a:r>
                        <a:rPr lang="zh-CN" altLang="en-US" sz="1050" dirty="0" smtClean="0"/>
                        <a:t>万元、</a:t>
                      </a:r>
                      <a:r>
                        <a:rPr lang="en-US" altLang="zh-CN" sz="1050" dirty="0" smtClean="0"/>
                        <a:t>10</a:t>
                      </a:r>
                      <a:r>
                        <a:rPr lang="zh-CN" altLang="en-US" sz="1050" dirty="0" smtClean="0"/>
                        <a:t>万元和</a:t>
                      </a:r>
                      <a:r>
                        <a:rPr lang="en-US" altLang="zh-CN" sz="1050" dirty="0" smtClean="0"/>
                        <a:t>50</a:t>
                      </a:r>
                      <a:r>
                        <a:rPr lang="zh-CN" altLang="en-US" sz="1050" dirty="0" smtClean="0"/>
                        <a:t>万元奖励。对本市整车企业</a:t>
                      </a:r>
                      <a:r>
                        <a:rPr lang="en-US" altLang="zh-CN" sz="1050" dirty="0" smtClean="0"/>
                        <a:t>2020</a:t>
                      </a:r>
                      <a:r>
                        <a:rPr lang="zh-CN" altLang="en-US" sz="1050" dirty="0" smtClean="0"/>
                        <a:t>年</a:t>
                      </a:r>
                      <a:r>
                        <a:rPr lang="en-US" altLang="zh-CN" sz="1050" dirty="0" smtClean="0"/>
                        <a:t>9</a:t>
                      </a:r>
                      <a:r>
                        <a:rPr lang="zh-CN" altLang="en-US" sz="1050" dirty="0" smtClean="0"/>
                        <a:t>月</a:t>
                      </a:r>
                      <a:r>
                        <a:rPr lang="en-US" altLang="zh-CN" sz="1050" dirty="0" smtClean="0"/>
                        <a:t>30</a:t>
                      </a:r>
                      <a:r>
                        <a:rPr lang="zh-CN" altLang="en-US" sz="1050" dirty="0" smtClean="0"/>
                        <a:t>日前生产的“国六”标准新车，市内每销售</a:t>
                      </a:r>
                      <a:r>
                        <a:rPr lang="en-US" altLang="zh-CN" sz="1050" dirty="0" smtClean="0"/>
                        <a:t>1</a:t>
                      </a:r>
                      <a:r>
                        <a:rPr lang="zh-CN" altLang="en-US" sz="1050" dirty="0" smtClean="0"/>
                        <a:t>台给予生产企业</a:t>
                      </a:r>
                      <a:r>
                        <a:rPr lang="en-US" altLang="zh-CN" sz="1050" dirty="0" smtClean="0"/>
                        <a:t>3000</a:t>
                      </a:r>
                      <a:r>
                        <a:rPr lang="zh-CN" altLang="en-US" sz="1050" dirty="0" smtClean="0"/>
                        <a:t>元补助；洛阳市对上半年销售额达到去年同期水平的前</a:t>
                      </a:r>
                      <a:r>
                        <a:rPr lang="en-US" altLang="zh-CN" sz="1050" dirty="0" smtClean="0"/>
                        <a:t>10</a:t>
                      </a:r>
                      <a:r>
                        <a:rPr lang="zh-CN" altLang="en-US" sz="1050" dirty="0" smtClean="0"/>
                        <a:t>名汽车销售企业和前</a:t>
                      </a:r>
                      <a:r>
                        <a:rPr lang="en-US" altLang="zh-CN" sz="1050" dirty="0" smtClean="0"/>
                        <a:t>3</a:t>
                      </a:r>
                      <a:r>
                        <a:rPr lang="zh-CN" altLang="en-US" sz="1050" dirty="0" smtClean="0"/>
                        <a:t>名二手车交易市场，每家给予</a:t>
                      </a:r>
                      <a:r>
                        <a:rPr lang="en-US" altLang="zh-CN" sz="1050" dirty="0" smtClean="0"/>
                        <a:t>10</a:t>
                      </a:r>
                      <a:r>
                        <a:rPr lang="zh-CN" altLang="en-US" sz="1050" dirty="0" smtClean="0"/>
                        <a:t>万元奖励。对全年超过上述指标的，每家给予</a:t>
                      </a:r>
                      <a:r>
                        <a:rPr lang="en-US" altLang="zh-CN" sz="1050" dirty="0" smtClean="0"/>
                        <a:t>50</a:t>
                      </a:r>
                      <a:r>
                        <a:rPr lang="zh-CN" altLang="en-US" sz="1050" dirty="0" smtClean="0"/>
                        <a:t>万元奖励。对在洛阳举行新车国内首次发布活动的企业，给予</a:t>
                      </a:r>
                      <a:r>
                        <a:rPr lang="en-US" altLang="zh-CN" sz="1050" dirty="0" smtClean="0"/>
                        <a:t>10</a:t>
                      </a:r>
                      <a:r>
                        <a:rPr lang="zh-CN" altLang="en-US" sz="1050" dirty="0" smtClean="0"/>
                        <a:t>万元奖励。</a:t>
                      </a:r>
                    </a:p>
                  </a:txBody>
                  <a:tcPr/>
                </a:tc>
              </a:tr>
              <a:tr h="402830">
                <a:tc>
                  <a:txBody>
                    <a:bodyPr/>
                    <a:lstStyle/>
                    <a:p>
                      <a:pPr algn="ctr"/>
                      <a:r>
                        <a:rPr lang="zh-CN" altLang="en-US" sz="1050" dirty="0" smtClean="0"/>
                        <a:t>广东广州</a:t>
                      </a:r>
                      <a:endParaRPr lang="zh-CN" altLang="en-US" sz="1050" dirty="0"/>
                    </a:p>
                  </a:txBody>
                  <a:tcPr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50" dirty="0" smtClean="0"/>
                        <a:t>2020</a:t>
                      </a:r>
                      <a:r>
                        <a:rPr lang="zh-CN" altLang="en-US" sz="1050" dirty="0" smtClean="0"/>
                        <a:t>年</a:t>
                      </a:r>
                      <a:r>
                        <a:rPr lang="en-US" altLang="zh-CN" sz="1050" dirty="0" smtClean="0"/>
                        <a:t>4</a:t>
                      </a:r>
                      <a:r>
                        <a:rPr lang="zh-CN" altLang="en-US" sz="1050" dirty="0" smtClean="0"/>
                        <a:t>月</a:t>
                      </a:r>
                      <a:endParaRPr lang="zh-CN" altLang="en-US" sz="1050" dirty="0"/>
                    </a:p>
                  </a:txBody>
                  <a:tcPr anchor="ct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zh-CN" altLang="en-US" sz="1050" dirty="0" smtClean="0"/>
                        <a:t>广州市促进汽车生产消费若干措施</a:t>
                      </a:r>
                      <a:endParaRPr lang="zh-CN" altLang="en-US" sz="1050" dirty="0"/>
                    </a:p>
                  </a:txBody>
                  <a:tcPr anchor="ct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zh-CN" altLang="en-US" sz="1050" dirty="0" smtClean="0"/>
                        <a:t>鼓励广州整车制造企业补贴费用支持消费者参加中小客车增量指标竞价，对补贴消费者竞价费用达到每车</a:t>
                      </a:r>
                      <a:r>
                        <a:rPr lang="en-US" altLang="zh-CN" sz="1050" dirty="0" smtClean="0"/>
                        <a:t>1</a:t>
                      </a:r>
                      <a:r>
                        <a:rPr lang="zh-CN" altLang="en-US" sz="1050" dirty="0" smtClean="0"/>
                        <a:t>万元的企业，市财政给予每车</a:t>
                      </a:r>
                      <a:r>
                        <a:rPr lang="en-US" altLang="zh-CN" sz="1050" dirty="0" smtClean="0"/>
                        <a:t>5000</a:t>
                      </a:r>
                      <a:r>
                        <a:rPr lang="zh-CN" altLang="en-US" sz="1050" dirty="0" smtClean="0"/>
                        <a:t>元的奖励。</a:t>
                      </a:r>
                      <a:endParaRPr lang="zh-CN" altLang="en-US" sz="1050" dirty="0"/>
                    </a:p>
                  </a:txBody>
                  <a:tcPr/>
                </a:tc>
              </a:tr>
              <a:tr h="572327">
                <a:tc>
                  <a:txBody>
                    <a:bodyPr/>
                    <a:lstStyle/>
                    <a:p>
                      <a:pPr algn="ctr"/>
                      <a:r>
                        <a:rPr lang="zh-CN" altLang="en-US" sz="1050" dirty="0" smtClean="0"/>
                        <a:t>四川自贡</a:t>
                      </a:r>
                      <a:endParaRPr lang="zh-CN" altLang="en-US" sz="1050" dirty="0"/>
                    </a:p>
                  </a:txBody>
                  <a:tcPr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50" dirty="0" smtClean="0"/>
                        <a:t>2020</a:t>
                      </a:r>
                      <a:r>
                        <a:rPr lang="zh-CN" altLang="en-US" sz="1050" dirty="0" smtClean="0"/>
                        <a:t>年</a:t>
                      </a:r>
                      <a:r>
                        <a:rPr lang="en-US" altLang="zh-CN" sz="1050" dirty="0" smtClean="0"/>
                        <a:t>4</a:t>
                      </a:r>
                      <a:r>
                        <a:rPr lang="zh-CN" altLang="en-US" sz="1050" dirty="0" smtClean="0"/>
                        <a:t>月</a:t>
                      </a:r>
                      <a:endParaRPr lang="zh-CN" altLang="en-US" sz="1050" dirty="0"/>
                    </a:p>
                  </a:txBody>
                  <a:tcPr anchor="ct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zh-CN" altLang="en-US" sz="1050" dirty="0" smtClean="0"/>
                        <a:t>支持汽车更新换代实施细则</a:t>
                      </a:r>
                    </a:p>
                  </a:txBody>
                  <a:tcPr anchor="ct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zh-CN" altLang="en-US" sz="1050" dirty="0" smtClean="0"/>
                        <a:t>对限额以上汽贸企业</a:t>
                      </a:r>
                      <a:r>
                        <a:rPr lang="en-US" altLang="zh-CN" sz="1050" dirty="0" smtClean="0"/>
                        <a:t>2020</a:t>
                      </a:r>
                      <a:r>
                        <a:rPr lang="zh-CN" altLang="en-US" sz="1050" dirty="0" smtClean="0"/>
                        <a:t>年零售额</a:t>
                      </a:r>
                      <a:r>
                        <a:rPr lang="en-US" altLang="zh-CN" sz="1050" dirty="0" smtClean="0"/>
                        <a:t>1</a:t>
                      </a:r>
                      <a:r>
                        <a:rPr lang="zh-CN" altLang="en-US" sz="1050" dirty="0" smtClean="0"/>
                        <a:t>亿元以上且增速在</a:t>
                      </a:r>
                      <a:r>
                        <a:rPr lang="en-US" altLang="zh-CN" sz="1050" dirty="0" smtClean="0"/>
                        <a:t>10%</a:t>
                      </a:r>
                      <a:r>
                        <a:rPr lang="zh-CN" altLang="en-US" sz="1050" dirty="0" smtClean="0"/>
                        <a:t>以上的，一次性（下同）奖励</a:t>
                      </a:r>
                      <a:r>
                        <a:rPr lang="en-US" altLang="zh-CN" sz="1050" dirty="0" smtClean="0"/>
                        <a:t>15</a:t>
                      </a:r>
                      <a:r>
                        <a:rPr lang="zh-CN" altLang="en-US" sz="1050" dirty="0" smtClean="0"/>
                        <a:t>万元；</a:t>
                      </a:r>
                      <a:r>
                        <a:rPr lang="en-US" altLang="zh-CN" sz="1050" dirty="0" smtClean="0"/>
                        <a:t>5000</a:t>
                      </a:r>
                      <a:r>
                        <a:rPr lang="zh-CN" altLang="en-US" sz="1050" dirty="0" smtClean="0"/>
                        <a:t>万</a:t>
                      </a:r>
                      <a:r>
                        <a:rPr lang="en-US" altLang="zh-CN" sz="1050" dirty="0" smtClean="0"/>
                        <a:t>—1</a:t>
                      </a:r>
                      <a:r>
                        <a:rPr lang="zh-CN" altLang="en-US" sz="1050" dirty="0" smtClean="0"/>
                        <a:t>亿元且增速在</a:t>
                      </a:r>
                      <a:r>
                        <a:rPr lang="en-US" altLang="zh-CN" sz="1050" dirty="0" smtClean="0"/>
                        <a:t>12%</a:t>
                      </a:r>
                      <a:r>
                        <a:rPr lang="zh-CN" altLang="en-US" sz="1050" dirty="0" smtClean="0"/>
                        <a:t>以上的，奖励</a:t>
                      </a:r>
                      <a:r>
                        <a:rPr lang="en-US" altLang="zh-CN" sz="1050" dirty="0" smtClean="0"/>
                        <a:t>10</a:t>
                      </a:r>
                      <a:r>
                        <a:rPr lang="zh-CN" altLang="en-US" sz="1050" dirty="0" smtClean="0"/>
                        <a:t>万元；对</a:t>
                      </a:r>
                      <a:r>
                        <a:rPr lang="en-US" altLang="zh-CN" sz="1050" dirty="0" smtClean="0"/>
                        <a:t>5000</a:t>
                      </a:r>
                      <a:r>
                        <a:rPr lang="zh-CN" altLang="en-US" sz="1050" dirty="0" smtClean="0"/>
                        <a:t>万元以下且增速在</a:t>
                      </a:r>
                      <a:r>
                        <a:rPr lang="en-US" altLang="zh-CN" sz="1050" dirty="0" smtClean="0"/>
                        <a:t>15%</a:t>
                      </a:r>
                      <a:r>
                        <a:rPr lang="zh-CN" altLang="en-US" sz="1050" dirty="0" smtClean="0"/>
                        <a:t>以上的，奖励</a:t>
                      </a:r>
                      <a:r>
                        <a:rPr lang="en-US" altLang="zh-CN" sz="1050" dirty="0" smtClean="0"/>
                        <a:t>5</a:t>
                      </a:r>
                      <a:r>
                        <a:rPr lang="zh-CN" altLang="en-US" sz="1050" dirty="0" smtClean="0"/>
                        <a:t>万元。</a:t>
                      </a:r>
                      <a:endParaRPr lang="zh-CN" altLang="en-US" sz="1050" dirty="0"/>
                    </a:p>
                  </a:txBody>
                  <a:tcPr/>
                </a:tc>
              </a:tr>
              <a:tr h="966427">
                <a:tc>
                  <a:txBody>
                    <a:bodyPr/>
                    <a:lstStyle/>
                    <a:p>
                      <a:pPr algn="ctr"/>
                      <a:r>
                        <a:rPr lang="zh-CN" altLang="en-US" sz="1050" dirty="0" smtClean="0"/>
                        <a:t>陕西西安</a:t>
                      </a:r>
                      <a:endParaRPr lang="zh-CN" altLang="en-US" sz="1050" dirty="0"/>
                    </a:p>
                  </a:txBody>
                  <a:tcPr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50" dirty="0" smtClean="0"/>
                        <a:t>2020</a:t>
                      </a:r>
                      <a:r>
                        <a:rPr lang="zh-CN" altLang="en-US" sz="1050" dirty="0" smtClean="0"/>
                        <a:t>年</a:t>
                      </a:r>
                      <a:r>
                        <a:rPr lang="en-US" altLang="zh-CN" sz="1050" dirty="0" smtClean="0"/>
                        <a:t>12</a:t>
                      </a:r>
                      <a:r>
                        <a:rPr lang="zh-CN" altLang="en-US" sz="1050" dirty="0" smtClean="0"/>
                        <a:t>月</a:t>
                      </a:r>
                      <a:endParaRPr lang="zh-CN" altLang="en-US" sz="1050" dirty="0"/>
                    </a:p>
                  </a:txBody>
                  <a:tcPr anchor="ct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zh-CN" altLang="en-US" sz="1050" dirty="0" smtClean="0"/>
                        <a:t>西安市关于印发应对新冠肺炎疫情影响促进市场消费若干措施的通知</a:t>
                      </a:r>
                    </a:p>
                  </a:txBody>
                  <a:tcPr anchor="ct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zh-CN" altLang="en-US" sz="1050" dirty="0" smtClean="0"/>
                        <a:t>促进轿车企业扩大生产，</a:t>
                      </a:r>
                      <a:r>
                        <a:rPr lang="en-US" altLang="zh-CN" sz="1050" dirty="0" smtClean="0"/>
                        <a:t>2020</a:t>
                      </a:r>
                      <a:r>
                        <a:rPr lang="zh-CN" altLang="en-US" sz="1050" dirty="0" smtClean="0"/>
                        <a:t>年</a:t>
                      </a:r>
                      <a:r>
                        <a:rPr lang="en-US" altLang="zh-CN" sz="1050" dirty="0" smtClean="0"/>
                        <a:t>10</a:t>
                      </a:r>
                      <a:r>
                        <a:rPr lang="zh-CN" altLang="en-US" sz="1050" dirty="0" smtClean="0"/>
                        <a:t>月至</a:t>
                      </a:r>
                      <a:r>
                        <a:rPr lang="en-US" altLang="zh-CN" sz="1050" dirty="0" smtClean="0"/>
                        <a:t>2020</a:t>
                      </a:r>
                      <a:r>
                        <a:rPr lang="zh-CN" altLang="en-US" sz="1050" dirty="0" smtClean="0"/>
                        <a:t>年</a:t>
                      </a:r>
                      <a:r>
                        <a:rPr lang="en-US" altLang="zh-CN" sz="1050" dirty="0" smtClean="0"/>
                        <a:t>12</a:t>
                      </a:r>
                      <a:r>
                        <a:rPr lang="zh-CN" altLang="en-US" sz="1050" dirty="0" smtClean="0"/>
                        <a:t>月，轿车企业总产量超过上年度同期产量的，每增加一辆车奖励</a:t>
                      </a:r>
                      <a:r>
                        <a:rPr lang="en-US" altLang="zh-CN" sz="1050" dirty="0" smtClean="0"/>
                        <a:t>1000</a:t>
                      </a:r>
                      <a:r>
                        <a:rPr lang="zh-CN" altLang="en-US" sz="1050" dirty="0" smtClean="0"/>
                        <a:t>元，每户企业最高不超过</a:t>
                      </a:r>
                      <a:r>
                        <a:rPr lang="en-US" altLang="zh-CN" sz="1050" dirty="0" smtClean="0"/>
                        <a:t>50</a:t>
                      </a:r>
                      <a:r>
                        <a:rPr lang="zh-CN" altLang="en-US" sz="1050" dirty="0" smtClean="0"/>
                        <a:t>万元；大力推进二手车出口试点，对认定的二手车出口试点企业，按照年度完成二手车辆出口实绩，给予每车</a:t>
                      </a:r>
                      <a:r>
                        <a:rPr lang="en-US" altLang="zh-CN" sz="1050" dirty="0" smtClean="0"/>
                        <a:t>1000</a:t>
                      </a:r>
                      <a:r>
                        <a:rPr lang="zh-CN" altLang="en-US" sz="1050" dirty="0" smtClean="0"/>
                        <a:t>元奖励，每户企业每年最高不超过</a:t>
                      </a:r>
                      <a:r>
                        <a:rPr lang="en-US" altLang="zh-CN" sz="1050" dirty="0" smtClean="0"/>
                        <a:t>50</a:t>
                      </a:r>
                      <a:r>
                        <a:rPr lang="zh-CN" altLang="en-US" sz="1050" dirty="0" smtClean="0"/>
                        <a:t>万元；鼓励汽车销售企业参加各类展销会活动，按企业实际发生展位费用的</a:t>
                      </a:r>
                      <a:r>
                        <a:rPr lang="en-US" altLang="zh-CN" sz="1050" dirty="0" smtClean="0"/>
                        <a:t>30%</a:t>
                      </a:r>
                      <a:r>
                        <a:rPr lang="zh-CN" altLang="en-US" sz="1050" dirty="0" smtClean="0"/>
                        <a:t>给予补助，每年不超过</a:t>
                      </a:r>
                      <a:r>
                        <a:rPr lang="en-US" altLang="zh-CN" sz="1050" dirty="0" smtClean="0"/>
                        <a:t>10</a:t>
                      </a:r>
                      <a:r>
                        <a:rPr lang="zh-CN" altLang="en-US" sz="1050" dirty="0" smtClean="0"/>
                        <a:t>万元。</a:t>
                      </a:r>
                    </a:p>
                  </a:txBody>
                  <a:tcPr/>
                </a:tc>
              </a:tr>
            </a:tbl>
          </a:graphicData>
        </a:graphic>
      </p:graphicFrame>
    </p:spTree>
  </p:cSld>
  <p:clrMapOvr>
    <a:masterClrMapping/>
  </p:clrMapOvr>
  <p:transition spd="med"/>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540625" cy="4042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地方促进汽车消费经验做法综合分析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714217" cy="380489"/>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完善汽车消费环境政策</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aphicFrame>
        <p:nvGraphicFramePr>
          <p:cNvPr id="6" name="表格 5"/>
          <p:cNvGraphicFramePr>
            <a:graphicFrameLocks noGrp="1"/>
          </p:cNvGraphicFramePr>
          <p:nvPr/>
        </p:nvGraphicFramePr>
        <p:xfrm>
          <a:off x="290456" y="1097281"/>
          <a:ext cx="8541572" cy="3408498"/>
        </p:xfrm>
        <a:graphic>
          <a:graphicData uri="http://schemas.openxmlformats.org/drawingml/2006/table">
            <a:tbl>
              <a:tblPr firstRow="1" bandRow="1">
                <a:tableStyleId>{5C22544A-7EE6-4342-B048-85BDC9FD1C3A}</a:tableStyleId>
              </a:tblPr>
              <a:tblGrid>
                <a:gridCol w="876635"/>
                <a:gridCol w="1350198"/>
                <a:gridCol w="2011680"/>
                <a:gridCol w="4303059"/>
              </a:tblGrid>
              <a:tr h="483079">
                <a:tc>
                  <a:txBody>
                    <a:bodyPr/>
                    <a:lstStyle/>
                    <a:p>
                      <a:pPr algn="ctr"/>
                      <a:r>
                        <a:rPr lang="zh-CN" altLang="en-US" sz="1200" dirty="0" smtClean="0"/>
                        <a:t>地方</a:t>
                      </a:r>
                      <a:endParaRPr lang="zh-CN" altLang="en-US" sz="1200" dirty="0"/>
                    </a:p>
                  </a:txBody>
                  <a:tcPr anchor="ctr"/>
                </a:tc>
                <a:tc>
                  <a:txBody>
                    <a:bodyPr/>
                    <a:lstStyle/>
                    <a:p>
                      <a:pPr algn="ctr"/>
                      <a:r>
                        <a:rPr lang="zh-CN" altLang="en-US" sz="1200" dirty="0" smtClean="0"/>
                        <a:t>政策发布日期</a:t>
                      </a:r>
                      <a:endParaRPr lang="zh-CN" altLang="en-US" sz="1200" dirty="0"/>
                    </a:p>
                  </a:txBody>
                  <a:tcPr anchor="ctr"/>
                </a:tc>
                <a:tc>
                  <a:txBody>
                    <a:bodyPr/>
                    <a:lstStyle/>
                    <a:p>
                      <a:pPr algn="ctr"/>
                      <a:r>
                        <a:rPr lang="zh-CN" altLang="en-US" sz="1200" dirty="0" smtClean="0"/>
                        <a:t>政策文件名称</a:t>
                      </a:r>
                      <a:endParaRPr lang="zh-CN" altLang="en-US" sz="1200" dirty="0"/>
                    </a:p>
                  </a:txBody>
                  <a:tcPr anchor="ctr"/>
                </a:tc>
                <a:tc>
                  <a:txBody>
                    <a:bodyPr/>
                    <a:lstStyle/>
                    <a:p>
                      <a:pPr algn="ctr"/>
                      <a:r>
                        <a:rPr lang="zh-CN" altLang="en-US" sz="1200" dirty="0" smtClean="0"/>
                        <a:t>政策要点</a:t>
                      </a:r>
                      <a:endParaRPr lang="zh-CN" altLang="en-US" sz="1200" dirty="0"/>
                    </a:p>
                  </a:txBody>
                  <a:tcPr anchor="ctr"/>
                </a:tc>
              </a:tr>
              <a:tr h="463593">
                <a:tc>
                  <a:txBody>
                    <a:bodyPr/>
                    <a:lstStyle/>
                    <a:p>
                      <a:pPr algn="ctr"/>
                      <a:r>
                        <a:rPr lang="zh-CN" altLang="en-US" sz="1050" dirty="0" smtClean="0"/>
                        <a:t>天津</a:t>
                      </a:r>
                      <a:endParaRPr lang="zh-CN" altLang="en-US" sz="1050" dirty="0"/>
                    </a:p>
                  </a:txBody>
                  <a:tcPr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50" dirty="0" smtClean="0"/>
                        <a:t>2020</a:t>
                      </a:r>
                      <a:r>
                        <a:rPr lang="zh-CN" altLang="en-US" sz="1050" dirty="0" smtClean="0"/>
                        <a:t>年</a:t>
                      </a:r>
                      <a:r>
                        <a:rPr lang="en-US" altLang="zh-CN" sz="1050" dirty="0" smtClean="0"/>
                        <a:t>5</a:t>
                      </a:r>
                      <a:r>
                        <a:rPr lang="zh-CN" altLang="en-US" sz="1050" dirty="0" smtClean="0"/>
                        <a:t>月</a:t>
                      </a:r>
                      <a:endParaRPr lang="zh-CN" altLang="en-US" sz="1050" dirty="0"/>
                    </a:p>
                  </a:txBody>
                  <a:tcPr anchor="ct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zh-CN" altLang="en-US" sz="1050" dirty="0" smtClean="0"/>
                        <a:t>天津市促进汽车消费的若干措施</a:t>
                      </a:r>
                    </a:p>
                  </a:txBody>
                  <a:tcPr anchor="ct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zh-CN" altLang="en-US" sz="1050" dirty="0" smtClean="0"/>
                        <a:t>加快新能源汽车充电设施布局建设，</a:t>
                      </a:r>
                      <a:r>
                        <a:rPr lang="en-US" altLang="zh-CN" sz="1050" dirty="0" smtClean="0"/>
                        <a:t>3</a:t>
                      </a:r>
                      <a:r>
                        <a:rPr lang="zh-CN" altLang="en-US" sz="1050" dirty="0" smtClean="0"/>
                        <a:t>年内新建各类充电桩不少于</a:t>
                      </a:r>
                      <a:r>
                        <a:rPr lang="en-US" altLang="zh-CN" sz="1050" dirty="0" smtClean="0"/>
                        <a:t>1.5</a:t>
                      </a:r>
                      <a:r>
                        <a:rPr lang="zh-CN" altLang="en-US" sz="1050" dirty="0" smtClean="0"/>
                        <a:t>万台，</a:t>
                      </a:r>
                      <a:r>
                        <a:rPr lang="en-US" altLang="zh-CN" sz="1050" dirty="0" smtClean="0"/>
                        <a:t>2020</a:t>
                      </a:r>
                      <a:r>
                        <a:rPr lang="zh-CN" altLang="en-US" sz="1050" dirty="0" smtClean="0"/>
                        <a:t>年内新增公共充电桩</a:t>
                      </a:r>
                      <a:r>
                        <a:rPr lang="en-US" altLang="zh-CN" sz="1050" dirty="0" smtClean="0"/>
                        <a:t>4000</a:t>
                      </a:r>
                      <a:r>
                        <a:rPr lang="zh-CN" altLang="en-US" sz="1050" dirty="0" smtClean="0"/>
                        <a:t>台。</a:t>
                      </a:r>
                    </a:p>
                  </a:txBody>
                  <a:tcPr/>
                </a:tc>
              </a:tr>
              <a:tr h="516036">
                <a:tc>
                  <a:txBody>
                    <a:bodyPr/>
                    <a:lstStyle/>
                    <a:p>
                      <a:pPr algn="ctr"/>
                      <a:r>
                        <a:rPr lang="zh-CN" altLang="en-US" sz="1050" dirty="0" smtClean="0"/>
                        <a:t>江苏省</a:t>
                      </a:r>
                      <a:endParaRPr lang="zh-CN" altLang="en-US" sz="1050" dirty="0"/>
                    </a:p>
                  </a:txBody>
                  <a:tcPr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50" dirty="0" smtClean="0"/>
                        <a:t>2020</a:t>
                      </a:r>
                      <a:r>
                        <a:rPr lang="zh-CN" altLang="en-US" sz="1050" dirty="0" smtClean="0"/>
                        <a:t>年</a:t>
                      </a:r>
                      <a:r>
                        <a:rPr lang="en-US" altLang="zh-CN" sz="1050" dirty="0" smtClean="0"/>
                        <a:t>9</a:t>
                      </a:r>
                      <a:r>
                        <a:rPr lang="zh-CN" altLang="en-US" sz="1050" dirty="0" smtClean="0"/>
                        <a:t>月</a:t>
                      </a:r>
                      <a:endParaRPr lang="zh-CN" altLang="en-US" sz="1050" dirty="0"/>
                    </a:p>
                  </a:txBody>
                  <a:tcPr anchor="ct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zh-CN" altLang="en-US" sz="1050" dirty="0" smtClean="0"/>
                        <a:t>关于促进我省汽车消费政策意见的通知</a:t>
                      </a:r>
                      <a:endParaRPr lang="zh-CN" altLang="en-US" sz="1050" dirty="0"/>
                    </a:p>
                  </a:txBody>
                  <a:tcPr anchor="ct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zh-CN" altLang="en-US" sz="1050" dirty="0" smtClean="0"/>
                        <a:t>完善新能源汽车配套设施，鼓励制定新能源汽车免费停车优惠政策，城市公共停车位按照不低于</a:t>
                      </a:r>
                      <a:r>
                        <a:rPr lang="en-US" altLang="zh-CN" sz="1050" dirty="0" smtClean="0"/>
                        <a:t>10%</a:t>
                      </a:r>
                      <a:r>
                        <a:rPr lang="zh-CN" altLang="en-US" sz="1050" dirty="0" smtClean="0"/>
                        <a:t>的比例规划为专用停车位并配套充电设施，鼓励政府投资的公共停车场对新能源汽车实现</a:t>
                      </a:r>
                      <a:r>
                        <a:rPr lang="en-US" altLang="zh-CN" sz="1050" dirty="0" smtClean="0"/>
                        <a:t>1</a:t>
                      </a:r>
                      <a:r>
                        <a:rPr lang="zh-CN" altLang="en-US" sz="1050" dirty="0" smtClean="0"/>
                        <a:t>小时免费停车。</a:t>
                      </a:r>
                    </a:p>
                  </a:txBody>
                  <a:tcPr/>
                </a:tc>
              </a:tr>
              <a:tr h="697572">
                <a:tc>
                  <a:txBody>
                    <a:bodyPr/>
                    <a:lstStyle/>
                    <a:p>
                      <a:pPr algn="ctr"/>
                      <a:r>
                        <a:rPr lang="zh-CN" altLang="en-US" sz="1050" dirty="0" smtClean="0"/>
                        <a:t>重庆</a:t>
                      </a:r>
                      <a:endParaRPr lang="zh-CN" altLang="en-US" sz="1050" dirty="0"/>
                    </a:p>
                  </a:txBody>
                  <a:tcPr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50" dirty="0" smtClean="0"/>
                        <a:t>2020</a:t>
                      </a:r>
                      <a:r>
                        <a:rPr lang="zh-CN" altLang="en-US" sz="1050" dirty="0" smtClean="0"/>
                        <a:t>年</a:t>
                      </a:r>
                      <a:r>
                        <a:rPr lang="en-US" altLang="zh-CN" sz="1050" dirty="0" smtClean="0"/>
                        <a:t>7</a:t>
                      </a:r>
                      <a:r>
                        <a:rPr lang="zh-CN" altLang="en-US" sz="1050" dirty="0" smtClean="0"/>
                        <a:t>月</a:t>
                      </a:r>
                      <a:endParaRPr lang="zh-CN" altLang="en-US" sz="1050" dirty="0"/>
                    </a:p>
                  </a:txBody>
                  <a:tcPr anchor="ct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zh-CN" altLang="en-US" sz="1050" dirty="0" smtClean="0"/>
                        <a:t>关于稳定和扩大汽车消费的若干措施</a:t>
                      </a:r>
                      <a:endParaRPr lang="zh-CN" altLang="en-US" sz="1050" dirty="0"/>
                    </a:p>
                  </a:txBody>
                  <a:tcPr anchor="ct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zh-CN" altLang="en-US" sz="1050" dirty="0" smtClean="0"/>
                        <a:t>继续执行充电基础设施建设补贴，对全市范围内满足单站装机功率和桩数有关条件的公用和专用直流充电设施给予</a:t>
                      </a:r>
                      <a:r>
                        <a:rPr lang="en-US" altLang="zh-CN" sz="1050" dirty="0" smtClean="0"/>
                        <a:t>400</a:t>
                      </a:r>
                      <a:r>
                        <a:rPr lang="zh-CN" altLang="en-US" sz="1050" dirty="0" smtClean="0"/>
                        <a:t>元</a:t>
                      </a:r>
                      <a:r>
                        <a:rPr lang="en-US" altLang="zh-CN" sz="1050" dirty="0" smtClean="0"/>
                        <a:t>/</a:t>
                      </a:r>
                      <a:r>
                        <a:rPr lang="zh-CN" altLang="en-US" sz="1050" dirty="0" smtClean="0"/>
                        <a:t>千瓦的建设补贴；对满足单站装机功率和桩数有关条件的党政机关及其所属公共机构内部停车场非经营性专用交流充电设施给予</a:t>
                      </a:r>
                      <a:r>
                        <a:rPr lang="en-US" altLang="zh-CN" sz="1050" dirty="0" smtClean="0"/>
                        <a:t>100</a:t>
                      </a:r>
                      <a:r>
                        <a:rPr lang="zh-CN" altLang="en-US" sz="1050" dirty="0" smtClean="0"/>
                        <a:t>元</a:t>
                      </a:r>
                      <a:r>
                        <a:rPr lang="en-US" altLang="zh-CN" sz="1050" dirty="0" smtClean="0"/>
                        <a:t>/</a:t>
                      </a:r>
                      <a:r>
                        <a:rPr lang="zh-CN" altLang="en-US" sz="1050" dirty="0" smtClean="0"/>
                        <a:t>千瓦的建设补贴。</a:t>
                      </a:r>
                    </a:p>
                  </a:txBody>
                  <a:tcPr/>
                </a:tc>
              </a:tr>
              <a:tr h="354672">
                <a:tc>
                  <a:txBody>
                    <a:bodyPr/>
                    <a:lstStyle/>
                    <a:p>
                      <a:pPr algn="ctr"/>
                      <a:r>
                        <a:rPr lang="zh-CN" altLang="en-US" sz="1050" dirty="0" smtClean="0"/>
                        <a:t>云南省</a:t>
                      </a:r>
                      <a:endParaRPr lang="zh-CN" altLang="en-US" sz="1050" dirty="0"/>
                    </a:p>
                  </a:txBody>
                  <a:tcPr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50" dirty="0" smtClean="0"/>
                        <a:t>2020</a:t>
                      </a:r>
                      <a:r>
                        <a:rPr lang="zh-CN" altLang="en-US" sz="1050" dirty="0" smtClean="0"/>
                        <a:t>年</a:t>
                      </a:r>
                      <a:r>
                        <a:rPr lang="en-US" altLang="zh-CN" sz="1050" dirty="0" smtClean="0"/>
                        <a:t>8</a:t>
                      </a:r>
                      <a:r>
                        <a:rPr lang="zh-CN" altLang="en-US" sz="1050" dirty="0" smtClean="0"/>
                        <a:t>月</a:t>
                      </a:r>
                      <a:endParaRPr lang="zh-CN" altLang="en-US" sz="1050" dirty="0"/>
                    </a:p>
                  </a:txBody>
                  <a:tcPr anchor="ct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zh-CN" altLang="en-US" sz="1050" dirty="0" smtClean="0"/>
                        <a:t>云南省加快新能源汽车产业发展和推广应用若干政策措施</a:t>
                      </a:r>
                    </a:p>
                  </a:txBody>
                  <a:tcPr anchor="ct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zh-CN" altLang="en-US" sz="1050" dirty="0" smtClean="0"/>
                        <a:t>加大充电基础设施建设力度。</a:t>
                      </a:r>
                      <a:r>
                        <a:rPr lang="en-US" altLang="zh-CN" sz="1050" dirty="0" smtClean="0"/>
                        <a:t>2021</a:t>
                      </a:r>
                      <a:r>
                        <a:rPr lang="zh-CN" altLang="en-US" sz="1050" dirty="0" smtClean="0"/>
                        <a:t>年底前，以热点旅游点所在市州及相关高速公路为重点，全省新建各类充电桩</a:t>
                      </a:r>
                      <a:r>
                        <a:rPr lang="en-US" altLang="zh-CN" sz="1050" dirty="0" smtClean="0"/>
                        <a:t>20</a:t>
                      </a:r>
                      <a:r>
                        <a:rPr lang="zh-CN" altLang="en-US" sz="1050" dirty="0" smtClean="0"/>
                        <a:t>万枪，其中公共充电桩</a:t>
                      </a:r>
                      <a:r>
                        <a:rPr lang="en-US" altLang="zh-CN" sz="1050" dirty="0" smtClean="0"/>
                        <a:t>2.6</a:t>
                      </a:r>
                      <a:r>
                        <a:rPr lang="zh-CN" altLang="en-US" sz="1050" dirty="0" smtClean="0"/>
                        <a:t>万枪；全省所有</a:t>
                      </a:r>
                      <a:r>
                        <a:rPr lang="en-US" altLang="zh-CN" sz="1050" dirty="0" smtClean="0"/>
                        <a:t>5A</a:t>
                      </a:r>
                      <a:r>
                        <a:rPr lang="zh-CN" altLang="en-US" sz="1050" dirty="0" smtClean="0"/>
                        <a:t>级景区初步实现公共直流快速充电设施全覆盖，</a:t>
                      </a:r>
                      <a:r>
                        <a:rPr lang="en-US" altLang="zh-CN" sz="1050" dirty="0" smtClean="0"/>
                        <a:t>40%</a:t>
                      </a:r>
                      <a:r>
                        <a:rPr lang="zh-CN" altLang="en-US" sz="1050" dirty="0" smtClean="0"/>
                        <a:t>的</a:t>
                      </a:r>
                      <a:r>
                        <a:rPr lang="en-US" altLang="zh-CN" sz="1050" dirty="0" smtClean="0"/>
                        <a:t>4A</a:t>
                      </a:r>
                      <a:r>
                        <a:rPr lang="zh-CN" altLang="en-US" sz="1050" dirty="0" smtClean="0"/>
                        <a:t>级景区具备快速充电服务能力。</a:t>
                      </a:r>
                    </a:p>
                  </a:txBody>
                  <a:tcPr/>
                </a:tc>
              </a:tr>
              <a:tr h="427286">
                <a:tc>
                  <a:txBody>
                    <a:bodyPr/>
                    <a:lstStyle/>
                    <a:p>
                      <a:pPr algn="ctr"/>
                      <a:r>
                        <a:rPr lang="zh-CN" altLang="en-US" sz="1050" dirty="0" smtClean="0"/>
                        <a:t>山东济南</a:t>
                      </a:r>
                      <a:endParaRPr lang="zh-CN" altLang="en-US" sz="1050" dirty="0"/>
                    </a:p>
                  </a:txBody>
                  <a:tcPr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50" dirty="0" smtClean="0"/>
                        <a:t>2020</a:t>
                      </a:r>
                      <a:r>
                        <a:rPr lang="zh-CN" altLang="en-US" sz="1050" dirty="0" smtClean="0"/>
                        <a:t>年</a:t>
                      </a:r>
                      <a:r>
                        <a:rPr lang="en-US" altLang="zh-CN" sz="1050" dirty="0" smtClean="0"/>
                        <a:t>4</a:t>
                      </a:r>
                      <a:r>
                        <a:rPr lang="zh-CN" altLang="en-US" sz="1050" dirty="0" smtClean="0"/>
                        <a:t>月</a:t>
                      </a:r>
                      <a:endParaRPr lang="zh-CN" altLang="en-US" sz="1050" dirty="0"/>
                    </a:p>
                  </a:txBody>
                  <a:tcPr anchor="ct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zh-CN" altLang="en-US" sz="1050" smtClean="0"/>
                        <a:t>关于</a:t>
                      </a:r>
                      <a:r>
                        <a:rPr lang="zh-CN" altLang="en-US" sz="1050" dirty="0" smtClean="0"/>
                        <a:t>促进消费扩容提质进一步激发消费潜力的实施意见</a:t>
                      </a:r>
                      <a:endParaRPr lang="zh-CN" altLang="en-US" sz="1050" dirty="0"/>
                    </a:p>
                  </a:txBody>
                  <a:tcPr anchor="ct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zh-CN" altLang="en-US" sz="1050" dirty="0" smtClean="0"/>
                        <a:t>明确建设服务半径</a:t>
                      </a:r>
                      <a:r>
                        <a:rPr lang="en-US" altLang="zh-CN" sz="1050" dirty="0" smtClean="0"/>
                        <a:t>3</a:t>
                      </a:r>
                      <a:r>
                        <a:rPr lang="zh-CN" altLang="en-US" sz="1050" dirty="0" smtClean="0"/>
                        <a:t>公里以内的电动出租车充电服务网络，新能源汽车入场充电除电费和充电服务费外，不再收取其他费用。</a:t>
                      </a:r>
                    </a:p>
                  </a:txBody>
                  <a:tcPr/>
                </a:tc>
              </a:tr>
            </a:tbl>
          </a:graphicData>
        </a:graphic>
      </p:graphicFrame>
    </p:spTree>
  </p:cSld>
  <p:clrMapOvr>
    <a:masterClrMapping/>
  </p:clrMapOvr>
  <p:transition spd="med"/>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99247" y="197485"/>
            <a:ext cx="7282928" cy="4042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地方促进汽车消费经验做法综合分析</a:t>
            </a:r>
            <a:endPar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71186" cy="1061829"/>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a:lnSpc>
                <a:spcPct val="140000"/>
              </a:lnSpc>
            </a:pP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年一季度出台的地方促进汽车消费政策</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mn-ea"/>
              </a:rPr>
              <a:t>        </a:t>
            </a:r>
            <a:r>
              <a:rPr lang="zh-CN" altLang="en-US" sz="1500" dirty="0" smtClean="0">
                <a:latin typeface="+mn-ea"/>
              </a:rPr>
              <a:t>上述地方促进汽车消费经验做法，大部分已于</a:t>
            </a:r>
            <a:r>
              <a:rPr lang="en-US" altLang="zh-CN" sz="1500" dirty="0" smtClean="0">
                <a:latin typeface="+mn-ea"/>
              </a:rPr>
              <a:t>2020</a:t>
            </a:r>
            <a:r>
              <a:rPr lang="zh-CN" altLang="en-US" sz="1500" dirty="0" smtClean="0">
                <a:latin typeface="+mn-ea"/>
              </a:rPr>
              <a:t>年底前到期，少数政策延续至</a:t>
            </a:r>
            <a:r>
              <a:rPr lang="en-US" altLang="zh-CN" sz="1500" dirty="0" smtClean="0">
                <a:latin typeface="+mn-ea"/>
              </a:rPr>
              <a:t>2021</a:t>
            </a:r>
            <a:r>
              <a:rPr lang="zh-CN" altLang="en-US" sz="1500" dirty="0" smtClean="0">
                <a:latin typeface="+mn-ea"/>
              </a:rPr>
              <a:t>年</a:t>
            </a:r>
            <a:r>
              <a:rPr lang="en-US" altLang="zh-CN" sz="1500" dirty="0" smtClean="0">
                <a:latin typeface="+mn-ea"/>
              </a:rPr>
              <a:t>3</a:t>
            </a:r>
            <a:r>
              <a:rPr lang="zh-CN" altLang="en-US" sz="1500" dirty="0" smtClean="0">
                <a:latin typeface="+mn-ea"/>
              </a:rPr>
              <a:t>月或年底。对此，汽车生产企业应关注</a:t>
            </a:r>
            <a:r>
              <a:rPr lang="en-US" altLang="zh-CN" sz="1500" dirty="0" smtClean="0">
                <a:latin typeface="+mn-ea"/>
              </a:rPr>
              <a:t>2021</a:t>
            </a:r>
            <a:r>
              <a:rPr lang="zh-CN" altLang="en-US" sz="1500" dirty="0" smtClean="0">
                <a:latin typeface="+mn-ea"/>
              </a:rPr>
              <a:t>年延续的政策。</a:t>
            </a:r>
            <a:r>
              <a:rPr lang="en-US" altLang="zh-CN" sz="1500" dirty="0" smtClean="0">
                <a:latin typeface="+mn-ea"/>
              </a:rPr>
              <a:t>2021</a:t>
            </a:r>
            <a:r>
              <a:rPr lang="zh-CN" altLang="en-US" sz="1500" dirty="0" smtClean="0">
                <a:latin typeface="+mn-ea"/>
              </a:rPr>
              <a:t>年一季度出台的地方政策见下表：</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aphicFrame>
        <p:nvGraphicFramePr>
          <p:cNvPr id="6" name="表格 5"/>
          <p:cNvGraphicFramePr>
            <a:graphicFrameLocks noGrp="1"/>
          </p:cNvGraphicFramePr>
          <p:nvPr/>
        </p:nvGraphicFramePr>
        <p:xfrm>
          <a:off x="351416" y="1731982"/>
          <a:ext cx="8448339" cy="1637189"/>
        </p:xfrm>
        <a:graphic>
          <a:graphicData uri="http://schemas.openxmlformats.org/drawingml/2006/table">
            <a:tbl>
              <a:tblPr firstRow="1" bandRow="1">
                <a:tableStyleId>{5C22544A-7EE6-4342-B048-85BDC9FD1C3A}</a:tableStyleId>
              </a:tblPr>
              <a:tblGrid>
                <a:gridCol w="876635"/>
                <a:gridCol w="1246208"/>
                <a:gridCol w="1764254"/>
                <a:gridCol w="4561242"/>
              </a:tblGrid>
              <a:tr h="293730">
                <a:tc>
                  <a:txBody>
                    <a:bodyPr/>
                    <a:lstStyle/>
                    <a:p>
                      <a:pPr algn="ctr"/>
                      <a:r>
                        <a:rPr lang="zh-CN" altLang="en-US" sz="1200" dirty="0" smtClean="0"/>
                        <a:t>地方</a:t>
                      </a:r>
                      <a:endParaRPr lang="zh-CN" altLang="en-US" sz="1200" dirty="0"/>
                    </a:p>
                  </a:txBody>
                  <a:tcPr anchor="ctr"/>
                </a:tc>
                <a:tc>
                  <a:txBody>
                    <a:bodyPr/>
                    <a:lstStyle/>
                    <a:p>
                      <a:pPr algn="ctr"/>
                      <a:r>
                        <a:rPr lang="zh-CN" altLang="en-US" sz="1200" dirty="0" smtClean="0"/>
                        <a:t>政策发布日期</a:t>
                      </a:r>
                      <a:endParaRPr lang="zh-CN" altLang="en-US" sz="1200" dirty="0"/>
                    </a:p>
                  </a:txBody>
                  <a:tcPr anchor="ctr"/>
                </a:tc>
                <a:tc>
                  <a:txBody>
                    <a:bodyPr/>
                    <a:lstStyle/>
                    <a:p>
                      <a:pPr algn="ctr"/>
                      <a:r>
                        <a:rPr lang="zh-CN" altLang="en-US" sz="1200" dirty="0" smtClean="0"/>
                        <a:t>政策文件名称</a:t>
                      </a:r>
                      <a:endParaRPr lang="zh-CN" altLang="en-US" sz="1200" dirty="0"/>
                    </a:p>
                  </a:txBody>
                  <a:tcPr anchor="ctr"/>
                </a:tc>
                <a:tc>
                  <a:txBody>
                    <a:bodyPr/>
                    <a:lstStyle/>
                    <a:p>
                      <a:pPr algn="ctr"/>
                      <a:r>
                        <a:rPr lang="zh-CN" altLang="en-US" sz="1200" dirty="0" smtClean="0"/>
                        <a:t>政策要点</a:t>
                      </a:r>
                      <a:endParaRPr lang="zh-CN" altLang="en-US" sz="1200" dirty="0"/>
                    </a:p>
                  </a:txBody>
                  <a:tcPr anchor="ctr"/>
                </a:tc>
              </a:tr>
              <a:tr h="706731">
                <a:tc>
                  <a:txBody>
                    <a:bodyPr/>
                    <a:lstStyle/>
                    <a:p>
                      <a:pPr algn="ctr"/>
                      <a:r>
                        <a:rPr lang="zh-CN" altLang="en-US" sz="1050" dirty="0" smtClean="0"/>
                        <a:t>吉林省</a:t>
                      </a:r>
                      <a:endParaRPr lang="zh-CN" altLang="en-US" sz="1050" dirty="0"/>
                    </a:p>
                  </a:txBody>
                  <a:tcPr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50" dirty="0" smtClean="0"/>
                        <a:t>2021</a:t>
                      </a:r>
                      <a:r>
                        <a:rPr lang="zh-CN" altLang="en-US" sz="1050" dirty="0" smtClean="0"/>
                        <a:t>年</a:t>
                      </a:r>
                      <a:r>
                        <a:rPr lang="en-US" altLang="zh-CN" sz="1050" dirty="0" smtClean="0"/>
                        <a:t>1</a:t>
                      </a:r>
                      <a:r>
                        <a:rPr lang="zh-CN" altLang="en-US" sz="1050" dirty="0" smtClean="0"/>
                        <a:t>月</a:t>
                      </a:r>
                      <a:endParaRPr lang="zh-CN" altLang="en-US" sz="1050" dirty="0"/>
                    </a:p>
                  </a:txBody>
                  <a:tcPr anchor="ct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zh-CN" altLang="en-US" sz="1050" dirty="0" smtClean="0"/>
                        <a:t>关于进一步促进汽车消费若干措施的通知</a:t>
                      </a:r>
                    </a:p>
                  </a:txBody>
                  <a:tcPr anchor="ct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US" altLang="zh-CN" sz="1050" dirty="0" smtClean="0"/>
                        <a:t>《</a:t>
                      </a:r>
                      <a:r>
                        <a:rPr lang="zh-CN" altLang="en-US" sz="1050" dirty="0" smtClean="0"/>
                        <a:t>通知</a:t>
                      </a:r>
                      <a:r>
                        <a:rPr lang="en-US" altLang="zh-CN" sz="1050" dirty="0" smtClean="0"/>
                        <a:t>》</a:t>
                      </a:r>
                      <a:r>
                        <a:rPr lang="zh-CN" altLang="en-US" sz="1050" dirty="0" smtClean="0"/>
                        <a:t>提出</a:t>
                      </a:r>
                      <a:r>
                        <a:rPr lang="en-US" altLang="zh-CN" sz="1050" dirty="0" smtClean="0"/>
                        <a:t>20</a:t>
                      </a:r>
                      <a:r>
                        <a:rPr lang="zh-CN" altLang="en-US" sz="1050" dirty="0" smtClean="0"/>
                        <a:t>项措施，主要有：鼓励汽车生产企业开展汽车促销活动；积极引导留学回国人员购买省内汽车生产企业生产的乘用车；组织开展</a:t>
                      </a:r>
                      <a:r>
                        <a:rPr lang="en-US" altLang="zh-CN" sz="1050" dirty="0" smtClean="0"/>
                        <a:t>10</a:t>
                      </a:r>
                      <a:r>
                        <a:rPr lang="zh-CN" altLang="en-US" sz="1050" dirty="0" smtClean="0"/>
                        <a:t>场</a:t>
                      </a:r>
                      <a:r>
                        <a:rPr lang="en-US" altLang="zh-CN" sz="1050" dirty="0" smtClean="0"/>
                        <a:t>(</a:t>
                      </a:r>
                      <a:r>
                        <a:rPr lang="zh-CN" altLang="en-US" sz="1050" dirty="0" smtClean="0"/>
                        <a:t>次</a:t>
                      </a:r>
                      <a:r>
                        <a:rPr lang="en-US" altLang="zh-CN" sz="1050" dirty="0" smtClean="0"/>
                        <a:t>)</a:t>
                      </a:r>
                      <a:r>
                        <a:rPr lang="zh-CN" altLang="en-US" sz="1050" dirty="0" smtClean="0"/>
                        <a:t>自主品牌“汽车下乡”活动；对购置的新能源汽车免征车辆购置税，</a:t>
                      </a:r>
                      <a:r>
                        <a:rPr lang="en-US" altLang="zh-CN" sz="1050" dirty="0" smtClean="0"/>
                        <a:t>2021</a:t>
                      </a:r>
                      <a:r>
                        <a:rPr lang="zh-CN" altLang="en-US" sz="1050" dirty="0" smtClean="0"/>
                        <a:t>年</a:t>
                      </a:r>
                      <a:r>
                        <a:rPr lang="en-US" altLang="zh-CN" sz="1050" dirty="0" smtClean="0"/>
                        <a:t>6</a:t>
                      </a:r>
                      <a:r>
                        <a:rPr lang="zh-CN" altLang="en-US" sz="1050" dirty="0" smtClean="0"/>
                        <a:t>月</a:t>
                      </a:r>
                      <a:r>
                        <a:rPr lang="en-US" altLang="zh-CN" sz="1050" dirty="0" smtClean="0"/>
                        <a:t>30</a:t>
                      </a:r>
                      <a:r>
                        <a:rPr lang="zh-CN" altLang="en-US" sz="1050" dirty="0" smtClean="0"/>
                        <a:t>日前对购置挂车减半征收车辆购置税等。</a:t>
                      </a:r>
                    </a:p>
                  </a:txBody>
                  <a:tcPr/>
                </a:tc>
              </a:tr>
              <a:tr h="611939">
                <a:tc>
                  <a:txBody>
                    <a:bodyPr/>
                    <a:lstStyle/>
                    <a:p>
                      <a:pPr algn="ctr"/>
                      <a:r>
                        <a:rPr lang="zh-CN" altLang="en-US" sz="1050" dirty="0" smtClean="0"/>
                        <a:t>上海</a:t>
                      </a:r>
                      <a:endParaRPr lang="zh-CN" altLang="en-US" sz="1050" dirty="0"/>
                    </a:p>
                  </a:txBody>
                  <a:tcPr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50" dirty="0" smtClean="0"/>
                        <a:t>2021</a:t>
                      </a:r>
                      <a:r>
                        <a:rPr lang="zh-CN" altLang="en-US" sz="1050" dirty="0" smtClean="0"/>
                        <a:t>年</a:t>
                      </a:r>
                      <a:r>
                        <a:rPr lang="en-US" altLang="zh-CN" sz="1050" dirty="0" smtClean="0"/>
                        <a:t>3</a:t>
                      </a:r>
                      <a:r>
                        <a:rPr lang="zh-CN" altLang="en-US" sz="1050" dirty="0" smtClean="0"/>
                        <a:t>月</a:t>
                      </a:r>
                      <a:endParaRPr lang="zh-CN" altLang="en-US" sz="1050" dirty="0"/>
                    </a:p>
                  </a:txBody>
                  <a:tcPr anchor="ct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zh-CN" altLang="en-US" sz="1050" dirty="0" smtClean="0"/>
                        <a:t>上海市交通委员会全面启动停车综合治理民心工程</a:t>
                      </a:r>
                      <a:endParaRPr lang="zh-CN" altLang="en-US" sz="1050" dirty="0"/>
                    </a:p>
                  </a:txBody>
                  <a:tcPr anchor="ct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zh-CN" altLang="en-US" sz="1050" dirty="0" smtClean="0"/>
                        <a:t>计划到</a:t>
                      </a:r>
                      <a:r>
                        <a:rPr lang="en-US" altLang="zh-CN" sz="1050" dirty="0" smtClean="0"/>
                        <a:t>2022</a:t>
                      </a:r>
                      <a:r>
                        <a:rPr lang="zh-CN" altLang="en-US" sz="1050" dirty="0" smtClean="0"/>
                        <a:t>年，累计推进创建</a:t>
                      </a:r>
                      <a:r>
                        <a:rPr lang="en-US" altLang="zh-CN" sz="1050" dirty="0" smtClean="0"/>
                        <a:t>100</a:t>
                      </a:r>
                      <a:r>
                        <a:rPr lang="zh-CN" altLang="en-US" sz="1050" dirty="0" smtClean="0"/>
                        <a:t>个停车治理先行项目，开工建设</a:t>
                      </a:r>
                      <a:r>
                        <a:rPr lang="en-US" altLang="zh-CN" sz="1050" dirty="0" smtClean="0"/>
                        <a:t>10000</a:t>
                      </a:r>
                      <a:r>
                        <a:rPr lang="zh-CN" altLang="en-US" sz="1050" dirty="0" smtClean="0"/>
                        <a:t>个公共停车泊位，其中，</a:t>
                      </a:r>
                      <a:r>
                        <a:rPr lang="en-US" altLang="zh-CN" sz="1050" dirty="0" smtClean="0"/>
                        <a:t>2021</a:t>
                      </a:r>
                      <a:r>
                        <a:rPr lang="zh-CN" altLang="en-US" sz="1050" dirty="0" smtClean="0"/>
                        <a:t>年将创建</a:t>
                      </a:r>
                      <a:r>
                        <a:rPr lang="en-US" altLang="zh-CN" sz="1050" dirty="0" smtClean="0"/>
                        <a:t>40</a:t>
                      </a:r>
                      <a:r>
                        <a:rPr lang="zh-CN" altLang="en-US" sz="1050" dirty="0" smtClean="0"/>
                        <a:t>个先行项目，开工建设</a:t>
                      </a:r>
                      <a:r>
                        <a:rPr lang="en-US" altLang="zh-CN" sz="1050" dirty="0" smtClean="0"/>
                        <a:t>4000</a:t>
                      </a:r>
                      <a:r>
                        <a:rPr lang="zh-CN" altLang="en-US" sz="1050" dirty="0" smtClean="0"/>
                        <a:t>个公共泊位。</a:t>
                      </a:r>
                    </a:p>
                  </a:txBody>
                  <a:tcPr/>
                </a:tc>
              </a:tr>
            </a:tbl>
          </a:graphicData>
        </a:graphic>
      </p:graphicFrame>
      <p:sp>
        <p:nvSpPr>
          <p:cNvPr id="7" name="TextBox 6"/>
          <p:cNvSpPr txBox="1"/>
          <p:nvPr/>
        </p:nvSpPr>
        <p:spPr>
          <a:xfrm>
            <a:off x="398033" y="3410174"/>
            <a:ext cx="8315661" cy="1384995"/>
          </a:xfrm>
          <a:prstGeom prst="rect">
            <a:avLst/>
          </a:prstGeom>
          <a:noFill/>
        </p:spPr>
        <p:txBody>
          <a:bodyPr wrap="square" rtlCol="0">
            <a:spAutoFit/>
          </a:bodyPr>
          <a:lstStyle/>
          <a:p>
            <a:pPr>
              <a:lnSpc>
                <a:spcPct val="140000"/>
              </a:lnSpc>
            </a:pPr>
            <a:r>
              <a:rPr lang="en-US" altLang="zh-CN" sz="1500" dirty="0" smtClean="0"/>
              <a:t>       2021</a:t>
            </a:r>
            <a:r>
              <a:rPr lang="zh-CN" altLang="en-US" sz="1500" dirty="0" smtClean="0"/>
              <a:t>年</a:t>
            </a:r>
            <a:r>
              <a:rPr lang="en-US" altLang="zh-CN" sz="1500" dirty="0" smtClean="0"/>
              <a:t>2</a:t>
            </a:r>
            <a:r>
              <a:rPr lang="zh-CN" altLang="en-US" sz="1500" dirty="0" smtClean="0"/>
              <a:t>月</a:t>
            </a:r>
            <a:r>
              <a:rPr lang="en-US" altLang="zh-CN" sz="1500" dirty="0" smtClean="0"/>
              <a:t>26</a:t>
            </a:r>
            <a:r>
              <a:rPr lang="zh-CN" altLang="en-US" sz="1500" dirty="0" smtClean="0"/>
              <a:t>日，商务部印发</a:t>
            </a:r>
            <a:r>
              <a:rPr lang="en-US" altLang="zh-CN" sz="1500" dirty="0" smtClean="0"/>
              <a:t>《</a:t>
            </a:r>
            <a:r>
              <a:rPr lang="zh-CN" altLang="en-US" sz="1500" dirty="0" smtClean="0"/>
              <a:t>关于组织开展好</a:t>
            </a:r>
            <a:r>
              <a:rPr lang="en-US" altLang="zh-CN" sz="1500" dirty="0" smtClean="0"/>
              <a:t>2021</a:t>
            </a:r>
            <a:r>
              <a:rPr lang="zh-CN" altLang="en-US" sz="1500" dirty="0" smtClean="0"/>
              <a:t>年消费促进活动的通知</a:t>
            </a:r>
            <a:r>
              <a:rPr lang="en-US" altLang="zh-CN" sz="1500" dirty="0" smtClean="0"/>
              <a:t>》</a:t>
            </a:r>
            <a:r>
              <a:rPr lang="zh-CN" altLang="en-US" sz="1500" dirty="0" smtClean="0"/>
              <a:t>，对组织开展好</a:t>
            </a:r>
            <a:r>
              <a:rPr lang="en-US" altLang="zh-CN" sz="1500" dirty="0" smtClean="0"/>
              <a:t>2021</a:t>
            </a:r>
            <a:r>
              <a:rPr lang="zh-CN" altLang="en-US" sz="1500" dirty="0" smtClean="0"/>
              <a:t>年全年消费促进活动作出全面部署（包括促进汽车消费）。</a:t>
            </a:r>
            <a:r>
              <a:rPr lang="en-US" altLang="zh-CN" sz="1500" dirty="0" smtClean="0"/>
              <a:t>2021</a:t>
            </a:r>
            <a:r>
              <a:rPr lang="zh-CN" altLang="en-US" sz="1500" dirty="0" smtClean="0"/>
              <a:t>年</a:t>
            </a:r>
            <a:r>
              <a:rPr lang="en-US" altLang="zh-CN" sz="1500" dirty="0" smtClean="0"/>
              <a:t>《</a:t>
            </a:r>
            <a:r>
              <a:rPr lang="zh-CN" altLang="en-US" sz="1500" dirty="0" smtClean="0"/>
              <a:t>政府工作报告</a:t>
            </a:r>
            <a:r>
              <a:rPr lang="en-US" altLang="zh-CN" sz="1500" dirty="0" smtClean="0"/>
              <a:t>》</a:t>
            </a:r>
            <a:r>
              <a:rPr lang="zh-CN" altLang="en-US" sz="1500" dirty="0" smtClean="0"/>
              <a:t>中提出，坚持扩大内需这个战略基点，充分挖掘国内市场潜力。因此，</a:t>
            </a:r>
            <a:r>
              <a:rPr lang="en-US" altLang="zh-CN" sz="1500" dirty="0" smtClean="0"/>
              <a:t>2021</a:t>
            </a:r>
            <a:r>
              <a:rPr lang="zh-CN" altLang="en-US" sz="1500" dirty="0" smtClean="0"/>
              <a:t>年各地政府部门将继续按照</a:t>
            </a:r>
            <a:r>
              <a:rPr lang="en-US" altLang="zh-CN" sz="1500" dirty="0" smtClean="0"/>
              <a:t>《</a:t>
            </a:r>
            <a:r>
              <a:rPr lang="zh-CN" altLang="en-US" sz="1500" dirty="0" smtClean="0">
                <a:latin typeface="+mn-ea"/>
              </a:rPr>
              <a:t>地方促进汽车消费经验做法</a:t>
            </a:r>
            <a:r>
              <a:rPr lang="en-US" altLang="zh-CN" sz="1500" dirty="0" smtClean="0">
                <a:latin typeface="+mn-ea"/>
              </a:rPr>
              <a:t>》</a:t>
            </a:r>
            <a:r>
              <a:rPr lang="zh-CN" altLang="en-US" sz="1500" dirty="0" smtClean="0">
                <a:latin typeface="+mn-ea"/>
              </a:rPr>
              <a:t>出台新的政策措施。对此，汽车生产企业应予密切关注。</a:t>
            </a:r>
            <a:endParaRPr lang="zh-CN" altLang="en-US" sz="1500" dirty="0"/>
          </a:p>
        </p:txBody>
      </p:sp>
    </p:spTree>
  </p:cSld>
  <p:clrMapOvr>
    <a:masterClrMapping/>
  </p:clrMapOvr>
  <p:transition spd="med"/>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710005" y="197485"/>
            <a:ext cx="7121562" cy="4032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前言</a:t>
            </a:r>
            <a:endPar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6" name="矩形 5"/>
          <p:cNvSpPr/>
          <p:nvPr/>
        </p:nvSpPr>
        <p:spPr>
          <a:xfrm>
            <a:off x="254635" y="795655"/>
            <a:ext cx="8688705" cy="3647152"/>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日，商务部办公厅</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发布</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关于印发商务领域促进汽车消费工作指引和部分地方经验做法的通知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通知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指出，汽车是消费市场的“顶梁柱”，稳定和扩大汽车消费是全面促进消费的重要任务。商务部要求各地结合实际，因地制宜采取有效举措，进一步巩固汽车消费市场回升向好势头；对好的经验和有效做法及时进行总结，报商务部（消费促进司）以便宣传推广。</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       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年一季度，突如其来的新冠肺炎疫情，使得汽车生产和销售受到巨大冲击。 </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日，习近平总书记在中央政治局常委会会议上提出，要积极稳定汽车等传统大宗消费。此后，有关部委和地方有关部门认真落实总书记重要指示，相继出台了多项稳定和促进汽车消费的政策措施，使汽车生产和销售自</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月份开始稳步回升，</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12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月汽车产销分别完成</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284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万辆和</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283.1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万辆，同比分别增长</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5.7%</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和</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6.4%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。但是，全年汽车产销同比仍分别下降</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和</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1.9%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。所以，商务部梳理了当前商务领域促进汽车消费的主要工作任务和一些地方好的经验做法，以期</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年进一步巩固汽车消费市场回升向好势头。</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促进汽车消费关键在地方政策措施的落实。因此，有必要对地方经验做法进行综合分析。</a:t>
            </a:r>
          </a:p>
        </p:txBody>
      </p:sp>
    </p:spTree>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99247" y="197485"/>
            <a:ext cx="7282928" cy="4042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商务领域促进汽车消费工作指引综合分析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71186" cy="3970318"/>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工作指引的适用范围、工作目标和基本要求</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工作指引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的适用范围指出，本工作指引适用于商务主管部门组织、协调、指导开展的商务领域促进汽车消费工作。说明要求地方商务主管部门按</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工作指引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持续开展促进汽车消费的工作。</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工作指引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工作目标是：从汽车全生命周期着眼，将扩大汽车消费和促进产业长远发展相结合，不断完善汽车消费政策，有序取消行政性限制消费购买规定，推动汽车由购买管理向使用管理转变，加快建设现代汽车流通体系，助力形成强大国内市场，促进汽车市场高质量发展。一是</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年促消与产业长远发展相结合；二是推动汽车由购买管理向使用管理转变；三是促进汽车市场高质量发展。</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工作指引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基本要求有四点：一是市场有效，政府有为。强调发挥汽车企业在市场中的地位和作用，同时要求各级政府在破除限制汽车消费的体制机制障碍方面有所作为，促进经济发展。二是系统谋划，统筹推进。要求抓住新车、二手车、报废车等关键环节，全链条促进汽车消费市场发展。三是因地制宜，与时俱进。鼓励各地结合地方实际搞活市场，同时参考借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年地方促进汽车消费经验做法；四是绿色共享，创新发展。加大新能源汽车推广力度，坚持创新引领提升供需适配性。</a:t>
            </a:r>
          </a:p>
        </p:txBody>
      </p:sp>
    </p:spTree>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99247" y="197485"/>
            <a:ext cx="7282928" cy="4042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商务领域促进汽车消费工作指引综合分析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92702" cy="1061829"/>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工作指引的主要任务</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工作指引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的主要任务共五个方面、二十一项具体政策（见下表），围绕新车、二手车、车辆报废、后市场、改善环境安排部署</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年促进汽车消费的政策措施。可以说，安排的既全面又具体。</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aphicFrame>
        <p:nvGraphicFramePr>
          <p:cNvPr id="6" name="表格 5"/>
          <p:cNvGraphicFramePr>
            <a:graphicFrameLocks noGrp="1"/>
          </p:cNvGraphicFramePr>
          <p:nvPr/>
        </p:nvGraphicFramePr>
        <p:xfrm>
          <a:off x="505608" y="1742736"/>
          <a:ext cx="8157884" cy="2807772"/>
        </p:xfrm>
        <a:graphic>
          <a:graphicData uri="http://schemas.openxmlformats.org/drawingml/2006/table">
            <a:tbl>
              <a:tblPr firstRow="1" bandRow="1">
                <a:tableStyleId>{5C22544A-7EE6-4342-B048-85BDC9FD1C3A}</a:tableStyleId>
              </a:tblPr>
              <a:tblGrid>
                <a:gridCol w="1807286"/>
                <a:gridCol w="6350598"/>
              </a:tblGrid>
              <a:tr h="398046">
                <a:tc>
                  <a:txBody>
                    <a:bodyPr/>
                    <a:lstStyle/>
                    <a:p>
                      <a:pPr algn="ctr"/>
                      <a:r>
                        <a:rPr lang="zh-CN" altLang="en-US" dirty="0" smtClean="0"/>
                        <a:t>五个方面</a:t>
                      </a:r>
                      <a:endParaRPr lang="zh-CN" altLang="en-US" dirty="0"/>
                    </a:p>
                  </a:txBody>
                  <a:tcPr anchor="ctr"/>
                </a:tc>
                <a:tc>
                  <a:txBody>
                    <a:bodyPr/>
                    <a:lstStyle/>
                    <a:p>
                      <a:pPr algn="ctr"/>
                      <a:r>
                        <a:rPr lang="zh-CN" altLang="en-US" dirty="0" smtClean="0"/>
                        <a:t>二十一项具体政策</a:t>
                      </a:r>
                      <a:endParaRPr lang="zh-CN" altLang="en-US" dirty="0"/>
                    </a:p>
                  </a:txBody>
                  <a:tcPr anchor="ctr"/>
                </a:tc>
              </a:tr>
              <a:tr h="398046">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zh-CN" altLang="en-US" sz="1350" kern="1200" dirty="0" smtClean="0">
                          <a:solidFill>
                            <a:schemeClr val="dk1"/>
                          </a:solidFill>
                          <a:latin typeface="+mn-lt"/>
                          <a:ea typeface="+mn-ea"/>
                          <a:cs typeface="+mn-cs"/>
                        </a:rPr>
                        <a:t>扩大新车消费</a:t>
                      </a:r>
                      <a:endParaRPr lang="zh-CN" altLang="en-US" dirty="0"/>
                    </a:p>
                  </a:txBody>
                  <a:tcPr anchor="ctr"/>
                </a:tc>
                <a:tc>
                  <a:txBody>
                    <a:bodyPr/>
                    <a:lstStyle/>
                    <a:p>
                      <a:r>
                        <a:rPr lang="zh-CN" altLang="en-US" sz="1350" kern="1200" dirty="0" smtClean="0">
                          <a:solidFill>
                            <a:schemeClr val="dk1"/>
                          </a:solidFill>
                          <a:latin typeface="+mn-lt"/>
                          <a:ea typeface="+mn-ea"/>
                          <a:cs typeface="+mn-cs"/>
                        </a:rPr>
                        <a:t>优化汽车限购政策、支持农村汽车消费、推广新能源汽车消费、完善汽车平行进口管理、加大汽车促消费力度、丰富汽车消费金融服务。</a:t>
                      </a:r>
                      <a:endParaRPr lang="zh-CN" altLang="en-US" dirty="0"/>
                    </a:p>
                  </a:txBody>
                  <a:tcPr/>
                </a:tc>
              </a:tr>
              <a:tr h="398046">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zh-CN" altLang="en-US" sz="1350" kern="1200" dirty="0" smtClean="0">
                          <a:solidFill>
                            <a:schemeClr val="dk1"/>
                          </a:solidFill>
                          <a:latin typeface="+mn-lt"/>
                          <a:ea typeface="+mn-ea"/>
                          <a:cs typeface="+mn-cs"/>
                        </a:rPr>
                        <a:t>发展二手车消费</a:t>
                      </a:r>
                      <a:endParaRPr lang="zh-CN" altLang="en-US" dirty="0"/>
                    </a:p>
                  </a:txBody>
                  <a:tcPr anchor="ctr"/>
                </a:tc>
                <a:tc>
                  <a:txBody>
                    <a:bodyPr/>
                    <a:lstStyle/>
                    <a:p>
                      <a:r>
                        <a:rPr lang="zh-CN" altLang="en-US" sz="1350" kern="1200" dirty="0" smtClean="0">
                          <a:solidFill>
                            <a:schemeClr val="dk1"/>
                          </a:solidFill>
                          <a:latin typeface="+mn-lt"/>
                          <a:ea typeface="+mn-ea"/>
                          <a:cs typeface="+mn-cs"/>
                        </a:rPr>
                        <a:t>全面取消二手车限迁政策、便利二手车交易、推动二手车信息开放共享、创新二手车流通模式。</a:t>
                      </a:r>
                      <a:endParaRPr lang="zh-CN" altLang="en-US" dirty="0"/>
                    </a:p>
                  </a:txBody>
                  <a:tcPr/>
                </a:tc>
              </a:tr>
              <a:tr h="398046">
                <a:tc>
                  <a:txBody>
                    <a:bodyPr/>
                    <a:lstStyle/>
                    <a:p>
                      <a:pPr algn="ctr"/>
                      <a:r>
                        <a:rPr lang="zh-CN" altLang="en-US" sz="1350" kern="1200" dirty="0" smtClean="0">
                          <a:solidFill>
                            <a:schemeClr val="dk1"/>
                          </a:solidFill>
                          <a:latin typeface="+mn-lt"/>
                          <a:ea typeface="+mn-ea"/>
                          <a:cs typeface="+mn-cs"/>
                        </a:rPr>
                        <a:t>促进汽车更新消费</a:t>
                      </a:r>
                      <a:endParaRPr lang="zh-CN" altLang="en-US" dirty="0"/>
                    </a:p>
                  </a:txBody>
                  <a:tcPr anchor="ctr"/>
                </a:tc>
                <a:tc>
                  <a:txBody>
                    <a:bodyPr/>
                    <a:lstStyle/>
                    <a:p>
                      <a:r>
                        <a:rPr lang="zh-CN" altLang="en-US" sz="1350" kern="1200" dirty="0" smtClean="0">
                          <a:solidFill>
                            <a:schemeClr val="dk1"/>
                          </a:solidFill>
                          <a:latin typeface="+mn-lt"/>
                          <a:ea typeface="+mn-ea"/>
                          <a:cs typeface="+mn-cs"/>
                        </a:rPr>
                        <a:t>健全报废机动车回收利用体系、加快淘汰老旧机动车、开展汽车以旧换新。</a:t>
                      </a:r>
                      <a:endParaRPr lang="zh-CN" altLang="en-US" dirty="0"/>
                    </a:p>
                  </a:txBody>
                  <a:tcPr/>
                </a:tc>
              </a:tr>
              <a:tr h="398046">
                <a:tc>
                  <a:txBody>
                    <a:bodyPr/>
                    <a:lstStyle/>
                    <a:p>
                      <a:pPr algn="ctr"/>
                      <a:r>
                        <a:rPr lang="zh-CN" altLang="en-US" sz="1350" kern="1200" dirty="0" smtClean="0">
                          <a:solidFill>
                            <a:schemeClr val="dk1"/>
                          </a:solidFill>
                          <a:latin typeface="+mn-lt"/>
                          <a:ea typeface="+mn-ea"/>
                          <a:cs typeface="+mn-cs"/>
                        </a:rPr>
                        <a:t>培育汽车后市场</a:t>
                      </a:r>
                      <a:endParaRPr lang="zh-CN" altLang="en-US" dirty="0"/>
                    </a:p>
                  </a:txBody>
                  <a:tcPr anchor="ctr"/>
                </a:tc>
                <a:tc>
                  <a:txBody>
                    <a:bodyPr/>
                    <a:lstStyle/>
                    <a:p>
                      <a:r>
                        <a:rPr lang="zh-CN" altLang="en-US" sz="1350" kern="1200" dirty="0" smtClean="0">
                          <a:solidFill>
                            <a:schemeClr val="dk1"/>
                          </a:solidFill>
                          <a:latin typeface="+mn-lt"/>
                          <a:ea typeface="+mn-ea"/>
                          <a:cs typeface="+mn-cs"/>
                        </a:rPr>
                        <a:t>促进汽车配件流通、培育汽车文旅消费、壮大汽车租赁市场、依法有序发展汽车改装市场。</a:t>
                      </a:r>
                      <a:endParaRPr lang="zh-CN" altLang="en-US" dirty="0"/>
                    </a:p>
                  </a:txBody>
                  <a:tcPr/>
                </a:tc>
              </a:tr>
              <a:tr h="398046">
                <a:tc>
                  <a:txBody>
                    <a:bodyPr/>
                    <a:lstStyle/>
                    <a:p>
                      <a:pPr algn="ctr"/>
                      <a:r>
                        <a:rPr lang="zh-CN" altLang="en-US" sz="1350" kern="1200" dirty="0" smtClean="0">
                          <a:solidFill>
                            <a:schemeClr val="dk1"/>
                          </a:solidFill>
                          <a:latin typeface="+mn-lt"/>
                          <a:ea typeface="+mn-ea"/>
                          <a:cs typeface="+mn-cs"/>
                        </a:rPr>
                        <a:t>改善汽车使用条件</a:t>
                      </a:r>
                      <a:endParaRPr lang="zh-CN" altLang="en-US" dirty="0"/>
                    </a:p>
                  </a:txBody>
                  <a:tcPr anchor="ctr"/>
                </a:tc>
                <a:tc>
                  <a:txBody>
                    <a:bodyPr/>
                    <a:lstStyle/>
                    <a:p>
                      <a:r>
                        <a:rPr lang="zh-CN" altLang="en-US" sz="1350" kern="1200" dirty="0" smtClean="0">
                          <a:solidFill>
                            <a:schemeClr val="dk1"/>
                          </a:solidFill>
                          <a:latin typeface="+mn-lt"/>
                          <a:ea typeface="+mn-ea"/>
                          <a:cs typeface="+mn-cs"/>
                        </a:rPr>
                        <a:t>推进城市停车设施建设、完善新能源汽车使用环境、加快取消皮卡进城限制、完善交通出行消费环境。</a:t>
                      </a:r>
                      <a:endParaRPr lang="zh-CN" altLang="en-US" dirty="0"/>
                    </a:p>
                  </a:txBody>
                  <a:tcPr/>
                </a:tc>
              </a:tr>
            </a:tbl>
          </a:graphicData>
        </a:graphic>
      </p:graphicFrame>
    </p:spTree>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540625" cy="4042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地方促进汽车消费经验做法综合分析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714217" cy="738664"/>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优化汽车限购政策</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地方促进汽车消费经验做法包括八个方面，涉及多个省市，第一个方面为优化汽车限购政策。</a:t>
            </a:r>
          </a:p>
        </p:txBody>
      </p:sp>
      <p:graphicFrame>
        <p:nvGraphicFramePr>
          <p:cNvPr id="6" name="表格 5"/>
          <p:cNvGraphicFramePr>
            <a:graphicFrameLocks noGrp="1"/>
          </p:cNvGraphicFramePr>
          <p:nvPr/>
        </p:nvGraphicFramePr>
        <p:xfrm>
          <a:off x="333487" y="1387737"/>
          <a:ext cx="8487784" cy="3190884"/>
        </p:xfrm>
        <a:graphic>
          <a:graphicData uri="http://schemas.openxmlformats.org/drawingml/2006/table">
            <a:tbl>
              <a:tblPr firstRow="1" bandRow="1">
                <a:tableStyleId>{5C22544A-7EE6-4342-B048-85BDC9FD1C3A}</a:tableStyleId>
              </a:tblPr>
              <a:tblGrid>
                <a:gridCol w="871114"/>
                <a:gridCol w="1407185"/>
                <a:gridCol w="2143094"/>
                <a:gridCol w="4066391"/>
              </a:tblGrid>
              <a:tr h="310524">
                <a:tc>
                  <a:txBody>
                    <a:bodyPr/>
                    <a:lstStyle/>
                    <a:p>
                      <a:pPr algn="ctr"/>
                      <a:r>
                        <a:rPr lang="zh-CN" altLang="en-US" sz="1200" dirty="0" smtClean="0"/>
                        <a:t>地方</a:t>
                      </a:r>
                      <a:endParaRPr lang="zh-CN" altLang="en-US" sz="1200" dirty="0"/>
                    </a:p>
                  </a:txBody>
                  <a:tcPr anchor="ctr"/>
                </a:tc>
                <a:tc>
                  <a:txBody>
                    <a:bodyPr/>
                    <a:lstStyle/>
                    <a:p>
                      <a:pPr algn="ctr"/>
                      <a:r>
                        <a:rPr lang="zh-CN" altLang="en-US" sz="1200" dirty="0" smtClean="0"/>
                        <a:t>政策发布日期</a:t>
                      </a:r>
                      <a:endParaRPr lang="zh-CN" altLang="en-US" sz="1200" dirty="0"/>
                    </a:p>
                  </a:txBody>
                  <a:tcPr anchor="ctr"/>
                </a:tc>
                <a:tc>
                  <a:txBody>
                    <a:bodyPr/>
                    <a:lstStyle/>
                    <a:p>
                      <a:pPr algn="ctr"/>
                      <a:r>
                        <a:rPr lang="zh-CN" altLang="en-US" sz="1200" dirty="0" smtClean="0"/>
                        <a:t>政策文件名称</a:t>
                      </a:r>
                      <a:endParaRPr lang="zh-CN" altLang="en-US" sz="1200" dirty="0"/>
                    </a:p>
                  </a:txBody>
                  <a:tcPr anchor="ctr"/>
                </a:tc>
                <a:tc>
                  <a:txBody>
                    <a:bodyPr/>
                    <a:lstStyle/>
                    <a:p>
                      <a:pPr algn="ctr"/>
                      <a:r>
                        <a:rPr lang="zh-CN" altLang="en-US" sz="1200" dirty="0" smtClean="0"/>
                        <a:t>政策要点</a:t>
                      </a:r>
                      <a:endParaRPr lang="zh-CN" altLang="en-US" sz="1200" dirty="0"/>
                    </a:p>
                  </a:txBody>
                  <a:tcPr anchor="ctr"/>
                </a:tc>
              </a:tr>
              <a:tr h="399119">
                <a:tc>
                  <a:txBody>
                    <a:bodyPr/>
                    <a:lstStyle/>
                    <a:p>
                      <a:pPr algn="ctr"/>
                      <a:r>
                        <a:rPr lang="zh-CN" altLang="en-US" sz="1050" dirty="0" smtClean="0"/>
                        <a:t>北京</a:t>
                      </a:r>
                      <a:endParaRPr lang="zh-CN" altLang="en-US" sz="1050" dirty="0"/>
                    </a:p>
                  </a:txBody>
                  <a:tcPr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50" dirty="0" smtClean="0"/>
                        <a:t>2020</a:t>
                      </a:r>
                      <a:r>
                        <a:rPr lang="zh-CN" altLang="en-US" sz="1050" dirty="0" smtClean="0"/>
                        <a:t>年</a:t>
                      </a:r>
                      <a:r>
                        <a:rPr lang="en-US" altLang="zh-CN" sz="1050" dirty="0" smtClean="0"/>
                        <a:t>6</a:t>
                      </a:r>
                      <a:r>
                        <a:rPr lang="zh-CN" altLang="en-US" sz="1050" dirty="0" smtClean="0"/>
                        <a:t>月</a:t>
                      </a:r>
                      <a:endParaRPr lang="zh-CN" altLang="en-US" sz="1050" dirty="0"/>
                    </a:p>
                  </a:txBody>
                  <a:tcPr anchor="ct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zh-CN" altLang="en-US" sz="1050" dirty="0" smtClean="0"/>
                        <a:t>关于一次性增发新能源小客车指标配置方案</a:t>
                      </a:r>
                      <a:endParaRPr lang="zh-CN" altLang="en-US" sz="1050" dirty="0"/>
                    </a:p>
                  </a:txBody>
                  <a:tcPr anchor="ct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US" altLang="zh-CN" sz="1050" dirty="0" smtClean="0"/>
                        <a:t>2020</a:t>
                      </a:r>
                      <a:r>
                        <a:rPr lang="zh-CN" altLang="en-US" sz="1050" dirty="0" smtClean="0"/>
                        <a:t>年内一次性增发</a:t>
                      </a:r>
                      <a:r>
                        <a:rPr lang="en-US" altLang="zh-CN" sz="1050" dirty="0" smtClean="0"/>
                        <a:t>2</a:t>
                      </a:r>
                      <a:r>
                        <a:rPr lang="zh-CN" altLang="en-US" sz="1050" dirty="0" smtClean="0"/>
                        <a:t>万个新能源小客车指标，全部向符合条件的家庭配置。</a:t>
                      </a:r>
                      <a:endParaRPr lang="zh-CN" altLang="en-US" sz="1050" dirty="0"/>
                    </a:p>
                  </a:txBody>
                  <a:tcPr/>
                </a:tc>
              </a:tr>
              <a:tr h="399119">
                <a:tc>
                  <a:txBody>
                    <a:bodyPr/>
                    <a:lstStyle/>
                    <a:p>
                      <a:pPr algn="ctr"/>
                      <a:r>
                        <a:rPr lang="zh-CN" altLang="en-US" sz="1050" dirty="0" smtClean="0"/>
                        <a:t>天津</a:t>
                      </a:r>
                      <a:endParaRPr lang="zh-CN" altLang="en-US" sz="1050" dirty="0"/>
                    </a:p>
                  </a:txBody>
                  <a:tcPr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50" dirty="0" smtClean="0"/>
                        <a:t>2020</a:t>
                      </a:r>
                      <a:r>
                        <a:rPr lang="zh-CN" altLang="en-US" sz="1050" dirty="0" smtClean="0"/>
                        <a:t>年</a:t>
                      </a:r>
                      <a:r>
                        <a:rPr lang="en-US" altLang="zh-CN" sz="1050" dirty="0" smtClean="0"/>
                        <a:t>5</a:t>
                      </a:r>
                      <a:r>
                        <a:rPr lang="zh-CN" altLang="en-US" sz="1050" dirty="0" smtClean="0"/>
                        <a:t>月</a:t>
                      </a:r>
                      <a:endParaRPr lang="zh-CN" altLang="en-US" sz="1050" dirty="0"/>
                    </a:p>
                  </a:txBody>
                  <a:tcPr anchor="ct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zh-CN" altLang="en-US" sz="1050" dirty="0" smtClean="0"/>
                        <a:t>天津市促进汽车消费的若干措施</a:t>
                      </a:r>
                      <a:endParaRPr lang="zh-CN" altLang="en-US" sz="1050" dirty="0"/>
                    </a:p>
                  </a:txBody>
                  <a:tcPr anchor="ct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US" altLang="zh-CN" sz="1050" dirty="0" smtClean="0"/>
                        <a:t>2020</a:t>
                      </a:r>
                      <a:r>
                        <a:rPr lang="zh-CN" altLang="en-US" sz="1050" dirty="0" smtClean="0"/>
                        <a:t>年内新增小客车个人增量指标</a:t>
                      </a:r>
                      <a:r>
                        <a:rPr lang="en-US" altLang="zh-CN" sz="1050" dirty="0" smtClean="0"/>
                        <a:t>3.5</a:t>
                      </a:r>
                      <a:r>
                        <a:rPr lang="zh-CN" altLang="en-US" sz="1050" dirty="0" smtClean="0"/>
                        <a:t>万个，全部以摇号方式配置。同时，放宽参加个人指标竞价条件。</a:t>
                      </a:r>
                      <a:endParaRPr lang="zh-CN" altLang="en-US" sz="1050" dirty="0"/>
                    </a:p>
                  </a:txBody>
                  <a:tcPr/>
                </a:tc>
              </a:tr>
              <a:tr h="399119">
                <a:tc>
                  <a:txBody>
                    <a:bodyPr/>
                    <a:lstStyle/>
                    <a:p>
                      <a:pPr algn="ctr"/>
                      <a:r>
                        <a:rPr lang="zh-CN" altLang="en-US" sz="1050" dirty="0" smtClean="0"/>
                        <a:t>上海</a:t>
                      </a:r>
                      <a:endParaRPr lang="zh-CN" altLang="en-US" sz="1050" dirty="0"/>
                    </a:p>
                  </a:txBody>
                  <a:tcPr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50" dirty="0" smtClean="0"/>
                        <a:t>2020</a:t>
                      </a:r>
                      <a:r>
                        <a:rPr lang="zh-CN" altLang="en-US" sz="1050" dirty="0" smtClean="0"/>
                        <a:t>年</a:t>
                      </a:r>
                      <a:r>
                        <a:rPr lang="en-US" altLang="zh-CN" sz="1050" dirty="0" smtClean="0"/>
                        <a:t>4</a:t>
                      </a:r>
                      <a:r>
                        <a:rPr lang="zh-CN" altLang="en-US" sz="1050" dirty="0" smtClean="0"/>
                        <a:t>月</a:t>
                      </a:r>
                      <a:endParaRPr lang="zh-CN" altLang="en-US" sz="1050" dirty="0"/>
                    </a:p>
                  </a:txBody>
                  <a:tcPr anchor="ct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zh-CN" altLang="en-US" sz="1050" dirty="0" smtClean="0"/>
                        <a:t>关于促进本市汽车消费若干措施</a:t>
                      </a:r>
                      <a:endParaRPr lang="zh-CN" altLang="en-US" sz="1050" dirty="0"/>
                    </a:p>
                  </a:txBody>
                  <a:tcPr anchor="ct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US" altLang="zh-CN" sz="1050" dirty="0" smtClean="0"/>
                        <a:t>2020</a:t>
                      </a:r>
                      <a:r>
                        <a:rPr lang="zh-CN" altLang="en-US" sz="1050" dirty="0" smtClean="0"/>
                        <a:t>年新增</a:t>
                      </a:r>
                      <a:r>
                        <a:rPr lang="en-US" altLang="zh-CN" sz="1050" dirty="0" smtClean="0"/>
                        <a:t>4</a:t>
                      </a:r>
                      <a:r>
                        <a:rPr lang="zh-CN" altLang="en-US" sz="1050" dirty="0" smtClean="0"/>
                        <a:t>万个非营业性客车指标；完善新能源汽车推广应用配套政策，落实新能源汽车“不限行、不限购”。</a:t>
                      </a:r>
                      <a:endParaRPr lang="zh-CN" altLang="en-US" sz="1050" dirty="0"/>
                    </a:p>
                  </a:txBody>
                  <a:tcPr/>
                </a:tc>
              </a:tr>
              <a:tr h="399119">
                <a:tc>
                  <a:txBody>
                    <a:bodyPr/>
                    <a:lstStyle/>
                    <a:p>
                      <a:pPr algn="ctr"/>
                      <a:r>
                        <a:rPr lang="zh-CN" altLang="en-US" sz="1050" dirty="0" smtClean="0"/>
                        <a:t>海南省</a:t>
                      </a:r>
                      <a:endParaRPr lang="zh-CN" altLang="en-US" sz="1050" dirty="0"/>
                    </a:p>
                  </a:txBody>
                  <a:tcPr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50" dirty="0" smtClean="0"/>
                        <a:t>2020</a:t>
                      </a:r>
                      <a:r>
                        <a:rPr lang="zh-CN" altLang="en-US" sz="1050" dirty="0" smtClean="0"/>
                        <a:t>年</a:t>
                      </a:r>
                      <a:r>
                        <a:rPr lang="en-US" altLang="zh-CN" sz="1050" dirty="0" smtClean="0"/>
                        <a:t>5</a:t>
                      </a:r>
                      <a:r>
                        <a:rPr lang="zh-CN" altLang="en-US" sz="1050" dirty="0" smtClean="0"/>
                        <a:t>月、</a:t>
                      </a:r>
                      <a:r>
                        <a:rPr lang="en-US" altLang="zh-CN" sz="1050" dirty="0" smtClean="0"/>
                        <a:t>9</a:t>
                      </a:r>
                      <a:r>
                        <a:rPr lang="zh-CN" altLang="en-US" sz="1050" dirty="0" smtClean="0"/>
                        <a:t>月</a:t>
                      </a:r>
                      <a:endParaRPr lang="zh-CN" altLang="en-US" sz="1050" dirty="0"/>
                    </a:p>
                  </a:txBody>
                  <a:tcPr anchor="ct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zh-CN" altLang="en-US" sz="1050" dirty="0" smtClean="0"/>
                        <a:t>海南省促进汽车消费临时性措施、海南省促消费七条措施</a:t>
                      </a:r>
                      <a:endParaRPr lang="zh-CN" altLang="en-US" sz="1050" dirty="0"/>
                    </a:p>
                  </a:txBody>
                  <a:tcPr anchor="ct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zh-CN" altLang="en-US" sz="1050" dirty="0" smtClean="0"/>
                        <a:t>调剂使用</a:t>
                      </a:r>
                      <a:r>
                        <a:rPr lang="en-US" altLang="zh-CN" sz="1050" dirty="0" smtClean="0"/>
                        <a:t>6</a:t>
                      </a:r>
                      <a:r>
                        <a:rPr lang="zh-CN" altLang="en-US" sz="1050" dirty="0" smtClean="0"/>
                        <a:t>万个逾期未使用指标；优化小客车指标配置，增加普通小客车摇号指标，放宽购车限制。</a:t>
                      </a:r>
                      <a:endParaRPr lang="zh-CN" altLang="en-US" sz="1050" dirty="0"/>
                    </a:p>
                  </a:txBody>
                  <a:tcPr/>
                </a:tc>
              </a:tr>
              <a:tr h="399119">
                <a:tc>
                  <a:txBody>
                    <a:bodyPr/>
                    <a:lstStyle/>
                    <a:p>
                      <a:pPr algn="ctr"/>
                      <a:r>
                        <a:rPr lang="zh-CN" altLang="en-US" sz="1050" dirty="0" smtClean="0"/>
                        <a:t>浙江杭州</a:t>
                      </a:r>
                      <a:endParaRPr lang="zh-CN" altLang="en-US" sz="1050" dirty="0"/>
                    </a:p>
                  </a:txBody>
                  <a:tcPr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50" dirty="0" smtClean="0"/>
                        <a:t>2020</a:t>
                      </a:r>
                      <a:r>
                        <a:rPr lang="zh-CN" altLang="en-US" sz="1050" dirty="0" smtClean="0"/>
                        <a:t>年</a:t>
                      </a:r>
                      <a:r>
                        <a:rPr lang="en-US" altLang="zh-CN" sz="1050" dirty="0" smtClean="0"/>
                        <a:t>3</a:t>
                      </a:r>
                      <a:r>
                        <a:rPr lang="zh-CN" altLang="en-US" sz="1050" dirty="0" smtClean="0"/>
                        <a:t>月</a:t>
                      </a:r>
                      <a:endParaRPr lang="zh-CN" altLang="en-US" sz="1050" dirty="0"/>
                    </a:p>
                  </a:txBody>
                  <a:tcPr anchor="ct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zh-CN" altLang="en-US" sz="1050" dirty="0" smtClean="0"/>
                        <a:t>关于</a:t>
                      </a:r>
                      <a:r>
                        <a:rPr lang="en-US" altLang="zh-CN" sz="1050" dirty="0" smtClean="0"/>
                        <a:t>2020</a:t>
                      </a:r>
                      <a:r>
                        <a:rPr lang="zh-CN" altLang="en-US" sz="1050" dirty="0" smtClean="0"/>
                        <a:t>年一次性增加小客车指标的配置公告</a:t>
                      </a:r>
                      <a:endParaRPr lang="zh-CN" altLang="en-US" sz="1050" dirty="0"/>
                    </a:p>
                  </a:txBody>
                  <a:tcPr anchor="ct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zh-CN" altLang="en-US" sz="1050" dirty="0" smtClean="0"/>
                        <a:t>一次性增加</a:t>
                      </a:r>
                      <a:r>
                        <a:rPr lang="en-US" altLang="zh-CN" sz="1050" dirty="0" smtClean="0"/>
                        <a:t>2</a:t>
                      </a:r>
                      <a:r>
                        <a:rPr lang="zh-CN" altLang="en-US" sz="1050" dirty="0" smtClean="0"/>
                        <a:t>万个小客车指标，按</a:t>
                      </a:r>
                      <a:r>
                        <a:rPr lang="en-US" altLang="zh-CN" sz="1050" dirty="0" smtClean="0"/>
                        <a:t>3:1</a:t>
                      </a:r>
                      <a:r>
                        <a:rPr lang="zh-CN" altLang="en-US" sz="1050" dirty="0" smtClean="0"/>
                        <a:t>的比例通过个人阶梯摇号和县（市）个人指标摇号的方式进行配置。</a:t>
                      </a:r>
                      <a:endParaRPr lang="zh-CN" altLang="en-US" sz="1050" dirty="0"/>
                    </a:p>
                  </a:txBody>
                  <a:tcPr/>
                </a:tc>
              </a:tr>
              <a:tr h="396791">
                <a:tc>
                  <a:txBody>
                    <a:bodyPr/>
                    <a:lstStyle/>
                    <a:p>
                      <a:pPr algn="ctr"/>
                      <a:r>
                        <a:rPr lang="zh-CN" altLang="en-US" sz="1050" dirty="0" smtClean="0"/>
                        <a:t>广东广州</a:t>
                      </a:r>
                      <a:endParaRPr lang="zh-CN" altLang="en-US" sz="1050" dirty="0"/>
                    </a:p>
                  </a:txBody>
                  <a:tcPr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50" dirty="0" smtClean="0"/>
                        <a:t>2020</a:t>
                      </a:r>
                      <a:r>
                        <a:rPr lang="zh-CN" altLang="en-US" sz="1050" dirty="0" smtClean="0"/>
                        <a:t>年</a:t>
                      </a:r>
                      <a:r>
                        <a:rPr lang="en-US" altLang="zh-CN" sz="1050" dirty="0" smtClean="0"/>
                        <a:t>3</a:t>
                      </a:r>
                      <a:r>
                        <a:rPr lang="zh-CN" altLang="en-US" sz="1050" dirty="0" smtClean="0"/>
                        <a:t>月、</a:t>
                      </a:r>
                      <a:r>
                        <a:rPr lang="en-US" altLang="zh-CN" sz="1050" dirty="0" smtClean="0"/>
                        <a:t>4</a:t>
                      </a:r>
                      <a:r>
                        <a:rPr lang="zh-CN" altLang="en-US" sz="1050" dirty="0" smtClean="0"/>
                        <a:t>月</a:t>
                      </a:r>
                      <a:endParaRPr lang="zh-CN" altLang="en-US" sz="1050" dirty="0"/>
                    </a:p>
                  </a:txBody>
                  <a:tcPr anchor="ct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zh-CN" altLang="en-US" sz="1050" dirty="0" smtClean="0"/>
                        <a:t>关于印发广州市促进汽车生产消费若干措施的通知</a:t>
                      </a:r>
                    </a:p>
                  </a:txBody>
                  <a:tcPr anchor="ct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zh-CN" altLang="en-US" sz="1050" dirty="0" smtClean="0"/>
                        <a:t>落实</a:t>
                      </a:r>
                      <a:r>
                        <a:rPr lang="en-US" altLang="zh-CN" sz="1050" dirty="0" smtClean="0"/>
                        <a:t>2019</a:t>
                      </a:r>
                      <a:r>
                        <a:rPr lang="zh-CN" altLang="en-US" sz="1050" dirty="0" smtClean="0"/>
                        <a:t>年新增</a:t>
                      </a:r>
                      <a:r>
                        <a:rPr lang="en-US" altLang="zh-CN" sz="1050" dirty="0" smtClean="0"/>
                        <a:t>10</a:t>
                      </a:r>
                      <a:r>
                        <a:rPr lang="zh-CN" altLang="en-US" sz="1050" dirty="0" smtClean="0"/>
                        <a:t>万个中小客车指标额度；优化中小客车指标调控政策，每月配置不少于</a:t>
                      </a:r>
                      <a:r>
                        <a:rPr lang="en-US" altLang="zh-CN" sz="1050" dirty="0" smtClean="0"/>
                        <a:t>1</a:t>
                      </a:r>
                      <a:r>
                        <a:rPr lang="zh-CN" altLang="en-US" sz="1050" dirty="0" smtClean="0"/>
                        <a:t>万个竞价指标。</a:t>
                      </a:r>
                      <a:endParaRPr lang="zh-CN" altLang="en-US" sz="1050" dirty="0"/>
                    </a:p>
                  </a:txBody>
                  <a:tcPr/>
                </a:tc>
              </a:tr>
              <a:tr h="399119">
                <a:tc>
                  <a:txBody>
                    <a:bodyPr/>
                    <a:lstStyle/>
                    <a:p>
                      <a:pPr algn="ctr"/>
                      <a:r>
                        <a:rPr lang="zh-CN" altLang="en-US" sz="1050" dirty="0" smtClean="0"/>
                        <a:t>广东深圳</a:t>
                      </a:r>
                      <a:endParaRPr lang="zh-CN" altLang="en-US" sz="1050" dirty="0"/>
                    </a:p>
                  </a:txBody>
                  <a:tcPr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50" dirty="0" smtClean="0"/>
                        <a:t>2020</a:t>
                      </a:r>
                      <a:r>
                        <a:rPr lang="zh-CN" altLang="en-US" sz="1050" dirty="0" smtClean="0"/>
                        <a:t>年</a:t>
                      </a:r>
                      <a:r>
                        <a:rPr lang="en-US" altLang="zh-CN" sz="1050" dirty="0" smtClean="0"/>
                        <a:t>6</a:t>
                      </a:r>
                      <a:r>
                        <a:rPr lang="zh-CN" altLang="en-US" sz="1050" dirty="0" smtClean="0"/>
                        <a:t>月</a:t>
                      </a:r>
                      <a:endParaRPr lang="zh-CN" altLang="en-US" sz="1050" dirty="0"/>
                    </a:p>
                  </a:txBody>
                  <a:tcPr anchor="ct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zh-CN" altLang="en-US" sz="1050" dirty="0" smtClean="0"/>
                        <a:t>关于调整新能源小汽车增量指标申请条件的通告。</a:t>
                      </a:r>
                      <a:endParaRPr lang="zh-CN" altLang="en-US" sz="1050" dirty="0"/>
                    </a:p>
                  </a:txBody>
                  <a:tcPr anchor="ct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zh-CN" altLang="en-US" sz="1050" dirty="0" smtClean="0"/>
                        <a:t>放宽个人新能源小汽车增量指标申请条件，将插电式混合动力小汽车纳入个人增购新能源小汽车车型范围。</a:t>
                      </a:r>
                      <a:endParaRPr lang="zh-CN" altLang="en-US" sz="1050" dirty="0"/>
                    </a:p>
                  </a:txBody>
                  <a:tcPr/>
                </a:tc>
              </a:tr>
            </a:tbl>
          </a:graphicData>
        </a:graphic>
      </p:graphicFrame>
    </p:spTree>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540625" cy="4042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地方促进汽车消费经验做法综合分析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714217" cy="380489"/>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实施新车消费补贴（</a:t>
            </a: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aphicFrame>
        <p:nvGraphicFramePr>
          <p:cNvPr id="6" name="表格 5"/>
          <p:cNvGraphicFramePr>
            <a:graphicFrameLocks noGrp="1"/>
          </p:cNvGraphicFramePr>
          <p:nvPr/>
        </p:nvGraphicFramePr>
        <p:xfrm>
          <a:off x="430305" y="1086522"/>
          <a:ext cx="8251116" cy="3442448"/>
        </p:xfrm>
        <a:graphic>
          <a:graphicData uri="http://schemas.openxmlformats.org/drawingml/2006/table">
            <a:tbl>
              <a:tblPr firstRow="1" bandRow="1">
                <a:tableStyleId>{5C22544A-7EE6-4342-B048-85BDC9FD1C3A}</a:tableStyleId>
              </a:tblPr>
              <a:tblGrid>
                <a:gridCol w="839097"/>
                <a:gridCol w="1202534"/>
                <a:gridCol w="2143094"/>
                <a:gridCol w="4066391"/>
              </a:tblGrid>
              <a:tr h="376494">
                <a:tc>
                  <a:txBody>
                    <a:bodyPr/>
                    <a:lstStyle/>
                    <a:p>
                      <a:pPr algn="ctr"/>
                      <a:r>
                        <a:rPr lang="zh-CN" altLang="en-US" sz="1200" dirty="0" smtClean="0"/>
                        <a:t>地方</a:t>
                      </a:r>
                      <a:endParaRPr lang="zh-CN" altLang="en-US" sz="1200" dirty="0"/>
                    </a:p>
                  </a:txBody>
                  <a:tcPr anchor="ctr"/>
                </a:tc>
                <a:tc>
                  <a:txBody>
                    <a:bodyPr/>
                    <a:lstStyle/>
                    <a:p>
                      <a:pPr algn="ctr"/>
                      <a:r>
                        <a:rPr lang="zh-CN" altLang="en-US" sz="1200" dirty="0" smtClean="0"/>
                        <a:t>政策发布日期</a:t>
                      </a:r>
                      <a:endParaRPr lang="zh-CN" altLang="en-US" sz="1200" dirty="0"/>
                    </a:p>
                  </a:txBody>
                  <a:tcPr anchor="ctr"/>
                </a:tc>
                <a:tc>
                  <a:txBody>
                    <a:bodyPr/>
                    <a:lstStyle/>
                    <a:p>
                      <a:pPr algn="ctr"/>
                      <a:r>
                        <a:rPr lang="zh-CN" altLang="en-US" sz="1200" dirty="0" smtClean="0"/>
                        <a:t>政策文件名称</a:t>
                      </a:r>
                      <a:endParaRPr lang="zh-CN" altLang="en-US" sz="1200" dirty="0"/>
                    </a:p>
                  </a:txBody>
                  <a:tcPr anchor="ctr"/>
                </a:tc>
                <a:tc>
                  <a:txBody>
                    <a:bodyPr/>
                    <a:lstStyle/>
                    <a:p>
                      <a:pPr algn="ctr"/>
                      <a:r>
                        <a:rPr lang="zh-CN" altLang="en-US" sz="1200" dirty="0" smtClean="0"/>
                        <a:t>政策要点</a:t>
                      </a:r>
                      <a:endParaRPr lang="zh-CN" altLang="en-US" sz="1200" dirty="0"/>
                    </a:p>
                  </a:txBody>
                  <a:tcPr anchor="ctr"/>
                </a:tc>
              </a:tr>
              <a:tr h="459128">
                <a:tc>
                  <a:txBody>
                    <a:bodyPr/>
                    <a:lstStyle/>
                    <a:p>
                      <a:pPr algn="ctr"/>
                      <a:r>
                        <a:rPr lang="zh-CN" altLang="en-US" sz="1050" dirty="0" smtClean="0"/>
                        <a:t>天津</a:t>
                      </a:r>
                      <a:endParaRPr lang="zh-CN" altLang="en-US" sz="1050" dirty="0"/>
                    </a:p>
                  </a:txBody>
                  <a:tcPr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50" dirty="0" smtClean="0"/>
                        <a:t>2020</a:t>
                      </a:r>
                      <a:r>
                        <a:rPr lang="zh-CN" altLang="en-US" sz="1050" dirty="0" smtClean="0"/>
                        <a:t>年</a:t>
                      </a:r>
                      <a:r>
                        <a:rPr lang="en-US" altLang="zh-CN" sz="1050" dirty="0" smtClean="0"/>
                        <a:t>5</a:t>
                      </a:r>
                      <a:r>
                        <a:rPr lang="zh-CN" altLang="en-US" sz="1050" dirty="0" smtClean="0"/>
                        <a:t>月</a:t>
                      </a:r>
                      <a:endParaRPr lang="zh-CN" altLang="en-US" sz="1050" dirty="0"/>
                    </a:p>
                  </a:txBody>
                  <a:tcPr anchor="ct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zh-CN" altLang="en-US" sz="1050" dirty="0" smtClean="0"/>
                        <a:t>天津市促进汽车消费的若干措施</a:t>
                      </a:r>
                      <a:endParaRPr lang="zh-CN" altLang="en-US" sz="1050" dirty="0"/>
                    </a:p>
                  </a:txBody>
                  <a:tcPr anchor="ct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US" altLang="zh-CN" sz="1050" dirty="0" smtClean="0"/>
                        <a:t>2020</a:t>
                      </a:r>
                      <a:r>
                        <a:rPr lang="zh-CN" altLang="en-US" sz="1050" dirty="0" smtClean="0"/>
                        <a:t>年内对本市人员或注册地在本市的单位，在本市新购置新能源小客车，给予每辆车</a:t>
                      </a:r>
                      <a:r>
                        <a:rPr lang="en-US" altLang="zh-CN" sz="1050" dirty="0" smtClean="0"/>
                        <a:t>2000</a:t>
                      </a:r>
                      <a:r>
                        <a:rPr lang="zh-CN" altLang="en-US" sz="1050" dirty="0" smtClean="0"/>
                        <a:t>元汽车充电消费券，全市不超过</a:t>
                      </a:r>
                      <a:r>
                        <a:rPr lang="en-US" altLang="zh-CN" sz="1050" dirty="0" smtClean="0"/>
                        <a:t>3</a:t>
                      </a:r>
                      <a:r>
                        <a:rPr lang="zh-CN" altLang="en-US" sz="1050" dirty="0" smtClean="0"/>
                        <a:t>万辆。</a:t>
                      </a:r>
                      <a:endParaRPr lang="zh-CN" altLang="en-US" sz="1050" dirty="0"/>
                    </a:p>
                  </a:txBody>
                  <a:tcPr/>
                </a:tc>
              </a:tr>
              <a:tr h="457874">
                <a:tc>
                  <a:txBody>
                    <a:bodyPr/>
                    <a:lstStyle/>
                    <a:p>
                      <a:pPr algn="ctr"/>
                      <a:r>
                        <a:rPr lang="zh-CN" altLang="en-US" sz="1050" dirty="0" smtClean="0"/>
                        <a:t>山西省</a:t>
                      </a:r>
                      <a:endParaRPr lang="zh-CN" altLang="en-US" sz="1050" dirty="0"/>
                    </a:p>
                  </a:txBody>
                  <a:tcPr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50" dirty="0" smtClean="0"/>
                        <a:t>2020</a:t>
                      </a:r>
                      <a:r>
                        <a:rPr lang="zh-CN" altLang="en-US" sz="1050" dirty="0" smtClean="0"/>
                        <a:t>年</a:t>
                      </a:r>
                      <a:r>
                        <a:rPr lang="en-US" altLang="zh-CN" sz="1050" dirty="0" smtClean="0"/>
                        <a:t>4</a:t>
                      </a:r>
                      <a:r>
                        <a:rPr lang="zh-CN" altLang="en-US" sz="1050" dirty="0" smtClean="0"/>
                        <a:t>月</a:t>
                      </a:r>
                      <a:endParaRPr lang="zh-CN" altLang="en-US" sz="1050" dirty="0"/>
                    </a:p>
                  </a:txBody>
                  <a:tcPr anchor="ct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zh-CN" altLang="en-US" sz="1050" dirty="0" smtClean="0"/>
                        <a:t>关于实施汽车消费专项奖励的通知</a:t>
                      </a:r>
                      <a:endParaRPr lang="zh-CN" altLang="en-US" sz="1050" dirty="0"/>
                    </a:p>
                  </a:txBody>
                  <a:tcPr anchor="ct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zh-CN" altLang="en-US" sz="1050" dirty="0" smtClean="0"/>
                        <a:t>对消费者新购买山西省整车企业生产的整车，分车型给予不同额度的一次性消费奖励。每辆奖励分别为</a:t>
                      </a:r>
                      <a:r>
                        <a:rPr lang="en-US" altLang="zh-CN" sz="1050" dirty="0" smtClean="0"/>
                        <a:t>4000</a:t>
                      </a:r>
                      <a:r>
                        <a:rPr lang="zh-CN" altLang="en-US" sz="1050" dirty="0" smtClean="0"/>
                        <a:t>元、</a:t>
                      </a:r>
                      <a:r>
                        <a:rPr lang="en-US" altLang="zh-CN" sz="1050" dirty="0" smtClean="0"/>
                        <a:t>6000</a:t>
                      </a:r>
                      <a:r>
                        <a:rPr lang="zh-CN" altLang="en-US" sz="1050" dirty="0" smtClean="0"/>
                        <a:t>元、</a:t>
                      </a:r>
                      <a:r>
                        <a:rPr lang="en-US" altLang="zh-CN" sz="1050" dirty="0" smtClean="0"/>
                        <a:t>8000</a:t>
                      </a:r>
                      <a:r>
                        <a:rPr lang="zh-CN" altLang="en-US" sz="1050" dirty="0" smtClean="0"/>
                        <a:t>元。</a:t>
                      </a:r>
                      <a:endParaRPr lang="zh-CN" altLang="en-US" sz="1050" dirty="0"/>
                    </a:p>
                  </a:txBody>
                  <a:tcPr/>
                </a:tc>
              </a:tr>
              <a:tr h="364712">
                <a:tc>
                  <a:txBody>
                    <a:bodyPr/>
                    <a:lstStyle/>
                    <a:p>
                      <a:pPr algn="ctr"/>
                      <a:r>
                        <a:rPr lang="zh-CN" altLang="en-US" sz="1050" dirty="0" smtClean="0"/>
                        <a:t>上海</a:t>
                      </a:r>
                      <a:endParaRPr lang="zh-CN" altLang="en-US" sz="1050" dirty="0"/>
                    </a:p>
                  </a:txBody>
                  <a:tcPr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50" dirty="0" smtClean="0"/>
                        <a:t>2020</a:t>
                      </a:r>
                      <a:r>
                        <a:rPr lang="zh-CN" altLang="en-US" sz="1050" dirty="0" smtClean="0"/>
                        <a:t>年</a:t>
                      </a:r>
                      <a:r>
                        <a:rPr lang="en-US" altLang="zh-CN" sz="1050" dirty="0" smtClean="0"/>
                        <a:t>4</a:t>
                      </a:r>
                      <a:r>
                        <a:rPr lang="zh-CN" altLang="en-US" sz="1050" dirty="0" smtClean="0"/>
                        <a:t>月</a:t>
                      </a:r>
                      <a:endParaRPr lang="zh-CN" altLang="en-US" sz="1050" dirty="0"/>
                    </a:p>
                  </a:txBody>
                  <a:tcPr anchor="ct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zh-CN" altLang="en-US" sz="1050" dirty="0" smtClean="0"/>
                        <a:t>关于促进本市汽车消费若干措施</a:t>
                      </a:r>
                      <a:endParaRPr lang="zh-CN" altLang="en-US" sz="1050" dirty="0"/>
                    </a:p>
                  </a:txBody>
                  <a:tcPr anchor="ct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zh-CN" altLang="en-US" sz="1050" dirty="0" smtClean="0"/>
                        <a:t>对购买新能源汽车的消费者给予</a:t>
                      </a:r>
                      <a:r>
                        <a:rPr lang="en-US" altLang="zh-CN" sz="1050" dirty="0" smtClean="0"/>
                        <a:t>5000</a:t>
                      </a:r>
                      <a:r>
                        <a:rPr lang="zh-CN" altLang="en-US" sz="1050" dirty="0" smtClean="0"/>
                        <a:t>元“充电补助”。</a:t>
                      </a:r>
                      <a:endParaRPr lang="zh-CN" altLang="en-US" sz="1050" dirty="0"/>
                    </a:p>
                  </a:txBody>
                  <a:tcPr/>
                </a:tc>
              </a:tr>
              <a:tr h="951678">
                <a:tc>
                  <a:txBody>
                    <a:bodyPr/>
                    <a:lstStyle/>
                    <a:p>
                      <a:pPr algn="ctr"/>
                      <a:r>
                        <a:rPr lang="zh-CN" altLang="en-US" sz="1050" dirty="0" smtClean="0"/>
                        <a:t>湖北省及</a:t>
                      </a:r>
                      <a:endParaRPr lang="en-US" altLang="zh-CN" sz="1050" dirty="0" smtClean="0"/>
                    </a:p>
                    <a:p>
                      <a:pPr algn="ctr"/>
                      <a:r>
                        <a:rPr lang="zh-CN" altLang="en-US" sz="1050" dirty="0" smtClean="0"/>
                        <a:t>武汉市</a:t>
                      </a:r>
                      <a:endParaRPr lang="zh-CN" altLang="en-US" sz="1050" dirty="0"/>
                    </a:p>
                  </a:txBody>
                  <a:tcPr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50" dirty="0" smtClean="0"/>
                        <a:t>2020</a:t>
                      </a:r>
                      <a:r>
                        <a:rPr lang="zh-CN" altLang="en-US" sz="1050" dirty="0" smtClean="0"/>
                        <a:t>年</a:t>
                      </a:r>
                      <a:r>
                        <a:rPr lang="en-US" altLang="zh-CN" sz="1050" dirty="0" smtClean="0"/>
                        <a:t>5</a:t>
                      </a:r>
                      <a:r>
                        <a:rPr lang="zh-CN" altLang="en-US" sz="1050" dirty="0" smtClean="0"/>
                        <a:t>月、</a:t>
                      </a:r>
                      <a:r>
                        <a:rPr lang="en-US" altLang="zh-CN" sz="1050" dirty="0" smtClean="0"/>
                        <a:t>9</a:t>
                      </a:r>
                      <a:r>
                        <a:rPr lang="zh-CN" altLang="en-US" sz="1050" dirty="0" smtClean="0"/>
                        <a:t>月</a:t>
                      </a:r>
                      <a:endParaRPr lang="zh-CN" altLang="en-US" sz="1050" dirty="0"/>
                    </a:p>
                  </a:txBody>
                  <a:tcPr anchor="ct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zh-CN" altLang="en-US" sz="1050" dirty="0" smtClean="0"/>
                        <a:t>武汉市促进汽车消费的实施细则；湖北省稳定和扩大汽车消费若干措施。</a:t>
                      </a:r>
                      <a:endParaRPr lang="zh-CN" altLang="en-US" sz="1050" dirty="0"/>
                    </a:p>
                  </a:txBody>
                  <a:tcPr anchor="ct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US" altLang="zh-CN" sz="1050" dirty="0" smtClean="0"/>
                        <a:t>2020</a:t>
                      </a:r>
                      <a:r>
                        <a:rPr lang="zh-CN" altLang="en-US" sz="1050" dirty="0" smtClean="0"/>
                        <a:t>年内购买武汉企业生产且在武汉市销售、上牌落户的乘用车，给予一定比例的补贴。其中燃油乘用车每辆车按销售价格的</a:t>
                      </a:r>
                      <a:r>
                        <a:rPr lang="en-US" altLang="zh-CN" sz="1050" dirty="0" smtClean="0"/>
                        <a:t>3%</a:t>
                      </a:r>
                      <a:r>
                        <a:rPr lang="zh-CN" altLang="en-US" sz="1050" dirty="0" smtClean="0"/>
                        <a:t>补贴，</a:t>
                      </a:r>
                      <a:r>
                        <a:rPr lang="en-US" altLang="zh-CN" sz="1050" dirty="0" smtClean="0"/>
                        <a:t>5000</a:t>
                      </a:r>
                      <a:r>
                        <a:rPr lang="zh-CN" altLang="en-US" sz="1050" dirty="0" smtClean="0"/>
                        <a:t>元封顶；新能源乘用车每辆补贴</a:t>
                      </a:r>
                      <a:r>
                        <a:rPr lang="en-US" altLang="zh-CN" sz="1050" dirty="0" smtClean="0"/>
                        <a:t>1</a:t>
                      </a:r>
                      <a:r>
                        <a:rPr lang="zh-CN" altLang="en-US" sz="1050" dirty="0" smtClean="0"/>
                        <a:t>万元；自</a:t>
                      </a:r>
                      <a:r>
                        <a:rPr lang="en-US" altLang="zh-CN" sz="1050" dirty="0" smtClean="0"/>
                        <a:t>2020</a:t>
                      </a:r>
                      <a:r>
                        <a:rPr lang="zh-CN" altLang="en-US" sz="1050" dirty="0" smtClean="0"/>
                        <a:t>年</a:t>
                      </a:r>
                      <a:r>
                        <a:rPr lang="en-US" altLang="zh-CN" sz="1050" dirty="0" smtClean="0"/>
                        <a:t>10</a:t>
                      </a:r>
                      <a:r>
                        <a:rPr lang="zh-CN" altLang="en-US" sz="1050" dirty="0" smtClean="0"/>
                        <a:t>月至</a:t>
                      </a:r>
                      <a:r>
                        <a:rPr lang="en-US" altLang="zh-CN" sz="1050" dirty="0" smtClean="0"/>
                        <a:t>2021</a:t>
                      </a:r>
                      <a:r>
                        <a:rPr lang="zh-CN" altLang="en-US" sz="1050" dirty="0" smtClean="0"/>
                        <a:t>年</a:t>
                      </a:r>
                      <a:r>
                        <a:rPr lang="en-US" altLang="zh-CN" sz="1050" dirty="0" smtClean="0"/>
                        <a:t>3</a:t>
                      </a:r>
                      <a:r>
                        <a:rPr lang="zh-CN" altLang="en-US" sz="1050" dirty="0" smtClean="0"/>
                        <a:t>月，购买省内企业生产并在省内销售、省内上牌落户的乘用车，按销售价格的</a:t>
                      </a:r>
                      <a:r>
                        <a:rPr lang="en-US" altLang="zh-CN" sz="1050" dirty="0" smtClean="0"/>
                        <a:t>3%</a:t>
                      </a:r>
                      <a:r>
                        <a:rPr lang="zh-CN" altLang="en-US" sz="1050" dirty="0" smtClean="0"/>
                        <a:t>给予补贴。</a:t>
                      </a:r>
                    </a:p>
                  </a:txBody>
                  <a:tcPr/>
                </a:tc>
              </a:tr>
              <a:tr h="832562">
                <a:tc>
                  <a:txBody>
                    <a:bodyPr/>
                    <a:lstStyle/>
                    <a:p>
                      <a:pPr algn="ctr"/>
                      <a:r>
                        <a:rPr lang="zh-CN" altLang="en-US" sz="1050" dirty="0" smtClean="0"/>
                        <a:t>广东省</a:t>
                      </a:r>
                      <a:endParaRPr lang="zh-CN" altLang="en-US" sz="1050" dirty="0"/>
                    </a:p>
                  </a:txBody>
                  <a:tcPr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50" dirty="0" smtClean="0"/>
                        <a:t>2020</a:t>
                      </a:r>
                      <a:r>
                        <a:rPr lang="zh-CN" altLang="en-US" sz="1050" dirty="0" smtClean="0"/>
                        <a:t>年</a:t>
                      </a:r>
                      <a:r>
                        <a:rPr lang="en-US" altLang="zh-CN" sz="1050" dirty="0" smtClean="0"/>
                        <a:t>4</a:t>
                      </a:r>
                      <a:r>
                        <a:rPr lang="zh-CN" altLang="en-US" sz="1050" dirty="0" smtClean="0"/>
                        <a:t>月</a:t>
                      </a:r>
                      <a:endParaRPr lang="zh-CN" altLang="en-US" sz="1050" dirty="0"/>
                    </a:p>
                  </a:txBody>
                  <a:tcPr anchor="ct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zh-CN" altLang="en-US" sz="1050" dirty="0" smtClean="0"/>
                        <a:t>广东省</a:t>
                      </a:r>
                      <a:r>
                        <a:rPr lang="en-US" altLang="zh-CN" sz="1050" dirty="0" smtClean="0"/>
                        <a:t>2020</a:t>
                      </a:r>
                      <a:r>
                        <a:rPr lang="zh-CN" altLang="en-US" sz="1050" dirty="0" smtClean="0"/>
                        <a:t>年汽车下乡专项行动公告</a:t>
                      </a:r>
                      <a:endParaRPr lang="zh-CN" altLang="en-US" sz="1050" dirty="0"/>
                    </a:p>
                  </a:txBody>
                  <a:tcPr anchor="ct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zh-CN" altLang="en-US" sz="1050" dirty="0" smtClean="0"/>
                        <a:t>由省级财政安排资金补贴农村居民购车，对购买新能源汽车的在使用环节每辆补贴</a:t>
                      </a:r>
                      <a:r>
                        <a:rPr lang="en-US" altLang="zh-CN" sz="1050" dirty="0" smtClean="0"/>
                        <a:t>1</a:t>
                      </a:r>
                      <a:r>
                        <a:rPr lang="zh-CN" altLang="en-US" sz="1050" dirty="0" smtClean="0"/>
                        <a:t>万元，对购买燃油车的每辆补贴</a:t>
                      </a:r>
                      <a:r>
                        <a:rPr lang="en-US" altLang="zh-CN" sz="1050" dirty="0" smtClean="0"/>
                        <a:t>5000</a:t>
                      </a:r>
                      <a:r>
                        <a:rPr lang="zh-CN" altLang="en-US" sz="1050" dirty="0" smtClean="0"/>
                        <a:t>元。广州市</a:t>
                      </a:r>
                      <a:r>
                        <a:rPr lang="en-US" altLang="zh-CN" sz="1050" dirty="0" smtClean="0"/>
                        <a:t>2020</a:t>
                      </a:r>
                      <a:r>
                        <a:rPr lang="zh-CN" altLang="en-US" sz="1050" dirty="0" smtClean="0"/>
                        <a:t>年</a:t>
                      </a:r>
                      <a:r>
                        <a:rPr lang="en-US" altLang="zh-CN" sz="1050" dirty="0" smtClean="0"/>
                        <a:t>3</a:t>
                      </a:r>
                      <a:r>
                        <a:rPr lang="zh-CN" altLang="en-US" sz="1050" dirty="0" smtClean="0"/>
                        <a:t>月发布政策，</a:t>
                      </a:r>
                      <a:r>
                        <a:rPr lang="en-US" altLang="zh-CN" sz="1050" dirty="0" smtClean="0"/>
                        <a:t>2020</a:t>
                      </a:r>
                      <a:r>
                        <a:rPr lang="zh-CN" altLang="en-US" sz="1050" dirty="0" smtClean="0"/>
                        <a:t>年内对个人消费者购买新能源汽车的，在使用环节给予每车</a:t>
                      </a:r>
                      <a:r>
                        <a:rPr lang="en-US" altLang="zh-CN" sz="1050" dirty="0" smtClean="0"/>
                        <a:t>1</a:t>
                      </a:r>
                      <a:r>
                        <a:rPr lang="zh-CN" altLang="en-US" sz="1050" dirty="0" smtClean="0"/>
                        <a:t>万元综合性补贴。</a:t>
                      </a:r>
                      <a:endParaRPr lang="zh-CN" altLang="en-US" sz="1050" dirty="0"/>
                    </a:p>
                  </a:txBody>
                  <a:tcPr/>
                </a:tc>
              </a:tr>
            </a:tbl>
          </a:graphicData>
        </a:graphic>
      </p:graphicFrame>
    </p:spTree>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540625" cy="4042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地方促进汽车消费经验做法综合分析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714217" cy="415498"/>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实施新车消费补贴（</a:t>
            </a: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aphicFrame>
        <p:nvGraphicFramePr>
          <p:cNvPr id="6" name="表格 5"/>
          <p:cNvGraphicFramePr>
            <a:graphicFrameLocks noGrp="1"/>
          </p:cNvGraphicFramePr>
          <p:nvPr/>
        </p:nvGraphicFramePr>
        <p:xfrm>
          <a:off x="290456" y="1097281"/>
          <a:ext cx="8541572" cy="3500599"/>
        </p:xfrm>
        <a:graphic>
          <a:graphicData uri="http://schemas.openxmlformats.org/drawingml/2006/table">
            <a:tbl>
              <a:tblPr firstRow="1" bandRow="1">
                <a:tableStyleId>{5C22544A-7EE6-4342-B048-85BDC9FD1C3A}</a:tableStyleId>
              </a:tblPr>
              <a:tblGrid>
                <a:gridCol w="876635"/>
                <a:gridCol w="1416103"/>
                <a:gridCol w="2156675"/>
                <a:gridCol w="4092159"/>
              </a:tblGrid>
              <a:tr h="483079">
                <a:tc>
                  <a:txBody>
                    <a:bodyPr/>
                    <a:lstStyle/>
                    <a:p>
                      <a:pPr algn="ctr"/>
                      <a:r>
                        <a:rPr lang="zh-CN" altLang="en-US" sz="1200" dirty="0" smtClean="0"/>
                        <a:t>地方</a:t>
                      </a:r>
                      <a:endParaRPr lang="zh-CN" altLang="en-US" sz="1200" dirty="0"/>
                    </a:p>
                  </a:txBody>
                  <a:tcPr anchor="ctr"/>
                </a:tc>
                <a:tc>
                  <a:txBody>
                    <a:bodyPr/>
                    <a:lstStyle/>
                    <a:p>
                      <a:pPr algn="ctr"/>
                      <a:r>
                        <a:rPr lang="zh-CN" altLang="en-US" sz="1200" dirty="0" smtClean="0"/>
                        <a:t>政策发布日期</a:t>
                      </a:r>
                      <a:endParaRPr lang="zh-CN" altLang="en-US" sz="1200" dirty="0"/>
                    </a:p>
                  </a:txBody>
                  <a:tcPr anchor="ctr"/>
                </a:tc>
                <a:tc>
                  <a:txBody>
                    <a:bodyPr/>
                    <a:lstStyle/>
                    <a:p>
                      <a:pPr algn="ctr"/>
                      <a:r>
                        <a:rPr lang="zh-CN" altLang="en-US" sz="1200" dirty="0" smtClean="0"/>
                        <a:t>政策文件名称</a:t>
                      </a:r>
                      <a:endParaRPr lang="zh-CN" altLang="en-US" sz="1200" dirty="0"/>
                    </a:p>
                  </a:txBody>
                  <a:tcPr anchor="ctr"/>
                </a:tc>
                <a:tc>
                  <a:txBody>
                    <a:bodyPr/>
                    <a:lstStyle/>
                    <a:p>
                      <a:pPr algn="ctr"/>
                      <a:r>
                        <a:rPr lang="zh-CN" altLang="en-US" sz="1200" dirty="0" smtClean="0"/>
                        <a:t>政策要点</a:t>
                      </a:r>
                      <a:endParaRPr lang="zh-CN" altLang="en-US" sz="1200" dirty="0"/>
                    </a:p>
                  </a:txBody>
                  <a:tcPr anchor="ctr"/>
                </a:tc>
              </a:tr>
              <a:tr h="549674">
                <a:tc>
                  <a:txBody>
                    <a:bodyPr/>
                    <a:lstStyle/>
                    <a:p>
                      <a:pPr algn="ctr"/>
                      <a:r>
                        <a:rPr lang="zh-CN" altLang="en-US" sz="1050" dirty="0" smtClean="0"/>
                        <a:t>海南省</a:t>
                      </a:r>
                      <a:endParaRPr lang="zh-CN" altLang="en-US" sz="1050" dirty="0"/>
                    </a:p>
                  </a:txBody>
                  <a:tcPr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50" dirty="0" smtClean="0"/>
                        <a:t>2020</a:t>
                      </a:r>
                      <a:r>
                        <a:rPr lang="zh-CN" altLang="en-US" sz="1050" dirty="0" smtClean="0"/>
                        <a:t>年</a:t>
                      </a:r>
                      <a:r>
                        <a:rPr lang="en-US" altLang="zh-CN" sz="1050" dirty="0" smtClean="0"/>
                        <a:t>5</a:t>
                      </a:r>
                      <a:r>
                        <a:rPr lang="zh-CN" altLang="en-US" sz="1050" dirty="0" smtClean="0"/>
                        <a:t>月</a:t>
                      </a:r>
                      <a:endParaRPr lang="zh-CN" altLang="en-US" sz="1050" dirty="0"/>
                    </a:p>
                  </a:txBody>
                  <a:tcPr anchor="ct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zh-CN" altLang="en-US" sz="1050" dirty="0" smtClean="0"/>
                        <a:t>海南省促进汽车消费临时性措施</a:t>
                      </a:r>
                    </a:p>
                  </a:txBody>
                  <a:tcPr anchor="ct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zh-CN" altLang="en-US" sz="1050" dirty="0" smtClean="0"/>
                        <a:t>鼓励新能源汽车消费，对</a:t>
                      </a:r>
                      <a:r>
                        <a:rPr lang="en-US" altLang="zh-CN" sz="1050" dirty="0" smtClean="0"/>
                        <a:t>2020</a:t>
                      </a:r>
                      <a:r>
                        <a:rPr lang="zh-CN" altLang="en-US" sz="1050" dirty="0" smtClean="0"/>
                        <a:t>年内在海南省汽车销售企业购买新能源汽车并在海南登记上牌的消费者，给予每车奖励</a:t>
                      </a:r>
                      <a:r>
                        <a:rPr lang="en-US" altLang="zh-CN" sz="1050" dirty="0" smtClean="0"/>
                        <a:t>1</a:t>
                      </a:r>
                      <a:r>
                        <a:rPr lang="zh-CN" altLang="en-US" sz="1050" dirty="0" smtClean="0"/>
                        <a:t>万元，总额不超过</a:t>
                      </a:r>
                      <a:r>
                        <a:rPr lang="en-US" altLang="zh-CN" sz="1050" dirty="0" smtClean="0"/>
                        <a:t>1.5</a:t>
                      </a:r>
                      <a:r>
                        <a:rPr lang="zh-CN" altLang="en-US" sz="1050" dirty="0" smtClean="0"/>
                        <a:t>亿元。</a:t>
                      </a:r>
                    </a:p>
                  </a:txBody>
                  <a:tcPr/>
                </a:tc>
              </a:tr>
              <a:tr h="516036">
                <a:tc>
                  <a:txBody>
                    <a:bodyPr/>
                    <a:lstStyle/>
                    <a:p>
                      <a:pPr algn="ctr"/>
                      <a:r>
                        <a:rPr lang="zh-CN" altLang="en-US" sz="1050" dirty="0" smtClean="0"/>
                        <a:t>安徽合肥</a:t>
                      </a:r>
                      <a:endParaRPr lang="zh-CN" altLang="en-US" sz="1050" dirty="0"/>
                    </a:p>
                  </a:txBody>
                  <a:tcPr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50" dirty="0" smtClean="0"/>
                        <a:t>2020</a:t>
                      </a:r>
                      <a:r>
                        <a:rPr lang="zh-CN" altLang="en-US" sz="1050" dirty="0" smtClean="0"/>
                        <a:t>年</a:t>
                      </a:r>
                      <a:r>
                        <a:rPr lang="en-US" altLang="zh-CN" sz="1050" dirty="0" smtClean="0"/>
                        <a:t>4</a:t>
                      </a:r>
                      <a:r>
                        <a:rPr lang="zh-CN" altLang="en-US" sz="1050" dirty="0" smtClean="0"/>
                        <a:t>月</a:t>
                      </a:r>
                      <a:endParaRPr lang="zh-CN" altLang="en-US" sz="1050" dirty="0"/>
                    </a:p>
                  </a:txBody>
                  <a:tcPr anchor="ct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zh-CN" altLang="en-US" sz="1050" dirty="0" smtClean="0"/>
                        <a:t>合肥开展“魅力合肥</a:t>
                      </a:r>
                      <a:r>
                        <a:rPr lang="en-US" altLang="zh-CN" sz="1050" dirty="0" smtClean="0"/>
                        <a:t>·</a:t>
                      </a:r>
                      <a:r>
                        <a:rPr lang="zh-CN" altLang="en-US" sz="1050" dirty="0" smtClean="0"/>
                        <a:t>大家购”亿元消费券派送活动</a:t>
                      </a:r>
                      <a:endParaRPr lang="zh-CN" altLang="en-US" sz="1050" dirty="0"/>
                    </a:p>
                  </a:txBody>
                  <a:tcPr anchor="ct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zh-CN" altLang="en-US" sz="1050" dirty="0" smtClean="0"/>
                        <a:t>在汽车消费补贴方面，</a:t>
                      </a:r>
                      <a:r>
                        <a:rPr lang="en-US" altLang="zh-CN" sz="1050" dirty="0" smtClean="0"/>
                        <a:t>5</a:t>
                      </a:r>
                      <a:r>
                        <a:rPr lang="zh-CN" altLang="en-US" sz="1050" dirty="0" smtClean="0"/>
                        <a:t>月</a:t>
                      </a:r>
                      <a:r>
                        <a:rPr lang="en-US" altLang="zh-CN" sz="1050" dirty="0" smtClean="0"/>
                        <a:t>6</a:t>
                      </a:r>
                      <a:r>
                        <a:rPr lang="zh-CN" altLang="en-US" sz="1050" dirty="0" smtClean="0"/>
                        <a:t>日至</a:t>
                      </a:r>
                      <a:r>
                        <a:rPr lang="en-US" altLang="zh-CN" sz="1050" dirty="0" smtClean="0"/>
                        <a:t>6</a:t>
                      </a:r>
                      <a:r>
                        <a:rPr lang="zh-CN" altLang="en-US" sz="1050" dirty="0" smtClean="0"/>
                        <a:t>月</a:t>
                      </a:r>
                      <a:r>
                        <a:rPr lang="en-US" altLang="zh-CN" sz="1050" dirty="0" smtClean="0"/>
                        <a:t>5</a:t>
                      </a:r>
                      <a:r>
                        <a:rPr lang="zh-CN" altLang="en-US" sz="1050" dirty="0" smtClean="0"/>
                        <a:t>日，对于消费者在合肥注册登记参与活动的汽车销售企业新购买</a:t>
                      </a:r>
                      <a:r>
                        <a:rPr lang="en-US" altLang="zh-CN" sz="1050" dirty="0" smtClean="0"/>
                        <a:t>1.6L</a:t>
                      </a:r>
                      <a:r>
                        <a:rPr lang="zh-CN" altLang="en-US" sz="1050" dirty="0" smtClean="0"/>
                        <a:t>及以下排量乘用车的，每台车补贴</a:t>
                      </a:r>
                      <a:r>
                        <a:rPr lang="en-US" altLang="zh-CN" sz="1050" dirty="0" smtClean="0"/>
                        <a:t>1000</a:t>
                      </a:r>
                      <a:r>
                        <a:rPr lang="zh-CN" altLang="en-US" sz="1050" dirty="0" smtClean="0"/>
                        <a:t>元，首轮补贴</a:t>
                      </a:r>
                      <a:r>
                        <a:rPr lang="en-US" altLang="zh-CN" sz="1050" dirty="0" smtClean="0"/>
                        <a:t>1</a:t>
                      </a:r>
                      <a:r>
                        <a:rPr lang="zh-CN" altLang="en-US" sz="1050" dirty="0" smtClean="0"/>
                        <a:t>万辆。</a:t>
                      </a:r>
                      <a:endParaRPr lang="zh-CN" altLang="en-US" sz="1050" dirty="0"/>
                    </a:p>
                  </a:txBody>
                  <a:tcPr/>
                </a:tc>
              </a:tr>
              <a:tr h="697572">
                <a:tc>
                  <a:txBody>
                    <a:bodyPr/>
                    <a:lstStyle/>
                    <a:p>
                      <a:pPr algn="ctr"/>
                      <a:r>
                        <a:rPr lang="zh-CN" altLang="en-US" sz="1050" dirty="0" smtClean="0"/>
                        <a:t>河南郑州、洛阳</a:t>
                      </a:r>
                      <a:endParaRPr lang="zh-CN" altLang="en-US" sz="1050" dirty="0"/>
                    </a:p>
                  </a:txBody>
                  <a:tcPr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50" dirty="0" smtClean="0"/>
                        <a:t>2020</a:t>
                      </a:r>
                      <a:r>
                        <a:rPr lang="zh-CN" altLang="en-US" sz="1050" dirty="0" smtClean="0"/>
                        <a:t>年</a:t>
                      </a:r>
                      <a:r>
                        <a:rPr lang="en-US" altLang="zh-CN" sz="1050" dirty="0" smtClean="0"/>
                        <a:t>8</a:t>
                      </a:r>
                      <a:r>
                        <a:rPr lang="zh-CN" altLang="en-US" sz="1050" dirty="0" smtClean="0"/>
                        <a:t>月</a:t>
                      </a:r>
                      <a:endParaRPr lang="zh-CN" altLang="en-US" sz="1050" dirty="0"/>
                    </a:p>
                  </a:txBody>
                  <a:tcPr anchor="ct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zh-CN" altLang="en-US" sz="1050" dirty="0" smtClean="0"/>
                        <a:t>郑州市关于促进汽车消费若干措施的通知；洛阳市促进消费提振活力稳定增长实施方案</a:t>
                      </a:r>
                      <a:endParaRPr lang="zh-CN" altLang="en-US" sz="1050" dirty="0"/>
                    </a:p>
                  </a:txBody>
                  <a:tcPr anchor="ct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zh-CN" altLang="en-US" sz="1050" dirty="0" smtClean="0"/>
                        <a:t>郑州市对下半年购买本地生产、在本市销售并上牌的整车产品，给予每车</a:t>
                      </a:r>
                      <a:r>
                        <a:rPr lang="en-US" altLang="zh-CN" sz="1050" dirty="0" smtClean="0"/>
                        <a:t>5000</a:t>
                      </a:r>
                      <a:r>
                        <a:rPr lang="zh-CN" altLang="en-US" sz="1050" dirty="0" smtClean="0"/>
                        <a:t>元补贴；洛阳市对在洛阳市登记注册并在商务部门备案的汽车销售企业购买新车的消费者，每车给予</a:t>
                      </a:r>
                      <a:r>
                        <a:rPr lang="en-US" altLang="zh-CN" sz="1050" dirty="0" smtClean="0"/>
                        <a:t>3000</a:t>
                      </a:r>
                      <a:r>
                        <a:rPr lang="zh-CN" altLang="en-US" sz="1050" dirty="0" smtClean="0"/>
                        <a:t>元补助，对在二手车交易市场购买二手车并符合标准规定的每车给予</a:t>
                      </a:r>
                      <a:r>
                        <a:rPr lang="en-US" altLang="zh-CN" sz="1050" dirty="0" smtClean="0"/>
                        <a:t>1000</a:t>
                      </a:r>
                      <a:r>
                        <a:rPr lang="zh-CN" altLang="en-US" sz="1050" dirty="0" smtClean="0"/>
                        <a:t>元补助。</a:t>
                      </a:r>
                      <a:endParaRPr lang="zh-CN" altLang="en-US" sz="1050" dirty="0"/>
                    </a:p>
                  </a:txBody>
                  <a:tcPr/>
                </a:tc>
              </a:tr>
              <a:tr h="354672">
                <a:tc>
                  <a:txBody>
                    <a:bodyPr/>
                    <a:lstStyle/>
                    <a:p>
                      <a:pPr algn="ctr"/>
                      <a:r>
                        <a:rPr lang="zh-CN" altLang="en-US" sz="1050" dirty="0" smtClean="0"/>
                        <a:t>陕西西安</a:t>
                      </a:r>
                      <a:endParaRPr lang="zh-CN" altLang="en-US" sz="1050" dirty="0"/>
                    </a:p>
                  </a:txBody>
                  <a:tcPr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50" dirty="0" smtClean="0"/>
                        <a:t>2020</a:t>
                      </a:r>
                      <a:r>
                        <a:rPr lang="zh-CN" altLang="en-US" sz="1050" dirty="0" smtClean="0"/>
                        <a:t>年</a:t>
                      </a:r>
                      <a:r>
                        <a:rPr lang="en-US" altLang="zh-CN" sz="1050" dirty="0" smtClean="0"/>
                        <a:t>12</a:t>
                      </a:r>
                      <a:r>
                        <a:rPr lang="zh-CN" altLang="en-US" sz="1050" dirty="0" smtClean="0"/>
                        <a:t>月</a:t>
                      </a:r>
                      <a:endParaRPr lang="zh-CN" altLang="en-US" sz="1050" dirty="0"/>
                    </a:p>
                  </a:txBody>
                  <a:tcPr anchor="ct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zh-CN" altLang="en-US" sz="1050" dirty="0" smtClean="0"/>
                        <a:t>西安市应对新冠肺炎疫情影响促进市场消费若干措施</a:t>
                      </a:r>
                      <a:endParaRPr lang="zh-CN" altLang="en-US" sz="1050" dirty="0"/>
                    </a:p>
                  </a:txBody>
                  <a:tcPr anchor="ct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zh-CN" altLang="en-US" sz="1050" dirty="0" smtClean="0"/>
                        <a:t>鼓励新能源汽车消费，加大新能源公交车替换力度，对新能源公交车按照国家财政补贴标准的</a:t>
                      </a:r>
                      <a:r>
                        <a:rPr lang="en-US" altLang="zh-CN" sz="1050" dirty="0" smtClean="0"/>
                        <a:t>1∶0.5</a:t>
                      </a:r>
                      <a:r>
                        <a:rPr lang="zh-CN" altLang="en-US" sz="1050" dirty="0" smtClean="0"/>
                        <a:t>给予地方财政补贴。</a:t>
                      </a:r>
                    </a:p>
                  </a:txBody>
                  <a:tcPr/>
                </a:tc>
              </a:tr>
              <a:tr h="703582">
                <a:tc>
                  <a:txBody>
                    <a:bodyPr/>
                    <a:lstStyle/>
                    <a:p>
                      <a:pPr algn="ctr"/>
                      <a:r>
                        <a:rPr lang="zh-CN" altLang="en-US" sz="1050" dirty="0" smtClean="0"/>
                        <a:t>甘肃天水</a:t>
                      </a:r>
                      <a:endParaRPr lang="zh-CN" altLang="en-US" sz="1050" dirty="0"/>
                    </a:p>
                  </a:txBody>
                  <a:tcPr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50" dirty="0" smtClean="0"/>
                        <a:t>2020</a:t>
                      </a:r>
                      <a:r>
                        <a:rPr lang="zh-CN" altLang="en-US" sz="1050" dirty="0" smtClean="0"/>
                        <a:t>年</a:t>
                      </a:r>
                      <a:r>
                        <a:rPr lang="en-US" altLang="zh-CN" sz="1050" dirty="0" smtClean="0"/>
                        <a:t>9</a:t>
                      </a:r>
                      <a:r>
                        <a:rPr lang="zh-CN" altLang="en-US" sz="1050" dirty="0" smtClean="0"/>
                        <a:t>月</a:t>
                      </a:r>
                      <a:endParaRPr lang="zh-CN" altLang="en-US" sz="1050" dirty="0"/>
                    </a:p>
                  </a:txBody>
                  <a:tcPr anchor="ct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zh-CN" altLang="en-US" sz="1050" dirty="0" smtClean="0"/>
                        <a:t>促消费活动资金奖补实施方案</a:t>
                      </a:r>
                      <a:endParaRPr lang="zh-CN" altLang="en-US" sz="1050" dirty="0"/>
                    </a:p>
                  </a:txBody>
                  <a:tcPr anchor="ct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US" altLang="zh-CN" sz="1050" dirty="0" smtClean="0"/>
                        <a:t>2020</a:t>
                      </a:r>
                      <a:r>
                        <a:rPr lang="zh-CN" altLang="en-US" sz="1050" dirty="0" smtClean="0"/>
                        <a:t>年</a:t>
                      </a:r>
                      <a:r>
                        <a:rPr lang="en-US" altLang="zh-CN" sz="1050" dirty="0" smtClean="0"/>
                        <a:t>9</a:t>
                      </a:r>
                      <a:r>
                        <a:rPr lang="zh-CN" altLang="en-US" sz="1050" dirty="0" smtClean="0"/>
                        <a:t>月</a:t>
                      </a:r>
                      <a:r>
                        <a:rPr lang="en-US" altLang="zh-CN" sz="1050" dirty="0" smtClean="0"/>
                        <a:t>10</a:t>
                      </a:r>
                      <a:r>
                        <a:rPr lang="zh-CN" altLang="en-US" sz="1050" dirty="0" smtClean="0"/>
                        <a:t>日起对在全市限额以上汽车销售企业购买家用汽车的消费者进行补贴。对购买</a:t>
                      </a:r>
                      <a:r>
                        <a:rPr lang="en-US" altLang="zh-CN" sz="1050" dirty="0" smtClean="0"/>
                        <a:t>10</a:t>
                      </a:r>
                      <a:r>
                        <a:rPr lang="zh-CN" altLang="en-US" sz="1050" dirty="0" smtClean="0"/>
                        <a:t>万元</a:t>
                      </a:r>
                      <a:r>
                        <a:rPr lang="en-US" altLang="zh-CN" sz="1050" dirty="0" smtClean="0"/>
                        <a:t>—20</a:t>
                      </a:r>
                      <a:r>
                        <a:rPr lang="zh-CN" altLang="en-US" sz="1050" dirty="0" smtClean="0"/>
                        <a:t>万元、</a:t>
                      </a:r>
                      <a:r>
                        <a:rPr lang="en-US" altLang="zh-CN" sz="1050" dirty="0" smtClean="0"/>
                        <a:t>20</a:t>
                      </a:r>
                      <a:r>
                        <a:rPr lang="zh-CN" altLang="en-US" sz="1050" dirty="0" smtClean="0"/>
                        <a:t>万元及以上家用汽车的，分别补贴车价的</a:t>
                      </a:r>
                      <a:r>
                        <a:rPr lang="en-US" altLang="zh-CN" sz="1050" dirty="0" smtClean="0"/>
                        <a:t>10%</a:t>
                      </a:r>
                      <a:r>
                        <a:rPr lang="zh-CN" altLang="en-US" sz="1050" dirty="0" smtClean="0"/>
                        <a:t>和</a:t>
                      </a:r>
                      <a:r>
                        <a:rPr lang="en-US" altLang="zh-CN" sz="1050" dirty="0" smtClean="0"/>
                        <a:t>15%</a:t>
                      </a:r>
                      <a:r>
                        <a:rPr lang="zh-CN" altLang="en-US" sz="1050" dirty="0" smtClean="0"/>
                        <a:t>；发放汽车加油加气消费券</a:t>
                      </a:r>
                      <a:r>
                        <a:rPr lang="en-US" altLang="zh-CN" sz="1050" dirty="0" smtClean="0"/>
                        <a:t>600</a:t>
                      </a:r>
                      <a:r>
                        <a:rPr lang="zh-CN" altLang="en-US" sz="1050" dirty="0" smtClean="0"/>
                        <a:t>万元，消费者加油加气消费满</a:t>
                      </a:r>
                      <a:r>
                        <a:rPr lang="en-US" altLang="zh-CN" sz="1050" dirty="0" smtClean="0"/>
                        <a:t>2000</a:t>
                      </a:r>
                      <a:r>
                        <a:rPr lang="zh-CN" altLang="en-US" sz="1050" dirty="0" smtClean="0"/>
                        <a:t>元以上即可按</a:t>
                      </a:r>
                      <a:r>
                        <a:rPr lang="en-US" altLang="zh-CN" sz="1050" dirty="0" smtClean="0"/>
                        <a:t>5:1</a:t>
                      </a:r>
                      <a:r>
                        <a:rPr lang="zh-CN" altLang="en-US" sz="1050" dirty="0" smtClean="0"/>
                        <a:t>抵扣消费券。</a:t>
                      </a:r>
                      <a:endParaRPr lang="zh-CN" altLang="en-US" sz="1050" dirty="0"/>
                    </a:p>
                  </a:txBody>
                  <a:tcPr/>
                </a:tc>
              </a:tr>
            </a:tbl>
          </a:graphicData>
        </a:graphic>
      </p:graphicFrame>
    </p:spTree>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540625" cy="4042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地方促进汽车消费经验做法综合分析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714217" cy="380489"/>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支持新能源汽车消费</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aphicFrame>
        <p:nvGraphicFramePr>
          <p:cNvPr id="6" name="表格 5"/>
          <p:cNvGraphicFramePr>
            <a:graphicFrameLocks noGrp="1"/>
          </p:cNvGraphicFramePr>
          <p:nvPr/>
        </p:nvGraphicFramePr>
        <p:xfrm>
          <a:off x="290456" y="1097281"/>
          <a:ext cx="8541572" cy="3356385"/>
        </p:xfrm>
        <a:graphic>
          <a:graphicData uri="http://schemas.openxmlformats.org/drawingml/2006/table">
            <a:tbl>
              <a:tblPr firstRow="1" bandRow="1">
                <a:tableStyleId>{5C22544A-7EE6-4342-B048-85BDC9FD1C3A}</a:tableStyleId>
              </a:tblPr>
              <a:tblGrid>
                <a:gridCol w="876635"/>
                <a:gridCol w="1350198"/>
                <a:gridCol w="2222580"/>
                <a:gridCol w="4092159"/>
              </a:tblGrid>
              <a:tr h="483079">
                <a:tc>
                  <a:txBody>
                    <a:bodyPr/>
                    <a:lstStyle/>
                    <a:p>
                      <a:pPr algn="ctr"/>
                      <a:r>
                        <a:rPr lang="zh-CN" altLang="en-US" sz="1200" dirty="0" smtClean="0"/>
                        <a:t>地方</a:t>
                      </a:r>
                      <a:endParaRPr lang="zh-CN" altLang="en-US" sz="1200" dirty="0"/>
                    </a:p>
                  </a:txBody>
                  <a:tcPr anchor="ctr"/>
                </a:tc>
                <a:tc>
                  <a:txBody>
                    <a:bodyPr/>
                    <a:lstStyle/>
                    <a:p>
                      <a:pPr algn="ctr"/>
                      <a:r>
                        <a:rPr lang="zh-CN" altLang="en-US" sz="1200" dirty="0" smtClean="0"/>
                        <a:t>政策发布日期</a:t>
                      </a:r>
                      <a:endParaRPr lang="zh-CN" altLang="en-US" sz="1200" dirty="0"/>
                    </a:p>
                  </a:txBody>
                  <a:tcPr anchor="ctr"/>
                </a:tc>
                <a:tc>
                  <a:txBody>
                    <a:bodyPr/>
                    <a:lstStyle/>
                    <a:p>
                      <a:pPr algn="ctr"/>
                      <a:r>
                        <a:rPr lang="zh-CN" altLang="en-US" sz="1200" dirty="0" smtClean="0"/>
                        <a:t>政策文件名称</a:t>
                      </a:r>
                      <a:endParaRPr lang="zh-CN" altLang="en-US" sz="1200" dirty="0"/>
                    </a:p>
                  </a:txBody>
                  <a:tcPr anchor="ctr"/>
                </a:tc>
                <a:tc>
                  <a:txBody>
                    <a:bodyPr/>
                    <a:lstStyle/>
                    <a:p>
                      <a:pPr algn="ctr"/>
                      <a:r>
                        <a:rPr lang="zh-CN" altLang="en-US" sz="1200" dirty="0" smtClean="0"/>
                        <a:t>政策要点</a:t>
                      </a:r>
                      <a:endParaRPr lang="zh-CN" altLang="en-US" sz="1200" dirty="0"/>
                    </a:p>
                  </a:txBody>
                  <a:tcPr anchor="ctr"/>
                </a:tc>
              </a:tr>
              <a:tr h="549674">
                <a:tc>
                  <a:txBody>
                    <a:bodyPr/>
                    <a:lstStyle/>
                    <a:p>
                      <a:pPr algn="ctr"/>
                      <a:r>
                        <a:rPr lang="zh-CN" altLang="en-US" sz="1050" dirty="0" smtClean="0"/>
                        <a:t>天津</a:t>
                      </a:r>
                      <a:endParaRPr lang="zh-CN" altLang="en-US" sz="1050" dirty="0"/>
                    </a:p>
                  </a:txBody>
                  <a:tcPr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50" dirty="0" smtClean="0"/>
                        <a:t>2020</a:t>
                      </a:r>
                      <a:r>
                        <a:rPr lang="zh-CN" altLang="en-US" sz="1050" dirty="0" smtClean="0"/>
                        <a:t>年</a:t>
                      </a:r>
                      <a:r>
                        <a:rPr lang="en-US" altLang="zh-CN" sz="1050" dirty="0" smtClean="0"/>
                        <a:t>5</a:t>
                      </a:r>
                      <a:r>
                        <a:rPr lang="zh-CN" altLang="en-US" sz="1050" dirty="0" smtClean="0"/>
                        <a:t>月</a:t>
                      </a:r>
                      <a:endParaRPr lang="zh-CN" altLang="en-US" sz="1050" dirty="0"/>
                    </a:p>
                  </a:txBody>
                  <a:tcPr anchor="ct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zh-CN" altLang="en-US" sz="1050" dirty="0" smtClean="0"/>
                        <a:t>天津市有效应对新冠肺炎疫情影响促投资扩消费稳运行的若干举措</a:t>
                      </a:r>
                    </a:p>
                  </a:txBody>
                  <a:tcPr anchor="ct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zh-CN" altLang="en-US" sz="1050" dirty="0" smtClean="0"/>
                        <a:t>推广应用新能源汽车，建成区公交车全部更换为新能源汽车，港口、机场、铁路货场等新增或更换作业车辆主要使用新能源或清洁能源汽车。</a:t>
                      </a:r>
                    </a:p>
                  </a:txBody>
                  <a:tcPr/>
                </a:tc>
              </a:tr>
              <a:tr h="516036">
                <a:tc>
                  <a:txBody>
                    <a:bodyPr/>
                    <a:lstStyle/>
                    <a:p>
                      <a:pPr algn="ctr"/>
                      <a:r>
                        <a:rPr lang="zh-CN" altLang="en-US" sz="1050" dirty="0" smtClean="0"/>
                        <a:t>上海</a:t>
                      </a:r>
                      <a:endParaRPr lang="zh-CN" altLang="en-US" sz="1050" dirty="0"/>
                    </a:p>
                  </a:txBody>
                  <a:tcPr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50" dirty="0" smtClean="0"/>
                        <a:t>2020</a:t>
                      </a:r>
                      <a:r>
                        <a:rPr lang="zh-CN" altLang="en-US" sz="1050" dirty="0" smtClean="0"/>
                        <a:t>年</a:t>
                      </a:r>
                      <a:r>
                        <a:rPr lang="en-US" altLang="zh-CN" sz="1050" dirty="0" smtClean="0"/>
                        <a:t>4</a:t>
                      </a:r>
                      <a:r>
                        <a:rPr lang="zh-CN" altLang="en-US" sz="1050" dirty="0" smtClean="0"/>
                        <a:t>月</a:t>
                      </a:r>
                      <a:endParaRPr lang="zh-CN" altLang="en-US" sz="1050" dirty="0"/>
                    </a:p>
                  </a:txBody>
                  <a:tcPr anchor="ct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zh-CN" altLang="en-US" sz="1050" dirty="0" smtClean="0"/>
                        <a:t>关于促进本市汽车消费若干措施</a:t>
                      </a:r>
                      <a:endParaRPr lang="zh-CN" altLang="en-US" sz="1050" dirty="0"/>
                    </a:p>
                  </a:txBody>
                  <a:tcPr anchor="ct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zh-CN" altLang="en-US" sz="1050" dirty="0" smtClean="0"/>
                        <a:t>加大公交、出租等公共领域燃油汽车置换新能源汽车工作力度，</a:t>
                      </a:r>
                      <a:r>
                        <a:rPr lang="en-US" altLang="zh-CN" sz="1050" dirty="0" smtClean="0"/>
                        <a:t>2020</a:t>
                      </a:r>
                      <a:r>
                        <a:rPr lang="zh-CN" altLang="en-US" sz="1050" dirty="0" smtClean="0"/>
                        <a:t>年内置换新能源公交车</a:t>
                      </a:r>
                      <a:r>
                        <a:rPr lang="en-US" altLang="zh-CN" sz="1050" dirty="0" smtClean="0"/>
                        <a:t>2500</a:t>
                      </a:r>
                      <a:r>
                        <a:rPr lang="zh-CN" altLang="en-US" sz="1050" dirty="0" smtClean="0"/>
                        <a:t>辆左右，纯电动出租车</a:t>
                      </a:r>
                      <a:r>
                        <a:rPr lang="en-US" altLang="zh-CN" sz="1050" dirty="0" smtClean="0"/>
                        <a:t>5000</a:t>
                      </a:r>
                      <a:r>
                        <a:rPr lang="zh-CN" altLang="en-US" sz="1050" dirty="0" smtClean="0"/>
                        <a:t>辆左右；推动燃料电池汽车示范应用加快突破，支持有条件的地区在物流等公共领域增加燃料电池汽车示范线，年内新建</a:t>
                      </a:r>
                      <a:r>
                        <a:rPr lang="en-US" altLang="zh-CN" sz="1050" dirty="0" smtClean="0"/>
                        <a:t>5</a:t>
                      </a:r>
                      <a:r>
                        <a:rPr lang="zh-CN" altLang="en-US" sz="1050" dirty="0" smtClean="0"/>
                        <a:t>座加氢站。</a:t>
                      </a:r>
                      <a:endParaRPr lang="zh-CN" altLang="en-US" sz="1050" dirty="0"/>
                    </a:p>
                  </a:txBody>
                  <a:tcPr/>
                </a:tc>
              </a:tr>
              <a:tr h="697572">
                <a:tc>
                  <a:txBody>
                    <a:bodyPr/>
                    <a:lstStyle/>
                    <a:p>
                      <a:pPr algn="ctr"/>
                      <a:r>
                        <a:rPr lang="zh-CN" altLang="en-US" sz="1050" dirty="0" smtClean="0"/>
                        <a:t>浙江省</a:t>
                      </a:r>
                      <a:endParaRPr lang="zh-CN" altLang="en-US" sz="1050" dirty="0"/>
                    </a:p>
                  </a:txBody>
                  <a:tcPr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50" dirty="0" smtClean="0"/>
                        <a:t>2020</a:t>
                      </a:r>
                      <a:r>
                        <a:rPr lang="zh-CN" altLang="en-US" sz="1050" dirty="0" smtClean="0"/>
                        <a:t>年</a:t>
                      </a:r>
                      <a:r>
                        <a:rPr lang="en-US" altLang="zh-CN" sz="1050" dirty="0" smtClean="0"/>
                        <a:t>5</a:t>
                      </a:r>
                      <a:r>
                        <a:rPr lang="zh-CN" altLang="en-US" sz="1050" dirty="0" smtClean="0"/>
                        <a:t>月</a:t>
                      </a:r>
                      <a:endParaRPr lang="zh-CN" altLang="en-US" sz="1050" dirty="0"/>
                    </a:p>
                  </a:txBody>
                  <a:tcPr anchor="ct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zh-CN" altLang="en-US" sz="1050" dirty="0" smtClean="0"/>
                        <a:t>促进汽车消费的若干意见（</a:t>
                      </a:r>
                      <a:r>
                        <a:rPr lang="en-US" altLang="zh-CN" sz="1050" dirty="0" smtClean="0"/>
                        <a:t>2020—2022</a:t>
                      </a:r>
                      <a:r>
                        <a:rPr lang="zh-CN" altLang="en-US" sz="1050" dirty="0" smtClean="0"/>
                        <a:t>年）</a:t>
                      </a:r>
                      <a:endParaRPr lang="zh-CN" altLang="en-US" sz="1050" dirty="0"/>
                    </a:p>
                  </a:txBody>
                  <a:tcPr anchor="ct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US" altLang="zh-CN" sz="1050" dirty="0" smtClean="0"/>
                        <a:t>2020</a:t>
                      </a:r>
                      <a:r>
                        <a:rPr lang="zh-CN" altLang="en-US" sz="1050" dirty="0" smtClean="0"/>
                        <a:t>年内，城区建成区公交、环卫、邮政快递、机场领域车辆使用新能源或清洁能源汽车比例达</a:t>
                      </a:r>
                      <a:r>
                        <a:rPr lang="en-US" altLang="zh-CN" sz="1050" dirty="0" smtClean="0"/>
                        <a:t>80%</a:t>
                      </a:r>
                      <a:r>
                        <a:rPr lang="zh-CN" altLang="en-US" sz="1050" dirty="0" smtClean="0"/>
                        <a:t>以上；</a:t>
                      </a:r>
                      <a:r>
                        <a:rPr lang="en-US" altLang="zh-CN" sz="1050" dirty="0" smtClean="0"/>
                        <a:t>2022</a:t>
                      </a:r>
                      <a:r>
                        <a:rPr lang="zh-CN" altLang="en-US" sz="1050" dirty="0" smtClean="0"/>
                        <a:t>年底前，城区建成区公交车辆（除应急保障车外）全部使用新能源或清洁能源汽车；各地根据实际继续对新能源公交车和燃料电池汽车给予购置补贴。</a:t>
                      </a:r>
                      <a:endParaRPr lang="zh-CN" altLang="en-US" sz="1050" dirty="0"/>
                    </a:p>
                  </a:txBody>
                  <a:tcPr/>
                </a:tc>
              </a:tr>
              <a:tr h="354672">
                <a:tc>
                  <a:txBody>
                    <a:bodyPr/>
                    <a:lstStyle/>
                    <a:p>
                      <a:pPr algn="ctr"/>
                      <a:r>
                        <a:rPr lang="zh-CN" altLang="en-US" sz="1050" dirty="0" smtClean="0"/>
                        <a:t>广东广州</a:t>
                      </a:r>
                      <a:endParaRPr lang="zh-CN" altLang="en-US" sz="1050" dirty="0"/>
                    </a:p>
                  </a:txBody>
                  <a:tcPr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50" dirty="0" smtClean="0"/>
                        <a:t>2020</a:t>
                      </a:r>
                      <a:r>
                        <a:rPr lang="zh-CN" altLang="en-US" sz="1050" dirty="0" smtClean="0"/>
                        <a:t>年</a:t>
                      </a:r>
                      <a:r>
                        <a:rPr lang="en-US" altLang="zh-CN" sz="1050" dirty="0" smtClean="0"/>
                        <a:t>4</a:t>
                      </a:r>
                      <a:r>
                        <a:rPr lang="zh-CN" altLang="en-US" sz="1050" dirty="0" smtClean="0"/>
                        <a:t>月</a:t>
                      </a:r>
                      <a:endParaRPr lang="zh-CN" altLang="en-US" sz="1050" dirty="0"/>
                    </a:p>
                  </a:txBody>
                  <a:tcPr anchor="ct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zh-CN" altLang="en-US" sz="1050" smtClean="0"/>
                        <a:t>关于印发广州市促进汽车生产消费若干措施的通知</a:t>
                      </a:r>
                    </a:p>
                  </a:txBody>
                  <a:tcPr anchor="ct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zh-CN" altLang="en-US" sz="1050" dirty="0" smtClean="0"/>
                        <a:t>对于新增巡游出租车购买纯电动高级车型的，每车给予</a:t>
                      </a:r>
                      <a:r>
                        <a:rPr lang="en-US" altLang="zh-CN" sz="1050" dirty="0" smtClean="0"/>
                        <a:t>1</a:t>
                      </a:r>
                      <a:r>
                        <a:rPr lang="zh-CN" altLang="en-US" sz="1050" dirty="0" smtClean="0"/>
                        <a:t>万元综合性补贴。</a:t>
                      </a:r>
                    </a:p>
                  </a:txBody>
                  <a:tcPr/>
                </a:tc>
              </a:tr>
              <a:tr h="427286">
                <a:tc>
                  <a:txBody>
                    <a:bodyPr/>
                    <a:lstStyle/>
                    <a:p>
                      <a:pPr algn="ctr"/>
                      <a:r>
                        <a:rPr lang="zh-CN" altLang="en-US" sz="1050" dirty="0" smtClean="0"/>
                        <a:t>河南郑州</a:t>
                      </a:r>
                      <a:endParaRPr lang="zh-CN" altLang="en-US" sz="1050" dirty="0"/>
                    </a:p>
                  </a:txBody>
                  <a:tcPr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50" dirty="0" smtClean="0"/>
                        <a:t>2020</a:t>
                      </a:r>
                      <a:r>
                        <a:rPr lang="zh-CN" altLang="en-US" sz="1050" dirty="0" smtClean="0"/>
                        <a:t>年</a:t>
                      </a:r>
                      <a:r>
                        <a:rPr lang="en-US" altLang="zh-CN" sz="1050" dirty="0" smtClean="0"/>
                        <a:t>4</a:t>
                      </a:r>
                      <a:r>
                        <a:rPr lang="zh-CN" altLang="en-US" sz="1050" dirty="0" smtClean="0"/>
                        <a:t>月</a:t>
                      </a:r>
                      <a:endParaRPr lang="zh-CN" altLang="en-US" sz="1050" dirty="0"/>
                    </a:p>
                  </a:txBody>
                  <a:tcPr anchor="ct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zh-CN" altLang="en-US" sz="1050" dirty="0" smtClean="0"/>
                        <a:t>关于促进汽车消费若干措施的通知</a:t>
                      </a:r>
                      <a:endParaRPr lang="zh-CN" altLang="en-US" sz="1050" dirty="0"/>
                    </a:p>
                  </a:txBody>
                  <a:tcPr anchor="ct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zh-CN" altLang="en-US" sz="1050" dirty="0" smtClean="0"/>
                        <a:t>加快新能源汽车在城市公共交通等领域推广应用，推动燃油出租车置换纯电动车，</a:t>
                      </a:r>
                      <a:r>
                        <a:rPr lang="en-US" altLang="zh-CN" sz="1050" dirty="0" smtClean="0"/>
                        <a:t>2020</a:t>
                      </a:r>
                      <a:r>
                        <a:rPr lang="zh-CN" altLang="en-US" sz="1050" dirty="0" smtClean="0"/>
                        <a:t>年底前完成</a:t>
                      </a:r>
                      <a:r>
                        <a:rPr lang="en-US" altLang="zh-CN" sz="1050" dirty="0" smtClean="0"/>
                        <a:t>3000</a:t>
                      </a:r>
                      <a:r>
                        <a:rPr lang="zh-CN" altLang="en-US" sz="1050" dirty="0" smtClean="0"/>
                        <a:t>辆纯电动出租车替代目标。</a:t>
                      </a:r>
                    </a:p>
                  </a:txBody>
                  <a:tcPr/>
                </a:tc>
              </a:tr>
            </a:tbl>
          </a:graphicData>
        </a:graphic>
      </p:graphicFrame>
    </p:spTree>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540625" cy="4042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地方促进汽车消费经验做法综合分析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714217" cy="380489"/>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实施“以旧换新”补贴</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aphicFrame>
        <p:nvGraphicFramePr>
          <p:cNvPr id="6" name="表格 5"/>
          <p:cNvGraphicFramePr>
            <a:graphicFrameLocks noGrp="1"/>
          </p:cNvGraphicFramePr>
          <p:nvPr/>
        </p:nvGraphicFramePr>
        <p:xfrm>
          <a:off x="290456" y="1097282"/>
          <a:ext cx="8541572" cy="3595369"/>
        </p:xfrm>
        <a:graphic>
          <a:graphicData uri="http://schemas.openxmlformats.org/drawingml/2006/table">
            <a:tbl>
              <a:tblPr firstRow="1" bandRow="1">
                <a:tableStyleId>{5C22544A-7EE6-4342-B048-85BDC9FD1C3A}</a:tableStyleId>
              </a:tblPr>
              <a:tblGrid>
                <a:gridCol w="876635"/>
                <a:gridCol w="1242622"/>
                <a:gridCol w="2226833"/>
                <a:gridCol w="4195482"/>
              </a:tblGrid>
              <a:tr h="417829">
                <a:tc>
                  <a:txBody>
                    <a:bodyPr/>
                    <a:lstStyle/>
                    <a:p>
                      <a:pPr algn="ctr"/>
                      <a:r>
                        <a:rPr lang="zh-CN" altLang="en-US" sz="1200" dirty="0" smtClean="0"/>
                        <a:t>地方</a:t>
                      </a:r>
                      <a:endParaRPr lang="zh-CN" altLang="en-US" sz="1200" dirty="0"/>
                    </a:p>
                  </a:txBody>
                  <a:tcPr anchor="ctr"/>
                </a:tc>
                <a:tc>
                  <a:txBody>
                    <a:bodyPr/>
                    <a:lstStyle/>
                    <a:p>
                      <a:pPr algn="ctr"/>
                      <a:r>
                        <a:rPr lang="zh-CN" altLang="en-US" sz="1200" dirty="0" smtClean="0"/>
                        <a:t>政策发布日期</a:t>
                      </a:r>
                      <a:endParaRPr lang="zh-CN" altLang="en-US" sz="1200" dirty="0"/>
                    </a:p>
                  </a:txBody>
                  <a:tcPr anchor="ctr"/>
                </a:tc>
                <a:tc>
                  <a:txBody>
                    <a:bodyPr/>
                    <a:lstStyle/>
                    <a:p>
                      <a:pPr algn="ctr"/>
                      <a:r>
                        <a:rPr lang="zh-CN" altLang="en-US" sz="1200" dirty="0" smtClean="0"/>
                        <a:t>政策文件名称</a:t>
                      </a:r>
                      <a:endParaRPr lang="zh-CN" altLang="en-US" sz="1200" dirty="0"/>
                    </a:p>
                  </a:txBody>
                  <a:tcPr anchor="ctr"/>
                </a:tc>
                <a:tc>
                  <a:txBody>
                    <a:bodyPr/>
                    <a:lstStyle/>
                    <a:p>
                      <a:pPr algn="ctr"/>
                      <a:r>
                        <a:rPr lang="zh-CN" altLang="en-US" sz="1200" dirty="0" smtClean="0"/>
                        <a:t>政策要点</a:t>
                      </a:r>
                      <a:endParaRPr lang="zh-CN" altLang="en-US" sz="1200" dirty="0"/>
                    </a:p>
                  </a:txBody>
                  <a:tcPr anchor="ctr"/>
                </a:tc>
              </a:tr>
              <a:tr h="395856">
                <a:tc>
                  <a:txBody>
                    <a:bodyPr/>
                    <a:lstStyle/>
                    <a:p>
                      <a:pPr algn="ctr"/>
                      <a:r>
                        <a:rPr lang="zh-CN" altLang="en-US" sz="1050" dirty="0" smtClean="0"/>
                        <a:t>上海</a:t>
                      </a:r>
                      <a:endParaRPr lang="zh-CN" altLang="en-US" sz="1050" dirty="0"/>
                    </a:p>
                  </a:txBody>
                  <a:tcPr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50" dirty="0" smtClean="0"/>
                        <a:t>2020</a:t>
                      </a:r>
                      <a:r>
                        <a:rPr lang="zh-CN" altLang="en-US" sz="1050" dirty="0" smtClean="0"/>
                        <a:t>年</a:t>
                      </a:r>
                      <a:r>
                        <a:rPr lang="en-US" altLang="zh-CN" sz="1050" dirty="0" smtClean="0"/>
                        <a:t>4</a:t>
                      </a:r>
                      <a:r>
                        <a:rPr lang="zh-CN" altLang="en-US" sz="1050" dirty="0" smtClean="0"/>
                        <a:t>月</a:t>
                      </a:r>
                      <a:endParaRPr lang="zh-CN" altLang="en-US" sz="1050" dirty="0"/>
                    </a:p>
                  </a:txBody>
                  <a:tcPr anchor="ct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zh-CN" altLang="en-US" sz="1050" dirty="0" smtClean="0"/>
                        <a:t>关于促进本市汽车消费若干措施</a:t>
                      </a:r>
                    </a:p>
                  </a:txBody>
                  <a:tcPr anchor="ct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zh-CN" altLang="en-US" sz="1050" dirty="0" smtClean="0"/>
                        <a:t>对本市消费者报废或转出国四及以下排放标准燃油车，并新购国六排放标准燃油车的，给予每车</a:t>
                      </a:r>
                      <a:r>
                        <a:rPr lang="en-US" altLang="zh-CN" sz="1050" dirty="0" smtClean="0"/>
                        <a:t>4000</a:t>
                      </a:r>
                      <a:r>
                        <a:rPr lang="zh-CN" altLang="en-US" sz="1050" dirty="0" smtClean="0"/>
                        <a:t>元补助。</a:t>
                      </a:r>
                    </a:p>
                  </a:txBody>
                  <a:tcPr/>
                </a:tc>
              </a:tr>
              <a:tr h="395856">
                <a:tc>
                  <a:txBody>
                    <a:bodyPr/>
                    <a:lstStyle/>
                    <a:p>
                      <a:pPr algn="ctr"/>
                      <a:r>
                        <a:rPr lang="zh-CN" altLang="en-US" sz="1050" dirty="0" smtClean="0"/>
                        <a:t>江苏省</a:t>
                      </a:r>
                      <a:endParaRPr lang="zh-CN" altLang="en-US" sz="1050" dirty="0"/>
                    </a:p>
                  </a:txBody>
                  <a:tcPr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50" dirty="0" smtClean="0"/>
                        <a:t>2020</a:t>
                      </a:r>
                      <a:r>
                        <a:rPr lang="zh-CN" altLang="en-US" sz="1050" dirty="0" smtClean="0"/>
                        <a:t>年</a:t>
                      </a:r>
                      <a:r>
                        <a:rPr lang="en-US" altLang="zh-CN" sz="1050" dirty="0" smtClean="0"/>
                        <a:t>4</a:t>
                      </a:r>
                      <a:r>
                        <a:rPr lang="zh-CN" altLang="en-US" sz="1050" dirty="0" smtClean="0"/>
                        <a:t>月</a:t>
                      </a:r>
                      <a:endParaRPr lang="zh-CN" altLang="en-US" sz="1050" dirty="0"/>
                    </a:p>
                  </a:txBody>
                  <a:tcPr anchor="ct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zh-CN" altLang="en-US" sz="1050" dirty="0" smtClean="0"/>
                        <a:t>关于积极应对疫情影响促进消费回补和潜力释放的若干举措</a:t>
                      </a:r>
                      <a:endParaRPr lang="zh-CN" altLang="en-US" sz="1050" dirty="0"/>
                    </a:p>
                  </a:txBody>
                  <a:tcPr anchor="ct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zh-CN" altLang="en-US" sz="1050" dirty="0" smtClean="0"/>
                        <a:t>从省级老旧汽车淘汰专项引导结余资金中安排资金，对淘汰老旧汽车并购买新能源乘用车的，按照不低于</a:t>
                      </a:r>
                      <a:r>
                        <a:rPr lang="en-US" altLang="zh-CN" sz="1050" dirty="0" smtClean="0"/>
                        <a:t>3000</a:t>
                      </a:r>
                      <a:r>
                        <a:rPr lang="zh-CN" altLang="en-US" sz="1050" dirty="0" smtClean="0"/>
                        <a:t>元的标准给予财政奖补。</a:t>
                      </a:r>
                      <a:endParaRPr lang="zh-CN" altLang="en-US" sz="1050" dirty="0"/>
                    </a:p>
                  </a:txBody>
                  <a:tcPr/>
                </a:tc>
              </a:tr>
              <a:tr h="395856">
                <a:tc>
                  <a:txBody>
                    <a:bodyPr/>
                    <a:lstStyle/>
                    <a:p>
                      <a:pPr algn="ctr"/>
                      <a:r>
                        <a:rPr lang="zh-CN" altLang="en-US" sz="1050" dirty="0" smtClean="0"/>
                        <a:t>重庆</a:t>
                      </a:r>
                      <a:endParaRPr lang="zh-CN" altLang="en-US" sz="1050" dirty="0"/>
                    </a:p>
                  </a:txBody>
                  <a:tcPr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50" dirty="0" smtClean="0"/>
                        <a:t>2020</a:t>
                      </a:r>
                      <a:r>
                        <a:rPr lang="zh-CN" altLang="en-US" sz="1050" dirty="0" smtClean="0"/>
                        <a:t>年</a:t>
                      </a:r>
                      <a:r>
                        <a:rPr lang="en-US" altLang="zh-CN" sz="1050" dirty="0" smtClean="0"/>
                        <a:t>4</a:t>
                      </a:r>
                      <a:r>
                        <a:rPr lang="zh-CN" altLang="en-US" sz="1050" dirty="0" smtClean="0"/>
                        <a:t>月</a:t>
                      </a:r>
                      <a:endParaRPr lang="zh-CN" altLang="en-US" sz="1050" dirty="0"/>
                    </a:p>
                  </a:txBody>
                  <a:tcPr anchor="ct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zh-CN" altLang="en-US" sz="1050" dirty="0" smtClean="0"/>
                        <a:t>关于鼓励汽车更新换代消费的通知</a:t>
                      </a:r>
                      <a:endParaRPr lang="zh-CN" altLang="en-US" sz="1050" dirty="0"/>
                    </a:p>
                  </a:txBody>
                  <a:tcPr anchor="ct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zh-CN" altLang="en-US" sz="1050" dirty="0" smtClean="0"/>
                        <a:t>在市级商务发展资金中调整安排资金近</a:t>
                      </a:r>
                      <a:r>
                        <a:rPr lang="en-US" altLang="zh-CN" sz="1050" dirty="0" smtClean="0"/>
                        <a:t>3000</a:t>
                      </a:r>
                      <a:r>
                        <a:rPr lang="zh-CN" altLang="en-US" sz="1050" dirty="0" smtClean="0"/>
                        <a:t>万元，对在重庆市内售卖转移或者报废注销旧机动车并购买新车的，给予每车</a:t>
                      </a:r>
                      <a:r>
                        <a:rPr lang="en-US" altLang="zh-CN" sz="1050" dirty="0" smtClean="0"/>
                        <a:t>2000</a:t>
                      </a:r>
                      <a:r>
                        <a:rPr lang="zh-CN" altLang="en-US" sz="1050" dirty="0" smtClean="0"/>
                        <a:t>元补助。</a:t>
                      </a:r>
                    </a:p>
                  </a:txBody>
                  <a:tcPr/>
                </a:tc>
              </a:tr>
              <a:tr h="1319520">
                <a:tc>
                  <a:txBody>
                    <a:bodyPr/>
                    <a:lstStyle/>
                    <a:p>
                      <a:pPr algn="ctr"/>
                      <a:r>
                        <a:rPr lang="zh-CN" altLang="en-US" sz="1050" dirty="0" smtClean="0"/>
                        <a:t>广东省广州、珠海、佛山</a:t>
                      </a:r>
                      <a:endParaRPr lang="zh-CN" altLang="en-US" sz="1050" dirty="0"/>
                    </a:p>
                  </a:txBody>
                  <a:tcPr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50" dirty="0" smtClean="0"/>
                        <a:t>2020</a:t>
                      </a:r>
                      <a:r>
                        <a:rPr lang="zh-CN" altLang="en-US" sz="1050" dirty="0" smtClean="0"/>
                        <a:t>年</a:t>
                      </a:r>
                      <a:r>
                        <a:rPr lang="en-US" altLang="zh-CN" sz="1050" dirty="0" smtClean="0"/>
                        <a:t>4</a:t>
                      </a:r>
                      <a:r>
                        <a:rPr lang="zh-CN" altLang="en-US" sz="1050" dirty="0" smtClean="0"/>
                        <a:t>月</a:t>
                      </a:r>
                      <a:endParaRPr lang="zh-CN" altLang="en-US" sz="1050" dirty="0"/>
                    </a:p>
                  </a:txBody>
                  <a:tcPr anchor="ct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zh-CN" altLang="en-US" sz="1050" dirty="0" smtClean="0"/>
                        <a:t>广州市促进汽车生产消费若干措施；珠海市促进汽车市场消费升级若干措施；佛山市促进汽车市场消费升级若干措施（试行）。</a:t>
                      </a:r>
                    </a:p>
                  </a:txBody>
                  <a:tcPr anchor="ct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zh-CN" altLang="en-US" sz="1050" dirty="0" smtClean="0"/>
                        <a:t>对置换二手车并在广州市注册登记的汽车销售企业购买新车的，给予</a:t>
                      </a:r>
                      <a:r>
                        <a:rPr lang="en-US" altLang="zh-CN" sz="1050" dirty="0" smtClean="0"/>
                        <a:t>3000</a:t>
                      </a:r>
                      <a:r>
                        <a:rPr lang="zh-CN" altLang="en-US" sz="1050" dirty="0" smtClean="0"/>
                        <a:t>元补助，其中对购买低油耗汽油车、非插电混合动力汽车的，每辆给予</a:t>
                      </a:r>
                      <a:r>
                        <a:rPr lang="en-US" altLang="zh-CN" sz="1050" dirty="0" smtClean="0"/>
                        <a:t>6000</a:t>
                      </a:r>
                      <a:r>
                        <a:rPr lang="zh-CN" altLang="en-US" sz="1050" dirty="0" smtClean="0"/>
                        <a:t>元补助；对提前一年以上报废老旧汽油车并购买新车的，给予最高</a:t>
                      </a:r>
                      <a:r>
                        <a:rPr lang="en-US" altLang="zh-CN" sz="1050" dirty="0" smtClean="0"/>
                        <a:t>2.3</a:t>
                      </a:r>
                      <a:r>
                        <a:rPr lang="zh-CN" altLang="en-US" sz="1050" dirty="0" smtClean="0"/>
                        <a:t>万元补助；珠海号牌车主凭汽车报废拆解或汽车转出证明在珠海购买新车的，每车给予</a:t>
                      </a:r>
                      <a:r>
                        <a:rPr lang="en-US" altLang="zh-CN" sz="1050" dirty="0" smtClean="0"/>
                        <a:t>3000</a:t>
                      </a:r>
                      <a:r>
                        <a:rPr lang="zh-CN" altLang="en-US" sz="1050" dirty="0" smtClean="0"/>
                        <a:t>元补助。珠海号牌车主凭报废拆解或汽车转出证明购买新车的，每车给予</a:t>
                      </a:r>
                      <a:r>
                        <a:rPr lang="en-US" altLang="zh-CN" sz="1050" dirty="0" smtClean="0"/>
                        <a:t>3500</a:t>
                      </a:r>
                      <a:r>
                        <a:rPr lang="zh-CN" altLang="en-US" sz="1050" dirty="0" smtClean="0"/>
                        <a:t>元补助；佛山市对同一消费者一次性购买</a:t>
                      </a:r>
                      <a:r>
                        <a:rPr lang="en-US" altLang="zh-CN" sz="1050" dirty="0" smtClean="0"/>
                        <a:t>5</a:t>
                      </a:r>
                      <a:r>
                        <a:rPr lang="zh-CN" altLang="en-US" sz="1050" dirty="0" smtClean="0"/>
                        <a:t>台及以上的大、中、重型客运、载货汽车（车辆单价不少于</a:t>
                      </a:r>
                      <a:r>
                        <a:rPr lang="en-US" altLang="zh-CN" sz="1050" dirty="0" smtClean="0"/>
                        <a:t>50</a:t>
                      </a:r>
                      <a:r>
                        <a:rPr lang="zh-CN" altLang="en-US" sz="1050" dirty="0" smtClean="0"/>
                        <a:t>万元），每辆车给予</a:t>
                      </a:r>
                      <a:r>
                        <a:rPr lang="en-US" altLang="zh-CN" sz="1050" dirty="0" smtClean="0"/>
                        <a:t>5000</a:t>
                      </a:r>
                      <a:r>
                        <a:rPr lang="zh-CN" altLang="en-US" sz="1050" dirty="0" smtClean="0"/>
                        <a:t>元补助。</a:t>
                      </a:r>
                    </a:p>
                  </a:txBody>
                  <a:tcPr/>
                </a:tc>
              </a:tr>
              <a:tr h="549800">
                <a:tc>
                  <a:txBody>
                    <a:bodyPr/>
                    <a:lstStyle/>
                    <a:p>
                      <a:pPr algn="ctr"/>
                      <a:r>
                        <a:rPr lang="zh-CN" altLang="en-US" sz="1050" dirty="0" smtClean="0"/>
                        <a:t>四川成都</a:t>
                      </a:r>
                      <a:endParaRPr lang="zh-CN" altLang="en-US" sz="1050" dirty="0"/>
                    </a:p>
                  </a:txBody>
                  <a:tcPr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50" dirty="0" smtClean="0"/>
                        <a:t>2020</a:t>
                      </a:r>
                      <a:r>
                        <a:rPr lang="zh-CN" altLang="en-US" sz="1050" dirty="0" smtClean="0"/>
                        <a:t>年</a:t>
                      </a:r>
                      <a:r>
                        <a:rPr lang="en-US" altLang="zh-CN" sz="1050" dirty="0" smtClean="0"/>
                        <a:t>4</a:t>
                      </a:r>
                      <a:r>
                        <a:rPr lang="zh-CN" altLang="en-US" sz="1050" dirty="0" smtClean="0"/>
                        <a:t>月</a:t>
                      </a:r>
                      <a:endParaRPr lang="zh-CN" altLang="en-US" sz="1050" dirty="0"/>
                    </a:p>
                  </a:txBody>
                  <a:tcPr anchor="ct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zh-CN" altLang="en-US" sz="1050" dirty="0" smtClean="0"/>
                        <a:t>成都市支持汽车更新换代实施细则</a:t>
                      </a:r>
                      <a:endParaRPr lang="zh-CN" altLang="en-US" sz="1050" dirty="0"/>
                    </a:p>
                  </a:txBody>
                  <a:tcPr anchor="ct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zh-CN" altLang="en-US" sz="1050" dirty="0" smtClean="0"/>
                        <a:t>对置换或报废在成都市登记注册的国三排放标准以下家用乘用车，并在成都市注册登记的限额以上汽车销售企业购买“国六”标准新家用乘用车的，每车给予</a:t>
                      </a:r>
                      <a:r>
                        <a:rPr lang="en-US" altLang="zh-CN" sz="1050" dirty="0" smtClean="0"/>
                        <a:t>2000</a:t>
                      </a:r>
                      <a:r>
                        <a:rPr lang="zh-CN" altLang="en-US" sz="1050" dirty="0" smtClean="0"/>
                        <a:t>元资金补助。</a:t>
                      </a:r>
                    </a:p>
                  </a:txBody>
                  <a:tcPr/>
                </a:tc>
              </a:tr>
            </a:tbl>
          </a:graphicData>
        </a:graphic>
      </p:graphicFrame>
    </p:spTree>
  </p:cSld>
  <p:clrMapOvr>
    <a:masterClrMapping/>
  </p:clrMapOvr>
  <p:transition spd="med"/>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0815-2"/>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hfdrusjd">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925</TotalTime>
  <Words>4504</Words>
  <Application>WPS 演示</Application>
  <PresentationFormat>全屏显示(16:9)</PresentationFormat>
  <Paragraphs>332</Paragraphs>
  <Slides>15</Slides>
  <Notes>15</Notes>
  <HiddenSlides>0</HiddenSlides>
  <MMClips>0</MMClips>
  <ScaleCrop>false</ScaleCrop>
  <HeadingPairs>
    <vt:vector size="4" baseType="variant">
      <vt:variant>
        <vt:lpstr>主题</vt:lpstr>
      </vt:variant>
      <vt:variant>
        <vt:i4>2</vt:i4>
      </vt:variant>
      <vt:variant>
        <vt:lpstr>幻灯片标题</vt:lpstr>
      </vt:variant>
      <vt:variant>
        <vt:i4>15</vt:i4>
      </vt:variant>
    </vt:vector>
  </HeadingPairs>
  <TitlesOfParts>
    <vt:vector size="17" baseType="lpstr">
      <vt:lpstr>Office 主题​​</vt:lpstr>
      <vt:lpstr>Office Theme</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yanruilin</cp:lastModifiedBy>
  <cp:revision>272</cp:revision>
  <dcterms:created xsi:type="dcterms:W3CDTF">2017-08-15T01:04:00Z</dcterms:created>
  <dcterms:modified xsi:type="dcterms:W3CDTF">2021-03-15T03:29:44Z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2052-11.1.0.9999</vt:lpwstr>
  </property>
</Properties>
</file>