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9" r:id="rId2"/>
    <p:sldId id="268" r:id="rId3"/>
    <p:sldId id="273" r:id="rId4"/>
    <p:sldId id="276" r:id="rId5"/>
    <p:sldId id="285" r:id="rId6"/>
    <p:sldId id="287" r:id="rId7"/>
    <p:sldId id="286" r:id="rId8"/>
    <p:sldId id="279" r:id="rId9"/>
    <p:sldId id="280" r:id="rId10"/>
    <p:sldId id="266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2366" userDrawn="1">
          <p15:clr>
            <a:srgbClr val="A4A3A4"/>
          </p15:clr>
        </p15:guide>
        <p15:guide id="3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75C2"/>
    <a:srgbClr val="4472C4"/>
    <a:srgbClr val="A6ADB3"/>
    <a:srgbClr val="595757"/>
    <a:srgbClr val="1E2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5" autoAdjust="0"/>
    <p:restoredTop sz="94333" autoAdjust="0"/>
  </p:normalViewPr>
  <p:slideViewPr>
    <p:cSldViewPr snapToGrid="0">
      <p:cViewPr varScale="1">
        <p:scale>
          <a:sx n="61" d="100"/>
          <a:sy n="61" d="100"/>
        </p:scale>
        <p:origin x="588" y="56"/>
      </p:cViewPr>
      <p:guideLst>
        <p:guide orient="horz" pos="1207"/>
        <p:guide pos="2366"/>
        <p:guide orient="horz" pos="3952"/>
      </p:guideLst>
    </p:cSldViewPr>
  </p:slideViewPr>
  <p:outlineViewPr>
    <p:cViewPr>
      <p:scale>
        <a:sx n="33" d="100"/>
        <a:sy n="33" d="100"/>
      </p:scale>
      <p:origin x="0" y="-27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1\Desktop\&#24066;&#22330;&#30740;&#31350;\2021&#24180;\J-&#36827;&#21475;&#27773;&#36710;&#24066;&#22330;&#25253;&#21578;\2021&#25968;&#25454;-1&#26376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24066;&#22330;&#30740;&#31350;\2021&#24180;\J-&#36827;&#21475;&#27773;&#36710;&#24066;&#22330;&#25253;&#21578;\2021&#25968;&#25454;-1&#26376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24066;&#22330;&#30740;&#31350;\2021&#24180;\J-&#36827;&#21475;&#27773;&#36710;&#24066;&#22330;&#25253;&#21578;\2021&#25968;&#25454;-1&#26376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esktop\&#24066;&#22330;&#30740;&#31350;\2021&#24180;\J-&#36827;&#21475;&#27773;&#36710;&#24066;&#22330;&#25253;&#21578;\2021&#25968;&#25454;-1&#26376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esktop\&#24066;&#22330;&#30740;&#31350;\2021&#24180;\J-&#36827;&#21475;&#27773;&#36710;&#24066;&#22330;&#25253;&#21578;\2021&#25968;&#25454;-1&#26376;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1\Desktop\&#24066;&#22330;&#30740;&#31350;\2021&#24180;\J-&#36827;&#21475;&#27773;&#36710;&#24066;&#22330;&#25253;&#21578;\2021&#25968;&#25454;-1&#26376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447692389623982E-2"/>
          <c:y val="0.13033447742109155"/>
          <c:w val="0.88681243962897904"/>
          <c:h val="0.739948884342213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'P6+P9'!$B$13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'P6+P9'!$B$14:$B$25</c:f>
              <c:numCache>
                <c:formatCode>General</c:formatCode>
                <c:ptCount val="12"/>
                <c:pt idx="0">
                  <c:v>88206</c:v>
                </c:pt>
                <c:pt idx="1">
                  <c:v>10321</c:v>
                </c:pt>
                <c:pt idx="2">
                  <c:v>65526</c:v>
                </c:pt>
                <c:pt idx="3">
                  <c:v>91589</c:v>
                </c:pt>
                <c:pt idx="4">
                  <c:v>87343</c:v>
                </c:pt>
                <c:pt idx="5">
                  <c:v>88508</c:v>
                </c:pt>
                <c:pt idx="6">
                  <c:v>84791</c:v>
                </c:pt>
                <c:pt idx="7">
                  <c:v>83217</c:v>
                </c:pt>
                <c:pt idx="8">
                  <c:v>97189</c:v>
                </c:pt>
                <c:pt idx="9">
                  <c:v>85059</c:v>
                </c:pt>
                <c:pt idx="10">
                  <c:v>98805</c:v>
                </c:pt>
                <c:pt idx="11">
                  <c:v>119226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11-4D07-B0A3-1B2BB7F30FC4}"/>
            </c:ext>
          </c:extLst>
        </c:ser>
        <c:ser>
          <c:idx val="1"/>
          <c:order val="1"/>
          <c:tx>
            <c:strRef>
              <c:f>'P6+P9'!$C$13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4472C4"/>
            </a:solidFill>
            <a:ln>
              <a:solidFill>
                <a:sysClr val="window" lastClr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'P6+P9'!$C$14:$C$25</c:f>
              <c:numCache>
                <c:formatCode>General</c:formatCode>
                <c:ptCount val="12"/>
                <c:pt idx="0">
                  <c:v>97593</c:v>
                </c:pt>
                <c:pt idx="1">
                  <c:v>54872</c:v>
                </c:pt>
                <c:pt idx="2">
                  <c:v>88476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11-4D07-B0A3-1B2BB7F30F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6"/>
        <c:axId val="180395152"/>
        <c:axId val="180390256"/>
      </c:barChart>
      <c:lineChart>
        <c:grouping val="standard"/>
        <c:varyColors val="0"/>
        <c:ser>
          <c:idx val="2"/>
          <c:order val="2"/>
          <c:tx>
            <c:strRef>
              <c:f>'P6+P9'!$D$13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6.6115696742743797E-3"/>
                  <c:y val="-9.09886264216972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D11-4D07-B0A3-1B2BB7F30F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'P6+P9'!$D$14:$D$25</c:f>
              <c:numCache>
                <c:formatCode>0.0%</c:formatCode>
                <c:ptCount val="12"/>
                <c:pt idx="0">
                  <c:v>0.10642133188218494</c:v>
                </c:pt>
                <c:pt idx="1">
                  <c:v>4.3165390950489293</c:v>
                </c:pt>
                <c:pt idx="2">
                  <c:v>0.35024265177181579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11-4D07-B0A3-1B2BB7F30F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396784"/>
        <c:axId val="180393520"/>
      </c:lineChart>
      <c:catAx>
        <c:axId val="180395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0256"/>
        <c:crosses val="autoZero"/>
        <c:auto val="1"/>
        <c:lblAlgn val="ctr"/>
        <c:lblOffset val="100"/>
        <c:noMultiLvlLbl val="0"/>
      </c:catAx>
      <c:valAx>
        <c:axId val="180390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5152"/>
        <c:crosses val="autoZero"/>
        <c:crossBetween val="between"/>
      </c:valAx>
      <c:valAx>
        <c:axId val="180393520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396784"/>
        <c:crosses val="max"/>
        <c:crossBetween val="between"/>
      </c:valAx>
      <c:catAx>
        <c:axId val="180396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03935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'P10'!$B$1</c:f>
              <c:strCache>
                <c:ptCount val="1"/>
                <c:pt idx="0">
                  <c:v>大型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'P10'!$A$2:$A$4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'P10'!$B$2:$B$4</c:f>
              <c:numCache>
                <c:formatCode>0.0%</c:formatCode>
                <c:ptCount val="3"/>
                <c:pt idx="0">
                  <c:v>0.12919928755619614</c:v>
                </c:pt>
                <c:pt idx="1">
                  <c:v>0.14600353868133017</c:v>
                </c:pt>
                <c:pt idx="2">
                  <c:v>0.13109848469127297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BC-4479-A8EF-75B4C60DAD8D}"/>
            </c:ext>
          </c:extLst>
        </c:ser>
        <c:ser>
          <c:idx val="1"/>
          <c:order val="1"/>
          <c:tx>
            <c:strRef>
              <c:f>'P10'!$C$1</c:f>
              <c:strCache>
                <c:ptCount val="1"/>
                <c:pt idx="0">
                  <c:v>中大型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'P10'!$A$2:$A$4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'P10'!$C$2:$C$4</c:f>
              <c:numCache>
                <c:formatCode>0.0%</c:formatCode>
                <c:ptCount val="3"/>
                <c:pt idx="0">
                  <c:v>0.464548588882014</c:v>
                </c:pt>
                <c:pt idx="1">
                  <c:v>0.54500000000000004</c:v>
                </c:pt>
                <c:pt idx="2">
                  <c:v>0.54809683698498801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BC-4479-A8EF-75B4C60DAD8D}"/>
            </c:ext>
          </c:extLst>
        </c:ser>
        <c:ser>
          <c:idx val="2"/>
          <c:order val="2"/>
          <c:tx>
            <c:strRef>
              <c:f>'P10'!$D$1</c:f>
              <c:strCache>
                <c:ptCount val="1"/>
                <c:pt idx="0">
                  <c:v>中型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'P10'!$A$2:$A$4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'P10'!$D$2:$D$4</c:f>
              <c:numCache>
                <c:formatCode>0.0%</c:formatCode>
                <c:ptCount val="3"/>
                <c:pt idx="0">
                  <c:v>0.27433199452076351</c:v>
                </c:pt>
                <c:pt idx="1">
                  <c:v>0.21099999999999999</c:v>
                </c:pt>
                <c:pt idx="2">
                  <c:v>0.21696182882946446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BC-4479-A8EF-75B4C60DAD8D}"/>
            </c:ext>
          </c:extLst>
        </c:ser>
        <c:ser>
          <c:idx val="3"/>
          <c:order val="3"/>
          <c:tx>
            <c:strRef>
              <c:f>'P10'!$E$1</c:f>
              <c:strCache>
                <c:ptCount val="1"/>
                <c:pt idx="0">
                  <c:v>紧凑型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'P10'!$A$2:$A$4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'P10'!$E$2:$E$4</c:f>
              <c:numCache>
                <c:formatCode>0.0%</c:formatCode>
                <c:ptCount val="3"/>
                <c:pt idx="0">
                  <c:v>9.4918294283639904E-2</c:v>
                </c:pt>
                <c:pt idx="1">
                  <c:v>7.3470792251241826E-2</c:v>
                </c:pt>
                <c:pt idx="2">
                  <c:v>7.7612361532491361E-2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BC-4479-A8EF-75B4C60DAD8D}"/>
            </c:ext>
          </c:extLst>
        </c:ser>
        <c:ser>
          <c:idx val="4"/>
          <c:order val="4"/>
          <c:tx>
            <c:strRef>
              <c:f>'P10'!$F$1</c:f>
              <c:strCache>
                <c:ptCount val="1"/>
                <c:pt idx="0">
                  <c:v>小型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'P10'!$A$2:$A$4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'P10'!$F$2:$F$4</c:f>
              <c:numCache>
                <c:formatCode>0.0%</c:formatCode>
                <c:ptCount val="3"/>
                <c:pt idx="0">
                  <c:v>2.9112914474554812E-2</c:v>
                </c:pt>
                <c:pt idx="1">
                  <c:v>2.5000000000000001E-2</c:v>
                </c:pt>
                <c:pt idx="2">
                  <c:v>2.6230487961783174E-2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9BC-4479-A8EF-75B4C60DAD8D}"/>
            </c:ext>
          </c:extLst>
        </c:ser>
        <c:ser>
          <c:idx val="5"/>
          <c:order val="5"/>
          <c:tx>
            <c:strRef>
              <c:f>'P10'!$G$1</c:f>
              <c:strCache>
                <c:ptCount val="1"/>
                <c:pt idx="0">
                  <c:v>微型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'P10'!$A$2:$A$4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'P10'!$G$2:$G$4</c:f>
              <c:numCache>
                <c:formatCode>0.0%</c:formatCode>
                <c:ptCount val="3"/>
                <c:pt idx="0">
                  <c:v>7.888920282831606E-3</c:v>
                </c:pt>
                <c:pt idx="1">
                  <c:v>7.2681516408987977E-5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9BC-4479-A8EF-75B4C60DAD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80398416"/>
        <c:axId val="180390800"/>
      </c:barChart>
      <c:catAx>
        <c:axId val="18039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0800"/>
        <c:crosses val="autoZero"/>
        <c:auto val="1"/>
        <c:lblAlgn val="ctr"/>
        <c:lblOffset val="100"/>
        <c:noMultiLvlLbl val="0"/>
      </c:catAx>
      <c:valAx>
        <c:axId val="18039080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8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357898890089715"/>
          <c:y val="5.2621343330004726E-2"/>
          <c:w val="9.5963494759233534E-2"/>
          <c:h val="0.85872105903601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016962273633713E-2"/>
          <c:y val="8.8840185903134083E-2"/>
          <c:w val="0.82931990807542033"/>
          <c:h val="0.7566482510900799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再搞个透视表!$E$17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再搞个透视表!$F$16:$H$16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再搞个透视表!$F$17:$H$17</c:f>
              <c:numCache>
                <c:formatCode>0.0%</c:formatCode>
                <c:ptCount val="3"/>
                <c:pt idx="0">
                  <c:v>4.7702797915601163E-2</c:v>
                </c:pt>
                <c:pt idx="1">
                  <c:v>1.66696673268119E-2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3-4B3A-8792-AE82A9AE61F3}"/>
            </c:ext>
          </c:extLst>
        </c:ser>
        <c:ser>
          <c:idx val="1"/>
          <c:order val="1"/>
          <c:tx>
            <c:strRef>
              <c:f>再搞个透视表!$E$18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再搞个透视表!$F$16:$H$16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再搞个透视表!$F$18:$H$18</c:f>
              <c:numCache>
                <c:formatCode>0.0%</c:formatCode>
                <c:ptCount val="3"/>
                <c:pt idx="0">
                  <c:v>1.1403750344240543E-2</c:v>
                </c:pt>
                <c:pt idx="1">
                  <c:v>2.1981836003920861E-2</c:v>
                </c:pt>
                <c:pt idx="2">
                  <c:v>2.0494643916975527E-2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6E3-4B3A-8792-AE82A9AE61F3}"/>
            </c:ext>
          </c:extLst>
        </c:ser>
        <c:ser>
          <c:idx val="2"/>
          <c:order val="2"/>
          <c:tx>
            <c:strRef>
              <c:f>再搞个透视表!$E$19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再搞个透视表!$F$16:$H$16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再搞个透视表!$F$19:$H$19</c:f>
              <c:numCache>
                <c:formatCode>0.0%</c:formatCode>
                <c:ptCount val="3"/>
                <c:pt idx="0">
                  <c:v>6.7122435184423512E-2</c:v>
                </c:pt>
                <c:pt idx="1">
                  <c:v>4.8220608533877454E-2</c:v>
                </c:pt>
                <c:pt idx="2">
                  <c:v>4.790384367957301E-2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6E3-4B3A-8792-AE82A9AE61F3}"/>
            </c:ext>
          </c:extLst>
        </c:ser>
        <c:ser>
          <c:idx val="3"/>
          <c:order val="3"/>
          <c:tx>
            <c:strRef>
              <c:f>再搞个透视表!$E$20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再搞个透视表!$F$16:$H$16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再搞个透视表!$F$20:$H$20</c:f>
              <c:numCache>
                <c:formatCode>0.0%</c:formatCode>
                <c:ptCount val="3"/>
                <c:pt idx="0">
                  <c:v>0.45665609207406266</c:v>
                </c:pt>
                <c:pt idx="1">
                  <c:v>0.44248434655624236</c:v>
                </c:pt>
                <c:pt idx="2">
                  <c:v>0.51544153963003392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6E3-4B3A-8792-AE82A9AE61F3}"/>
            </c:ext>
          </c:extLst>
        </c:ser>
        <c:ser>
          <c:idx val="4"/>
          <c:order val="4"/>
          <c:tx>
            <c:strRef>
              <c:f>再搞个透视表!$E$21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再搞个透视表!$F$16:$H$16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再搞个透视表!$F$21:$H$21</c:f>
              <c:numCache>
                <c:formatCode>0.0%</c:formatCode>
                <c:ptCount val="3"/>
                <c:pt idx="0">
                  <c:v>8.7669571997238918E-2</c:v>
                </c:pt>
                <c:pt idx="1">
                  <c:v>0.12308007761707576</c:v>
                </c:pt>
                <c:pt idx="2">
                  <c:v>0.14714805699320579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6E3-4B3A-8792-AE82A9AE61F3}"/>
            </c:ext>
          </c:extLst>
        </c:ser>
        <c:ser>
          <c:idx val="5"/>
          <c:order val="5"/>
          <c:tx>
            <c:strRef>
              <c:f>再搞个透视表!$E$22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再搞个透视表!$F$16:$H$16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再搞个透视表!$F$22:$H$22</c:f>
              <c:numCache>
                <c:formatCode>0.0%</c:formatCode>
                <c:ptCount val="3"/>
                <c:pt idx="0">
                  <c:v>0.25094062610648749</c:v>
                </c:pt>
                <c:pt idx="1">
                  <c:v>0.28330032607173578</c:v>
                </c:pt>
                <c:pt idx="2">
                  <c:v>0.24005876957429412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6E3-4B3A-8792-AE82A9AE61F3}"/>
            </c:ext>
          </c:extLst>
        </c:ser>
        <c:ser>
          <c:idx val="6"/>
          <c:order val="6"/>
          <c:tx>
            <c:strRef>
              <c:f>再搞个透视表!$E$23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0807532553576434E-3"/>
                  <c:y val="3.95647873392680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76E3-4B3A-8792-AE82A9AE61F3}"/>
                </c:ext>
              </c:extLst>
            </c:dLbl>
            <c:dLbl>
              <c:idx val="1"/>
              <c:layout>
                <c:manualLayout>
                  <c:x val="-6.9252265796872475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76E3-4B3A-8792-AE82A9AE61F3}"/>
                </c:ext>
              </c:extLst>
            </c:dLbl>
            <c:dLbl>
              <c:idx val="2"/>
              <c:layout>
                <c:manualLayout>
                  <c:x val="0"/>
                  <c:y val="1.41870940645227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76E3-4B3A-8792-AE82A9AE61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再搞个透视表!$F$16:$H$16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2021 YTD</c:v>
                </c:pt>
              </c:strCache>
            </c:strRef>
          </c:cat>
          <c:val>
            <c:numRef>
              <c:f>再搞个透视表!$F$23:$H$23</c:f>
              <c:numCache>
                <c:formatCode>0.0%</c:formatCode>
                <c:ptCount val="3"/>
                <c:pt idx="0">
                  <c:v>7.8504726377945713E-2</c:v>
                </c:pt>
                <c:pt idx="1">
                  <c:v>6.4263137890335872E-2</c:v>
                </c:pt>
                <c:pt idx="2">
                  <c:v>2.8953146205917633E-2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76E3-4B3A-8792-AE82A9AE61F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395808544"/>
        <c:axId val="395801472"/>
      </c:barChart>
      <c:catAx>
        <c:axId val="395808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95801472"/>
        <c:crosses val="autoZero"/>
        <c:auto val="1"/>
        <c:lblAlgn val="ctr"/>
        <c:lblOffset val="100"/>
        <c:noMultiLvlLbl val="0"/>
      </c:catAx>
      <c:valAx>
        <c:axId val="3958014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95808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8059228125354649"/>
          <c:y val="0.26540654653186657"/>
          <c:w val="0.10623092504174707"/>
          <c:h val="0.327555998708121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58458601765689"/>
          <c:y val="6.387401574803149E-2"/>
          <c:w val="0.75941541398234313"/>
          <c:h val="0.9020472440944882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'P12 (2)'!$B$14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dLbls>
            <c:delete val="1"/>
          </c:dLbls>
          <c:cat>
            <c:strRef>
              <c:f>'P12 (2)'!$A$15:$A$24</c:f>
              <c:strCache>
                <c:ptCount val="10"/>
                <c:pt idx="0">
                  <c:v>大众</c:v>
                </c:pt>
                <c:pt idx="1">
                  <c:v>沃尔沃</c:v>
                </c:pt>
                <c:pt idx="2">
                  <c:v>丰田</c:v>
                </c:pt>
                <c:pt idx="3">
                  <c:v>MINI</c:v>
                </c:pt>
                <c:pt idx="4">
                  <c:v>路虎</c:v>
                </c:pt>
                <c:pt idx="5">
                  <c:v>奥迪</c:v>
                </c:pt>
                <c:pt idx="6">
                  <c:v>保时捷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'P12 (2)'!$B$15:$B$24</c:f>
              <c:numCache>
                <c:formatCode>General</c:formatCode>
                <c:ptCount val="10"/>
                <c:pt idx="0">
                  <c:v>1837</c:v>
                </c:pt>
                <c:pt idx="1">
                  <c:v>1234</c:v>
                </c:pt>
                <c:pt idx="2">
                  <c:v>4395</c:v>
                </c:pt>
                <c:pt idx="3">
                  <c:v>2500</c:v>
                </c:pt>
                <c:pt idx="4">
                  <c:v>2081</c:v>
                </c:pt>
                <c:pt idx="5">
                  <c:v>2018</c:v>
                </c:pt>
                <c:pt idx="6">
                  <c:v>6552</c:v>
                </c:pt>
                <c:pt idx="7">
                  <c:v>10715</c:v>
                </c:pt>
                <c:pt idx="8">
                  <c:v>9806</c:v>
                </c:pt>
                <c:pt idx="9">
                  <c:v>16089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4D-4933-9C7B-814E8C29485F}"/>
            </c:ext>
          </c:extLst>
        </c:ser>
        <c:ser>
          <c:idx val="1"/>
          <c:order val="1"/>
          <c:tx>
            <c:strRef>
              <c:f>'P12 (2)'!$C$14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A6ADB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'P12 (2)'!$A$15:$A$24</c:f>
              <c:strCache>
                <c:ptCount val="10"/>
                <c:pt idx="0">
                  <c:v>大众</c:v>
                </c:pt>
                <c:pt idx="1">
                  <c:v>沃尔沃</c:v>
                </c:pt>
                <c:pt idx="2">
                  <c:v>丰田</c:v>
                </c:pt>
                <c:pt idx="3">
                  <c:v>MINI</c:v>
                </c:pt>
                <c:pt idx="4">
                  <c:v>路虎</c:v>
                </c:pt>
                <c:pt idx="5">
                  <c:v>奥迪</c:v>
                </c:pt>
                <c:pt idx="6">
                  <c:v>保时捷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'P12 (2)'!$C$15:$C$24</c:f>
              <c:numCache>
                <c:formatCode>General</c:formatCode>
                <c:ptCount val="10"/>
                <c:pt idx="0">
                  <c:v>1985</c:v>
                </c:pt>
                <c:pt idx="1">
                  <c:v>2076</c:v>
                </c:pt>
                <c:pt idx="2">
                  <c:v>2581</c:v>
                </c:pt>
                <c:pt idx="3">
                  <c:v>2939</c:v>
                </c:pt>
                <c:pt idx="4">
                  <c:v>3614</c:v>
                </c:pt>
                <c:pt idx="5">
                  <c:v>7359</c:v>
                </c:pt>
                <c:pt idx="6">
                  <c:v>8175</c:v>
                </c:pt>
                <c:pt idx="7">
                  <c:v>14046</c:v>
                </c:pt>
                <c:pt idx="8">
                  <c:v>15258</c:v>
                </c:pt>
                <c:pt idx="9">
                  <c:v>24830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4D-4933-9C7B-814E8C2948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80399504"/>
        <c:axId val="180400592"/>
      </c:barChart>
      <c:catAx>
        <c:axId val="180399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400592"/>
        <c:crosses val="autoZero"/>
        <c:auto val="1"/>
        <c:lblAlgn val="ctr"/>
        <c:lblOffset val="100"/>
        <c:noMultiLvlLbl val="0"/>
      </c:catAx>
      <c:valAx>
        <c:axId val="180400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399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549634382121988"/>
          <c:y val="1.1606776425674065E-2"/>
          <c:w val="0.57951028655914216"/>
          <c:h val="7.9151715106885956E-2"/>
        </c:manualLayout>
      </c:layout>
      <c:overlay val="0"/>
      <c:txPr>
        <a:bodyPr/>
        <a:lstStyle/>
        <a:p>
          <a:pPr>
            <a:defRPr sz="12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63277275525744"/>
          <c:y val="0.11104890506397282"/>
          <c:w val="0.77363292551394025"/>
          <c:h val="0.8801598612268498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'P12 (2)'!$B$40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cat>
            <c:strRef>
              <c:f>'P12 (2)'!$A$41:$A$50</c:f>
              <c:strCache>
                <c:ptCount val="10"/>
                <c:pt idx="0">
                  <c:v>大众</c:v>
                </c:pt>
                <c:pt idx="1">
                  <c:v>沃尔沃</c:v>
                </c:pt>
                <c:pt idx="2">
                  <c:v>丰田</c:v>
                </c:pt>
                <c:pt idx="3">
                  <c:v>MINI</c:v>
                </c:pt>
                <c:pt idx="4">
                  <c:v>路虎</c:v>
                </c:pt>
                <c:pt idx="5">
                  <c:v>奥迪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(2)'!$B$41:$B$50</c:f>
              <c:numCache>
                <c:formatCode>General</c:formatCode>
                <c:ptCount val="10"/>
                <c:pt idx="0">
                  <c:v>4878</c:v>
                </c:pt>
                <c:pt idx="1">
                  <c:v>3216</c:v>
                </c:pt>
                <c:pt idx="2">
                  <c:v>13254</c:v>
                </c:pt>
                <c:pt idx="3">
                  <c:v>5147</c:v>
                </c:pt>
                <c:pt idx="4">
                  <c:v>6415</c:v>
                </c:pt>
                <c:pt idx="5">
                  <c:v>5870</c:v>
                </c:pt>
                <c:pt idx="6">
                  <c:v>15165</c:v>
                </c:pt>
                <c:pt idx="7">
                  <c:v>26330</c:v>
                </c:pt>
                <c:pt idx="8">
                  <c:v>28664</c:v>
                </c:pt>
                <c:pt idx="9">
                  <c:v>32984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FA-4A52-8CE2-DB674004F641}"/>
            </c:ext>
          </c:extLst>
        </c:ser>
        <c:ser>
          <c:idx val="1"/>
          <c:order val="1"/>
          <c:tx>
            <c:strRef>
              <c:f>'P12 (2)'!$C$40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A6ADB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'P12 (2)'!$A$41:$A$50</c:f>
              <c:strCache>
                <c:ptCount val="10"/>
                <c:pt idx="0">
                  <c:v>大众</c:v>
                </c:pt>
                <c:pt idx="1">
                  <c:v>沃尔沃</c:v>
                </c:pt>
                <c:pt idx="2">
                  <c:v>丰田</c:v>
                </c:pt>
                <c:pt idx="3">
                  <c:v>MINI</c:v>
                </c:pt>
                <c:pt idx="4">
                  <c:v>路虎</c:v>
                </c:pt>
                <c:pt idx="5">
                  <c:v>奥迪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(2)'!$C$41:$C$50</c:f>
              <c:numCache>
                <c:formatCode>General</c:formatCode>
                <c:ptCount val="10"/>
                <c:pt idx="0">
                  <c:v>5378</c:v>
                </c:pt>
                <c:pt idx="1">
                  <c:v>5708</c:v>
                </c:pt>
                <c:pt idx="2">
                  <c:v>5869</c:v>
                </c:pt>
                <c:pt idx="3">
                  <c:v>8017</c:v>
                </c:pt>
                <c:pt idx="4">
                  <c:v>10644</c:v>
                </c:pt>
                <c:pt idx="5">
                  <c:v>20047</c:v>
                </c:pt>
                <c:pt idx="6">
                  <c:v>20613</c:v>
                </c:pt>
                <c:pt idx="7">
                  <c:v>41562</c:v>
                </c:pt>
                <c:pt idx="8">
                  <c:v>45576</c:v>
                </c:pt>
                <c:pt idx="9">
                  <c:v>60558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FA-4A52-8CE2-DB674004F6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0397328"/>
        <c:axId val="180397872"/>
      </c:barChart>
      <c:catAx>
        <c:axId val="18039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7872"/>
        <c:crosses val="autoZero"/>
        <c:auto val="1"/>
        <c:lblAlgn val="ctr"/>
        <c:lblOffset val="100"/>
        <c:noMultiLvlLbl val="0"/>
      </c:catAx>
      <c:valAx>
        <c:axId val="1803978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39732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15049970605526161"/>
          <c:y val="5.984982876796785E-2"/>
          <c:w val="0.57951028655914216"/>
          <c:h val="7.9151715106885956E-2"/>
        </c:manualLayout>
      </c:layout>
      <c:overlay val="0"/>
      <c:txPr>
        <a:bodyPr/>
        <a:lstStyle/>
        <a:p>
          <a:pPr>
            <a:defRPr sz="12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1141877951291468E-2"/>
          <c:y val="8.251457246318869E-2"/>
          <c:w val="0.88681243962897904"/>
          <c:h val="0.792442313361856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'P13'!$B$1</c:f>
              <c:strCache>
                <c:ptCount val="1"/>
                <c:pt idx="0">
                  <c:v>2020保险数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8732780743777294E-2"/>
                  <c:y val="-1.0313990147354569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7EC-4166-B9A9-BF17B0C4C2B3}"/>
                </c:ext>
              </c:extLst>
            </c:dLbl>
            <c:dLbl>
              <c:idx val="9"/>
              <c:layout>
                <c:manualLayout>
                  <c:x val="-1.5426995906640125E-2"/>
                  <c:y val="-8.4388166962763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7EC-4166-B9A9-BF17B0C4C2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'P13'!$A$2:$A$11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江苏</c:v>
                </c:pt>
                <c:pt idx="3">
                  <c:v>上海</c:v>
                </c:pt>
                <c:pt idx="4">
                  <c:v>北京</c:v>
                </c:pt>
                <c:pt idx="5">
                  <c:v>山东</c:v>
                </c:pt>
                <c:pt idx="6">
                  <c:v>四川</c:v>
                </c:pt>
                <c:pt idx="7">
                  <c:v>福建</c:v>
                </c:pt>
                <c:pt idx="8">
                  <c:v>辽宁</c:v>
                </c:pt>
                <c:pt idx="9">
                  <c:v>河南</c:v>
                </c:pt>
              </c:strCache>
            </c:strRef>
          </c:cat>
          <c:val>
            <c:numRef>
              <c:f>'P13'!$B$2:$B$11</c:f>
              <c:numCache>
                <c:formatCode>General</c:formatCode>
                <c:ptCount val="10"/>
                <c:pt idx="0">
                  <c:v>10641</c:v>
                </c:pt>
                <c:pt idx="1">
                  <c:v>7686</c:v>
                </c:pt>
                <c:pt idx="2">
                  <c:v>7341</c:v>
                </c:pt>
                <c:pt idx="3">
                  <c:v>4314</c:v>
                </c:pt>
                <c:pt idx="4">
                  <c:v>2649</c:v>
                </c:pt>
                <c:pt idx="5">
                  <c:v>3471</c:v>
                </c:pt>
                <c:pt idx="6">
                  <c:v>3405</c:v>
                </c:pt>
                <c:pt idx="7">
                  <c:v>2622</c:v>
                </c:pt>
                <c:pt idx="8">
                  <c:v>2894</c:v>
                </c:pt>
                <c:pt idx="9">
                  <c:v>1832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EC-4166-B9A9-BF17B0C4C2B3}"/>
            </c:ext>
          </c:extLst>
        </c:ser>
        <c:ser>
          <c:idx val="1"/>
          <c:order val="1"/>
          <c:tx>
            <c:strRef>
              <c:f>'P13'!$C$1</c:f>
              <c:strCache>
                <c:ptCount val="1"/>
                <c:pt idx="0">
                  <c:v>2021保险数</c:v>
                </c:pt>
              </c:strCache>
            </c:strRef>
          </c:tx>
          <c:spPr>
            <a:solidFill>
              <a:srgbClr val="4472C4"/>
            </a:solidFill>
            <a:ln>
              <a:solidFill>
                <a:sysClr val="window" lastClr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'P13'!$A$2:$A$11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江苏</c:v>
                </c:pt>
                <c:pt idx="3">
                  <c:v>上海</c:v>
                </c:pt>
                <c:pt idx="4">
                  <c:v>北京</c:v>
                </c:pt>
                <c:pt idx="5">
                  <c:v>山东</c:v>
                </c:pt>
                <c:pt idx="6">
                  <c:v>四川</c:v>
                </c:pt>
                <c:pt idx="7">
                  <c:v>福建</c:v>
                </c:pt>
                <c:pt idx="8">
                  <c:v>辽宁</c:v>
                </c:pt>
                <c:pt idx="9">
                  <c:v>河南</c:v>
                </c:pt>
              </c:strCache>
            </c:strRef>
          </c:cat>
          <c:val>
            <c:numRef>
              <c:f>'P13'!$C$2:$C$11</c:f>
              <c:numCache>
                <c:formatCode>General</c:formatCode>
                <c:ptCount val="10"/>
                <c:pt idx="0">
                  <c:v>15867</c:v>
                </c:pt>
                <c:pt idx="1">
                  <c:v>10580</c:v>
                </c:pt>
                <c:pt idx="2">
                  <c:v>9469</c:v>
                </c:pt>
                <c:pt idx="3">
                  <c:v>5653</c:v>
                </c:pt>
                <c:pt idx="4">
                  <c:v>5541</c:v>
                </c:pt>
                <c:pt idx="5">
                  <c:v>4636</c:v>
                </c:pt>
                <c:pt idx="6">
                  <c:v>4478</c:v>
                </c:pt>
                <c:pt idx="7">
                  <c:v>3171</c:v>
                </c:pt>
                <c:pt idx="8">
                  <c:v>2626</c:v>
                </c:pt>
                <c:pt idx="9">
                  <c:v>2533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EC-4166-B9A9-BF17B0C4C2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6"/>
        <c:axId val="2138425312"/>
        <c:axId val="2138423136"/>
      </c:barChart>
      <c:lineChart>
        <c:grouping val="standard"/>
        <c:varyColors val="0"/>
        <c:ser>
          <c:idx val="2"/>
          <c:order val="2"/>
          <c:tx>
            <c:strRef>
              <c:f>'P13'!$D$1</c:f>
              <c:strCache>
                <c:ptCount val="1"/>
                <c:pt idx="0">
                  <c:v>MOM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1.9212162928165296E-2"/>
                  <c:y val="-9.07735382629459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7EC-4166-B9A9-BF17B0C4C2B3}"/>
                </c:ext>
              </c:extLst>
            </c:dLbl>
            <c:dLbl>
              <c:idx val="9"/>
              <c:layout>
                <c:manualLayout>
                  <c:x val="-3.5210590289413646E-2"/>
                  <c:y val="-0.1037147595356550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7EC-4166-B9A9-BF17B0C4C2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'P13'!$A$2:$A$11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江苏</c:v>
                </c:pt>
                <c:pt idx="3">
                  <c:v>上海</c:v>
                </c:pt>
                <c:pt idx="4">
                  <c:v>北京</c:v>
                </c:pt>
                <c:pt idx="5">
                  <c:v>山东</c:v>
                </c:pt>
                <c:pt idx="6">
                  <c:v>四川</c:v>
                </c:pt>
                <c:pt idx="7">
                  <c:v>福建</c:v>
                </c:pt>
                <c:pt idx="8">
                  <c:v>辽宁</c:v>
                </c:pt>
                <c:pt idx="9">
                  <c:v>河南</c:v>
                </c:pt>
              </c:strCache>
            </c:strRef>
          </c:cat>
          <c:val>
            <c:numRef>
              <c:f>'P13'!$D$2:$D$11</c:f>
              <c:numCache>
                <c:formatCode>0.0%</c:formatCode>
                <c:ptCount val="10"/>
                <c:pt idx="0">
                  <c:v>0.4911192557090498</c:v>
                </c:pt>
                <c:pt idx="1">
                  <c:v>0.37652875357793381</c:v>
                </c:pt>
                <c:pt idx="2">
                  <c:v>0.28987876311129268</c:v>
                </c:pt>
                <c:pt idx="3">
                  <c:v>0.31038479369494665</c:v>
                </c:pt>
                <c:pt idx="4">
                  <c:v>1.0917327293318233</c:v>
                </c:pt>
                <c:pt idx="5">
                  <c:v>0.33563814462690877</c:v>
                </c:pt>
                <c:pt idx="6">
                  <c:v>0.31512481644640244</c:v>
                </c:pt>
                <c:pt idx="7">
                  <c:v>0.20938215102974822</c:v>
                </c:pt>
                <c:pt idx="8">
                  <c:v>-9.260539046302696E-2</c:v>
                </c:pt>
                <c:pt idx="9">
                  <c:v>0.38264192139737996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E7EC-4166-B9A9-BF17B0C4C2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5800928"/>
        <c:axId val="2139398368"/>
      </c:lineChart>
      <c:catAx>
        <c:axId val="2138425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38423136"/>
        <c:crosses val="autoZero"/>
        <c:auto val="1"/>
        <c:lblAlgn val="ctr"/>
        <c:lblOffset val="100"/>
        <c:noMultiLvlLbl val="0"/>
      </c:catAx>
      <c:valAx>
        <c:axId val="2138423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38425312"/>
        <c:crosses val="autoZero"/>
        <c:crossBetween val="between"/>
      </c:valAx>
      <c:valAx>
        <c:axId val="213939836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5800928"/>
        <c:crosses val="max"/>
        <c:crossBetween val="between"/>
      </c:valAx>
      <c:catAx>
        <c:axId val="395800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393983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3494654476505542"/>
          <c:y val="0"/>
          <c:w val="0.29925283189060264"/>
          <c:h val="5.63703383230942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40804-E855-4C96-AD51-4BACC9804A52}" type="datetimeFigureOut">
              <a:rPr lang="zh-CN" altLang="en-US" smtClean="0"/>
              <a:t>2021-5-6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A3C0B-3400-4449-A60A-8C77C6E630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2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90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79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51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6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99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CBE51-F246-4E78-B5EE-54B92C197547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08D1B-4B78-46F7-9DE0-5CD373385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3FD13-E0DC-4374-9B1B-EDAF61B3C664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B03C-1DA5-47BA-BC35-FB35E05C8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C5B6-7F0E-4259-B02F-0DD6F0AD600A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12E1D-FE80-4692-B776-5B10F5AA72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D3D7-A728-475F-87EA-1E1027DB9D9F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6F73-4C94-4F2D-8AF4-AB96B40120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22C2-B069-496A-A7B6-E0C5504C5D55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EB2D7-66D4-4B08-B253-E491B16BBF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6E605-6D11-4B1D-A7C1-99E379A3F854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FF1D2-4905-4738-A0B3-E00DE12493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A868A-D03C-4F59-A725-BC3213E7174C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8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A645-8441-4F38-8F28-C07B43743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53B55-16E4-469F-B12A-D2F61FDD63AA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4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D6A51-8730-45C0-A65E-47D6A22F0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674A0-3BCA-406A-A568-78DC75DB31DA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3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C6B31-7B08-4D12-ADB1-925E6A6509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E0542-CA15-470F-AE79-A0CFCA9A7E08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4508-7C42-49ED-9940-F33DFB88E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B594-F27A-4538-92C9-3AEB9FDD2786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0A9B6-9E35-49F5-BECF-F1783C9228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EF45281-F680-4E1C-BAB8-48447A1006D3}" type="datetimeFigureOut">
              <a:rPr lang="zh-CN" altLang="en-US"/>
              <a:pPr>
                <a:defRPr/>
              </a:pPr>
              <a:t>2021-5-6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118797-4A18-4E06-ABEB-1A52C04D2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-29205" r="-2893" b="29205"/>
          <a:stretch/>
        </p:blipFill>
        <p:spPr bwMode="auto">
          <a:xfrm>
            <a:off x="9646" y="1295682"/>
            <a:ext cx="12564881" cy="518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757221" y="495720"/>
            <a:ext cx="1077544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4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中国进口汽车市场月报</a:t>
            </a:r>
            <a:endParaRPr lang="en-US" altLang="zh-CN" sz="4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月）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5369899"/>
          </a:xfrm>
          <a:prstGeom prst="rect">
            <a:avLst/>
          </a:prstGeom>
        </p:spPr>
      </p:pic>
      <p:sp>
        <p:nvSpPr>
          <p:cNvPr id="17412" name="文本框 12"/>
          <p:cNvSpPr txBox="1">
            <a:spLocks noChangeArrowheads="1"/>
          </p:cNvSpPr>
          <p:nvPr/>
        </p:nvSpPr>
        <p:spPr bwMode="auto">
          <a:xfrm>
            <a:off x="3303883" y="2073423"/>
            <a:ext cx="5848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/>
          </p:cNvPr>
          <p:cNvSpPr txBox="1"/>
          <p:nvPr/>
        </p:nvSpPr>
        <p:spPr>
          <a:xfrm>
            <a:off x="839788" y="255469"/>
            <a:ext cx="75533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综述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88" name="文本框 6"/>
          <p:cNvSpPr txBox="1">
            <a:spLocks noChangeArrowheads="1"/>
          </p:cNvSpPr>
          <p:nvPr/>
        </p:nvSpPr>
        <p:spPr bwMode="auto">
          <a:xfrm>
            <a:off x="839788" y="856357"/>
            <a:ext cx="1074137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销售情况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1-3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月，进口乘用车终端销售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24.1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万辆，呈现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46.5%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的同比大幅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增长，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主要源于疫情影响下去年同期的低基数。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月，进口乘用车终端销售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8.8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，体现出进口汽车需求的进一步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恢复。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车型结构：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1-3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月，进口乘用车销售车型仍以轿车和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为主，占比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97%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；轿车、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分别同比增长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70.6% ,32.5%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14.5%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月，轿车增幅最大，同比增长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43.1</a:t>
            </a:r>
            <a:r>
              <a:rPr lang="en-US" altLang="zh-CN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分别增长</a:t>
            </a:r>
            <a:r>
              <a:rPr lang="en-US" altLang="zh-CN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28.6%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30.2%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级别结构：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1-3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月，受平行进口汽车暂停进口影响，除大型车份额下滑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个百分点外，其他车型份额均有所提升；其中，中大型进口车细分市场份额相比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年继续提升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个百分点，中型和紧凑型进口汽车份额分别回升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品牌结构：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1-3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月，在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热销带动下，雷克萨斯遥遥领先其他品牌，继续位列进口品牌第一名，宝马位居第二；丰田受平行进口暂停影响，销量呈现明显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下滑。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区域结构：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月，全国销售前三的省份仍然是广东、浙江、江苏。销量前十省份中除辽宁同比下滑外，其余均实现增长。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62371" y="1592647"/>
            <a:ext cx="32383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2020—2021</a:t>
            </a:r>
            <a:r>
              <a:rPr lang="zh-CN" altLang="en-US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r>
              <a:rPr lang="zh-CN" altLang="en-US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汽车销售情况走势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8" y="376407"/>
            <a:ext cx="10886992" cy="1016465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销售情况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终端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24.1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，呈现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46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的同比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大幅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增长，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主要源于疫情影响下去年同期的低基数。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进口乘用车终端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8.8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，体现出进口汽车需求的进一步恢复。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98232" y="6216051"/>
            <a:ext cx="288732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注：销售数据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选用终端销售数</a:t>
            </a: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dirty="0"/>
          </a:p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182472"/>
              </p:ext>
            </p:extLst>
          </p:nvPr>
        </p:nvGraphicFramePr>
        <p:xfrm>
          <a:off x="640049" y="2100199"/>
          <a:ext cx="10873469" cy="374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4391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2517" y="1588132"/>
            <a:ext cx="33169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2020—2021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896203" y="606937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774" y="269442"/>
            <a:ext cx="11379226" cy="1143433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月，进口乘用车销售车型仍以轿车和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为主，占比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97%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轿车、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分别同比增长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70.6% ,32.5%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月，轿车增幅最大，同比增长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43.1%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30.2%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202609"/>
              </p:ext>
            </p:extLst>
          </p:nvPr>
        </p:nvGraphicFramePr>
        <p:xfrm>
          <a:off x="1098550" y="2258219"/>
          <a:ext cx="9994900" cy="3486150"/>
        </p:xfrm>
        <a:graphic>
          <a:graphicData uri="http://schemas.openxmlformats.org/drawingml/2006/table">
            <a:tbl>
              <a:tblPr/>
              <a:tblGrid>
                <a:gridCol w="1408805">
                  <a:extLst>
                    <a:ext uri="{9D8B030D-6E8A-4147-A177-3AD203B41FA5}">
                      <a16:colId xmlns:a16="http://schemas.microsoft.com/office/drawing/2014/main" val="3941093435"/>
                    </a:ext>
                  </a:extLst>
                </a:gridCol>
                <a:gridCol w="1319961">
                  <a:extLst>
                    <a:ext uri="{9D8B030D-6E8A-4147-A177-3AD203B41FA5}">
                      <a16:colId xmlns:a16="http://schemas.microsoft.com/office/drawing/2014/main" val="1454703856"/>
                    </a:ext>
                  </a:extLst>
                </a:gridCol>
                <a:gridCol w="926511">
                  <a:extLst>
                    <a:ext uri="{9D8B030D-6E8A-4147-A177-3AD203B41FA5}">
                      <a16:colId xmlns:a16="http://schemas.microsoft.com/office/drawing/2014/main" val="832817412"/>
                    </a:ext>
                  </a:extLst>
                </a:gridCol>
                <a:gridCol w="1056604">
                  <a:extLst>
                    <a:ext uri="{9D8B030D-6E8A-4147-A177-3AD203B41FA5}">
                      <a16:colId xmlns:a16="http://schemas.microsoft.com/office/drawing/2014/main" val="1138390718"/>
                    </a:ext>
                  </a:extLst>
                </a:gridCol>
                <a:gridCol w="1066123">
                  <a:extLst>
                    <a:ext uri="{9D8B030D-6E8A-4147-A177-3AD203B41FA5}">
                      <a16:colId xmlns:a16="http://schemas.microsoft.com/office/drawing/2014/main" val="1054082638"/>
                    </a:ext>
                  </a:extLst>
                </a:gridCol>
                <a:gridCol w="942376">
                  <a:extLst>
                    <a:ext uri="{9D8B030D-6E8A-4147-A177-3AD203B41FA5}">
                      <a16:colId xmlns:a16="http://schemas.microsoft.com/office/drawing/2014/main" val="1388625373"/>
                    </a:ext>
                  </a:extLst>
                </a:gridCol>
                <a:gridCol w="1231118">
                  <a:extLst>
                    <a:ext uri="{9D8B030D-6E8A-4147-A177-3AD203B41FA5}">
                      <a16:colId xmlns:a16="http://schemas.microsoft.com/office/drawing/2014/main" val="3754704543"/>
                    </a:ext>
                  </a:extLst>
                </a:gridCol>
                <a:gridCol w="1066123">
                  <a:extLst>
                    <a:ext uri="{9D8B030D-6E8A-4147-A177-3AD203B41FA5}">
                      <a16:colId xmlns:a16="http://schemas.microsoft.com/office/drawing/2014/main" val="2602285234"/>
                    </a:ext>
                  </a:extLst>
                </a:gridCol>
                <a:gridCol w="977279">
                  <a:extLst>
                    <a:ext uri="{9D8B030D-6E8A-4147-A177-3AD203B41FA5}">
                      <a16:colId xmlns:a16="http://schemas.microsoft.com/office/drawing/2014/main" val="4016813105"/>
                    </a:ext>
                  </a:extLst>
                </a:gridCol>
              </a:tblGrid>
              <a:tr h="628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04514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33308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进口乘用车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88476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65526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240941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164053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83622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轿车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41009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28653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110742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64914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71652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44307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34446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122936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92798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933633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MPV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83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62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756025" y="6597961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2352" y="1572877"/>
            <a:ext cx="455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2019-2021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进口乘用车销量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级别结构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576417" y="1916113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70775" y="307303"/>
            <a:ext cx="10988087" cy="1325563"/>
          </a:xfrm>
          <a:noFill/>
        </p:spPr>
        <p:txBody>
          <a:bodyPr/>
          <a:lstStyle/>
          <a:p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级别结构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受平行进口汽车暂停进口影响，除大型车份额下滑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个百分点外，其他车型份额均有所提升；其中，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大型进口车细分市场份额相比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继续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0.3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，中型和紧凑型进口汽车份额分别回升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6473369"/>
              </p:ext>
            </p:extLst>
          </p:nvPr>
        </p:nvGraphicFramePr>
        <p:xfrm>
          <a:off x="2474925" y="1880654"/>
          <a:ext cx="7309908" cy="4707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3705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1799173" y="1570841"/>
            <a:ext cx="86190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2020—2021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进口乘用车销售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排量结构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029" y="229404"/>
            <a:ext cx="11281091" cy="134143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2.0-2.5L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仍然占据第一排量区间，份额为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51.5%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年提升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个百分点；受平行进口汽车暂停影响，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以上车型份额明显下降，其中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3.0-4.0L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以上分别占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的市场份额。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574380" y="627380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12" name="内容占位符 6"/>
          <p:cNvGraphicFramePr>
            <a:graphicFrameLocks noGrp="1"/>
          </p:cNvGraphicFramePr>
          <p:nvPr>
            <p:extLst/>
          </p:nvPr>
        </p:nvGraphicFramePr>
        <p:xfrm>
          <a:off x="2051577" y="1923803"/>
          <a:ext cx="7895168" cy="4328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4610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2517" y="1588132"/>
            <a:ext cx="34964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2020—2021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756025" y="6273800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7191" y="171709"/>
            <a:ext cx="10903721" cy="1489167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豪华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品牌销量同比下滑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27.9%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豪华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品牌、超豪华品牌分别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75.9%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豪华品牌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仍是绝对销售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主力，占销售总量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89.8%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；非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豪华品牌同比下滑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33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，豪华品牌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超豪华品牌呈现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67.4%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100.9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的大幅增长。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7191" y="5238940"/>
            <a:ext cx="1144262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豪华品牌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：包括，阿尔法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罗密欧、奥迪、宝马、保时捷、奔驰、捷豹、凯迪拉克、雷克萨斯、路虎、玛莎拉蒂、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MINI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、讴歌、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Smart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、特斯拉、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沃尔沃、英菲尼迪等。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超豪华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：包括，阿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斯顿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马丁、法拉利、宾利、兰博基尼、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劳斯莱斯、迈凯伦等。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265997"/>
              </p:ext>
            </p:extLst>
          </p:nvPr>
        </p:nvGraphicFramePr>
        <p:xfrm>
          <a:off x="767191" y="2295189"/>
          <a:ext cx="10515600" cy="2796700"/>
        </p:xfrm>
        <a:graphic>
          <a:graphicData uri="http://schemas.openxmlformats.org/drawingml/2006/table">
            <a:tbl>
              <a:tblPr/>
              <a:tblGrid>
                <a:gridCol w="1168400">
                  <a:extLst>
                    <a:ext uri="{9D8B030D-6E8A-4147-A177-3AD203B41FA5}">
                      <a16:colId xmlns:a16="http://schemas.microsoft.com/office/drawing/2014/main" val="2080768206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581477485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1307038383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23653863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37830707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139681581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800464855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152079016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292937378"/>
                    </a:ext>
                  </a:extLst>
                </a:gridCol>
              </a:tblGrid>
              <a:tr h="55934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品牌性质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63490"/>
                  </a:ext>
                </a:extLst>
              </a:tr>
              <a:tr h="5593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699205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非豪华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8431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-27.9%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22705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33902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-33.0%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77522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79373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53443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216271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129173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526720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超豪华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209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241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1408051" y="2190990"/>
            <a:ext cx="954213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837888" y="1874145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754339" y="6443077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888" y="284433"/>
            <a:ext cx="11074760" cy="1402731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前十品牌中九成恢复增长。其中，随着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销量的增长和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Q7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的恢复，奥迪同比增幅最大，达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264.7%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ES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热销带动下，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雷克萨斯遥遥领先其他品牌，继续位列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进口品牌第一名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，宝马位居第二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；丰田受平行进口暂停影响，销量呈现明显下滑。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681821" y="1864210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1-3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38549"/>
              </p:ext>
            </p:extLst>
          </p:nvPr>
        </p:nvGraphicFramePr>
        <p:xfrm>
          <a:off x="961258" y="2349031"/>
          <a:ext cx="812800" cy="39440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2431918966"/>
                    </a:ext>
                  </a:extLst>
                </a:gridCol>
              </a:tblGrid>
              <a:tr h="223247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u="none" strike="noStrike" dirty="0">
                          <a:effectLst/>
                        </a:rPr>
                        <a:t>当月同比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13731834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17180496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41277988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8643653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30891065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264.7%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01056443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2613013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4249123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u="none" strike="noStrike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-41.3%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06774168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44739084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86081696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687195"/>
              </p:ext>
            </p:extLst>
          </p:nvPr>
        </p:nvGraphicFramePr>
        <p:xfrm>
          <a:off x="5883125" y="2368903"/>
          <a:ext cx="812800" cy="39365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32465768"/>
                    </a:ext>
                  </a:extLst>
                </a:gridCol>
              </a:tblGrid>
              <a:tr h="222824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u="none" strike="noStrike" dirty="0">
                          <a:effectLst/>
                        </a:rPr>
                        <a:t>累</a:t>
                      </a:r>
                      <a:r>
                        <a:rPr lang="zh-CN" altLang="en-US" sz="1200" u="none" strike="noStrike" dirty="0">
                          <a:effectLst/>
                        </a:rPr>
                        <a:t>计同比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17891605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2693430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8922129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4532280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33108687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241.5%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50722446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02604517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55.8%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9779146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b="1" u="none" strike="noStrike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-55.7%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40509938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3913940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99903852"/>
                  </a:ext>
                </a:extLst>
              </a:tr>
            </a:tbl>
          </a:graphicData>
        </a:graphic>
      </p:graphicFrame>
      <p:graphicFrame>
        <p:nvGraphicFramePr>
          <p:cNvPr id="12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6951488"/>
              </p:ext>
            </p:extLst>
          </p:nvPr>
        </p:nvGraphicFramePr>
        <p:xfrm>
          <a:off x="1772215" y="2319531"/>
          <a:ext cx="3771900" cy="4123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9476368"/>
              </p:ext>
            </p:extLst>
          </p:nvPr>
        </p:nvGraphicFramePr>
        <p:xfrm>
          <a:off x="6791325" y="2113387"/>
          <a:ext cx="5400675" cy="4245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7137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51871" y="1622191"/>
            <a:ext cx="39565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2020—2021</a:t>
            </a:r>
            <a:r>
              <a:rPr lang="zh-CN" altLang="en-US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进口乘用车分地区当月销售情况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72056" y="532382"/>
            <a:ext cx="10950044" cy="852452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区域结构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全国销售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前三的省份仍然是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广东、浙江、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江苏。销量前十省份中除辽宁同比下滑外，其余均实现增长。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1632075" y="1878075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695351" y="627380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406568"/>
              </p:ext>
            </p:extLst>
          </p:nvPr>
        </p:nvGraphicFramePr>
        <p:xfrm>
          <a:off x="1327741" y="2120794"/>
          <a:ext cx="9801226" cy="3916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187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7296</TotalTime>
  <Words>1154</Words>
  <Application>Microsoft Office PowerPoint</Application>
  <PresentationFormat>宽屏</PresentationFormat>
  <Paragraphs>156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等线 Light</vt:lpstr>
      <vt:lpstr>宋体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销售情况：1-3月，进口乘用车终端销售24.1万辆，呈现46.5%的同比大幅增长，主要源于疫情影响下去年同期的低基数。3月，进口乘用车终端销售8.8万辆，同比增长35%，体现出进口汽车需求的进一步恢复。</vt:lpstr>
      <vt:lpstr>车型结构：1-3月，进口乘用车销售车型仍以轿车和SUV为主，占比97%；轿车、SUV和MPV分别同比增长70.6% ,32.5%和14.5%。3月，轿车增幅最大，同比增长43.1%，SUV和MPV分别增长28.6%和30.2%。</vt:lpstr>
      <vt:lpstr>级别结构：1-3月，受平行进口汽车暂停进口影响，除大型车份额下滑1.5个百分点外，其他车型份额均有所提升；其中，中大型进口车细分市场份额相比2020年继续提升0.3个百分点，中型和紧凑型进口汽车份额分别回升0.6和0.5个百分点。</vt:lpstr>
      <vt:lpstr>排量结构：2021年1-3月，2.0-2.5L仍然占据第一排量区间，份额为51.5%，较2020年提升7.3个百分点；受平行进口汽车暂停影响，3.0L以上车型份额明显下降，其中3.0-4.0L和4.0L以上分别占24%和2.9%的市场份额。</vt:lpstr>
      <vt:lpstr>品牌结构-整体市场：3月，非豪华品牌销量同比下滑27.9%，豪华品牌、超豪华品牌分别增长48.5%和75.9%。1-3月，豪华品牌仍是绝对销售主力，占销售总量的89.8%；非豪华品牌同比下滑33%，豪华品牌、超豪华品牌呈现67.4%和100.9%的大幅增长。</vt:lpstr>
      <vt:lpstr>品牌结构-细分品牌：3月，前十品牌中九成恢复增长。其中，随着A5销量的增长和Q7的恢复，奥迪同比增幅最大，达264.7%；1-3月，在ES热销带动下，雷克萨斯遥遥领先其他品牌，继续位列进口品牌第一名，宝马位居第二；丰田受平行进口暂停影响，销量呈现明显下滑。</vt:lpstr>
      <vt:lpstr>区域结构：3月，全国销售前三的省份仍然是广东、浙江、江苏。销量前十省份中除辽宁同比下滑外，其余均实现增长。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王枫亭</dc:creator>
  <cp:lastModifiedBy>王存</cp:lastModifiedBy>
  <cp:revision>319</cp:revision>
  <dcterms:created xsi:type="dcterms:W3CDTF">2019-08-08T05:53:36Z</dcterms:created>
  <dcterms:modified xsi:type="dcterms:W3CDTF">2021-05-06T04:31:51Z</dcterms:modified>
</cp:coreProperties>
</file>