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9" r:id="rId1"/>
  </p:sldMasterIdLst>
  <p:notesMasterIdLst>
    <p:notesMasterId r:id="rId13"/>
  </p:notesMasterIdLst>
  <p:handoutMasterIdLst>
    <p:handoutMasterId r:id="rId14"/>
  </p:handoutMasterIdLst>
  <p:sldIdLst>
    <p:sldId id="703" r:id="rId2"/>
    <p:sldId id="695" r:id="rId3"/>
    <p:sldId id="697" r:id="rId4"/>
    <p:sldId id="696" r:id="rId5"/>
    <p:sldId id="692" r:id="rId6"/>
    <p:sldId id="693" r:id="rId7"/>
    <p:sldId id="707" r:id="rId8"/>
    <p:sldId id="708" r:id="rId9"/>
    <p:sldId id="709" r:id="rId10"/>
    <p:sldId id="706" r:id="rId11"/>
    <p:sldId id="636" r:id="rId12"/>
  </p:sldIdLst>
  <p:sldSz cx="9906000" cy="6858000" type="A4"/>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981" userDrawn="1">
          <p15:clr>
            <a:srgbClr val="A4A3A4"/>
          </p15:clr>
        </p15:guide>
        <p15:guide id="5" pos="6114" userDrawn="1">
          <p15:clr>
            <a:srgbClr val="A4A3A4"/>
          </p15:clr>
        </p15:guide>
        <p15:guide id="6">
          <p15:clr>
            <a:srgbClr val="A4A3A4"/>
          </p15:clr>
        </p15:guide>
        <p15:guide id="7" pos="126" userDrawn="1">
          <p15:clr>
            <a:srgbClr val="A4A3A4"/>
          </p15:clr>
        </p15:guide>
        <p15:guide id="8" pos="3120">
          <p15:clr>
            <a:srgbClr val="A4A3A4"/>
          </p15:clr>
        </p15:guide>
        <p15:guide id="10" orient="horz" pos="4065" userDrawn="1">
          <p15:clr>
            <a:srgbClr val="A4A3A4"/>
          </p15:clr>
        </p15:guide>
        <p15:guide id="11" orient="horz" pos="4156">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M" initials="C" lastIdx="0" clrIdx="0">
    <p:extLst>
      <p:ext uri="{19B8F6BF-5375-455C-9EA6-DF929625EA0E}">
        <p15:presenceInfo xmlns:p15="http://schemas.microsoft.com/office/powerpoint/2012/main" userId="CA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2129"/>
    <a:srgbClr val="D9D9D9"/>
    <a:srgbClr val="BCD9F0"/>
    <a:srgbClr val="B8D7EE"/>
    <a:srgbClr val="BFDCF1"/>
    <a:srgbClr val="BDDAF0"/>
    <a:srgbClr val="B7D6ED"/>
    <a:srgbClr val="BCDAF0"/>
    <a:srgbClr val="000000"/>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EC20E35-A176-4012-BC5E-935CFFF8708E}" styleName="中度样式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706" autoAdjust="0"/>
    <p:restoredTop sz="95056" autoAdjust="0"/>
  </p:normalViewPr>
  <p:slideViewPr>
    <p:cSldViewPr>
      <p:cViewPr varScale="1">
        <p:scale>
          <a:sx n="130" d="100"/>
          <a:sy n="130" d="100"/>
        </p:scale>
        <p:origin x="1026" y="120"/>
      </p:cViewPr>
      <p:guideLst>
        <p:guide orient="horz" pos="981"/>
        <p:guide pos="6114"/>
        <p:guide/>
        <p:guide pos="126"/>
        <p:guide pos="3120"/>
        <p:guide orient="horz" pos="4065"/>
        <p:guide orient="horz" pos="415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7" d="100"/>
          <a:sy n="87" d="100"/>
        </p:scale>
        <p:origin x="384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96C0672-9A1D-49E4-9AC5-60ECB5BB9DE7}" type="datetimeFigureOut">
              <a:rPr lang="zh-CN" altLang="en-US" smtClean="0"/>
              <a:pPr/>
              <a:t>2021/5/7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9681B76-3745-4F94-971A-EF7EB41BCF18}" type="slidenum">
              <a:rPr lang="zh-CN" altLang="en-US" smtClean="0"/>
              <a:pPr/>
              <a:t>‹#›</a:t>
            </a:fld>
            <a:endParaRPr lang="zh-CN" altLang="en-US"/>
          </a:p>
        </p:txBody>
      </p:sp>
    </p:spTree>
    <p:extLst>
      <p:ext uri="{BB962C8B-B14F-4D97-AF65-F5344CB8AC3E}">
        <p14:creationId xmlns:p14="http://schemas.microsoft.com/office/powerpoint/2010/main" val="27770991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B693C18-DA8C-4128-A6C2-E7A22FCADE8E}" type="datetimeFigureOut">
              <a:rPr lang="zh-CN" altLang="en-US" smtClean="0"/>
              <a:pPr/>
              <a:t>2021/5/7</a:t>
            </a:fld>
            <a:endParaRPr lang="zh-CN" altLang="en-US"/>
          </a:p>
        </p:txBody>
      </p:sp>
      <p:sp>
        <p:nvSpPr>
          <p:cNvPr id="4" name="幻灯片图像占位符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A9E7C05-A6E1-4D8D-A2C1-452CA84F84F7}" type="slidenum">
              <a:rPr lang="zh-CN" altLang="en-US" smtClean="0"/>
              <a:pPr/>
              <a:t>‹#›</a:t>
            </a:fld>
            <a:endParaRPr lang="zh-CN" altLang="en-US"/>
          </a:p>
        </p:txBody>
      </p:sp>
    </p:spTree>
    <p:extLst>
      <p:ext uri="{BB962C8B-B14F-4D97-AF65-F5344CB8AC3E}">
        <p14:creationId xmlns:p14="http://schemas.microsoft.com/office/powerpoint/2010/main" val="177863069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238387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95300" y="6356351"/>
            <a:ext cx="2311400" cy="365125"/>
          </a:xfrm>
          <a:prstGeom prst="rect">
            <a:avLst/>
          </a:prstGeom>
        </p:spPr>
        <p:txBody>
          <a:bodyPr/>
          <a:lstStyle/>
          <a:p>
            <a:endParaRPr lang="zh-CN" altLang="en-US"/>
          </a:p>
        </p:txBody>
      </p:sp>
    </p:spTree>
    <p:extLst>
      <p:ext uri="{BB962C8B-B14F-4D97-AF65-F5344CB8AC3E}">
        <p14:creationId xmlns:p14="http://schemas.microsoft.com/office/powerpoint/2010/main" val="7197996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3_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742950" y="2130426"/>
            <a:ext cx="8420100"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485900" y="3886200"/>
            <a:ext cx="69342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95300" y="6356351"/>
            <a:ext cx="2311400" cy="365125"/>
          </a:xfrm>
          <a:prstGeom prst="rect">
            <a:avLst/>
          </a:prstGeom>
        </p:spPr>
        <p:txBody>
          <a:bodyPr/>
          <a:lstStyle/>
          <a:p>
            <a:endParaRPr lang="zh-CN" altLang="en-US"/>
          </a:p>
        </p:txBody>
      </p:sp>
      <p:sp>
        <p:nvSpPr>
          <p:cNvPr id="6" name="TextBox 12"/>
          <p:cNvSpPr txBox="1"/>
          <p:nvPr userDrawn="1"/>
        </p:nvSpPr>
        <p:spPr>
          <a:xfrm>
            <a:off x="389497" y="6520361"/>
            <a:ext cx="1043876" cy="230832"/>
          </a:xfrm>
          <a:prstGeom prst="rect">
            <a:avLst/>
          </a:prstGeom>
          <a:noFill/>
        </p:spPr>
        <p:txBody>
          <a:bodyPr wrap="none" rtlCol="0">
            <a:spAutoFit/>
          </a:bodyPr>
          <a:lstStyle/>
          <a:p>
            <a:r>
              <a:rPr lang="en-US" altLang="zh-CN" sz="900" b="1" i="1" dirty="0">
                <a:solidFill>
                  <a:prstClr val="black">
                    <a:lumMod val="50000"/>
                    <a:lumOff val="50000"/>
                  </a:prstClr>
                </a:solidFill>
                <a:latin typeface="Arial" pitchFamily="34" charset="0"/>
                <a:cs typeface="Arial" pitchFamily="34" charset="0"/>
              </a:rPr>
              <a:t>CONFIDENTIAL</a:t>
            </a:r>
            <a:endParaRPr lang="zh-CN" altLang="en-US" sz="1400" b="1" i="1" dirty="0">
              <a:solidFill>
                <a:prstClr val="black">
                  <a:lumMod val="50000"/>
                  <a:lumOff val="50000"/>
                </a:prstClr>
              </a:solidFill>
              <a:latin typeface="Arial" pitchFamily="34" charset="0"/>
              <a:cs typeface="Arial" pitchFamily="34" charset="0"/>
            </a:endParaRPr>
          </a:p>
        </p:txBody>
      </p:sp>
    </p:spTree>
    <p:extLst>
      <p:ext uri="{BB962C8B-B14F-4D97-AF65-F5344CB8AC3E}">
        <p14:creationId xmlns:p14="http://schemas.microsoft.com/office/powerpoint/2010/main" val="10699608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Title and content">
    <p:bg>
      <p:bgPr>
        <a:blipFill rotWithShape="1">
          <a:blip r:embed="rId2" cstate="print">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049344" y="404664"/>
            <a:ext cx="1584932" cy="222447"/>
          </a:xfrm>
          <a:prstGeom prst="rect">
            <a:avLst/>
          </a:prstGeom>
        </p:spPr>
      </p:pic>
      <p:sp>
        <p:nvSpPr>
          <p:cNvPr id="5" name="标题 1"/>
          <p:cNvSpPr>
            <a:spLocks noGrp="1"/>
          </p:cNvSpPr>
          <p:nvPr>
            <p:ph type="title"/>
          </p:nvPr>
        </p:nvSpPr>
        <p:spPr>
          <a:xfrm>
            <a:off x="1136576" y="574863"/>
            <a:ext cx="7056784" cy="309600"/>
          </a:xfrm>
          <a:prstGeom prst="rect">
            <a:avLst/>
          </a:prstGeom>
        </p:spPr>
        <p:txBody>
          <a:bodyPr anchor="b"/>
          <a:lstStyle>
            <a:lvl1pPr>
              <a:defRPr lang="zh-CN" altLang="en-US" sz="4400" b="1" dirty="0">
                <a:solidFill>
                  <a:srgbClr val="203864"/>
                </a:solidFill>
              </a:defRPr>
            </a:lvl1pPr>
          </a:lstStyle>
          <a:p>
            <a:pPr marL="0" lvl="0" algn="l"/>
            <a:r>
              <a:rPr lang="zh-CN" altLang="en-US" dirty="0"/>
              <a:t>单击此处编辑母版标题样式</a:t>
            </a:r>
          </a:p>
        </p:txBody>
      </p:sp>
      <p:cxnSp>
        <p:nvCxnSpPr>
          <p:cNvPr id="10" name="直线连接符 63"/>
          <p:cNvCxnSpPr/>
          <p:nvPr userDrawn="1"/>
        </p:nvCxnSpPr>
        <p:spPr>
          <a:xfrm>
            <a:off x="350838" y="908720"/>
            <a:ext cx="9283435" cy="0"/>
          </a:xfrm>
          <a:prstGeom prst="line">
            <a:avLst/>
          </a:prstGeom>
          <a:ln>
            <a:solidFill>
              <a:schemeClr val="accent1">
                <a:shade val="95000"/>
                <a:satMod val="105000"/>
                <a:alpha val="32000"/>
              </a:schemeClr>
            </a:solidFill>
          </a:ln>
        </p:spPr>
        <p:style>
          <a:lnRef idx="1">
            <a:schemeClr val="accent1"/>
          </a:lnRef>
          <a:fillRef idx="0">
            <a:schemeClr val="accent1"/>
          </a:fillRef>
          <a:effectRef idx="0">
            <a:schemeClr val="accent1"/>
          </a:effectRef>
          <a:fontRef idx="minor">
            <a:schemeClr val="tx1"/>
          </a:fontRef>
        </p:style>
      </p:cxnSp>
      <p:sp>
        <p:nvSpPr>
          <p:cNvPr id="11" name="KSO_Shape"/>
          <p:cNvSpPr>
            <a:spLocks noChangeAspect="1"/>
          </p:cNvSpPr>
          <p:nvPr userDrawn="1"/>
        </p:nvSpPr>
        <p:spPr bwMode="auto">
          <a:xfrm>
            <a:off x="200472" y="44623"/>
            <a:ext cx="792000" cy="883269"/>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rgbClr val="203864"/>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b="1" dirty="0">
              <a:solidFill>
                <a:srgbClr val="FFFFFF"/>
              </a:solidFill>
            </a:endParaRPr>
          </a:p>
        </p:txBody>
      </p:sp>
    </p:spTree>
    <p:extLst>
      <p:ext uri="{BB962C8B-B14F-4D97-AF65-F5344CB8AC3E}">
        <p14:creationId xmlns:p14="http://schemas.microsoft.com/office/powerpoint/2010/main" val="20439793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4850004"/>
      </p:ext>
    </p:extLst>
  </p:cSld>
  <p:clrMap bg1="lt1" tx1="dk1" bg2="lt2" tx2="dk2" accent1="accent1" accent2="accent2" accent3="accent3" accent4="accent4" accent5="accent5" accent6="accent6" hlink="hlink" folHlink="folHlink"/>
  <p:sldLayoutIdLst>
    <p:sldLayoutId id="2147483698" r:id="rId1"/>
    <p:sldLayoutId id="2147483700" r:id="rId2"/>
    <p:sldLayoutId id="2147483701" r:id="rId3"/>
    <p:sldLayoutId id="2147483702"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61" y="-7374"/>
            <a:ext cx="9906000" cy="6858000"/>
          </a:xfrm>
          <a:prstGeom prst="rect">
            <a:avLst/>
          </a:prstGeom>
        </p:spPr>
      </p:pic>
      <p:sp>
        <p:nvSpPr>
          <p:cNvPr id="80" name="矩形 79"/>
          <p:cNvSpPr/>
          <p:nvPr/>
        </p:nvSpPr>
        <p:spPr>
          <a:xfrm>
            <a:off x="3728863" y="3229754"/>
            <a:ext cx="5832649" cy="954107"/>
          </a:xfrm>
          <a:prstGeom prst="rect">
            <a:avLst/>
          </a:prstGeom>
        </p:spPr>
        <p:txBody>
          <a:bodyPr wrap="square">
            <a:spAutoFit/>
          </a:bodyPr>
          <a:lstStyle/>
          <a:p>
            <a:r>
              <a:rPr lang="zh-CN" altLang="en-US" sz="2800" b="1" dirty="0">
                <a:solidFill>
                  <a:schemeClr val="bg1"/>
                </a:solidFill>
                <a:latin typeface="Microsoft YaHei" charset="-122"/>
                <a:ea typeface="Microsoft YaHei" charset="-122"/>
                <a:cs typeface="Microsoft YaHei" charset="-122"/>
              </a:rPr>
              <a:t>从一季度中国</a:t>
            </a:r>
            <a:r>
              <a:rPr lang="en-US" altLang="zh-CN" sz="2800" b="1" dirty="0">
                <a:solidFill>
                  <a:schemeClr val="bg1"/>
                </a:solidFill>
                <a:latin typeface="Microsoft YaHei" charset="-122"/>
                <a:ea typeface="Microsoft YaHei" charset="-122"/>
                <a:cs typeface="Microsoft YaHei" charset="-122"/>
              </a:rPr>
              <a:t>GDP</a:t>
            </a:r>
            <a:r>
              <a:rPr lang="zh-CN" altLang="en-US" sz="2800" b="1" dirty="0">
                <a:solidFill>
                  <a:schemeClr val="bg1"/>
                </a:solidFill>
                <a:latin typeface="Microsoft YaHei" charset="-122"/>
                <a:ea typeface="Microsoft YaHei" charset="-122"/>
                <a:cs typeface="Microsoft YaHei" charset="-122"/>
              </a:rPr>
              <a:t>同比增长</a:t>
            </a:r>
            <a:r>
              <a:rPr lang="en-US" altLang="zh-CN" sz="2800" b="1" dirty="0">
                <a:solidFill>
                  <a:schemeClr val="bg1"/>
                </a:solidFill>
                <a:latin typeface="Microsoft YaHei" charset="-122"/>
                <a:ea typeface="Microsoft YaHei" charset="-122"/>
                <a:cs typeface="Microsoft YaHei" charset="-122"/>
              </a:rPr>
              <a:t>18.3%</a:t>
            </a:r>
            <a:r>
              <a:rPr lang="zh-CN" altLang="en-US" sz="2800" b="1" dirty="0">
                <a:solidFill>
                  <a:schemeClr val="bg1"/>
                </a:solidFill>
                <a:latin typeface="Microsoft YaHei" charset="-122"/>
                <a:ea typeface="Microsoft YaHei" charset="-122"/>
                <a:cs typeface="Microsoft YaHei" charset="-122"/>
              </a:rPr>
              <a:t>说起</a:t>
            </a:r>
            <a:endParaRPr lang="zh-CN" altLang="en-US" sz="2800" b="1" dirty="0">
              <a:solidFill>
                <a:schemeClr val="bg1"/>
              </a:solidFill>
              <a:latin typeface="Microsoft YaHei" charset="-122"/>
              <a:ea typeface="Microsoft YaHei" charset="-122"/>
              <a:cs typeface="Microsoft YaHei" charset="-122"/>
            </a:endParaRPr>
          </a:p>
        </p:txBody>
      </p:sp>
    </p:spTree>
    <p:extLst>
      <p:ext uri="{BB962C8B-B14F-4D97-AF65-F5344CB8AC3E}">
        <p14:creationId xmlns:p14="http://schemas.microsoft.com/office/powerpoint/2010/main" val="3254199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gn="l"/>
            <a:r>
              <a:rPr lang="en-US" altLang="zh-CN" b="1" dirty="0">
                <a:solidFill>
                  <a:srgbClr val="203864"/>
                </a:solidFill>
              </a:rPr>
              <a:t>CAM</a:t>
            </a:r>
            <a:r>
              <a:rPr lang="zh-CN" altLang="en-US" b="1" dirty="0">
                <a:solidFill>
                  <a:srgbClr val="203864"/>
                </a:solidFill>
              </a:rPr>
              <a:t>观点</a:t>
            </a:r>
          </a:p>
        </p:txBody>
      </p:sp>
      <p:sp>
        <p:nvSpPr>
          <p:cNvPr id="4" name="矩形 3"/>
          <p:cNvSpPr/>
          <p:nvPr/>
        </p:nvSpPr>
        <p:spPr>
          <a:xfrm>
            <a:off x="236476" y="961834"/>
            <a:ext cx="9433048" cy="5896166"/>
          </a:xfrm>
          <a:prstGeom prst="rect">
            <a:avLst/>
          </a:prstGeom>
        </p:spPr>
        <p:txBody>
          <a:bodyPr wrap="square" rIns="0">
            <a:spAutoFit/>
          </a:bodyPr>
          <a:lstStyle/>
          <a:p>
            <a:pPr marL="354013" indent="-354013">
              <a:lnSpc>
                <a:spcPct val="150000"/>
              </a:lnSpc>
              <a:spcAft>
                <a:spcPts val="1200"/>
              </a:spcAft>
              <a:buFont typeface="Wingdings" pitchFamily="2" charset="2"/>
              <a:buChar char="u"/>
            </a:pPr>
            <a:r>
              <a:rPr lang="zh-CN" altLang="en-US" sz="1600" b="1" dirty="0">
                <a:solidFill>
                  <a:srgbClr val="203864"/>
                </a:solidFill>
                <a:latin typeface="Arial" panose="020B0604020202020204" pitchFamily="34" charset="0"/>
                <a:ea typeface="微软雅黑" panose="020B0503020204020204" pitchFamily="34" charset="-122"/>
              </a:rPr>
              <a:t>受新冠疫情造成的低基数的影响，以及良好的疫情控制和快速回暖的消费和投资的拉动，</a:t>
            </a:r>
            <a:r>
              <a:rPr lang="en-US" altLang="zh-CN" sz="1600" b="1" dirty="0">
                <a:solidFill>
                  <a:srgbClr val="203864"/>
                </a:solidFill>
                <a:latin typeface="Arial" panose="020B0604020202020204" pitchFamily="34" charset="0"/>
                <a:ea typeface="微软雅黑" panose="020B0503020204020204" pitchFamily="34" charset="-122"/>
              </a:rPr>
              <a:t>2021</a:t>
            </a:r>
            <a:r>
              <a:rPr lang="zh-CN" altLang="en-US" sz="1600" b="1" dirty="0">
                <a:solidFill>
                  <a:srgbClr val="203864"/>
                </a:solidFill>
                <a:latin typeface="Arial" panose="020B0604020202020204" pitchFamily="34" charset="0"/>
                <a:ea typeface="微软雅黑" panose="020B0503020204020204" pitchFamily="34" charset="-122"/>
              </a:rPr>
              <a:t>年一季度中国</a:t>
            </a:r>
            <a:r>
              <a:rPr lang="en-US" altLang="zh-CN" sz="1600" b="1" dirty="0">
                <a:solidFill>
                  <a:srgbClr val="203864"/>
                </a:solidFill>
                <a:latin typeface="Arial" panose="020B0604020202020204" pitchFamily="34" charset="0"/>
                <a:ea typeface="微软雅黑" panose="020B0503020204020204" pitchFamily="34" charset="-122"/>
              </a:rPr>
              <a:t>GDP</a:t>
            </a:r>
            <a:r>
              <a:rPr lang="zh-CN" altLang="en-US" sz="1600" b="1" dirty="0">
                <a:solidFill>
                  <a:srgbClr val="203864"/>
                </a:solidFill>
                <a:latin typeface="Arial" panose="020B0604020202020204" pitchFamily="34" charset="0"/>
                <a:ea typeface="微软雅黑" panose="020B0503020204020204" pitchFamily="34" charset="-122"/>
              </a:rPr>
              <a:t>同比上涨</a:t>
            </a:r>
            <a:r>
              <a:rPr lang="en-US" altLang="zh-CN" sz="1600" b="1" dirty="0">
                <a:solidFill>
                  <a:srgbClr val="203864"/>
                </a:solidFill>
                <a:latin typeface="Arial" panose="020B0604020202020204" pitchFamily="34" charset="0"/>
                <a:ea typeface="微软雅黑" panose="020B0503020204020204" pitchFamily="34" charset="-122"/>
              </a:rPr>
              <a:t>18.3%</a:t>
            </a:r>
            <a:r>
              <a:rPr lang="zh-CN" altLang="en-US" sz="1600" b="1" dirty="0">
                <a:solidFill>
                  <a:srgbClr val="203864"/>
                </a:solidFill>
                <a:latin typeface="Arial" panose="020B0604020202020204" pitchFamily="34" charset="0"/>
                <a:ea typeface="微软雅黑" panose="020B0503020204020204" pitchFamily="34" charset="-122"/>
              </a:rPr>
              <a:t>，显示了中国经济正在持续稳定恢复。同时，根据乘联会数据，我国整体汽车市场处于极速增长中，一季度传统燃油车市场累计同比增长</a:t>
            </a:r>
            <a:r>
              <a:rPr lang="en-US" altLang="zh-CN" sz="1600" b="1" dirty="0">
                <a:solidFill>
                  <a:srgbClr val="203864"/>
                </a:solidFill>
                <a:latin typeface="Arial" panose="020B0604020202020204" pitchFamily="34" charset="0"/>
                <a:ea typeface="微软雅黑" panose="020B0503020204020204" pitchFamily="34" charset="-122"/>
              </a:rPr>
              <a:t>67%</a:t>
            </a:r>
            <a:r>
              <a:rPr lang="zh-CN" altLang="en-US" sz="1600" b="1" dirty="0">
                <a:solidFill>
                  <a:srgbClr val="203864"/>
                </a:solidFill>
                <a:latin typeface="Arial" panose="020B0604020202020204" pitchFamily="34" charset="0"/>
                <a:ea typeface="微软雅黑" panose="020B0503020204020204" pitchFamily="34" charset="-122"/>
              </a:rPr>
              <a:t>，新能源车市场更是同比增长高达</a:t>
            </a:r>
            <a:r>
              <a:rPr lang="en-US" altLang="zh-CN" sz="1600" b="1" dirty="0">
                <a:solidFill>
                  <a:srgbClr val="203864"/>
                </a:solidFill>
                <a:latin typeface="Arial" panose="020B0604020202020204" pitchFamily="34" charset="0"/>
                <a:ea typeface="微软雅黑" panose="020B0503020204020204" pitchFamily="34" charset="-122"/>
              </a:rPr>
              <a:t>310%</a:t>
            </a:r>
            <a:r>
              <a:rPr lang="zh-CN" altLang="en-US" sz="1600" b="1" dirty="0">
                <a:solidFill>
                  <a:srgbClr val="203864"/>
                </a:solidFill>
                <a:latin typeface="Arial" panose="020B0604020202020204" pitchFamily="34" charset="0"/>
                <a:ea typeface="微软雅黑" panose="020B0503020204020204" pitchFamily="34" charset="-122"/>
              </a:rPr>
              <a:t>。在扩内需、促消费的主旋律下，作为促进经济发展的重点任务和优先方向，汽车消费将持续发力，支撑汽车产业的蓬勃发展。</a:t>
            </a:r>
            <a:endParaRPr lang="en-US" altLang="zh-CN" sz="1600" b="1" dirty="0">
              <a:solidFill>
                <a:srgbClr val="203864"/>
              </a:solidFill>
              <a:latin typeface="Arial" panose="020B0604020202020204" pitchFamily="34" charset="0"/>
              <a:ea typeface="微软雅黑" panose="020B0503020204020204" pitchFamily="34" charset="-122"/>
            </a:endParaRPr>
          </a:p>
          <a:p>
            <a:pPr marL="354013" indent="-354013">
              <a:lnSpc>
                <a:spcPct val="150000"/>
              </a:lnSpc>
              <a:spcAft>
                <a:spcPts val="1200"/>
              </a:spcAft>
              <a:buFont typeface="Wingdings" pitchFamily="2" charset="2"/>
              <a:buChar char="u"/>
            </a:pPr>
            <a:r>
              <a:rPr lang="zh-CN" altLang="en-US" sz="1600" b="1" dirty="0">
                <a:solidFill>
                  <a:srgbClr val="203864"/>
                </a:solidFill>
                <a:latin typeface="Arial" panose="020B0604020202020204" pitchFamily="34" charset="0"/>
                <a:ea typeface="微软雅黑" panose="020B0503020204020204" pitchFamily="34" charset="-122"/>
              </a:rPr>
              <a:t>疫情加速了汽车产业的变革也重塑了汽车产业：</a:t>
            </a:r>
            <a:r>
              <a:rPr lang="zh-CN" altLang="en-US" sz="1600" dirty="0">
                <a:solidFill>
                  <a:srgbClr val="203864"/>
                </a:solidFill>
                <a:latin typeface="Arial" panose="020B0604020202020204" pitchFamily="34" charset="0"/>
                <a:ea typeface="微软雅黑" panose="020B0503020204020204" pitchFamily="34" charset="-122"/>
              </a:rPr>
              <a:t>疫情期间，国内车企加速了自身战略布局，其中以大众为代表的欧系车企在加码电动化的同时强调平台化战略，日系车企加速投放新能源产品，福特、通用等美系车企更侧重电气化和自动驾驶投入，而自主车企关注智能化和科技性的同时不断挖掘细分市场，打造爆款车型。此外，高端市场成为自主车企新的突破点，电动化、智能化普及提前推动了互联网科技企业大规模进军汽车行业，服务标准化、价格透明化的直销模式成为新老车企试水新零售的主要方向。</a:t>
            </a:r>
            <a:endParaRPr lang="en-US" altLang="zh-CN" sz="1600" dirty="0">
              <a:solidFill>
                <a:srgbClr val="203864"/>
              </a:solidFill>
              <a:latin typeface="Arial" panose="020B0604020202020204" pitchFamily="34" charset="0"/>
              <a:ea typeface="微软雅黑" panose="020B0503020204020204" pitchFamily="34" charset="-122"/>
            </a:endParaRPr>
          </a:p>
          <a:p>
            <a:pPr marL="354013" indent="-354013">
              <a:lnSpc>
                <a:spcPct val="150000"/>
              </a:lnSpc>
              <a:spcAft>
                <a:spcPts val="1200"/>
              </a:spcAft>
              <a:buFont typeface="Wingdings" pitchFamily="2" charset="2"/>
              <a:buChar char="u"/>
            </a:pPr>
            <a:r>
              <a:rPr lang="zh-CN" altLang="en-US" sz="1600" b="1" dirty="0">
                <a:solidFill>
                  <a:srgbClr val="203864"/>
                </a:solidFill>
                <a:latin typeface="Arial" panose="020B0604020202020204" pitchFamily="34" charset="0"/>
                <a:ea typeface="微软雅黑" panose="020B0503020204020204" pitchFamily="34" charset="-122"/>
              </a:rPr>
              <a:t>汽车产业未来发展展望：</a:t>
            </a:r>
            <a:r>
              <a:rPr lang="en-US" altLang="zh-CN" sz="1600" dirty="0">
                <a:solidFill>
                  <a:srgbClr val="203864"/>
                </a:solidFill>
                <a:latin typeface="Arial" panose="020B0604020202020204" pitchFamily="34" charset="0"/>
                <a:ea typeface="微软雅黑" panose="020B0503020204020204" pitchFamily="34" charset="-122"/>
              </a:rPr>
              <a:t>2021</a:t>
            </a:r>
            <a:r>
              <a:rPr lang="zh-CN" altLang="en-US" sz="1600" dirty="0">
                <a:solidFill>
                  <a:srgbClr val="203864"/>
                </a:solidFill>
                <a:latin typeface="Arial" panose="020B0604020202020204" pitchFamily="34" charset="0"/>
                <a:ea typeface="微软雅黑" panose="020B0503020204020204" pitchFamily="34" charset="-122"/>
              </a:rPr>
              <a:t>年我国汽车产业将迎来良好的发展机遇，包括宏观经济将持续稳定恢复、地方政府将继续推出刺激汽车消费政策、我国疫情防控继续保持良好效果和企业将继续保持促销热情、投放高产品力车型。但是，海外疫情不稳定因素造成的芯片供应短缺和原材料价格上涨也将制约我国汽车产业的发展。</a:t>
            </a:r>
            <a:endParaRPr lang="zh-CN" altLang="en-US" sz="1600" dirty="0">
              <a:solidFill>
                <a:srgbClr val="203864"/>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41081608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54616" y="1777956"/>
            <a:ext cx="6699769" cy="2992860"/>
            <a:chOff x="2054616" y="1777956"/>
            <a:chExt cx="6699769" cy="2992860"/>
          </a:xfrm>
        </p:grpSpPr>
        <p:sp>
          <p:nvSpPr>
            <p:cNvPr id="10" name="矩形 9"/>
            <p:cNvSpPr/>
            <p:nvPr/>
          </p:nvSpPr>
          <p:spPr>
            <a:xfrm>
              <a:off x="4793945" y="1970153"/>
              <a:ext cx="3960440" cy="2141612"/>
            </a:xfrm>
            <a:prstGeom prst="rect">
              <a:avLst/>
            </a:prstGeom>
          </p:spPr>
          <p:txBody>
            <a:bodyPr wrap="square">
              <a:spAutoFit/>
            </a:bodyPr>
            <a:lstStyle/>
            <a:p>
              <a:pPr>
                <a:lnSpc>
                  <a:spcPct val="150000"/>
                </a:lnSpc>
                <a:spcAft>
                  <a:spcPts val="488"/>
                </a:spcAft>
              </a:pPr>
              <a:r>
                <a:rPr lang="zh-CN" altLang="en-US" sz="2000" b="1" dirty="0">
                  <a:solidFill>
                    <a:schemeClr val="tx1">
                      <a:lumMod val="75000"/>
                      <a:lumOff val="25000"/>
                    </a:schemeClr>
                  </a:solidFill>
                  <a:latin typeface="Arial" panose="020B0604020202020204" pitchFamily="34" charset="0"/>
                  <a:ea typeface="微软雅黑" panose="020B0503020204020204" pitchFamily="34" charset="-122"/>
                </a:rPr>
                <a:t>联系我们</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邮件：</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camservice@chinaautomarket.com</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电话：</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+8621-6481 1040-8093</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传真：</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+8621-6481 0943</a:t>
              </a:r>
            </a:p>
            <a:p>
              <a:pPr>
                <a:lnSpc>
                  <a:spcPct val="150000"/>
                </a:lnSpc>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地址：</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上海市中山西路</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2025</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号永升</a:t>
              </a:r>
              <a:r>
                <a:rPr lang="zh-CN" altLang="en-US" sz="1400" dirty="0" smtClean="0">
                  <a:solidFill>
                    <a:schemeClr val="tx1">
                      <a:lumMod val="75000"/>
                      <a:lumOff val="25000"/>
                    </a:schemeClr>
                  </a:solidFill>
                  <a:latin typeface="Arial" panose="020B0604020202020204" pitchFamily="34" charset="0"/>
                  <a:ea typeface="微软雅黑" panose="020B0503020204020204" pitchFamily="34" charset="-122"/>
                </a:rPr>
                <a:t>大厦</a:t>
              </a:r>
              <a:r>
                <a:rPr lang="en-US" altLang="zh-CN" sz="1400" smtClean="0">
                  <a:solidFill>
                    <a:schemeClr val="tx1">
                      <a:lumMod val="75000"/>
                      <a:lumOff val="25000"/>
                    </a:schemeClr>
                  </a:solidFill>
                  <a:latin typeface="Arial" panose="020B0604020202020204" pitchFamily="34" charset="0"/>
                  <a:ea typeface="微软雅黑" panose="020B0503020204020204" pitchFamily="34" charset="-122"/>
                </a:rPr>
                <a:t>518</a:t>
              </a:r>
              <a:r>
                <a:rPr lang="zh-CN" altLang="en-US" sz="1400" smtClean="0">
                  <a:solidFill>
                    <a:schemeClr val="tx1">
                      <a:lumMod val="75000"/>
                      <a:lumOff val="25000"/>
                    </a:schemeClr>
                  </a:solidFill>
                  <a:latin typeface="Arial" panose="020B0604020202020204" pitchFamily="34" charset="0"/>
                  <a:ea typeface="微软雅黑" panose="020B0503020204020204" pitchFamily="34" charset="-122"/>
                </a:rPr>
                <a:t>室 </a:t>
              </a:r>
              <a:endParaRPr lang="zh-CN" altLang="en-US" sz="1400" dirty="0">
                <a:solidFill>
                  <a:schemeClr val="tx1">
                    <a:lumMod val="75000"/>
                    <a:lumOff val="25000"/>
                  </a:schemeClr>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054616" y="2308017"/>
              <a:ext cx="1643399" cy="1696716"/>
              <a:chOff x="2032703" y="2708920"/>
              <a:chExt cx="1643399" cy="1696716"/>
            </a:xfrm>
          </p:grpSpPr>
          <p:pic>
            <p:nvPicPr>
              <p:cNvPr id="13" name="图片 12"/>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2139767" y="2708920"/>
                <a:ext cx="1429270" cy="1429270"/>
              </a:xfrm>
              <a:prstGeom prst="rect">
                <a:avLst/>
              </a:prstGeom>
            </p:spPr>
          </p:pic>
          <p:sp>
            <p:nvSpPr>
              <p:cNvPr id="14" name="矩形 13"/>
              <p:cNvSpPr/>
              <p:nvPr/>
            </p:nvSpPr>
            <p:spPr>
              <a:xfrm>
                <a:off x="2032703" y="4138190"/>
                <a:ext cx="1643399" cy="267446"/>
              </a:xfrm>
              <a:prstGeom prst="rect">
                <a:avLst/>
              </a:prstGeom>
            </p:spPr>
            <p:txBody>
              <a:bodyPr wrap="none">
                <a:spAutoFit/>
              </a:bodyPr>
              <a:lstStyle/>
              <a:p>
                <a:pPr algn="ctr"/>
                <a:r>
                  <a:rPr lang="zh-CN" altLang="en-US" sz="1138" dirty="0">
                    <a:latin typeface="Arial" panose="020B0604020202020204" pitchFamily="34" charset="0"/>
                    <a:ea typeface="微软雅黑" panose="020B0503020204020204" pitchFamily="34" charset="-122"/>
                  </a:rPr>
                  <a:t>扫码关注微信公众平台</a:t>
                </a:r>
              </a:p>
            </p:txBody>
          </p:sp>
        </p:grpSp>
        <p:cxnSp>
          <p:nvCxnSpPr>
            <p:cNvPr id="3" name="直接连接符 2"/>
            <p:cNvCxnSpPr/>
            <p:nvPr/>
          </p:nvCxnSpPr>
          <p:spPr>
            <a:xfrm>
              <a:off x="4686881" y="1777956"/>
              <a:ext cx="0" cy="299286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126884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7" name="矩形 6"/>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3263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459559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447861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4367238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41496858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4" name="矩形 3"/>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23668918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4" name="矩形 3"/>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131358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5" name="矩形 4">
            <a:extLst>
              <a:ext uri="{FF2B5EF4-FFF2-40B4-BE49-F238E27FC236}">
                <a16:creationId xmlns="" xmlns:a16="http://schemas.microsoft.com/office/drawing/2014/main" id="{ED122C4A-62E4-45F4-AD21-9FC9D245C3DB}"/>
              </a:ext>
            </a:extLst>
          </p:cNvPr>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565314987"/>
      </p:ext>
    </p:extLst>
  </p:cSld>
  <p:clrMapOvr>
    <a:masterClrMapping/>
  </p:clrMapOvr>
</p:sld>
</file>

<file path=ppt/theme/theme1.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0">
          <a:schemeClr val="accent1"/>
        </a:fillRef>
        <a:effectRef idx="0">
          <a:schemeClr val="accent1"/>
        </a:effectRef>
        <a:fontRef idx="minor">
          <a:schemeClr val="tx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54320</TotalTime>
  <Words>379</Words>
  <Application>Microsoft Office PowerPoint</Application>
  <PresentationFormat>A4 纸张(210x297 毫米)</PresentationFormat>
  <Paragraphs>11</Paragraphs>
  <Slides>11</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11</vt:i4>
      </vt:variant>
    </vt:vector>
  </HeadingPairs>
  <TitlesOfParts>
    <vt:vector size="18" baseType="lpstr">
      <vt:lpstr>宋体</vt:lpstr>
      <vt:lpstr>微软雅黑</vt:lpstr>
      <vt:lpstr>微软雅黑</vt:lpstr>
      <vt:lpstr>Arial</vt:lpstr>
      <vt:lpstr>Calibri</vt:lpstr>
      <vt:lpstr>Wingdings</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CAM观点</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CAM</dc:creator>
  <cp:lastModifiedBy>Delontay_z</cp:lastModifiedBy>
  <cp:revision>8163</cp:revision>
  <cp:lastPrinted>2016-08-18T05:59:21Z</cp:lastPrinted>
  <dcterms:created xsi:type="dcterms:W3CDTF">2013-12-03T00:55:47Z</dcterms:created>
  <dcterms:modified xsi:type="dcterms:W3CDTF">2021-05-07T11:42:57Z</dcterms:modified>
</cp:coreProperties>
</file>