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3.xml" ContentType="application/vnd.openxmlformats-officedocument.drawingml.chart+xml"/>
  <Override PartName="/ppt/charts/chart4.xml" ContentType="application/vnd.openxmlformats-officedocument.drawingml.chart+xml"/>
  <Override PartName="/ppt/theme/themeOverride1.xml" ContentType="application/vnd.openxmlformats-officedocument.themeOverride+xml"/>
  <Override PartName="/ppt/charts/chart5.xml" ContentType="application/vnd.openxmlformats-officedocument.drawingml.chart+xml"/>
  <Override PartName="/ppt/theme/themeOverride2.xml" ContentType="application/vnd.openxmlformats-officedocument.themeOverrid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3.xml" ContentType="application/vnd.openxmlformats-officedocument.drawingml.chartshapes+xml"/>
  <Override PartName="/ppt/notesSlides/notesSlide2.xml" ContentType="application/vnd.openxmlformats-officedocument.presentationml.notesSlide+xml"/>
  <Override PartName="/ppt/charts/chart8.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charts/chart9.xml" ContentType="application/vnd.openxmlformats-officedocument.drawingml.chart+xml"/>
  <Override PartName="/ppt/charts/style6.xml" ContentType="application/vnd.ms-office.chartstyle+xml"/>
  <Override PartName="/ppt/charts/colors6.xml" ContentType="application/vnd.ms-office.chartcolorstyle+xml"/>
  <Override PartName="/ppt/charts/chart10.xml" ContentType="application/vnd.openxmlformats-officedocument.drawingml.chart+xml"/>
  <Override PartName="/ppt/charts/style7.xml" ContentType="application/vnd.ms-office.chartstyle+xml"/>
  <Override PartName="/ppt/charts/colors7.xml" ContentType="application/vnd.ms-office.chartcolorstyle+xml"/>
  <Override PartName="/ppt/charts/chart11.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4.xml" ContentType="application/vnd.openxmlformats-officedocument.drawingml.chartshapes+xml"/>
  <Override PartName="/ppt/charts/chart12.xml" ContentType="application/vnd.openxmlformats-officedocument.drawingml.chart+xml"/>
  <Override PartName="/ppt/charts/style9.xml" ContentType="application/vnd.ms-office.chartstyle+xml"/>
  <Override PartName="/ppt/charts/colors9.xml" ContentType="application/vnd.ms-office.chartcolorstyle+xml"/>
  <Override PartName="/ppt/charts/chart13.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5.xml" ContentType="application/vnd.openxmlformats-officedocument.drawingml.chartshapes+xml"/>
  <Override PartName="/ppt/charts/chart14.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5.xml" ContentType="application/vnd.openxmlformats-officedocument.drawingml.chart+xml"/>
  <Override PartName="/ppt/charts/chart16.xml" ContentType="application/vnd.openxmlformats-officedocument.drawingml.chart+xml"/>
  <Override PartName="/ppt/charts/style12.xml" ContentType="application/vnd.ms-office.chartstyle+xml"/>
  <Override PartName="/ppt/charts/colors1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 id="2147483680" r:id="rId3"/>
  </p:sldMasterIdLst>
  <p:notesMasterIdLst>
    <p:notesMasterId r:id="rId23"/>
  </p:notesMasterIdLst>
  <p:sldIdLst>
    <p:sldId id="9748" r:id="rId4"/>
    <p:sldId id="9822" r:id="rId5"/>
    <p:sldId id="9814" r:id="rId6"/>
    <p:sldId id="9845" r:id="rId7"/>
    <p:sldId id="9846" r:id="rId8"/>
    <p:sldId id="9847" r:id="rId9"/>
    <p:sldId id="614" r:id="rId10"/>
    <p:sldId id="9832" r:id="rId11"/>
    <p:sldId id="9833" r:id="rId12"/>
    <p:sldId id="9848" r:id="rId13"/>
    <p:sldId id="9849" r:id="rId14"/>
    <p:sldId id="9843" r:id="rId15"/>
    <p:sldId id="9837" r:id="rId16"/>
    <p:sldId id="9810" r:id="rId17"/>
    <p:sldId id="9850" r:id="rId18"/>
    <p:sldId id="9844" r:id="rId19"/>
    <p:sldId id="9828" r:id="rId20"/>
    <p:sldId id="9829" r:id="rId21"/>
    <p:sldId id="264"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F04E1AD2-0DFF-49FE-9003-4AF3FAA66D3C}">
          <p14:sldIdLst>
            <p14:sldId id="9748"/>
            <p14:sldId id="9822"/>
            <p14:sldId id="9814"/>
            <p14:sldId id="9845"/>
            <p14:sldId id="9846"/>
            <p14:sldId id="9847"/>
            <p14:sldId id="614"/>
            <p14:sldId id="9832"/>
            <p14:sldId id="9833"/>
            <p14:sldId id="9848"/>
            <p14:sldId id="9849"/>
            <p14:sldId id="9843"/>
            <p14:sldId id="9837"/>
            <p14:sldId id="9810"/>
            <p14:sldId id="9850"/>
            <p14:sldId id="9844"/>
            <p14:sldId id="9828"/>
            <p14:sldId id="9829"/>
            <p14:sldId id="264"/>
          </p14:sldIdLst>
        </p14:section>
      </p14:sectionLst>
    </p:ex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4"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A7C88"/>
    <a:srgbClr val="A6A6A6"/>
    <a:srgbClr val="045076"/>
    <a:srgbClr val="FFFFFF"/>
    <a:srgbClr val="F79646"/>
    <a:srgbClr val="0060A8"/>
    <a:srgbClr val="1F4E79"/>
    <a:srgbClr val="94F0EE"/>
    <a:srgbClr val="4BACC6"/>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93D81CF-94F2-401A-BA57-92F5A7B2D0C5}" styleName="中度样式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757" autoAdjust="0"/>
    <p:restoredTop sz="95244" autoAdjust="0"/>
  </p:normalViewPr>
  <p:slideViewPr>
    <p:cSldViewPr snapToGrid="0" showGuides="1">
      <p:cViewPr varScale="1">
        <p:scale>
          <a:sx n="86" d="100"/>
          <a:sy n="86" d="100"/>
        </p:scale>
        <p:origin x="1210" y="67"/>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7.xml"/><Relationship Id="rId1" Type="http://schemas.microsoft.com/office/2011/relationships/chartStyle" Target="style7.xml"/></Relationships>
</file>

<file path=ppt/charts/_rels/chart11.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4.xml"/></Relationships>
</file>

<file path=ppt/charts/_rels/chart12.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9.xml"/><Relationship Id="rId1" Type="http://schemas.microsoft.com/office/2011/relationships/chartStyle" Target="style9.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76172\Documents\WeChat%20Files\leexin0128\FileStorage\File\2021-06\6&#26376;&#21608;&#25253;&#27169;&#26495;.xlsx" TargetMode="Externa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5.xml"/></Relationships>
</file>

<file path=ppt/charts/_rels/chart14.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11.xml"/><Relationship Id="rId1" Type="http://schemas.microsoft.com/office/2011/relationships/chartStyle" Target="style11.xml"/></Relationships>
</file>

<file path=ppt/charts/_rels/chart15.xml.rels><?xml version="1.0" encoding="UTF-8" standalone="yes"?>
<Relationships xmlns="http://schemas.openxmlformats.org/package/2006/relationships"><Relationship Id="rId1" Type="http://schemas.openxmlformats.org/officeDocument/2006/relationships/oleObject" Target="file:///L:\CADA&#20013;&#22269;&#27773;&#36710;&#27969;&#36890;&#21327;&#20250;&#24037;&#20316;&#25991;&#26723;\2021&#24180;&#24037;&#20316;&#20869;&#23481;\2021&#24180;PPT&#26376;&#25253;&#25968;&#25454;&#32479;&#35745;&#27169;&#26495;.xlsx" TargetMode="External"/></Relationships>
</file>

<file path=ppt/charts/_rels/chart16.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1" Type="http://schemas.openxmlformats.org/officeDocument/2006/relationships/oleObject" Target="file:///L:\CADA&#20013;&#22269;&#27773;&#36710;&#27969;&#36890;&#21327;&#20250;&#24037;&#20316;&#25991;&#26723;\2021&#24180;&#24037;&#20316;&#20869;&#23481;\2021&#24180;PPT&#26376;&#25253;&#25968;&#25454;&#32479;&#35745;&#27169;&#26495;.xlsx" TargetMode="External"/></Relationships>
</file>

<file path=ppt/charts/_rels/chart4.xml.rels><?xml version="1.0" encoding="UTF-8" standalone="yes"?>
<Relationships xmlns="http://schemas.openxmlformats.org/package/2006/relationships"><Relationship Id="rId2" Type="http://schemas.openxmlformats.org/officeDocument/2006/relationships/oleObject" Target="file:///L:\CADA&#20013;&#22269;&#27773;&#36710;&#27969;&#36890;&#21327;&#20250;&#24037;&#20316;&#25991;&#26723;\2021&#24180;&#24037;&#20316;&#20869;&#23481;\2021&#24180;PPT&#26376;&#25253;&#25968;&#25454;&#32479;&#35745;&#27169;&#26495;.xlsx" TargetMode="External"/><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2" Type="http://schemas.openxmlformats.org/officeDocument/2006/relationships/oleObject" Target="file:///L:\CADA&#20013;&#22269;&#27773;&#36710;&#27969;&#36890;&#21327;&#20250;&#24037;&#20316;&#25991;&#26723;\2021&#24180;&#24037;&#20316;&#20869;&#23481;\2021&#24180;PPT&#26376;&#25253;&#25968;&#25454;&#32479;&#35745;&#27169;&#26495;.xlsx" TargetMode="External"/><Relationship Id="rId1" Type="http://schemas.openxmlformats.org/officeDocument/2006/relationships/themeOverride" Target="../theme/themeOverride2.xml"/></Relationships>
</file>

<file path=ppt/charts/_rels/chart6.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3.xml"/><Relationship Id="rId1" Type="http://schemas.microsoft.com/office/2011/relationships/chartStyle" Target="style3.xml"/></Relationships>
</file>

<file path=ppt/charts/_rels/chart7.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3.xml"/></Relationships>
</file>

<file path=ppt/charts/_rels/chart8.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5.xml"/><Relationship Id="rId1" Type="http://schemas.microsoft.com/office/2011/relationships/chartStyle" Target="style5.xml"/></Relationships>
</file>

<file path=ppt/charts/_rels/chart9.xml.rels><?xml version="1.0" encoding="UTF-8" standalone="yes"?>
<Relationships xmlns="http://schemas.openxmlformats.org/package/2006/relationships"><Relationship Id="rId3" Type="http://schemas.openxmlformats.org/officeDocument/2006/relationships/oleObject" Target="file:///L:\CADA&#20013;&#22269;&#27773;&#36710;&#27969;&#36890;&#21327;&#20250;&#24037;&#20316;&#25991;&#26723;\2021&#24180;&#24037;&#20316;&#20869;&#23481;\2021&#24180;PPT&#26376;&#25253;&#25968;&#25454;&#32479;&#35745;&#27169;&#26495;.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540938768748148"/>
          <c:y val="0.17749231402923216"/>
          <c:w val="0.82743434647090175"/>
          <c:h val="0.69148136485673839"/>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C971-40EF-8747-58729F8D32F1}"/>
              </c:ext>
            </c:extLst>
          </c:dPt>
          <c:dPt>
            <c:idx val="1"/>
            <c:invertIfNegative val="0"/>
            <c:bubble3D val="0"/>
            <c:spPr>
              <a:solidFill>
                <a:schemeClr val="tx1">
                  <a:lumMod val="50000"/>
                  <a:lumOff val="50000"/>
                </a:schemeClr>
              </a:solidFill>
              <a:ln>
                <a:noFill/>
              </a:ln>
              <a:effectLst/>
            </c:spPr>
            <c:extLst>
              <c:ext xmlns:c16="http://schemas.microsoft.com/office/drawing/2014/chart" uri="{C3380CC4-5D6E-409C-BE32-E72D297353CC}">
                <c16:uniqueId val="{00000003-C971-40EF-8747-58729F8D32F1}"/>
              </c:ext>
            </c:extLst>
          </c:dPt>
          <c:dLbls>
            <c:dLbl>
              <c:idx val="0"/>
              <c:spPr>
                <a:noFill/>
                <a:ln>
                  <a:noFill/>
                </a:ln>
                <a:effectLst/>
              </c:spPr>
              <c:txPr>
                <a:bodyPr rot="0" spcFirstLastPara="1" vertOverflow="ellipsis" vert="horz" wrap="square" lIns="38100" tIns="19050" rIns="38100" bIns="19050" anchor="ctr" anchorCtr="0">
                  <a:spAutoFit/>
                </a:bodyPr>
                <a:lstStyle/>
                <a:p>
                  <a:pPr algn="ctr" rtl="0">
                    <a:defRPr lang="en-US" altLang="zh-CN" sz="1200" b="1" i="0" u="none" strike="noStrike" kern="1200" baseline="0">
                      <a:solidFill>
                        <a:schemeClr val="tx1">
                          <a:lumMod val="65000"/>
                          <a:lumOff val="35000"/>
                        </a:schemeClr>
                      </a:solidFill>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extLst>
                <c:ext xmlns:c16="http://schemas.microsoft.com/office/drawing/2014/chart" uri="{C3380CC4-5D6E-409C-BE32-E72D297353CC}">
                  <c16:uniqueId val="{00000001-C971-40EF-8747-58729F8D32F1}"/>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65000"/>
                        <a:lumOff val="35000"/>
                      </a:schemeClr>
                    </a:solidFill>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PPT模板1!$B$2:$C$2</c:f>
              <c:numCache>
                <c:formatCode>yyyy"年"m"月"</c:formatCode>
                <c:ptCount val="2"/>
                <c:pt idx="0">
                  <c:v>44317</c:v>
                </c:pt>
                <c:pt idx="1">
                  <c:v>44287</c:v>
                </c:pt>
              </c:numCache>
            </c:numRef>
          </c:cat>
          <c:val>
            <c:numRef>
              <c:f>PPT模板1!$B$3:$C$3</c:f>
              <c:numCache>
                <c:formatCode>0.00</c:formatCode>
                <c:ptCount val="2"/>
                <c:pt idx="0">
                  <c:v>146.21100000000001</c:v>
                </c:pt>
                <c:pt idx="1">
                  <c:v>148.92490000000001</c:v>
                </c:pt>
              </c:numCache>
              <c:extLst/>
            </c:numRef>
          </c:val>
          <c:extLst>
            <c:ext xmlns:c16="http://schemas.microsoft.com/office/drawing/2014/chart" uri="{C3380CC4-5D6E-409C-BE32-E72D297353CC}">
              <c16:uniqueId val="{00000004-C971-40EF-8747-58729F8D32F1}"/>
            </c:ext>
          </c:extLst>
        </c:ser>
        <c:dLbls>
          <c:dLblPos val="outEnd"/>
          <c:showLegendKey val="0"/>
          <c:showVal val="1"/>
          <c:showCatName val="0"/>
          <c:showSerName val="0"/>
          <c:showPercent val="0"/>
          <c:showBubbleSize val="0"/>
        </c:dLbls>
        <c:gapWidth val="219"/>
        <c:overlap val="-27"/>
        <c:axId val="2018649728"/>
        <c:axId val="15820704"/>
      </c:barChart>
      <c:catAx>
        <c:axId val="2018649728"/>
        <c:scaling>
          <c:orientation val="minMax"/>
        </c:scaling>
        <c:delete val="0"/>
        <c:axPos val="b"/>
        <c:numFmt formatCode="yyyy&quot;年&quot;m&quot;月&quot;" sourceLinked="1"/>
        <c:majorTickMark val="none"/>
        <c:minorTickMark val="none"/>
        <c:tickLblPos val="nextTo"/>
        <c:spPr>
          <a:noFill/>
          <a:ln w="19050" cap="flat" cmpd="sng" algn="ctr">
            <a:solidFill>
              <a:schemeClr val="tx1">
                <a:lumMod val="65000"/>
                <a:lumOff val="3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Agency FB" panose="020B0503020202020204" pitchFamily="34" charset="0"/>
                <a:ea typeface="+mn-ea"/>
                <a:cs typeface="+mn-cs"/>
              </a:defRPr>
            </a:pPr>
            <a:endParaRPr lang="zh-CN"/>
          </a:p>
        </c:txPr>
        <c:crossAx val="15820704"/>
        <c:crosses val="autoZero"/>
        <c:auto val="0"/>
        <c:lblAlgn val="ctr"/>
        <c:lblOffset val="100"/>
        <c:noMultiLvlLbl val="0"/>
      </c:catAx>
      <c:valAx>
        <c:axId val="15820704"/>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2018649728"/>
        <c:crossesAt val="1"/>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w="19050" cap="flat" cmpd="sng" algn="ctr">
      <a:solidFill>
        <a:schemeClr val="bg1">
          <a:lumMod val="50000"/>
        </a:schemeClr>
      </a:solidFill>
      <a:round/>
    </a:ln>
    <a:effectLst>
      <a:outerShdw blurRad="63500" sx="102000" sy="102000" algn="ctr" rotWithShape="0">
        <a:prstClr val="black">
          <a:alpha val="40000"/>
        </a:prstClr>
      </a:outerShdw>
    </a:effectLst>
  </c:spPr>
  <c:txPr>
    <a:bodyPr/>
    <a:lstStyle/>
    <a:p>
      <a:pPr>
        <a:defRPr/>
      </a:pPr>
      <a:endParaRPr lang="zh-CN"/>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200" b="1" i="0" u="none" strike="noStrike" kern="1200" spc="0" baseline="0" dirty="0" smtClean="0">
                <a:solidFill>
                  <a:srgbClr val="000000"/>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spc="0" baseline="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2021年1-5</a:t>
            </a:r>
            <a:r>
              <a:rPr lang="zh-CN" altLang="en-US" sz="1200" b="1" i="0" u="none" strike="noStrike" kern="1200" spc="0" baseline="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en-US" altLang="zh-CN" sz="12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价格区间分布</a:t>
            </a:r>
            <a:endParaRPr lang="en-US" altLang="zh-CN" sz="1200" b="1" i="0" u="none" strike="noStrike" kern="1200" spc="0" baseline="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c:rich>
      </c:tx>
      <c:layout>
        <c:manualLayout>
          <c:xMode val="edge"/>
          <c:yMode val="edge"/>
          <c:x val="0.2812341445643281"/>
          <c:y val="3.2277838361320248E-2"/>
        </c:manualLayout>
      </c:layout>
      <c:overlay val="0"/>
      <c:spPr>
        <a:noFill/>
        <a:ln>
          <a:noFill/>
        </a:ln>
        <a:effectLst/>
      </c:spPr>
      <c:txPr>
        <a:bodyPr rot="0" spcFirstLastPara="1" vertOverflow="ellipsis" vert="horz" wrap="square" anchor="ctr" anchorCtr="1"/>
        <a:lstStyle/>
        <a:p>
          <a:pPr algn="ctr" rtl="0">
            <a:defRPr lang="en-US" altLang="zh-CN" sz="1200" b="1" i="0" u="none" strike="noStrike" kern="1200" spc="0" baseline="0" dirty="0" smtClean="0">
              <a:solidFill>
                <a:srgbClr val="000000"/>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8503671963165811"/>
          <c:y val="0.26310415316950297"/>
          <c:w val="0.44388026450809348"/>
          <c:h val="0.61067942542657749"/>
        </c:manualLayout>
      </c:layout>
      <c:doughnut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5F6-41FF-8E35-8F273E2FDB5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5F6-41FF-8E35-8F273E2FDB56}"/>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95F6-41FF-8E35-8F273E2FDB56}"/>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95F6-41FF-8E35-8F273E2FDB56}"/>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95F6-41FF-8E35-8F273E2FDB56}"/>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95F6-41FF-8E35-8F273E2FDB56}"/>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95F6-41FF-8E35-8F273E2FDB56}"/>
              </c:ext>
            </c:extLst>
          </c:dPt>
          <c:dLbls>
            <c:dLbl>
              <c:idx val="0"/>
              <c:layout>
                <c:manualLayout>
                  <c:x val="7.653368936193243E-2"/>
                  <c:y val="-7.932364381206484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5F6-41FF-8E35-8F273E2FDB56}"/>
                </c:ext>
              </c:extLst>
            </c:dLbl>
            <c:dLbl>
              <c:idx val="1"/>
              <c:layout>
                <c:manualLayout>
                  <c:x val="6.1430360041702568E-2"/>
                  <c:y val="7.64897540573045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5F6-41FF-8E35-8F273E2FDB56}"/>
                </c:ext>
              </c:extLst>
            </c:dLbl>
            <c:dLbl>
              <c:idx val="2"/>
              <c:layout>
                <c:manualLayout>
                  <c:x val="-7.8440065251508706E-2"/>
                  <c:y val="7.18621174388690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5F6-41FF-8E35-8F273E2FDB56}"/>
                </c:ext>
              </c:extLst>
            </c:dLbl>
            <c:dLbl>
              <c:idx val="3"/>
              <c:layout>
                <c:manualLayout>
                  <c:x val="-0.10670188550662721"/>
                  <c:y val="-5.763201357132698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5F6-41FF-8E35-8F273E2FDB56}"/>
                </c:ext>
              </c:extLst>
            </c:dLbl>
            <c:dLbl>
              <c:idx val="4"/>
              <c:layout>
                <c:manualLayout>
                  <c:x val="-6.4631048102358549E-2"/>
                  <c:y val="-5.83458013105319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5F6-41FF-8E35-8F273E2FDB56}"/>
                </c:ext>
              </c:extLst>
            </c:dLbl>
            <c:dLbl>
              <c:idx val="5"/>
              <c:layout>
                <c:manualLayout>
                  <c:x val="-3.1408040915488822E-2"/>
                  <c:y val="-8.064168522648942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5F6-41FF-8E35-8F273E2FDB56}"/>
                </c:ext>
              </c:extLst>
            </c:dLbl>
            <c:dLbl>
              <c:idx val="6"/>
              <c:layout>
                <c:manualLayout>
                  <c:x val="1.9656183897539897E-2"/>
                  <c:y val="-8.54082159231636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95F6-41FF-8E35-8F273E2FDB56}"/>
                </c:ext>
              </c:extLst>
            </c:dLbl>
            <c:spPr>
              <a:noFill/>
              <a:ln>
                <a:noFill/>
              </a:ln>
              <a:effectLst/>
            </c:spPr>
            <c:txPr>
              <a:bodyPr rot="0" spcFirstLastPara="1" vertOverflow="ellipsis" vert="horz" wrap="square" lIns="38100" tIns="19050" rIns="38100" bIns="19050" anchor="ctr" anchorCtr="0">
                <a:spAutoFit/>
              </a:bodyPr>
              <a:lstStyle/>
              <a:p>
                <a:pPr algn="ctr">
                  <a:defRPr lang="zh-CN" altLang="en-US"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1"/>
            <c:leaderLines>
              <c:spPr>
                <a:ln w="9525" cap="flat" cmpd="sng" algn="ctr">
                  <a:noFill/>
                  <a:round/>
                </a:ln>
                <a:effectLst/>
              </c:spPr>
            </c:leaderLines>
            <c:extLst>
              <c:ext xmlns:c15="http://schemas.microsoft.com/office/drawing/2012/chart" uri="{CE6537A1-D6FC-4f65-9D91-7224C49458BB}"/>
            </c:extLst>
          </c:dLbls>
          <c:cat>
            <c:strRef>
              <c:f>PPT模板新!$B$243:$H$243</c:f>
              <c:strCache>
                <c:ptCount val="7"/>
                <c:pt idx="0">
                  <c:v>3万以下</c:v>
                </c:pt>
                <c:pt idx="1">
                  <c:v>3-5万</c:v>
                </c:pt>
                <c:pt idx="2">
                  <c:v>5-8万</c:v>
                </c:pt>
                <c:pt idx="3">
                  <c:v>8-12万</c:v>
                </c:pt>
                <c:pt idx="4">
                  <c:v>12-15万</c:v>
                </c:pt>
                <c:pt idx="5">
                  <c:v>15-30万</c:v>
                </c:pt>
                <c:pt idx="6">
                  <c:v>30万以上</c:v>
                </c:pt>
              </c:strCache>
            </c:strRef>
          </c:cat>
          <c:val>
            <c:numRef>
              <c:f>PPT模板新!$B$244:$H$244</c:f>
              <c:numCache>
                <c:formatCode>0.00%</c:formatCode>
                <c:ptCount val="7"/>
                <c:pt idx="0">
                  <c:v>0.34278744277305429</c:v>
                </c:pt>
                <c:pt idx="1">
                  <c:v>0.23719424460431654</c:v>
                </c:pt>
                <c:pt idx="2">
                  <c:v>0.15318116415958141</c:v>
                </c:pt>
                <c:pt idx="3">
                  <c:v>0.1101621975147155</c:v>
                </c:pt>
                <c:pt idx="4">
                  <c:v>4.0350555918901243E-2</c:v>
                </c:pt>
                <c:pt idx="5">
                  <c:v>8.8082406801831256E-2</c:v>
                </c:pt>
                <c:pt idx="6">
                  <c:v>2.8241988227599737E-2</c:v>
                </c:pt>
              </c:numCache>
            </c:numRef>
          </c:val>
          <c:extLst>
            <c:ext xmlns:c16="http://schemas.microsoft.com/office/drawing/2014/chart" uri="{C3380CC4-5D6E-409C-BE32-E72D297353CC}">
              <c16:uniqueId val="{0000000E-95F6-41FF-8E35-8F273E2FDB56}"/>
            </c:ext>
          </c:extLst>
        </c:ser>
        <c:dLbls>
          <c:showLegendKey val="0"/>
          <c:showVal val="1"/>
          <c:showCatName val="0"/>
          <c:showSerName val="0"/>
          <c:showPercent val="0"/>
          <c:showBubbleSize val="0"/>
          <c:showLeaderLines val="1"/>
        </c:dLbls>
        <c:firstSliceAng val="0"/>
        <c:holeSize val="65"/>
      </c:doughnutChart>
      <c:spPr>
        <a:noFill/>
        <a:ln w="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r>
              <a:rPr lang="en-US" altLang="zh-CN" sz="900" b="1" i="0" baseline="0" dirty="0">
                <a:effectLst/>
                <a:latin typeface="微软雅黑" panose="020B0503020204020204" pitchFamily="34" charset="-122"/>
                <a:ea typeface="微软雅黑" panose="020B0503020204020204" pitchFamily="34" charset="-122"/>
              </a:rPr>
              <a:t>2021</a:t>
            </a:r>
            <a:r>
              <a:rPr lang="zh-CN" altLang="zh-CN" sz="900" b="1" i="0" baseline="0" dirty="0">
                <a:effectLst/>
                <a:latin typeface="微软雅黑" panose="020B0503020204020204" pitchFamily="34" charset="-122"/>
                <a:ea typeface="微软雅黑" panose="020B0503020204020204" pitchFamily="34" charset="-122"/>
              </a:rPr>
              <a:t>年二手车</a:t>
            </a:r>
            <a:r>
              <a:rPr lang="zh-CN" altLang="en-US" sz="900" b="1" i="0" baseline="0" dirty="0">
                <a:effectLst/>
                <a:latin typeface="微软雅黑" panose="020B0503020204020204" pitchFamily="34" charset="-122"/>
                <a:ea typeface="微软雅黑" panose="020B0503020204020204" pitchFamily="34" charset="-122"/>
              </a:rPr>
              <a:t>分城市销量占比</a:t>
            </a:r>
            <a:endParaRPr lang="zh-CN" altLang="zh-CN" sz="900" dirty="0">
              <a:effectLst/>
              <a:latin typeface="微软雅黑" panose="020B0503020204020204" pitchFamily="34" charset="-122"/>
              <a:ea typeface="微软雅黑" panose="020B0503020204020204" pitchFamily="34" charset="-122"/>
            </a:endParaRPr>
          </a:p>
        </c:rich>
      </c:tx>
      <c:layout>
        <c:manualLayout>
          <c:xMode val="edge"/>
          <c:yMode val="edge"/>
          <c:x val="0.1672380534338074"/>
          <c:y val="1.8806707034448852E-2"/>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2894557456678552"/>
          <c:y val="0.23187129696678913"/>
          <c:w val="0.5262173412780049"/>
          <c:h val="0.62347432440236872"/>
        </c:manualLayout>
      </c:layout>
      <c:doughnut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866D-43C6-B71E-9593FB6D75D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866D-43C6-B71E-9593FB6D75D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866D-43C6-B71E-9593FB6D75D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866D-43C6-B71E-9593FB6D75DB}"/>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866D-43C6-B71E-9593FB6D75DB}"/>
              </c:ext>
            </c:extLst>
          </c:dPt>
          <c:dLbls>
            <c:dLbl>
              <c:idx val="0"/>
              <c:layout>
                <c:manualLayout>
                  <c:x val="0.11092193130546739"/>
                  <c:y val="-6.385972984065867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66D-43C6-B71E-9593FB6D75DB}"/>
                </c:ext>
              </c:extLst>
            </c:dLbl>
            <c:dLbl>
              <c:idx val="1"/>
              <c:layout>
                <c:manualLayout>
                  <c:x val="6.851060462984751E-2"/>
                  <c:y val="0.1357019259113996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66D-43C6-B71E-9593FB6D75DB}"/>
                </c:ext>
              </c:extLst>
            </c:dLbl>
            <c:dLbl>
              <c:idx val="2"/>
              <c:layout>
                <c:manualLayout>
                  <c:x val="-0.10113470207263203"/>
                  <c:y val="9.978082787602915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66D-43C6-B71E-9593FB6D75DB}"/>
                </c:ext>
              </c:extLst>
            </c:dLbl>
            <c:dLbl>
              <c:idx val="3"/>
              <c:layout>
                <c:manualLayout>
                  <c:x val="-0.13049638977113812"/>
                  <c:y val="-3.592109803537053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66D-43C6-B71E-9593FB6D75DB}"/>
                </c:ext>
              </c:extLst>
            </c:dLbl>
            <c:dLbl>
              <c:idx val="4"/>
              <c:layout>
                <c:manualLayout>
                  <c:x val="-7.8297833862682867E-2"/>
                  <c:y val="-9.179836164594681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66D-43C6-B71E-9593FB6D75DB}"/>
                </c:ext>
              </c:extLst>
            </c:dLbl>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1"/>
            <c:leaderLines>
              <c:spPr>
                <a:ln w="9525" cap="flat" cmpd="sng" algn="ctr">
                  <a:noFill/>
                  <a:round/>
                </a:ln>
                <a:effectLst/>
              </c:spPr>
            </c:leaderLines>
            <c:extLst>
              <c:ext xmlns:c15="http://schemas.microsoft.com/office/drawing/2012/chart" uri="{CE6537A1-D6FC-4f65-9D91-7224C49458BB}"/>
            </c:extLst>
          </c:dLbls>
          <c:cat>
            <c:strRef>
              <c:f>PPT模板2!$P$176:$T$176</c:f>
              <c:strCache>
                <c:ptCount val="5"/>
                <c:pt idx="0">
                  <c:v>一线城市</c:v>
                </c:pt>
                <c:pt idx="1">
                  <c:v>二线城市</c:v>
                </c:pt>
                <c:pt idx="2">
                  <c:v>三线城市</c:v>
                </c:pt>
                <c:pt idx="3">
                  <c:v>四线城市</c:v>
                </c:pt>
                <c:pt idx="4">
                  <c:v>五线城市</c:v>
                </c:pt>
              </c:strCache>
            </c:strRef>
          </c:cat>
          <c:val>
            <c:numRef>
              <c:f>PPT模板2!$P$177:$T$177</c:f>
              <c:numCache>
                <c:formatCode>0.00%</c:formatCode>
                <c:ptCount val="5"/>
                <c:pt idx="0">
                  <c:v>0.10842421467130198</c:v>
                </c:pt>
                <c:pt idx="1">
                  <c:v>0.43338298635335798</c:v>
                </c:pt>
                <c:pt idx="2">
                  <c:v>0.18270091484808682</c:v>
                </c:pt>
                <c:pt idx="3">
                  <c:v>0.16180596464564059</c:v>
                </c:pt>
                <c:pt idx="4">
                  <c:v>0.11368591948161262</c:v>
                </c:pt>
              </c:numCache>
            </c:numRef>
          </c:val>
          <c:extLst>
            <c:ext xmlns:c16="http://schemas.microsoft.com/office/drawing/2014/chart" uri="{C3380CC4-5D6E-409C-BE32-E72D297353CC}">
              <c16:uniqueId val="{0000000A-866D-43C6-B71E-9593FB6D75DB}"/>
            </c:ext>
          </c:extLst>
        </c:ser>
        <c:dLbls>
          <c:showLegendKey val="0"/>
          <c:showVal val="1"/>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900" b="1" i="0" u="none" strike="noStrike" kern="1200" spc="0" baseline="0" dirty="0" smtClean="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900" b="1" i="0" u="none" strike="noStrike" kern="1200" spc="0"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2020年二手车分城市销量占比</a:t>
            </a:r>
          </a:p>
        </c:rich>
      </c:tx>
      <c:overlay val="0"/>
      <c:spPr>
        <a:noFill/>
        <a:ln>
          <a:noFill/>
        </a:ln>
        <a:effectLst/>
      </c:spPr>
      <c:txPr>
        <a:bodyPr rot="0" spcFirstLastPara="1" vertOverflow="ellipsis" vert="horz" wrap="square" anchor="ctr" anchorCtr="1"/>
        <a:lstStyle/>
        <a:p>
          <a:pPr algn="ctr" rtl="0">
            <a:defRPr lang="en-US" altLang="zh-CN" sz="900" b="1" i="0" u="none" strike="noStrike" kern="1200" spc="0" baseline="0" dirty="0" smtClean="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3717479653012369"/>
          <c:y val="0.22686705009482744"/>
          <c:w val="0.49735827749461914"/>
          <c:h val="0.63067744466340891"/>
        </c:manualLayout>
      </c:layout>
      <c:doughnut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CED-4CE4-A6D9-8BFDD41A62B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CED-4CE4-A6D9-8BFDD41A62B6}"/>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9CED-4CE4-A6D9-8BFDD41A62B6}"/>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9CED-4CE4-A6D9-8BFDD41A62B6}"/>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9CED-4CE4-A6D9-8BFDD41A62B6}"/>
              </c:ext>
            </c:extLst>
          </c:dPt>
          <c:dLbls>
            <c:dLbl>
              <c:idx val="0"/>
              <c:layout>
                <c:manualLayout>
                  <c:x val="9.7458851573094626E-2"/>
                  <c:y val="-9.13562412759530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CED-4CE4-A6D9-8BFDD41A62B6}"/>
                </c:ext>
              </c:extLst>
            </c:dLbl>
            <c:dLbl>
              <c:idx val="1"/>
              <c:layout>
                <c:manualLayout>
                  <c:x val="7.6139727791480261E-2"/>
                  <c:y val="0.1287292490706611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CED-4CE4-A6D9-8BFDD41A62B6}"/>
                </c:ext>
              </c:extLst>
            </c:dLbl>
            <c:dLbl>
              <c:idx val="2"/>
              <c:layout>
                <c:manualLayout>
                  <c:x val="-8.2374973083417527E-2"/>
                  <c:y val="0.1121190686525856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CED-4CE4-A6D9-8BFDD41A62B6}"/>
                </c:ext>
              </c:extLst>
            </c:dLbl>
            <c:dLbl>
              <c:idx val="3"/>
              <c:layout>
                <c:manualLayout>
                  <c:x val="-0.100552313656865"/>
                  <c:y val="-8.62849270724580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CED-4CE4-A6D9-8BFDD41A62B6}"/>
                </c:ext>
              </c:extLst>
            </c:dLbl>
            <c:dLbl>
              <c:idx val="4"/>
              <c:layout>
                <c:manualLayout>
                  <c:x val="-3.9592658451569736E-2"/>
                  <c:y val="-0.1079664669624899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CED-4CE4-A6D9-8BFDD41A62B6}"/>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7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1"/>
            <c:leaderLines>
              <c:spPr>
                <a:ln w="9525" cap="flat" cmpd="sng" algn="ctr">
                  <a:noFill/>
                  <a:round/>
                </a:ln>
                <a:effectLst/>
              </c:spPr>
            </c:leaderLines>
            <c:extLst>
              <c:ext xmlns:c15="http://schemas.microsoft.com/office/drawing/2012/chart" uri="{CE6537A1-D6FC-4f65-9D91-7224C49458BB}"/>
            </c:extLst>
          </c:dLbls>
          <c:cat>
            <c:strRef>
              <c:f>PPT模板2!$Z$176:$AD$176</c:f>
              <c:strCache>
                <c:ptCount val="5"/>
                <c:pt idx="0">
                  <c:v>一线城市</c:v>
                </c:pt>
                <c:pt idx="1">
                  <c:v>二线城市</c:v>
                </c:pt>
                <c:pt idx="2">
                  <c:v>三线城市</c:v>
                </c:pt>
                <c:pt idx="3">
                  <c:v>四线城市</c:v>
                </c:pt>
                <c:pt idx="4">
                  <c:v>五线城市</c:v>
                </c:pt>
              </c:strCache>
            </c:strRef>
          </c:cat>
          <c:val>
            <c:numRef>
              <c:f>PPT模板2!$Z$177:$AD$177</c:f>
              <c:numCache>
                <c:formatCode>0.00%</c:formatCode>
                <c:ptCount val="5"/>
                <c:pt idx="0">
                  <c:v>0.11170078295071975</c:v>
                </c:pt>
                <c:pt idx="1">
                  <c:v>0.43279166213287024</c:v>
                </c:pt>
                <c:pt idx="2">
                  <c:v>0.17948451492028711</c:v>
                </c:pt>
                <c:pt idx="3">
                  <c:v>0.1630475127107458</c:v>
                </c:pt>
                <c:pt idx="4">
                  <c:v>0.11297552728537706</c:v>
                </c:pt>
              </c:numCache>
            </c:numRef>
          </c:val>
          <c:extLst>
            <c:ext xmlns:c16="http://schemas.microsoft.com/office/drawing/2014/chart" uri="{C3380CC4-5D6E-409C-BE32-E72D297353CC}">
              <c16:uniqueId val="{0000000A-9CED-4CE4-A6D9-8BFDD41A62B6}"/>
            </c:ext>
          </c:extLst>
        </c:ser>
        <c:dLbls>
          <c:showLegendKey val="0"/>
          <c:showVal val="0"/>
          <c:showCatName val="0"/>
          <c:showSerName val="0"/>
          <c:showPercent val="0"/>
          <c:showBubbleSize val="0"/>
          <c:showLeaderLines val="1"/>
        </c:dLbls>
        <c:firstSliceAng val="0"/>
        <c:holeSize val="65"/>
      </c:doughnutChart>
      <c:spPr>
        <a:noFill/>
        <a:ln>
          <a:noFill/>
        </a:ln>
        <a:effectLst/>
      </c:spPr>
    </c:plotArea>
    <c:legend>
      <c:legendPos val="r"/>
      <c:layout>
        <c:manualLayout>
          <c:xMode val="edge"/>
          <c:yMode val="edge"/>
          <c:x val="0.82614266941902759"/>
          <c:y val="0.66391080601754238"/>
          <c:w val="0.17385733058097241"/>
          <c:h val="0.33308287007189641"/>
        </c:manualLayout>
      </c:layout>
      <c:overlay val="0"/>
      <c:spPr>
        <a:noFill/>
        <a:ln>
          <a:noFill/>
        </a:ln>
        <a:effectLst/>
      </c:spPr>
      <c:txPr>
        <a:bodyPr rot="0" spcFirstLastPara="1" vertOverflow="ellipsis" vert="horz" wrap="square" anchor="ctr" anchorCtr="1"/>
        <a:lstStyle/>
        <a:p>
          <a:pPr>
            <a:defRPr sz="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200" b="1"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defRPr>
            </a:pPr>
            <a:r>
              <a:rPr lang="en-US" altLang="zh-CN" sz="1200" b="1"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2021年周度交易情况（6.21-6.27）</a:t>
            </a:r>
          </a:p>
        </c:rich>
      </c:tx>
      <c:overlay val="0"/>
      <c:spPr>
        <a:noFill/>
        <a:ln>
          <a:noFill/>
        </a:ln>
        <a:effectLst/>
      </c:spPr>
      <c:txPr>
        <a:bodyPr rot="0" spcFirstLastPara="1" vertOverflow="ellipsis" vert="horz" wrap="square" anchor="ctr" anchorCtr="1"/>
        <a:lstStyle/>
        <a:p>
          <a:pPr algn="ctr" rtl="0">
            <a:defRPr lang="en-US" altLang="zh-CN" sz="1200" b="1" i="0" u="none" strike="noStrike" kern="1200" spc="0" baseline="0">
              <a:solidFill>
                <a:sysClr val="windowText" lastClr="000000">
                  <a:lumMod val="65000"/>
                  <a:lumOff val="35000"/>
                </a:sys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4.9968822900662138E-2"/>
          <c:y val="0.21962197267538863"/>
          <c:w val="0.90214769888660284"/>
          <c:h val="0.48437588026515926"/>
        </c:manualLayout>
      </c:layout>
      <c:barChart>
        <c:barDir val="col"/>
        <c:grouping val="clustered"/>
        <c:varyColors val="0"/>
        <c:ser>
          <c:idx val="0"/>
          <c:order val="0"/>
          <c:tx>
            <c:strRef>
              <c:f>'6月第四周'!$A$22</c:f>
              <c:strCache>
                <c:ptCount val="1"/>
                <c:pt idx="0">
                  <c:v>日均交易量</c:v>
                </c:pt>
              </c:strCache>
            </c:strRef>
          </c:tx>
          <c:spPr>
            <a:solidFill>
              <a:srgbClr val="0C7FB8"/>
            </a:solidFill>
            <a:ln>
              <a:noFill/>
            </a:ln>
            <a:effectLst/>
          </c:spPr>
          <c:invertIfNegative val="0"/>
          <c:dPt>
            <c:idx val="0"/>
            <c:invertIfNegative val="0"/>
            <c:bubble3D val="0"/>
            <c:spPr>
              <a:solidFill>
                <a:srgbClr val="0C7FB8"/>
              </a:solidFill>
              <a:ln>
                <a:noFill/>
              </a:ln>
              <a:effectLst/>
            </c:spPr>
            <c:extLst>
              <c:ext xmlns:c16="http://schemas.microsoft.com/office/drawing/2014/chart" uri="{C3380CC4-5D6E-409C-BE32-E72D297353CC}">
                <c16:uniqueId val="{00000001-8199-4803-BB76-F96EC63B739D}"/>
              </c:ext>
            </c:extLst>
          </c:dPt>
          <c:dPt>
            <c:idx val="1"/>
            <c:invertIfNegative val="0"/>
            <c:bubble3D val="0"/>
            <c:spPr>
              <a:solidFill>
                <a:srgbClr val="0C7FB8"/>
              </a:solidFill>
              <a:ln>
                <a:noFill/>
              </a:ln>
              <a:effectLst/>
            </c:spPr>
            <c:extLst>
              <c:ext xmlns:c16="http://schemas.microsoft.com/office/drawing/2014/chart" uri="{C3380CC4-5D6E-409C-BE32-E72D297353CC}">
                <c16:uniqueId val="{00000003-8199-4803-BB76-F96EC63B739D}"/>
              </c:ext>
            </c:extLst>
          </c:dPt>
          <c:dPt>
            <c:idx val="2"/>
            <c:invertIfNegative val="0"/>
            <c:bubble3D val="0"/>
            <c:spPr>
              <a:solidFill>
                <a:srgbClr val="0C7FB8"/>
              </a:solidFill>
              <a:ln>
                <a:noFill/>
              </a:ln>
              <a:effectLst/>
            </c:spPr>
            <c:extLst>
              <c:ext xmlns:c16="http://schemas.microsoft.com/office/drawing/2014/chart" uri="{C3380CC4-5D6E-409C-BE32-E72D297353CC}">
                <c16:uniqueId val="{00000005-8199-4803-BB76-F96EC63B739D}"/>
              </c:ext>
            </c:extLst>
          </c:dPt>
          <c:dPt>
            <c:idx val="3"/>
            <c:invertIfNegative val="0"/>
            <c:bubble3D val="0"/>
            <c:spPr>
              <a:solidFill>
                <a:srgbClr val="0C7FB8"/>
              </a:solidFill>
              <a:ln>
                <a:noFill/>
              </a:ln>
              <a:effectLst/>
            </c:spPr>
            <c:extLst>
              <c:ext xmlns:c16="http://schemas.microsoft.com/office/drawing/2014/chart" uri="{C3380CC4-5D6E-409C-BE32-E72D297353CC}">
                <c16:uniqueId val="{00000007-8199-4803-BB76-F96EC63B739D}"/>
              </c:ext>
            </c:extLst>
          </c:dPt>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'6月第四周'!$K$21:$R$21</c:f>
              <c:strCache>
                <c:ptCount val="8"/>
                <c:pt idx="0">
                  <c:v>5.3-5.9
（日均交易量）</c:v>
                </c:pt>
                <c:pt idx="1">
                  <c:v>5.10-5.16
（日均交易量）</c:v>
                </c:pt>
                <c:pt idx="2">
                  <c:v>5.17-5.23
（日均交易量）</c:v>
                </c:pt>
                <c:pt idx="3">
                  <c:v>5.24-5.30
（日均交易量）</c:v>
                </c:pt>
                <c:pt idx="4">
                  <c:v>5.31-6.6
（日均交易量）</c:v>
                </c:pt>
                <c:pt idx="5">
                  <c:v>6.7-6.13
（日均交易量）</c:v>
                </c:pt>
                <c:pt idx="6">
                  <c:v>6.14-6.20
（日均交易量）</c:v>
                </c:pt>
                <c:pt idx="7">
                  <c:v>6.21-6.27
（日均交易量）</c:v>
                </c:pt>
              </c:strCache>
              <c:extLst/>
            </c:strRef>
          </c:cat>
          <c:val>
            <c:numRef>
              <c:f>'6月第四周'!$K$22:$R$22</c:f>
              <c:numCache>
                <c:formatCode>0.00</c:formatCode>
                <c:ptCount val="8"/>
                <c:pt idx="0">
                  <c:v>6.1943000000000001</c:v>
                </c:pt>
                <c:pt idx="1">
                  <c:v>6.0102800000000007</c:v>
                </c:pt>
                <c:pt idx="2">
                  <c:v>6.2235399999999998</c:v>
                </c:pt>
                <c:pt idx="3">
                  <c:v>6.0430800000000007</c:v>
                </c:pt>
                <c:pt idx="4">
                  <c:v>5.6303000000000001</c:v>
                </c:pt>
                <c:pt idx="5">
                  <c:v>5.5125000000000002</c:v>
                </c:pt>
                <c:pt idx="6">
                  <c:v>5.3951000000000002</c:v>
                </c:pt>
                <c:pt idx="7">
                  <c:v>6.0617999999999999</c:v>
                </c:pt>
              </c:numCache>
              <c:extLst/>
            </c:numRef>
          </c:val>
          <c:extLst>
            <c:ext xmlns:c16="http://schemas.microsoft.com/office/drawing/2014/chart" uri="{C3380CC4-5D6E-409C-BE32-E72D297353CC}">
              <c16:uniqueId val="{00000008-8199-4803-BB76-F96EC63B739D}"/>
            </c:ext>
          </c:extLst>
        </c:ser>
        <c:dLbls>
          <c:showLegendKey val="0"/>
          <c:showVal val="1"/>
          <c:showCatName val="0"/>
          <c:showSerName val="0"/>
          <c:showPercent val="0"/>
          <c:showBubbleSize val="0"/>
        </c:dLbls>
        <c:gapWidth val="219"/>
        <c:overlap val="-27"/>
        <c:axId val="278453904"/>
        <c:axId val="278443920"/>
      </c:barChart>
      <c:lineChart>
        <c:grouping val="standard"/>
        <c:varyColors val="0"/>
        <c:ser>
          <c:idx val="1"/>
          <c:order val="1"/>
          <c:tx>
            <c:strRef>
              <c:f>'6月第四周'!$A$23</c:f>
              <c:strCache>
                <c:ptCount val="1"/>
                <c:pt idx="0">
                  <c:v>环比</c:v>
                </c:pt>
              </c:strCache>
            </c:strRef>
          </c:tx>
          <c:spPr>
            <a:ln w="28575" cap="rnd">
              <a:solidFill>
                <a:schemeClr val="accent2"/>
              </a:solidFill>
              <a:round/>
            </a:ln>
            <a:effectLst/>
          </c:spPr>
          <c:marker>
            <c:symbol val="circle"/>
            <c:size val="7"/>
            <c:spPr>
              <a:solidFill>
                <a:schemeClr val="bg1"/>
              </a:solidFill>
              <a:ln w="19050">
                <a:solidFill>
                  <a:schemeClr val="accent2"/>
                </a:solidFill>
              </a:ln>
              <a:effectLst/>
            </c:spPr>
          </c:marker>
          <c:dLbls>
            <c:dLbl>
              <c:idx val="0"/>
              <c:layout>
                <c:manualLayout>
                  <c:x val="2.2635011023034626E-2"/>
                  <c:y val="-2.252618970177984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199-4803-BB76-F96EC63B739D}"/>
                </c:ext>
              </c:extLst>
            </c:dLbl>
            <c:dLbl>
              <c:idx val="1"/>
              <c:layout>
                <c:manualLayout>
                  <c:x val="2.153797184435317E-2"/>
                  <c:y val="2.034915999375043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8199-4803-BB76-F96EC63B739D}"/>
                </c:ext>
              </c:extLst>
            </c:dLbl>
            <c:dLbl>
              <c:idx val="2"/>
              <c:layout>
                <c:manualLayout>
                  <c:x val="2.7678289077626005E-2"/>
                  <c:y val="-5.22349560909173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8199-4803-BB76-F96EC63B739D}"/>
                </c:ext>
              </c:extLst>
            </c:dLbl>
            <c:dLbl>
              <c:idx val="3"/>
              <c:layout>
                <c:manualLayout>
                  <c:x val="2.5501413648257754E-2"/>
                  <c:y val="-1.87192127907743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8199-4803-BB76-F96EC63B739D}"/>
                </c:ext>
              </c:extLst>
            </c:dLbl>
            <c:dLbl>
              <c:idx val="4"/>
              <c:layout>
                <c:manualLayout>
                  <c:x val="5.9612246686985759E-3"/>
                  <c:y val="-0.1840665384029353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8199-4803-BB76-F96EC63B739D}"/>
                </c:ext>
              </c:extLst>
            </c:dLbl>
            <c:dLbl>
              <c:idx val="5"/>
              <c:layout>
                <c:manualLayout>
                  <c:x val="-1.6735222600169318E-2"/>
                  <c:y val="-0.1407530325455745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8199-4803-BB76-F96EC63B739D}"/>
                </c:ext>
              </c:extLst>
            </c:dLbl>
            <c:dLbl>
              <c:idx val="6"/>
              <c:layout>
                <c:manualLayout>
                  <c:x val="-1.791809933079435E-2"/>
                  <c:y val="-0.1623511163305011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8199-4803-BB76-F96EC63B739D}"/>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1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'6月第四周'!$K$21:$R$21</c:f>
              <c:strCache>
                <c:ptCount val="8"/>
                <c:pt idx="0">
                  <c:v>5.3-5.9
（日均交易量）</c:v>
                </c:pt>
                <c:pt idx="1">
                  <c:v>5.10-5.16
（日均交易量）</c:v>
                </c:pt>
                <c:pt idx="2">
                  <c:v>5.17-5.23
（日均交易量）</c:v>
                </c:pt>
                <c:pt idx="3">
                  <c:v>5.24-5.30
（日均交易量）</c:v>
                </c:pt>
                <c:pt idx="4">
                  <c:v>5.31-6.6
（日均交易量）</c:v>
                </c:pt>
                <c:pt idx="5">
                  <c:v>6.7-6.13
（日均交易量）</c:v>
                </c:pt>
                <c:pt idx="6">
                  <c:v>6.14-6.20
（日均交易量）</c:v>
                </c:pt>
                <c:pt idx="7">
                  <c:v>6.21-6.27
（日均交易量）</c:v>
                </c:pt>
              </c:strCache>
              <c:extLst/>
            </c:strRef>
          </c:cat>
          <c:val>
            <c:numRef>
              <c:f>'6月第四周'!$K$23:$R$23</c:f>
              <c:numCache>
                <c:formatCode>0.00%</c:formatCode>
                <c:ptCount val="8"/>
                <c:pt idx="0">
                  <c:v>4.8839627082253978E-2</c:v>
                </c:pt>
                <c:pt idx="1">
                  <c:v>-2.97079573155965E-2</c:v>
                </c:pt>
                <c:pt idx="2">
                  <c:v>3.5482539914945578E-2</c:v>
                </c:pt>
                <c:pt idx="3">
                  <c:v>-2.8996358985400459E-2</c:v>
                </c:pt>
                <c:pt idx="4">
                  <c:v>-6.8306227949985907E-2</c:v>
                </c:pt>
                <c:pt idx="5">
                  <c:v>-2.0922508569703197E-2</c:v>
                </c:pt>
                <c:pt idx="6">
                  <c:v>-2.1297052154195001E-2</c:v>
                </c:pt>
                <c:pt idx="7">
                  <c:v>0.12357509592037212</c:v>
                </c:pt>
              </c:numCache>
              <c:extLst/>
            </c:numRef>
          </c:val>
          <c:smooth val="1"/>
          <c:extLst>
            <c:ext xmlns:c16="http://schemas.microsoft.com/office/drawing/2014/chart" uri="{C3380CC4-5D6E-409C-BE32-E72D297353CC}">
              <c16:uniqueId val="{00000010-8199-4803-BB76-F96EC63B739D}"/>
            </c:ext>
          </c:extLst>
        </c:ser>
        <c:dLbls>
          <c:showLegendKey val="0"/>
          <c:showVal val="1"/>
          <c:showCatName val="0"/>
          <c:showSerName val="0"/>
          <c:showPercent val="0"/>
          <c:showBubbleSize val="0"/>
        </c:dLbls>
        <c:marker val="1"/>
        <c:smooth val="0"/>
        <c:axId val="278444336"/>
        <c:axId val="278443504"/>
      </c:lineChart>
      <c:catAx>
        <c:axId val="278453904"/>
        <c:scaling>
          <c:orientation val="minMax"/>
        </c:scaling>
        <c:delete val="0"/>
        <c:axPos val="b"/>
        <c:numFmt formatCode="General" sourceLinked="1"/>
        <c:majorTickMark val="none"/>
        <c:minorTickMark val="none"/>
        <c:tickLblPos val="nextTo"/>
        <c:spPr>
          <a:noFill/>
          <a:ln w="25400" cap="flat" cmpd="sng" algn="ctr">
            <a:solidFill>
              <a:schemeClr val="tx1">
                <a:lumMod val="50000"/>
                <a:lumOff val="50000"/>
              </a:schemeClr>
            </a:solidFill>
            <a:round/>
          </a:ln>
          <a:effectLst/>
        </c:spPr>
        <c:txPr>
          <a:bodyPr rot="-60000000" spcFirstLastPara="1" vertOverflow="ellipsis" vert="horz" wrap="square" anchor="ctr" anchorCtr="1"/>
          <a:lstStyle/>
          <a:p>
            <a:pPr algn="ctr">
              <a:defRPr lang="en-US" altLang="zh-CN"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78443920"/>
        <c:crosses val="autoZero"/>
        <c:auto val="1"/>
        <c:lblAlgn val="ctr"/>
        <c:lblOffset val="100"/>
        <c:noMultiLvlLbl val="0"/>
      </c:catAx>
      <c:valAx>
        <c:axId val="27844392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278453904"/>
        <c:crosses val="autoZero"/>
        <c:crossBetween val="between"/>
      </c:valAx>
      <c:valAx>
        <c:axId val="278443504"/>
        <c:scaling>
          <c:orientation val="minMax"/>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278444336"/>
        <c:crosses val="max"/>
        <c:crossBetween val="between"/>
      </c:valAx>
      <c:catAx>
        <c:axId val="278444336"/>
        <c:scaling>
          <c:orientation val="minMax"/>
        </c:scaling>
        <c:delete val="1"/>
        <c:axPos val="b"/>
        <c:numFmt formatCode="General" sourceLinked="1"/>
        <c:majorTickMark val="none"/>
        <c:minorTickMark val="none"/>
        <c:tickLblPos val="nextTo"/>
        <c:crossAx val="278443504"/>
        <c:crosses val="autoZero"/>
        <c:auto val="1"/>
        <c:lblAlgn val="ctr"/>
        <c:lblOffset val="100"/>
        <c:noMultiLvlLbl val="0"/>
      </c:catAx>
      <c:spPr>
        <a:noFill/>
        <a:ln>
          <a:noFill/>
        </a:ln>
        <a:effectLst/>
      </c:spPr>
    </c:plotArea>
    <c:legend>
      <c:legendPos val="b"/>
      <c:layout>
        <c:manualLayout>
          <c:xMode val="edge"/>
          <c:yMode val="edge"/>
          <c:x val="1.1997063750512816E-2"/>
          <c:y val="4.8709509418485696E-2"/>
          <c:w val="0.23689459906428498"/>
          <c:h val="8.6000245279124657E-2"/>
        </c:manualLayout>
      </c:layout>
      <c:overlay val="0"/>
      <c:spPr>
        <a:noFill/>
        <a:ln>
          <a:noFill/>
        </a:ln>
        <a:effectLst/>
      </c:spPr>
      <c:txPr>
        <a:bodyPr rot="0" spcFirstLastPara="1" vertOverflow="ellipsis" vert="horz" wrap="square" anchor="ctr" anchorCtr="1"/>
        <a:lstStyle/>
        <a:p>
          <a:pPr>
            <a:defRPr lang="en-US" altLang="zh-CN" sz="11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schemeClr>
    </a:solidFill>
    <a:ln w="19050" cap="flat" cmpd="sng" algn="ctr">
      <a:solidFill>
        <a:schemeClr val="tx1">
          <a:lumMod val="50000"/>
          <a:lumOff val="50000"/>
        </a:schemeClr>
      </a:solidFill>
      <a:round/>
    </a:ln>
    <a:effectLst>
      <a:outerShdw blurRad="63500" sx="102000" sy="102000" algn="ctr" rotWithShape="0">
        <a:prstClr val="black">
          <a:alpha val="40000"/>
        </a:prstClr>
      </a:outerShdw>
    </a:effectLst>
  </c:spPr>
  <c:txPr>
    <a:bodyPr/>
    <a:lstStyle/>
    <a:p>
      <a:pPr>
        <a:defRPr/>
      </a:pPr>
      <a:endParaRPr lang="zh-CN"/>
    </a:p>
  </c:txPr>
  <c:externalData r:id="rId3">
    <c:autoUpdate val="0"/>
  </c:externalData>
  <c:userShapes r:id="rId4"/>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844387790674928E-2"/>
          <c:y val="0.14090176740041219"/>
          <c:w val="0.87998697734538078"/>
          <c:h val="0.70570697780427893"/>
        </c:manualLayout>
      </c:layout>
      <c:lineChart>
        <c:grouping val="standard"/>
        <c:varyColors val="0"/>
        <c:ser>
          <c:idx val="0"/>
          <c:order val="0"/>
          <c:tx>
            <c:strRef>
              <c:f>PPT模板1!$A$430</c:f>
              <c:strCache>
                <c:ptCount val="1"/>
                <c:pt idx="0">
                  <c:v>2021转籍率</c:v>
                </c:pt>
              </c:strCache>
            </c:strRef>
          </c:tx>
          <c:spPr>
            <a:ln w="25400" cap="rnd">
              <a:solidFill>
                <a:srgbClr val="C00000"/>
              </a:solidFill>
              <a:round/>
            </a:ln>
            <a:effectLst/>
          </c:spPr>
          <c:marker>
            <c:symbol val="circle"/>
            <c:size val="6"/>
            <c:spPr>
              <a:solidFill>
                <a:schemeClr val="bg1"/>
              </a:solidFill>
              <a:ln w="19050">
                <a:solidFill>
                  <a:srgbClr val="C00000"/>
                </a:solidFill>
              </a:ln>
              <a:effectLst/>
            </c:spPr>
          </c:marker>
          <c:dPt>
            <c:idx val="1"/>
            <c:marker>
              <c:symbol val="circle"/>
              <c:size val="6"/>
              <c:spPr>
                <a:solidFill>
                  <a:schemeClr val="bg1"/>
                </a:solidFill>
                <a:ln w="19050">
                  <a:solidFill>
                    <a:srgbClr val="C00000"/>
                  </a:solidFill>
                </a:ln>
                <a:effectLst/>
              </c:spPr>
            </c:marker>
            <c:bubble3D val="0"/>
            <c:spPr>
              <a:ln w="25400" cap="rnd">
                <a:solidFill>
                  <a:srgbClr val="C00000"/>
                </a:solidFill>
                <a:round/>
              </a:ln>
              <a:effectLst/>
            </c:spPr>
            <c:extLst>
              <c:ext xmlns:c16="http://schemas.microsoft.com/office/drawing/2014/chart" uri="{C3380CC4-5D6E-409C-BE32-E72D297353CC}">
                <c16:uniqueId val="{00000001-A5F4-42DD-9704-D4E5F93DEFF3}"/>
              </c:ext>
            </c:extLst>
          </c:dPt>
          <c:dLbls>
            <c:dLbl>
              <c:idx val="1"/>
              <c:layout>
                <c:manualLayout>
                  <c:x val="-3.8060691918796054E-2"/>
                  <c:y val="6.026285777339813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5F4-42DD-9704-D4E5F93DEFF3}"/>
                </c:ext>
              </c:extLst>
            </c:dLbl>
            <c:dLbl>
              <c:idx val="2"/>
              <c:layout>
                <c:manualLayout>
                  <c:x val="-3.8425954608598663E-2"/>
                  <c:y val="-0.10750824868833564"/>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5F4-42DD-9704-D4E5F93DEFF3}"/>
                </c:ext>
              </c:extLst>
            </c:dLbl>
            <c:dLbl>
              <c:idx val="3"/>
              <c:layout>
                <c:manualLayout>
                  <c:x val="-3.1108620485882144E-2"/>
                  <c:y val="-0.12211286525146911"/>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5F4-42DD-9704-D4E5F93DEFF3}"/>
                </c:ext>
              </c:extLst>
            </c:dLbl>
            <c:dLbl>
              <c:idx val="4"/>
              <c:layout>
                <c:manualLayout>
                  <c:x val="-3.2341023270166386E-2"/>
                  <c:y val="-9.448750339531093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5F4-42DD-9704-D4E5F93DEFF3}"/>
                </c:ext>
              </c:extLst>
            </c:dLbl>
            <c:dLbl>
              <c:idx val="6"/>
              <c:layout>
                <c:manualLayout>
                  <c:x val="-2.89688774720212E-2"/>
                  <c:y val="-3.664953149466710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5F4-42DD-9704-D4E5F93DEFF3}"/>
                </c:ext>
              </c:extLst>
            </c:dLbl>
            <c:dLbl>
              <c:idx val="7"/>
              <c:layout>
                <c:manualLayout>
                  <c:x val="-3.962535369799082E-2"/>
                  <c:y val="-4.328566327777046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5F4-42DD-9704-D4E5F93DEFF3}"/>
                </c:ext>
              </c:extLst>
            </c:dLbl>
            <c:spPr>
              <a:noFill/>
              <a:ln>
                <a:noFill/>
              </a:ln>
              <a:effectLst/>
            </c:spPr>
            <c:txPr>
              <a:bodyPr rot="0" spcFirstLastPara="1" vertOverflow="ellipsis" vert="horz" wrap="square" lIns="38100" tIns="19050" rIns="38100" bIns="19050" anchor="ctr" anchorCtr="1">
                <a:spAutoFit/>
              </a:bodyPr>
              <a:lstStyle/>
              <a:p>
                <a:pPr>
                  <a:defRPr lang="zh-CN" sz="8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PPT模板1!$B$429:$M$429</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PPT模板1!$B$430:$M$430</c:f>
              <c:numCache>
                <c:formatCode>0.00%</c:formatCode>
                <c:ptCount val="12"/>
                <c:pt idx="0">
                  <c:v>0.26219999999999999</c:v>
                </c:pt>
                <c:pt idx="1">
                  <c:v>0.2278</c:v>
                </c:pt>
                <c:pt idx="2">
                  <c:v>0.28652807900987814</c:v>
                </c:pt>
                <c:pt idx="3">
                  <c:v>0.27696442972263202</c:v>
                </c:pt>
                <c:pt idx="4">
                  <c:v>0.28326938465642121</c:v>
                </c:pt>
              </c:numCache>
            </c:numRef>
          </c:val>
          <c:smooth val="1"/>
          <c:extLst>
            <c:ext xmlns:c16="http://schemas.microsoft.com/office/drawing/2014/chart" uri="{C3380CC4-5D6E-409C-BE32-E72D297353CC}">
              <c16:uniqueId val="{00000007-A5F4-42DD-9704-D4E5F93DEFF3}"/>
            </c:ext>
          </c:extLst>
        </c:ser>
        <c:ser>
          <c:idx val="1"/>
          <c:order val="1"/>
          <c:tx>
            <c:strRef>
              <c:f>PPT模板1!$A$431</c:f>
              <c:strCache>
                <c:ptCount val="1"/>
                <c:pt idx="0">
                  <c:v>2020转籍率</c:v>
                </c:pt>
              </c:strCache>
            </c:strRef>
          </c:tx>
          <c:spPr>
            <a:ln w="28575" cap="rnd">
              <a:solidFill>
                <a:schemeClr val="accent2"/>
              </a:solidFill>
              <a:round/>
            </a:ln>
            <a:effectLst/>
          </c:spPr>
          <c:marker>
            <c:symbol val="circle"/>
            <c:size val="6"/>
            <c:spPr>
              <a:solidFill>
                <a:schemeClr val="bg1"/>
              </a:solidFill>
              <a:ln w="19050">
                <a:solidFill>
                  <a:schemeClr val="accent2"/>
                </a:solidFill>
              </a:ln>
              <a:effectLst/>
            </c:spPr>
          </c:marker>
          <c:dLbls>
            <c:dLbl>
              <c:idx val="0"/>
              <c:layout>
                <c:manualLayout>
                  <c:x val="-4.5661183936104861E-2"/>
                  <c:y val="7.057359526764538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5F4-42DD-9704-D4E5F93DEFF3}"/>
                </c:ext>
              </c:extLst>
            </c:dLbl>
            <c:dLbl>
              <c:idx val="2"/>
              <c:layout>
                <c:manualLayout>
                  <c:x val="-1.7440516958866205E-2"/>
                  <c:y val="4.606294029654258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5F4-42DD-9704-D4E5F93DEFF3}"/>
                </c:ext>
              </c:extLst>
            </c:dLbl>
            <c:dLbl>
              <c:idx val="6"/>
              <c:layout>
                <c:manualLayout>
                  <c:x val="-2.8397909812604136E-2"/>
                  <c:y val="-5.629914925132985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A5F4-42DD-9704-D4E5F93DEFF3}"/>
                </c:ext>
              </c:extLst>
            </c:dLbl>
            <c:dLbl>
              <c:idx val="7"/>
              <c:layout>
                <c:manualLayout>
                  <c:x val="-3.9355302666342136E-2"/>
                  <c:y val="-6.00903377531029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5F4-42DD-9704-D4E5F93DEFF3}"/>
                </c:ext>
              </c:extLst>
            </c:dLbl>
            <c:dLbl>
              <c:idx val="8"/>
              <c:layout>
                <c:manualLayout>
                  <c:x val="-3.752907052405241E-2"/>
                  <c:y val="-4.492558374601066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A5F4-42DD-9704-D4E5F93DEFF3}"/>
                </c:ext>
              </c:extLst>
            </c:dLbl>
            <c:dLbl>
              <c:idx val="9"/>
              <c:layout>
                <c:manualLayout>
                  <c:x val="-3.752907052405241E-2"/>
                  <c:y val="-4.871677224778372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A5F4-42DD-9704-D4E5F93DEFF3}"/>
                </c:ext>
              </c:extLst>
            </c:dLbl>
            <c:dLbl>
              <c:idx val="10"/>
              <c:layout>
                <c:manualLayout>
                  <c:x val="-3.9355302666342067E-2"/>
                  <c:y val="-4.871677224778372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A5F4-42DD-9704-D4E5F93DEFF3}"/>
                </c:ext>
              </c:extLst>
            </c:dLbl>
            <c:dLbl>
              <c:idx val="11"/>
              <c:layout>
                <c:manualLayout>
                  <c:x val="-4.8486463377790473E-2"/>
                  <c:y val="-4.492558374601066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A5F4-42DD-9704-D4E5F93DEFF3}"/>
                </c:ext>
              </c:extLst>
            </c:dLbl>
            <c:spPr>
              <a:noFill/>
              <a:ln>
                <a:noFill/>
              </a:ln>
              <a:effectLst/>
            </c:spPr>
            <c:txPr>
              <a:bodyPr rot="0" spcFirstLastPara="1" vertOverflow="ellipsis" vert="horz" wrap="square" lIns="38100" tIns="19050" rIns="38100" bIns="19050" anchor="ctr" anchorCtr="1">
                <a:spAutoFit/>
              </a:bodyPr>
              <a:lstStyle/>
              <a:p>
                <a:pPr>
                  <a:defRPr lang="zh-CN" sz="7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PPT模板1!$B$429:$M$429</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PPT模板1!$B$431:$M$431</c:f>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1"/>
          <c:extLst>
            <c:ext xmlns:c16="http://schemas.microsoft.com/office/drawing/2014/chart" uri="{C3380CC4-5D6E-409C-BE32-E72D297353CC}">
              <c16:uniqueId val="{00000010-A5F4-42DD-9704-D4E5F93DEFF3}"/>
            </c:ext>
          </c:extLst>
        </c:ser>
        <c:ser>
          <c:idx val="2"/>
          <c:order val="2"/>
          <c:tx>
            <c:strRef>
              <c:f>PPT模板1!$A$432</c:f>
              <c:strCache>
                <c:ptCount val="1"/>
                <c:pt idx="0">
                  <c:v>2019转籍率</c:v>
                </c:pt>
              </c:strCache>
            </c:strRef>
          </c:tx>
          <c:spPr>
            <a:ln w="28575" cap="rnd">
              <a:solidFill>
                <a:schemeClr val="accent1">
                  <a:alpha val="80000"/>
                </a:schemeClr>
              </a:solidFill>
              <a:round/>
            </a:ln>
            <a:effectLst/>
          </c:spPr>
          <c:marker>
            <c:symbol val="circle"/>
            <c:size val="6"/>
            <c:spPr>
              <a:solidFill>
                <a:schemeClr val="bg1">
                  <a:alpha val="98000"/>
                </a:schemeClr>
              </a:solidFill>
              <a:ln w="19050">
                <a:solidFill>
                  <a:schemeClr val="accent1"/>
                </a:solidFill>
              </a:ln>
              <a:effectLst/>
            </c:spPr>
          </c:marker>
          <c:dLbls>
            <c:delete val="1"/>
          </c:dLbls>
          <c:cat>
            <c:strRef>
              <c:f>PPT模板1!$B$429:$M$429</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PPT模板1!$B$432:$M$432</c:f>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1"/>
          <c:extLst>
            <c:ext xmlns:c16="http://schemas.microsoft.com/office/drawing/2014/chart" uri="{C3380CC4-5D6E-409C-BE32-E72D297353CC}">
              <c16:uniqueId val="{00000011-A5F4-42DD-9704-D4E5F93DEFF3}"/>
            </c:ext>
          </c:extLst>
        </c:ser>
        <c:dLbls>
          <c:showLegendKey val="0"/>
          <c:showVal val="1"/>
          <c:showCatName val="0"/>
          <c:showSerName val="0"/>
          <c:showPercent val="0"/>
          <c:showBubbleSize val="0"/>
        </c:dLbls>
        <c:marker val="1"/>
        <c:smooth val="0"/>
        <c:axId val="1180209616"/>
        <c:axId val="1180210008"/>
        <c:extLst/>
      </c:lineChart>
      <c:catAx>
        <c:axId val="1180209616"/>
        <c:scaling>
          <c:orientation val="minMax"/>
        </c:scaling>
        <c:delete val="0"/>
        <c:axPos val="b"/>
        <c:numFmt formatCode="General" sourceLinked="1"/>
        <c:majorTickMark val="in"/>
        <c:minorTickMark val="none"/>
        <c:tickLblPos val="nextTo"/>
        <c:spPr>
          <a:noFill/>
          <a:ln w="9525" cap="flat" cmpd="sng" algn="ctr">
            <a:noFill/>
            <a:round/>
          </a:ln>
          <a:effectLst/>
        </c:spPr>
        <c:txPr>
          <a:bodyPr rot="-60000000" spcFirstLastPara="1" vertOverflow="ellipsis" vert="horz" wrap="square" anchor="ctr" anchorCtr="1"/>
          <a:lstStyle/>
          <a:p>
            <a:pPr>
              <a:defRPr lang="zh-CN"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80210008"/>
        <c:crosses val="autoZero"/>
        <c:auto val="1"/>
        <c:lblAlgn val="ctr"/>
        <c:lblOffset val="100"/>
        <c:noMultiLvlLbl val="0"/>
      </c:catAx>
      <c:valAx>
        <c:axId val="1180210008"/>
        <c:scaling>
          <c:orientation val="minMax"/>
          <c:max val="0.35000000000000003"/>
          <c:min val="0.12000000000000001"/>
        </c:scaling>
        <c:delete val="0"/>
        <c:axPos val="l"/>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noFill/>
                <a:latin typeface="+mn-lt"/>
                <a:ea typeface="+mn-ea"/>
                <a:cs typeface="+mn-cs"/>
              </a:defRPr>
            </a:pPr>
            <a:endParaRPr lang="zh-CN"/>
          </a:p>
        </c:txPr>
        <c:crossAx val="1180209616"/>
        <c:crosses val="autoZero"/>
        <c:crossBetween val="between"/>
      </c:valAx>
      <c:spPr>
        <a:noFill/>
        <a:ln>
          <a:noFill/>
        </a:ln>
        <a:effectLst/>
      </c:spPr>
    </c:plotArea>
    <c:legend>
      <c:legendPos val="t"/>
      <c:layout>
        <c:manualLayout>
          <c:xMode val="edge"/>
          <c:yMode val="edge"/>
          <c:x val="0.59782273332299496"/>
          <c:y val="2.0764122788236257E-2"/>
          <c:w val="0.39140185486719564"/>
          <c:h val="9.04002871268582E-2"/>
        </c:manualLayout>
      </c:layout>
      <c:overlay val="0"/>
      <c:spPr>
        <a:noFill/>
        <a:ln>
          <a:noFill/>
        </a:ln>
        <a:effectLst/>
      </c:spPr>
      <c:txPr>
        <a:bodyPr rot="0" spcFirstLastPara="1" vertOverflow="ellipsis" vert="horz" wrap="square" anchor="ctr" anchorCtr="1"/>
        <a:lstStyle/>
        <a:p>
          <a:pPr>
            <a:defRPr lang="zh-CN"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0000"/>
      </a:schemeClr>
    </a:solidFill>
    <a:ln w="12700" cap="flat" cmpd="sng" algn="ctr">
      <a:solidFill>
        <a:schemeClr val="tx1">
          <a:lumMod val="50000"/>
          <a:lumOff val="50000"/>
        </a:schemeClr>
      </a:solidFill>
      <a:round/>
    </a:ln>
    <a:effectLst>
      <a:outerShdw blurRad="63500" sx="102000" sy="102000" algn="ctr" rotWithShape="0">
        <a:prstClr val="black">
          <a:alpha val="40000"/>
        </a:prstClr>
      </a:outerShdw>
    </a:effectLst>
  </c:spPr>
  <c:txPr>
    <a:bodyPr/>
    <a:lstStyle/>
    <a:p>
      <a:pPr>
        <a:defRPr lang="zh-CN"/>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r>
              <a:rPr lang="en-US" altLang="zh-CN" sz="1200" b="1" i="0" u="none" strike="noStrike" baseline="0">
                <a:solidFill>
                  <a:schemeClr val="tx1">
                    <a:lumMod val="85000"/>
                    <a:lumOff val="15000"/>
                  </a:schemeClr>
                </a:solidFill>
                <a:effectLst/>
                <a:latin typeface="微软雅黑" panose="020B0503020204020204" pitchFamily="34" charset="-122"/>
                <a:ea typeface="微软雅黑" panose="020B0503020204020204" pitchFamily="34" charset="-122"/>
              </a:rPr>
              <a:t>2021</a:t>
            </a:r>
            <a:r>
              <a:rPr lang="zh-CN" altLang="en-US" sz="1200" b="1" i="0" u="none" strike="noStrike" baseline="0">
                <a:solidFill>
                  <a:schemeClr val="tx1">
                    <a:lumMod val="85000"/>
                    <a:lumOff val="15000"/>
                  </a:schemeClr>
                </a:solidFill>
                <a:effectLst/>
                <a:latin typeface="微软雅黑" panose="020B0503020204020204" pitchFamily="34" charset="-122"/>
                <a:ea typeface="微软雅黑" panose="020B0503020204020204" pitchFamily="34" charset="-122"/>
              </a:rPr>
              <a:t>年</a:t>
            </a:r>
            <a:r>
              <a:rPr lang="zh-CN" altLang="zh-CN" sz="1200" b="1" i="0" u="none" strike="noStrike" baseline="0">
                <a:solidFill>
                  <a:schemeClr val="tx1">
                    <a:lumMod val="85000"/>
                    <a:lumOff val="15000"/>
                  </a:schemeClr>
                </a:solidFill>
                <a:effectLst/>
                <a:latin typeface="微软雅黑" panose="020B0503020204020204" pitchFamily="34" charset="-122"/>
                <a:ea typeface="微软雅黑" panose="020B0503020204020204" pitchFamily="34" charset="-122"/>
              </a:rPr>
              <a:t>流通</a:t>
            </a:r>
            <a:r>
              <a:rPr lang="zh-CN" altLang="zh-CN" sz="1200" b="1" i="0" u="none" strike="noStrike" baseline="0" dirty="0">
                <a:solidFill>
                  <a:schemeClr val="tx1">
                    <a:lumMod val="85000"/>
                    <a:lumOff val="15000"/>
                  </a:schemeClr>
                </a:solidFill>
                <a:effectLst/>
                <a:latin typeface="微软雅黑" panose="020B0503020204020204" pitchFamily="34" charset="-122"/>
                <a:ea typeface="微软雅黑" panose="020B0503020204020204" pitchFamily="34" charset="-122"/>
              </a:rPr>
              <a:t>活跃</a:t>
            </a:r>
            <a:r>
              <a:rPr lang="en-US" altLang="zh-CN" sz="1200" b="1" i="0" u="none" strike="noStrike" baseline="0" dirty="0">
                <a:solidFill>
                  <a:schemeClr val="tx1">
                    <a:lumMod val="85000"/>
                    <a:lumOff val="15000"/>
                  </a:schemeClr>
                </a:solidFill>
                <a:effectLst/>
                <a:latin typeface="微软雅黑" panose="020B0503020204020204" pitchFamily="34" charset="-122"/>
                <a:ea typeface="微软雅黑" panose="020B0503020204020204" pitchFamily="34" charset="-122"/>
              </a:rPr>
              <a:t>TOP5</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c:rich>
      </c:tx>
      <c:layout>
        <c:manualLayout>
          <c:xMode val="edge"/>
          <c:yMode val="edge"/>
          <c:x val="0.2561507923696304"/>
          <c:y val="2.4596905996026024E-2"/>
        </c:manualLayout>
      </c:layout>
      <c:overlay val="0"/>
      <c:spPr>
        <a:noFill/>
        <a:ln>
          <a:noFill/>
        </a:ln>
        <a:effectLst/>
      </c:spPr>
    </c:title>
    <c:autoTitleDeleted val="0"/>
    <c:plotArea>
      <c:layout>
        <c:manualLayout>
          <c:layoutTarget val="inner"/>
          <c:xMode val="edge"/>
          <c:yMode val="edge"/>
          <c:x val="0.14349898566414038"/>
          <c:y val="0.12550250257678106"/>
          <c:w val="0.66315848895506169"/>
          <c:h val="0.7717827225859164"/>
        </c:manualLayout>
      </c:layout>
      <c:barChart>
        <c:barDir val="bar"/>
        <c:grouping val="clustered"/>
        <c:varyColors val="0"/>
        <c:ser>
          <c:idx val="0"/>
          <c:order val="0"/>
          <c:spPr>
            <a:solidFill>
              <a:srgbClr val="045076"/>
            </a:solidFill>
            <a:ln>
              <a:noFill/>
            </a:ln>
            <a:effectLst/>
          </c:spPr>
          <c:invertIfNegative val="0"/>
          <c:dLbls>
            <c:dLbl>
              <c:idx val="0"/>
              <c:spPr>
                <a:noFill/>
                <a:ln>
                  <a:noFill/>
                </a:ln>
                <a:effectLst/>
              </c:spPr>
              <c:txPr>
                <a:bodyPr rot="0" spcFirstLastPara="1" vertOverflow="ellipsis" vert="horz" wrap="square" lIns="38100" tIns="19050" rIns="38100" bIns="19050" anchor="ctr" anchorCtr="1">
                  <a:no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1610-4DD9-A8F2-FEE229054D81}"/>
                </c:ext>
              </c:extLst>
            </c:dLbl>
            <c:dLbl>
              <c:idx val="1"/>
              <c:spPr>
                <a:noFill/>
                <a:ln>
                  <a:noFill/>
                </a:ln>
                <a:effectLst/>
              </c:spPr>
              <c:txPr>
                <a:bodyPr rot="0" spcFirstLastPara="1" vertOverflow="ellipsis" vert="horz" wrap="square" lIns="38100" tIns="19050" rIns="38100" bIns="19050" anchor="ctr" anchorCtr="1">
                  <a:no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1610-4DD9-A8F2-FEE229054D81}"/>
                </c:ext>
              </c:extLst>
            </c:dLbl>
            <c:dLbl>
              <c:idx val="2"/>
              <c:spPr>
                <a:noFill/>
                <a:ln>
                  <a:noFill/>
                </a:ln>
                <a:effectLst/>
              </c:spPr>
              <c:txPr>
                <a:bodyPr rot="0" spcFirstLastPara="1" vertOverflow="ellipsis" vert="horz" wrap="square" lIns="38100" tIns="19050" rIns="38100" bIns="19050" anchor="ctr" anchorCtr="1">
                  <a:no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1610-4DD9-A8F2-FEE229054D81}"/>
                </c:ext>
              </c:extLst>
            </c:dLbl>
            <c:dLbl>
              <c:idx val="3"/>
              <c:spPr>
                <a:noFill/>
                <a:ln>
                  <a:noFill/>
                </a:ln>
                <a:effectLst/>
              </c:spPr>
              <c:txPr>
                <a:bodyPr rot="0" spcFirstLastPara="1" vertOverflow="ellipsis" vert="horz" wrap="square" lIns="38100" tIns="19050" rIns="38100" bIns="19050" anchor="ctr" anchorCtr="1">
                  <a:no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1610-4DD9-A8F2-FEE229054D81}"/>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PPT模板新!$A$292:$A$296</c:f>
              <c:strCache>
                <c:ptCount val="5"/>
                <c:pt idx="0">
                  <c:v>黑龙江</c:v>
                </c:pt>
                <c:pt idx="1">
                  <c:v>吉林</c:v>
                </c:pt>
                <c:pt idx="2">
                  <c:v>安徽</c:v>
                </c:pt>
                <c:pt idx="3">
                  <c:v>浙江</c:v>
                </c:pt>
                <c:pt idx="4">
                  <c:v>北京</c:v>
                </c:pt>
              </c:strCache>
            </c:strRef>
          </c:cat>
          <c:val>
            <c:numRef>
              <c:f>PPT模板新!$B$292:$B$296</c:f>
              <c:numCache>
                <c:formatCode>0.00%</c:formatCode>
                <c:ptCount val="5"/>
                <c:pt idx="0">
                  <c:v>0.35610106820049303</c:v>
                </c:pt>
                <c:pt idx="1">
                  <c:v>0.36890000000000001</c:v>
                </c:pt>
                <c:pt idx="2">
                  <c:v>0.37467523588130724</c:v>
                </c:pt>
                <c:pt idx="3">
                  <c:v>0.41363885949992635</c:v>
                </c:pt>
                <c:pt idx="4">
                  <c:v>0.47945005424351161</c:v>
                </c:pt>
              </c:numCache>
            </c:numRef>
          </c:val>
          <c:extLst>
            <c:ext xmlns:c16="http://schemas.microsoft.com/office/drawing/2014/chart" uri="{C3380CC4-5D6E-409C-BE32-E72D297353CC}">
              <c16:uniqueId val="{00000004-1610-4DD9-A8F2-FEE229054D81}"/>
            </c:ext>
          </c:extLst>
        </c:ser>
        <c:dLbls>
          <c:dLblPos val="outEnd"/>
          <c:showLegendKey val="0"/>
          <c:showVal val="1"/>
          <c:showCatName val="0"/>
          <c:showSerName val="0"/>
          <c:showPercent val="0"/>
          <c:showBubbleSize val="0"/>
        </c:dLbls>
        <c:gapWidth val="100"/>
        <c:axId val="932753056"/>
        <c:axId val="1403523360"/>
      </c:barChart>
      <c:catAx>
        <c:axId val="932753056"/>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crossAx val="1403523360"/>
        <c:crosses val="autoZero"/>
        <c:auto val="1"/>
        <c:lblAlgn val="ctr"/>
        <c:lblOffset val="100"/>
        <c:noMultiLvlLbl val="0"/>
      </c:catAx>
      <c:valAx>
        <c:axId val="1403523360"/>
        <c:scaling>
          <c:orientation val="minMax"/>
          <c:max val="0.65000000000000013"/>
        </c:scaling>
        <c:delete val="0"/>
        <c:axPos val="b"/>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932753056"/>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调研模板!$A$247</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调研模板!$B$246:$C$246</c:f>
              <c:numCache>
                <c:formatCode>yyyy"年"m"月"</c:formatCode>
                <c:ptCount val="2"/>
                <c:pt idx="0">
                  <c:v>44317</c:v>
                </c:pt>
                <c:pt idx="1">
                  <c:v>44348</c:v>
                </c:pt>
              </c:numCache>
            </c:numRef>
          </c:cat>
          <c:val>
            <c:numRef>
              <c:f>调研模板!$B$247:$C$247</c:f>
              <c:numCache>
                <c:formatCode>0.0%</c:formatCode>
                <c:ptCount val="2"/>
                <c:pt idx="0">
                  <c:v>0.10101010101010101</c:v>
                </c:pt>
                <c:pt idx="1">
                  <c:v>0.10101010101010101</c:v>
                </c:pt>
              </c:numCache>
            </c:numRef>
          </c:val>
          <c:extLst>
            <c:ext xmlns:c16="http://schemas.microsoft.com/office/drawing/2014/chart" uri="{C3380CC4-5D6E-409C-BE32-E72D297353CC}">
              <c16:uniqueId val="{00000000-9DF4-47DD-A4DD-178635155538}"/>
            </c:ext>
          </c:extLst>
        </c:ser>
        <c:ser>
          <c:idx val="1"/>
          <c:order val="1"/>
          <c:tx>
            <c:strRef>
              <c:f>调研模板!$A$248</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调研模板!$B$246:$C$246</c:f>
              <c:numCache>
                <c:formatCode>yyyy"年"m"月"</c:formatCode>
                <c:ptCount val="2"/>
                <c:pt idx="0">
                  <c:v>44317</c:v>
                </c:pt>
                <c:pt idx="1">
                  <c:v>44348</c:v>
                </c:pt>
              </c:numCache>
            </c:numRef>
          </c:cat>
          <c:val>
            <c:numRef>
              <c:f>调研模板!$B$248:$C$248</c:f>
              <c:numCache>
                <c:formatCode>0.0%</c:formatCode>
                <c:ptCount val="2"/>
                <c:pt idx="0">
                  <c:v>0.66666666666666663</c:v>
                </c:pt>
                <c:pt idx="1">
                  <c:v>0.55555555555555558</c:v>
                </c:pt>
              </c:numCache>
            </c:numRef>
          </c:val>
          <c:extLst>
            <c:ext xmlns:c16="http://schemas.microsoft.com/office/drawing/2014/chart" uri="{C3380CC4-5D6E-409C-BE32-E72D297353CC}">
              <c16:uniqueId val="{00000001-9DF4-47DD-A4DD-178635155538}"/>
            </c:ext>
          </c:extLst>
        </c:ser>
        <c:ser>
          <c:idx val="2"/>
          <c:order val="2"/>
          <c:tx>
            <c:strRef>
              <c:f>调研模板!$A$249</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DF4-47DD-A4DD-178635155538}"/>
                </c:ext>
              </c:extLst>
            </c:dLbl>
            <c:dLbl>
              <c:idx val="1"/>
              <c:layout>
                <c:manualLayout>
                  <c:x val="0"/>
                  <c:y val="-7.515614638008061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DF4-47DD-A4DD-178635155538}"/>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调研模板!$B$246:$C$246</c:f>
              <c:numCache>
                <c:formatCode>yyyy"年"m"月"</c:formatCode>
                <c:ptCount val="2"/>
                <c:pt idx="0">
                  <c:v>44317</c:v>
                </c:pt>
                <c:pt idx="1">
                  <c:v>44348</c:v>
                </c:pt>
              </c:numCache>
            </c:numRef>
          </c:cat>
          <c:val>
            <c:numRef>
              <c:f>调研模板!$B$249:$C$249</c:f>
              <c:numCache>
                <c:formatCode>0.0%</c:formatCode>
                <c:ptCount val="2"/>
                <c:pt idx="0">
                  <c:v>0.23232323232323232</c:v>
                </c:pt>
                <c:pt idx="1">
                  <c:v>0.34343434343434343</c:v>
                </c:pt>
              </c:numCache>
            </c:numRef>
          </c:val>
          <c:extLst>
            <c:ext xmlns:c16="http://schemas.microsoft.com/office/drawing/2014/chart" uri="{C3380CC4-5D6E-409C-BE32-E72D297353CC}">
              <c16:uniqueId val="{00000004-9DF4-47DD-A4DD-178635155538}"/>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dateAx>
        <c:axId val="1763902016"/>
        <c:scaling>
          <c:orientation val="minMax"/>
        </c:scaling>
        <c:delete val="0"/>
        <c:axPos val="b"/>
        <c:numFmt formatCode="yyyy&quot;年&quot;m&quot;月&quot;"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Offset val="100"/>
        <c:baseTimeUnit val="months"/>
      </c:date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w="19050" cap="flat" cmpd="sng" algn="ctr">
      <a:solidFill>
        <a:schemeClr val="tx1">
          <a:lumMod val="50000"/>
          <a:lumOff val="50000"/>
        </a:schemeClr>
      </a:solid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540938768748148"/>
          <c:y val="0.17749231402923216"/>
          <c:w val="0.82743434647090175"/>
          <c:h val="0.69148136485673839"/>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F016-4B0F-9BB6-09CA5C89D63A}"/>
              </c:ext>
            </c:extLst>
          </c:dPt>
          <c:dPt>
            <c:idx val="1"/>
            <c:invertIfNegative val="0"/>
            <c:bubble3D val="0"/>
            <c:spPr>
              <a:solidFill>
                <a:schemeClr val="tx1">
                  <a:lumMod val="50000"/>
                  <a:lumOff val="50000"/>
                </a:schemeClr>
              </a:solidFill>
              <a:ln>
                <a:noFill/>
              </a:ln>
              <a:effectLst/>
            </c:spPr>
            <c:extLst>
              <c:ext xmlns:c16="http://schemas.microsoft.com/office/drawing/2014/chart" uri="{C3380CC4-5D6E-409C-BE32-E72D297353CC}">
                <c16:uniqueId val="{00000003-F016-4B0F-9BB6-09CA5C89D63A}"/>
              </c:ext>
            </c:extLst>
          </c:dPt>
          <c:dLbls>
            <c:dLbl>
              <c:idx val="0"/>
              <c:spPr>
                <a:noFill/>
                <a:ln>
                  <a:noFill/>
                </a:ln>
                <a:effectLst/>
              </c:spPr>
              <c:txPr>
                <a:bodyPr rot="0" spcFirstLastPara="1" vertOverflow="ellipsis" vert="horz" wrap="square" lIns="38100" tIns="19050" rIns="38100" bIns="19050" anchor="ctr" anchorCtr="0">
                  <a:spAutoFit/>
                </a:bodyPr>
                <a:lstStyle/>
                <a:p>
                  <a:pPr algn="ctr" rtl="0">
                    <a:defRPr lang="en-US" altLang="zh-CN" sz="1200" b="1" i="0" u="none" strike="noStrike" kern="1200" baseline="0">
                      <a:solidFill>
                        <a:schemeClr val="tx1">
                          <a:lumMod val="65000"/>
                          <a:lumOff val="35000"/>
                        </a:schemeClr>
                      </a:solidFill>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extLst>
                <c:ext xmlns:c16="http://schemas.microsoft.com/office/drawing/2014/chart" uri="{C3380CC4-5D6E-409C-BE32-E72D297353CC}">
                  <c16:uniqueId val="{00000001-F016-4B0F-9BB6-09CA5C89D63A}"/>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65000"/>
                        <a:lumOff val="35000"/>
                      </a:schemeClr>
                    </a:solidFill>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PPT模板1!$F$18:$G$18</c:f>
              <c:numCache>
                <c:formatCode>yyyy"年"m"月"</c:formatCode>
                <c:ptCount val="2"/>
                <c:pt idx="0">
                  <c:v>44317</c:v>
                </c:pt>
                <c:pt idx="1">
                  <c:v>43952</c:v>
                </c:pt>
              </c:numCache>
            </c:numRef>
          </c:cat>
          <c:val>
            <c:numRef>
              <c:f>PPT模板1!$F$19:$G$19</c:f>
              <c:numCache>
                <c:formatCode>0.00</c:formatCode>
                <c:ptCount val="2"/>
                <c:pt idx="0">
                  <c:v>146.21100000000001</c:v>
                </c:pt>
                <c:pt idx="1">
                  <c:v>117.2856</c:v>
                </c:pt>
              </c:numCache>
            </c:numRef>
          </c:val>
          <c:extLst>
            <c:ext xmlns:c16="http://schemas.microsoft.com/office/drawing/2014/chart" uri="{C3380CC4-5D6E-409C-BE32-E72D297353CC}">
              <c16:uniqueId val="{00000004-F016-4B0F-9BB6-09CA5C89D63A}"/>
            </c:ext>
          </c:extLst>
        </c:ser>
        <c:dLbls>
          <c:dLblPos val="outEnd"/>
          <c:showLegendKey val="0"/>
          <c:showVal val="1"/>
          <c:showCatName val="0"/>
          <c:showSerName val="0"/>
          <c:showPercent val="0"/>
          <c:showBubbleSize val="0"/>
        </c:dLbls>
        <c:gapWidth val="219"/>
        <c:overlap val="-27"/>
        <c:axId val="2018649728"/>
        <c:axId val="15820704"/>
      </c:barChart>
      <c:catAx>
        <c:axId val="2018649728"/>
        <c:scaling>
          <c:orientation val="minMax"/>
        </c:scaling>
        <c:delete val="0"/>
        <c:axPos val="b"/>
        <c:numFmt formatCode="yyyy&quot;年&quot;m&quot;月&quot;" sourceLinked="1"/>
        <c:majorTickMark val="none"/>
        <c:minorTickMark val="none"/>
        <c:tickLblPos val="nextTo"/>
        <c:spPr>
          <a:noFill/>
          <a:ln w="19050" cap="flat" cmpd="sng" algn="ctr">
            <a:solidFill>
              <a:schemeClr val="tx1">
                <a:lumMod val="65000"/>
                <a:lumOff val="3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Agency FB" panose="020B0503020202020204" pitchFamily="34" charset="0"/>
                <a:ea typeface="+mn-ea"/>
                <a:cs typeface="+mn-cs"/>
              </a:defRPr>
            </a:pPr>
            <a:endParaRPr lang="zh-CN"/>
          </a:p>
        </c:txPr>
        <c:crossAx val="15820704"/>
        <c:crosses val="autoZero"/>
        <c:auto val="0"/>
        <c:lblAlgn val="ctr"/>
        <c:lblOffset val="100"/>
        <c:noMultiLvlLbl val="0"/>
      </c:catAx>
      <c:valAx>
        <c:axId val="15820704"/>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2018649728"/>
        <c:crossesAt val="1"/>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schemeClr>
    </a:solidFill>
    <a:ln w="19050" cap="flat" cmpd="sng" algn="ctr">
      <a:solidFill>
        <a:schemeClr val="bg1">
          <a:lumMod val="50000"/>
        </a:schemeClr>
      </a:solidFill>
      <a:round/>
    </a:ln>
    <a:effectLst>
      <a:outerShdw blurRad="63500" sx="102000" sy="102000" algn="ctr" rotWithShape="0">
        <a:prstClr val="black">
          <a:alpha val="40000"/>
        </a:prstClr>
      </a:outerShdw>
    </a:effectLst>
  </c:spPr>
  <c:txPr>
    <a:bodyPr/>
    <a:lstStyle/>
    <a:p>
      <a:pPr>
        <a:defRPr/>
      </a:pPr>
      <a:endParaRPr lang="zh-CN"/>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a:latin typeface="微软雅黑" panose="020B0503020204020204" pitchFamily="34" charset="-122"/>
                <a:ea typeface="微软雅黑" panose="020B0503020204020204" pitchFamily="34" charset="-122"/>
              </a:defRPr>
            </a:pPr>
            <a:r>
              <a:rPr lang="en-US" altLang="zh-CN" sz="1400" b="1" i="0" baseline="0">
                <a:effectLst/>
                <a:latin typeface="微软雅黑" panose="020B0503020204020204" pitchFamily="34" charset="-122"/>
                <a:ea typeface="微软雅黑" panose="020B0503020204020204" pitchFamily="34" charset="-122"/>
              </a:rPr>
              <a:t>2019-2021</a:t>
            </a:r>
            <a:r>
              <a:rPr lang="zh-CN" altLang="zh-CN" sz="1400" b="1" i="0" baseline="0">
                <a:effectLst/>
                <a:latin typeface="微软雅黑" panose="020B0503020204020204" pitchFamily="34" charset="-122"/>
                <a:ea typeface="微软雅黑" panose="020B0503020204020204" pitchFamily="34" charset="-122"/>
              </a:rPr>
              <a:t>年全国二手车月度交易量变化趋势（单位：万辆，</a:t>
            </a:r>
            <a:r>
              <a:rPr lang="en-US" altLang="zh-CN" sz="1400" b="1" i="0" baseline="0">
                <a:effectLst/>
                <a:latin typeface="微软雅黑" panose="020B0503020204020204" pitchFamily="34" charset="-122"/>
                <a:ea typeface="微软雅黑" panose="020B0503020204020204" pitchFamily="34" charset="-122"/>
              </a:rPr>
              <a:t>%</a:t>
            </a:r>
            <a:r>
              <a:rPr lang="zh-CN" altLang="zh-CN" sz="1400" b="1" i="0" baseline="0">
                <a:effectLst/>
                <a:latin typeface="微软雅黑" panose="020B0503020204020204" pitchFamily="34" charset="-122"/>
                <a:ea typeface="微软雅黑" panose="020B0503020204020204" pitchFamily="34" charset="-122"/>
              </a:rPr>
              <a:t>）</a:t>
            </a:r>
            <a:endParaRPr lang="zh-CN" altLang="zh-CN" sz="1400">
              <a:effectLst/>
              <a:latin typeface="微软雅黑" panose="020B0503020204020204" pitchFamily="34" charset="-122"/>
              <a:ea typeface="微软雅黑" panose="020B0503020204020204" pitchFamily="34" charset="-122"/>
            </a:endParaRPr>
          </a:p>
        </c:rich>
      </c:tx>
      <c:overlay val="0"/>
    </c:title>
    <c:autoTitleDeleted val="0"/>
    <c:plotArea>
      <c:layout>
        <c:manualLayout>
          <c:layoutTarget val="inner"/>
          <c:xMode val="edge"/>
          <c:yMode val="edge"/>
          <c:x val="6.9371478828703495E-2"/>
          <c:y val="0.30951721804118792"/>
          <c:w val="0.86190921566643419"/>
          <c:h val="0.54961866687306837"/>
        </c:manualLayout>
      </c:layout>
      <c:barChart>
        <c:barDir val="col"/>
        <c:grouping val="clustered"/>
        <c:varyColors val="0"/>
        <c:ser>
          <c:idx val="1"/>
          <c:order val="1"/>
          <c:tx>
            <c:strRef>
              <c:f>月度会!$C$29</c:f>
              <c:strCache>
                <c:ptCount val="1"/>
                <c:pt idx="0">
                  <c:v>2020年交易量</c:v>
                </c:pt>
              </c:strCache>
            </c:strRef>
          </c:tx>
          <c:spPr>
            <a:solidFill>
              <a:schemeClr val="accent6"/>
            </a:solidFill>
            <a:ln>
              <a:noFill/>
            </a:ln>
            <a:effectLst/>
          </c:spPr>
          <c:invertIfNegative val="0"/>
          <c:dLbls>
            <c:spPr>
              <a:noFill/>
              <a:ln>
                <a:noFill/>
              </a:ln>
              <a:effectLst/>
            </c:spPr>
            <c:txPr>
              <a:bodyPr spcFirstLastPara="1" vertOverflow="ellipsis" vert="eaVert" wrap="square" lIns="38100" tIns="19050" rIns="38100" bIns="19050" anchor="ctr" anchorCtr="1">
                <a:spAutoFit/>
              </a:bodyPr>
              <a:lstStyle/>
              <a:p>
                <a:pPr>
                  <a:defRPr sz="8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月度会!$A$30:$A$41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月度会!$C$30:$C$41</c:f>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extLst>
            <c:ext xmlns:c16="http://schemas.microsoft.com/office/drawing/2014/chart" uri="{C3380CC4-5D6E-409C-BE32-E72D297353CC}">
              <c16:uniqueId val="{00000000-F4E9-4033-9BB1-F4A1348087BF}"/>
            </c:ext>
          </c:extLst>
        </c:ser>
        <c:ser>
          <c:idx val="2"/>
          <c:order val="2"/>
          <c:tx>
            <c:strRef>
              <c:f>月度会!$D$29</c:f>
              <c:strCache>
                <c:ptCount val="1"/>
                <c:pt idx="0">
                  <c:v>2021年交易量</c:v>
                </c:pt>
              </c:strCache>
            </c:strRef>
          </c:tx>
          <c:spPr>
            <a:solidFill>
              <a:srgbClr val="4BACC6"/>
            </a:solidFill>
            <a:ln>
              <a:noFill/>
            </a:ln>
            <a:effectLst/>
          </c:spPr>
          <c:invertIfNegative val="0"/>
          <c:dPt>
            <c:idx val="0"/>
            <c:invertIfNegative val="0"/>
            <c:bubble3D val="0"/>
            <c:extLst>
              <c:ext xmlns:c16="http://schemas.microsoft.com/office/drawing/2014/chart" uri="{C3380CC4-5D6E-409C-BE32-E72D297353CC}">
                <c16:uniqueId val="{00000001-F4E9-4033-9BB1-F4A1348087BF}"/>
              </c:ext>
            </c:extLst>
          </c:dPt>
          <c:dLbls>
            <c:spPr>
              <a:noFill/>
              <a:ln>
                <a:noFill/>
              </a:ln>
              <a:effectLst/>
            </c:spPr>
            <c:txPr>
              <a:bodyPr rot="0" spcFirstLastPara="1" vertOverflow="ellipsis" vert="horz" wrap="square" lIns="38100" tIns="19050" rIns="38100" bIns="19050" anchor="t" anchorCtr="0">
                <a:spAutoFit/>
              </a:bodyPr>
              <a:lstStyle/>
              <a:p>
                <a:pPr>
                  <a:defRPr sz="800" b="1" i="0" u="none" strike="noStrike" kern="1200" baseline="0">
                    <a:solidFill>
                      <a:srgbClr val="2695B8"/>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月度会!$A$30:$A$41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月度会!$D$30:$D$41</c:f>
              <c:numCache>
                <c:formatCode>0.00</c:formatCode>
                <c:ptCount val="12"/>
                <c:pt idx="0">
                  <c:v>143.155</c:v>
                </c:pt>
                <c:pt idx="1">
                  <c:v>95.533900000000003</c:v>
                </c:pt>
                <c:pt idx="2">
                  <c:v>156.90190000000001</c:v>
                </c:pt>
                <c:pt idx="3">
                  <c:v>148.92490000000001</c:v>
                </c:pt>
                <c:pt idx="4">
                  <c:v>146.21100000000001</c:v>
                </c:pt>
              </c:numCache>
            </c:numRef>
          </c:val>
          <c:extLst>
            <c:ext xmlns:c16="http://schemas.microsoft.com/office/drawing/2014/chart" uri="{C3380CC4-5D6E-409C-BE32-E72D297353CC}">
              <c16:uniqueId val="{00000002-F4E9-4033-9BB1-F4A1348087BF}"/>
            </c:ext>
          </c:extLst>
        </c:ser>
        <c:dLbls>
          <c:dLblPos val="ctr"/>
          <c:showLegendKey val="0"/>
          <c:showVal val="1"/>
          <c:showCatName val="0"/>
          <c:showSerName val="0"/>
          <c:showPercent val="0"/>
          <c:showBubbleSize val="0"/>
        </c:dLbls>
        <c:gapWidth val="80"/>
        <c:overlap val="-27"/>
        <c:axId val="1199899551"/>
        <c:axId val="1199888319"/>
        <c:extLst>
          <c:ext xmlns:c15="http://schemas.microsoft.com/office/drawing/2012/chart" uri="{02D57815-91ED-43cb-92C2-25804820EDAC}">
            <c15:filteredBarSeries>
              <c15:ser>
                <c:idx val="0"/>
                <c:order val="0"/>
                <c:tx>
                  <c:strRef>
                    <c:extLst>
                      <c:ext uri="{02D57815-91ED-43cb-92C2-25804820EDAC}">
                        <c15:formulaRef>
                          <c15:sqref>月度会!$B$29</c15:sqref>
                        </c15:formulaRef>
                      </c:ext>
                    </c:extLst>
                    <c:strCache>
                      <c:ptCount val="1"/>
                      <c:pt idx="0">
                        <c:v>2019年交易量</c:v>
                      </c:pt>
                    </c:strCache>
                  </c:strRef>
                </c:tx>
                <c:spPr>
                  <a:solidFill>
                    <a:schemeClr val="accent1"/>
                  </a:solidFill>
                  <a:ln>
                    <a:noFill/>
                  </a:ln>
                  <a:effectLst/>
                </c:spPr>
                <c:invertIfNegative val="0"/>
                <c:dLbls>
                  <c:spPr>
                    <a:noFill/>
                    <a:ln>
                      <a:noFill/>
                    </a:ln>
                    <a:effectLst/>
                  </c:spPr>
                  <c:txPr>
                    <a:bodyPr rot="0" vert="eaVert" wrap="square" lIns="38100" tIns="19050" rIns="38100" bIns="19050" anchor="ctr" anchorCtr="0">
                      <a:spAutoFit/>
                    </a:bodyPr>
                    <a:lstStyle/>
                    <a:p>
                      <a:pPr algn="ctr">
                        <a:defRPr lang="en-US" altLang="zh-CN" sz="7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uri="{CE6537A1-D6FC-4f65-9D91-7224C49458BB}">
                      <c15:showLeaderLines val="1"/>
                    </c:ext>
                  </c:extLst>
                </c:dLbls>
                <c:cat>
                  <c:strRef>
                    <c:extLst>
                      <c:ext uri="{02D57815-91ED-43cb-92C2-25804820EDAC}">
                        <c15:formulaRef>
                          <c15:sqref>月度会!$A$30:$A$41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月度会!$B$30:$B$41</c15:sqref>
                        </c15:formulaRef>
                      </c:ext>
                    </c:extLst>
                    <c:numCache>
                      <c:formatCode>General</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extLst>
                  <c:ext xmlns:c16="http://schemas.microsoft.com/office/drawing/2014/chart" uri="{C3380CC4-5D6E-409C-BE32-E72D297353CC}">
                    <c16:uniqueId val="{00000008-F4E9-4033-9BB1-F4A1348087BF}"/>
                  </c:ext>
                </c:extLst>
              </c15:ser>
            </c15:filteredBarSeries>
          </c:ext>
        </c:extLst>
      </c:barChart>
      <c:lineChart>
        <c:grouping val="standard"/>
        <c:varyColors val="0"/>
        <c:ser>
          <c:idx val="3"/>
          <c:order val="3"/>
          <c:tx>
            <c:strRef>
              <c:f>月度会!$E$29</c:f>
              <c:strCache>
                <c:ptCount val="1"/>
                <c:pt idx="0">
                  <c:v>2021月度同比</c:v>
                </c:pt>
              </c:strCache>
            </c:strRef>
          </c:tx>
          <c:spPr>
            <a:ln w="22225" cap="rnd">
              <a:solidFill>
                <a:schemeClr val="accent2"/>
              </a:solidFill>
              <a:round/>
            </a:ln>
            <a:effectLst/>
          </c:spPr>
          <c:marker>
            <c:symbol val="circle"/>
            <c:size val="6"/>
            <c:spPr>
              <a:solidFill>
                <a:schemeClr val="bg1"/>
              </a:solidFill>
              <a:ln w="9525">
                <a:solidFill>
                  <a:srgbClr val="ED7D31"/>
                </a:solidFill>
              </a:ln>
              <a:effectLst/>
            </c:spPr>
          </c:marker>
          <c:dPt>
            <c:idx val="1"/>
            <c:bubble3D val="0"/>
            <c:extLst>
              <c:ext xmlns:c16="http://schemas.microsoft.com/office/drawing/2014/chart" uri="{C3380CC4-5D6E-409C-BE32-E72D297353CC}">
                <c16:uniqueId val="{00000003-F4E9-4033-9BB1-F4A1348087BF}"/>
              </c:ext>
            </c:extLst>
          </c:dPt>
          <c:dLbls>
            <c:dLbl>
              <c:idx val="0"/>
              <c:layout>
                <c:manualLayout>
                  <c:x val="-1.5428322512682077E-3"/>
                  <c:y val="-3.241456810596116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4E9-4033-9BB1-F4A1348087BF}"/>
                </c:ext>
              </c:extLst>
            </c:dLbl>
            <c:dLbl>
              <c:idx val="1"/>
              <c:layout>
                <c:manualLayout>
                  <c:x val="-3.2311729290566187E-2"/>
                  <c:y val="-5.096662689218618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4E9-4033-9BB1-F4A1348087BF}"/>
                </c:ext>
              </c:extLst>
            </c:dLbl>
            <c:dLbl>
              <c:idx val="2"/>
              <c:layout>
                <c:manualLayout>
                  <c:x val="-1.0674750378542907E-2"/>
                  <c:y val="-7.937345086229706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4E9-4033-9BB1-F4A1348087BF}"/>
                </c:ext>
              </c:extLst>
            </c:dLbl>
            <c:dLbl>
              <c:idx val="3"/>
              <c:layout>
                <c:manualLayout>
                  <c:x val="-1.0114389507045105E-2"/>
                  <c:y val="-7.77077172032811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F4E9-4033-9BB1-F4A1348087BF}"/>
                </c:ext>
              </c:extLst>
            </c:dLbl>
            <c:dLbl>
              <c:idx val="4"/>
              <c:layout>
                <c:manualLayout>
                  <c:x val="-7.0133194684860812E-3"/>
                  <c:y val="-7.315259985131886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F4E9-4033-9BB1-F4A1348087BF}"/>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月度会!$A$30:$A$41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月度会!$E$30:$E$41</c:f>
              <c:numCache>
                <c:formatCode>0.00%</c:formatCode>
                <c:ptCount val="12"/>
                <c:pt idx="0">
                  <c:v>0.4536454102355808</c:v>
                </c:pt>
                <c:pt idx="1">
                  <c:v>12.438444225629485</c:v>
                </c:pt>
                <c:pt idx="2">
                  <c:v>0.65205630611421928</c:v>
                </c:pt>
                <c:pt idx="3">
                  <c:v>0.33760114534841434</c:v>
                </c:pt>
                <c:pt idx="4">
                  <c:v>0.24663000383680792</c:v>
                </c:pt>
              </c:numCache>
            </c:numRef>
          </c:val>
          <c:smooth val="1"/>
          <c:extLst>
            <c:ext xmlns:c16="http://schemas.microsoft.com/office/drawing/2014/chart" uri="{C3380CC4-5D6E-409C-BE32-E72D297353CC}">
              <c16:uniqueId val="{00000007-F4E9-4033-9BB1-F4A1348087BF}"/>
            </c:ext>
          </c:extLst>
        </c:ser>
        <c:dLbls>
          <c:dLblPos val="ctr"/>
          <c:showLegendKey val="0"/>
          <c:showVal val="1"/>
          <c:showCatName val="0"/>
          <c:showSerName val="0"/>
          <c:showPercent val="0"/>
          <c:showBubbleSize val="0"/>
        </c:dLbls>
        <c:marker val="1"/>
        <c:smooth val="0"/>
        <c:axId val="1199902047"/>
        <c:axId val="1199897887"/>
      </c:lineChart>
      <c:catAx>
        <c:axId val="1199899551"/>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max val="15"/>
          <c:min val="-5"/>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layout>
        <c:manualLayout>
          <c:xMode val="edge"/>
          <c:yMode val="edge"/>
          <c:x val="0.23542237341852204"/>
          <c:y val="0.18797086136106314"/>
          <c:w val="0.50005281384587863"/>
          <c:h val="6.4337886665862071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2021年5月交易使用年限分析</a:t>
            </a:r>
          </a:p>
        </c:rich>
      </c:tx>
      <c:layout>
        <c:manualLayout>
          <c:xMode val="edge"/>
          <c:yMode val="edge"/>
          <c:x val="0.20943422930879005"/>
          <c:y val="3.5371810054873093E-3"/>
        </c:manualLayout>
      </c:layout>
      <c:overlay val="0"/>
      <c:spPr>
        <a:noFill/>
        <a:ln w="25400">
          <a:noFill/>
        </a:ln>
      </c:sp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PPT模板1!$B$191</c:f>
              <c:strCache>
                <c:ptCount val="1"/>
                <c:pt idx="0">
                  <c:v>交易数量</c:v>
                </c:pt>
              </c:strCache>
            </c:strRef>
          </c:tx>
          <c:dPt>
            <c:idx val="0"/>
            <c:bubble3D val="0"/>
            <c:spPr>
              <a:solidFill>
                <a:srgbClr val="5B9BD5">
                  <a:lumMod val="60000"/>
                  <a:lumOff val="40000"/>
                </a:srgbClr>
              </a:solidFill>
            </c:spPr>
            <c:extLst>
              <c:ext xmlns:c16="http://schemas.microsoft.com/office/drawing/2014/chart" uri="{C3380CC4-5D6E-409C-BE32-E72D297353CC}">
                <c16:uniqueId val="{00000001-D428-40AA-BD58-753CCC29B055}"/>
              </c:ext>
            </c:extLst>
          </c:dPt>
          <c:dPt>
            <c:idx val="1"/>
            <c:bubble3D val="0"/>
            <c:spPr>
              <a:solidFill>
                <a:srgbClr val="70AD47">
                  <a:lumMod val="60000"/>
                  <a:lumOff val="40000"/>
                </a:srgbClr>
              </a:solidFill>
            </c:spPr>
            <c:extLst>
              <c:ext xmlns:c16="http://schemas.microsoft.com/office/drawing/2014/chart" uri="{C3380CC4-5D6E-409C-BE32-E72D297353CC}">
                <c16:uniqueId val="{00000003-D428-40AA-BD58-753CCC29B055}"/>
              </c:ext>
            </c:extLst>
          </c:dPt>
          <c:dPt>
            <c:idx val="2"/>
            <c:bubble3D val="0"/>
            <c:extLst>
              <c:ext xmlns:c16="http://schemas.microsoft.com/office/drawing/2014/chart" uri="{C3380CC4-5D6E-409C-BE32-E72D297353CC}">
                <c16:uniqueId val="{00000004-D428-40AA-BD58-753CCC29B055}"/>
              </c:ext>
            </c:extLst>
          </c:dPt>
          <c:dPt>
            <c:idx val="3"/>
            <c:bubble3D val="0"/>
            <c:spPr>
              <a:solidFill>
                <a:srgbClr val="ED7D31">
                  <a:lumMod val="60000"/>
                  <a:lumOff val="40000"/>
                </a:srgbClr>
              </a:solidFill>
            </c:spPr>
            <c:extLst>
              <c:ext xmlns:c16="http://schemas.microsoft.com/office/drawing/2014/chart" uri="{C3380CC4-5D6E-409C-BE32-E72D297353CC}">
                <c16:uniqueId val="{00000006-D428-40AA-BD58-753CCC29B055}"/>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D428-40AA-BD58-753CCC29B055}"/>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D428-40AA-BD58-753CCC29B055}"/>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4-D428-40AA-BD58-753CCC29B055}"/>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6-D428-40AA-BD58-753CCC29B055}"/>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a:noFill/>
                </a:ln>
              </c:spPr>
            </c:leaderLines>
            <c:extLst>
              <c:ext xmlns:c15="http://schemas.microsoft.com/office/drawing/2012/chart" uri="{CE6537A1-D6FC-4f65-9D91-7224C49458BB}"/>
            </c:extLst>
          </c:dLbls>
          <c:cat>
            <c:strRef>
              <c:f>PPT模板1!$A$192:$A$195</c:f>
              <c:strCache>
                <c:ptCount val="4"/>
                <c:pt idx="0">
                  <c:v>3年内</c:v>
                </c:pt>
                <c:pt idx="1">
                  <c:v>3-6年</c:v>
                </c:pt>
                <c:pt idx="2">
                  <c:v>7-10年</c:v>
                </c:pt>
                <c:pt idx="3">
                  <c:v>10年以上</c:v>
                </c:pt>
              </c:strCache>
            </c:strRef>
          </c:cat>
          <c:val>
            <c:numRef>
              <c:f>PPT模板1!$B$192:$B$195</c:f>
              <c:numCache>
                <c:formatCode>0.00%</c:formatCode>
                <c:ptCount val="4"/>
                <c:pt idx="0">
                  <c:v>0.21463843349679573</c:v>
                </c:pt>
                <c:pt idx="1">
                  <c:v>0.36994548973743424</c:v>
                </c:pt>
                <c:pt idx="2">
                  <c:v>0.25177107057608522</c:v>
                </c:pt>
                <c:pt idx="3">
                  <c:v>0.16364500618968478</c:v>
                </c:pt>
              </c:numCache>
            </c:numRef>
          </c:val>
          <c:extLst>
            <c:ext xmlns:c16="http://schemas.microsoft.com/office/drawing/2014/chart" uri="{C3380CC4-5D6E-409C-BE32-E72D297353CC}">
              <c16:uniqueId val="{00000007-D428-40AA-BD58-753CCC29B055}"/>
            </c:ext>
          </c:extLst>
        </c:ser>
        <c:dLbls>
          <c:showLegendKey val="0"/>
          <c:showVal val="0"/>
          <c:showCatName val="0"/>
          <c:showSerName val="0"/>
          <c:showPercent val="0"/>
          <c:showBubbleSize val="0"/>
          <c:showLeaderLines val="1"/>
        </c:dLbls>
        <c:firstSliceAng val="0"/>
        <c:holeSize val="60"/>
      </c:doughnutChart>
      <c:spPr>
        <a:ln w="25400">
          <a:noFill/>
        </a:ln>
      </c:spPr>
    </c:plotArea>
    <c:plotVisOnly val="1"/>
    <c:dispBlanksAs val="zero"/>
    <c:showDLblsOverMax val="0"/>
  </c:chart>
  <c:spPr>
    <a:noFill/>
    <a:ln w="9525" cap="flat" cmpd="sng" algn="ctr">
      <a:noFill/>
      <a:prstDash val="solid"/>
      <a:round/>
    </a:ln>
    <a:effectLst/>
  </c:spPr>
  <c:txPr>
    <a:bodyPr/>
    <a:lstStyle/>
    <a:p>
      <a:pPr>
        <a:defRPr lang="zh-CN"/>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2021年4月交易使用年限分析</a:t>
            </a:r>
          </a:p>
        </c:rich>
      </c:tx>
      <c:layout>
        <c:manualLayout>
          <c:xMode val="edge"/>
          <c:yMode val="edge"/>
          <c:x val="0.22491860787836324"/>
          <c:y val="1.7412205654689154E-2"/>
        </c:manualLayout>
      </c:layout>
      <c:overlay val="0"/>
      <c:spPr>
        <a:noFill/>
        <a:ln w="25400">
          <a:noFill/>
        </a:ln>
      </c:sp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dPt>
            <c:idx val="0"/>
            <c:bubble3D val="0"/>
            <c:spPr>
              <a:solidFill>
                <a:srgbClr val="5B9BD5">
                  <a:lumMod val="60000"/>
                  <a:lumOff val="40000"/>
                </a:srgbClr>
              </a:solidFill>
            </c:spPr>
            <c:extLst>
              <c:ext xmlns:c16="http://schemas.microsoft.com/office/drawing/2014/chart" uri="{C3380CC4-5D6E-409C-BE32-E72D297353CC}">
                <c16:uniqueId val="{00000001-B95D-418B-9DB6-5BC0100198C7}"/>
              </c:ext>
            </c:extLst>
          </c:dPt>
          <c:dPt>
            <c:idx val="1"/>
            <c:bubble3D val="0"/>
            <c:spPr>
              <a:solidFill>
                <a:srgbClr val="70AD47">
                  <a:lumMod val="60000"/>
                  <a:lumOff val="40000"/>
                </a:srgbClr>
              </a:solidFill>
            </c:spPr>
            <c:extLst>
              <c:ext xmlns:c16="http://schemas.microsoft.com/office/drawing/2014/chart" uri="{C3380CC4-5D6E-409C-BE32-E72D297353CC}">
                <c16:uniqueId val="{00000003-B95D-418B-9DB6-5BC0100198C7}"/>
              </c:ext>
            </c:extLst>
          </c:dPt>
          <c:dPt>
            <c:idx val="2"/>
            <c:bubble3D val="0"/>
            <c:extLst>
              <c:ext xmlns:c16="http://schemas.microsoft.com/office/drawing/2014/chart" uri="{C3380CC4-5D6E-409C-BE32-E72D297353CC}">
                <c16:uniqueId val="{00000004-B95D-418B-9DB6-5BC0100198C7}"/>
              </c:ext>
            </c:extLst>
          </c:dPt>
          <c:dPt>
            <c:idx val="3"/>
            <c:bubble3D val="0"/>
            <c:spPr>
              <a:solidFill>
                <a:srgbClr val="ED7D31">
                  <a:lumMod val="60000"/>
                  <a:lumOff val="40000"/>
                </a:srgbClr>
              </a:solidFill>
            </c:spPr>
            <c:extLst>
              <c:ext xmlns:c16="http://schemas.microsoft.com/office/drawing/2014/chart" uri="{C3380CC4-5D6E-409C-BE32-E72D297353CC}">
                <c16:uniqueId val="{00000006-B95D-418B-9DB6-5BC0100198C7}"/>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B95D-418B-9DB6-5BC0100198C7}"/>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B95D-418B-9DB6-5BC0100198C7}"/>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4-B95D-418B-9DB6-5BC0100198C7}"/>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6-B95D-418B-9DB6-5BC0100198C7}"/>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PPT模板1!$A$198:$A$201</c:f>
              <c:strCache>
                <c:ptCount val="4"/>
                <c:pt idx="0">
                  <c:v>3年内</c:v>
                </c:pt>
                <c:pt idx="1">
                  <c:v>3-6年</c:v>
                </c:pt>
                <c:pt idx="2">
                  <c:v>7-10年</c:v>
                </c:pt>
                <c:pt idx="3">
                  <c:v>10年以上</c:v>
                </c:pt>
              </c:strCache>
            </c:strRef>
          </c:cat>
          <c:val>
            <c:numRef>
              <c:f>PPT模板1!$B$198:$B$201</c:f>
              <c:numCache>
                <c:formatCode>0.00%</c:formatCode>
                <c:ptCount val="4"/>
                <c:pt idx="0">
                  <c:v>0.21608810883875026</c:v>
                </c:pt>
                <c:pt idx="1">
                  <c:v>0.38681442794321164</c:v>
                </c:pt>
                <c:pt idx="2">
                  <c:v>0.2451665235296448</c:v>
                </c:pt>
                <c:pt idx="3">
                  <c:v>0.15193093968839327</c:v>
                </c:pt>
              </c:numCache>
            </c:numRef>
          </c:val>
          <c:extLst>
            <c:ext xmlns:c16="http://schemas.microsoft.com/office/drawing/2014/chart" uri="{C3380CC4-5D6E-409C-BE32-E72D297353CC}">
              <c16:uniqueId val="{00000007-B95D-418B-9DB6-5BC0100198C7}"/>
            </c:ext>
          </c:extLst>
        </c:ser>
        <c:dLbls>
          <c:showLegendKey val="0"/>
          <c:showVal val="0"/>
          <c:showCatName val="0"/>
          <c:showSerName val="0"/>
          <c:showPercent val="0"/>
          <c:showBubbleSize val="0"/>
          <c:showLeaderLines val="0"/>
        </c:dLbls>
        <c:firstSliceAng val="0"/>
        <c:holeSize val="60"/>
      </c:doughnutChart>
      <c:spPr>
        <a:ln w="25400">
          <a:noFill/>
        </a:ln>
      </c:spPr>
    </c:plotArea>
    <c:plotVisOnly val="1"/>
    <c:dispBlanksAs val="zero"/>
    <c:showDLblsOverMax val="0"/>
  </c:chart>
  <c:spPr>
    <a:noFill/>
    <a:ln w="9525" cap="flat" cmpd="sng" algn="ctr">
      <a:noFill/>
      <a:prstDash val="solid"/>
      <a:round/>
    </a:ln>
    <a:effectLst/>
  </c:spPr>
  <c:txPr>
    <a:bodyPr/>
    <a:lstStyle/>
    <a:p>
      <a:pPr>
        <a:defRPr lang="zh-CN"/>
      </a:pPr>
      <a:endParaRPr lang="zh-CN"/>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186287076977127E-2"/>
          <c:y val="0.17665181251682091"/>
          <c:w val="0.84030954992627471"/>
          <c:h val="0.65080455665279591"/>
        </c:manualLayout>
      </c:layout>
      <c:barChart>
        <c:barDir val="col"/>
        <c:grouping val="clustered"/>
        <c:varyColors val="0"/>
        <c:ser>
          <c:idx val="0"/>
          <c:order val="0"/>
          <c:tx>
            <c:strRef>
              <c:f>PPT模板2!$AH$217</c:f>
              <c:strCache>
                <c:ptCount val="1"/>
                <c:pt idx="0">
                  <c:v>环比</c:v>
                </c:pt>
              </c:strCache>
            </c:strRef>
          </c:tx>
          <c:spPr>
            <a:solidFill>
              <a:srgbClr val="2695B8"/>
            </a:solidFill>
            <a:ln>
              <a:noFill/>
            </a:ln>
            <a:effectLst/>
          </c:spPr>
          <c:invertIfNegative val="0"/>
          <c:dPt>
            <c:idx val="0"/>
            <c:invertIfNegative val="0"/>
            <c:bubble3D val="0"/>
            <c:spPr>
              <a:solidFill>
                <a:srgbClr val="2E75B6"/>
              </a:solidFill>
              <a:ln>
                <a:noFill/>
              </a:ln>
              <a:effectLst/>
            </c:spPr>
            <c:extLst>
              <c:ext xmlns:c16="http://schemas.microsoft.com/office/drawing/2014/chart" uri="{C3380CC4-5D6E-409C-BE32-E72D297353CC}">
                <c16:uniqueId val="{00000001-8D1B-4A6D-8606-C839F39E6DD1}"/>
              </c:ext>
            </c:extLst>
          </c:dPt>
          <c:dPt>
            <c:idx val="1"/>
            <c:invertIfNegative val="0"/>
            <c:bubble3D val="0"/>
            <c:spPr>
              <a:solidFill>
                <a:srgbClr val="8FAADC"/>
              </a:solidFill>
              <a:ln>
                <a:noFill/>
              </a:ln>
              <a:effectLst/>
            </c:spPr>
            <c:extLst>
              <c:ext xmlns:c16="http://schemas.microsoft.com/office/drawing/2014/chart" uri="{C3380CC4-5D6E-409C-BE32-E72D297353CC}">
                <c16:uniqueId val="{00000003-8D1B-4A6D-8606-C839F39E6DD1}"/>
              </c:ext>
            </c:extLst>
          </c:dPt>
          <c:dPt>
            <c:idx val="2"/>
            <c:invertIfNegative val="0"/>
            <c:bubble3D val="0"/>
            <c:spPr>
              <a:solidFill>
                <a:srgbClr val="1F4E79"/>
              </a:solidFill>
              <a:ln>
                <a:noFill/>
              </a:ln>
              <a:effectLst/>
            </c:spPr>
            <c:extLst>
              <c:ext xmlns:c16="http://schemas.microsoft.com/office/drawing/2014/chart" uri="{C3380CC4-5D6E-409C-BE32-E72D297353CC}">
                <c16:uniqueId val="{00000005-8D1B-4A6D-8606-C839F39E6DD1}"/>
              </c:ext>
            </c:extLst>
          </c:dPt>
          <c:dPt>
            <c:idx val="3"/>
            <c:invertIfNegative val="0"/>
            <c:bubble3D val="0"/>
            <c:spPr>
              <a:solidFill>
                <a:srgbClr val="75AED5"/>
              </a:solidFill>
              <a:ln>
                <a:noFill/>
              </a:ln>
              <a:effectLst/>
            </c:spPr>
            <c:extLst>
              <c:ext xmlns:c16="http://schemas.microsoft.com/office/drawing/2014/chart" uri="{C3380CC4-5D6E-409C-BE32-E72D297353CC}">
                <c16:uniqueId val="{00000007-8D1B-4A6D-8606-C839F39E6DD1}"/>
              </c:ext>
            </c:extLst>
          </c:dPt>
          <c:dPt>
            <c:idx val="4"/>
            <c:invertIfNegative val="0"/>
            <c:bubble3D val="0"/>
            <c:spPr>
              <a:solidFill>
                <a:srgbClr val="0984AB"/>
              </a:solidFill>
              <a:ln>
                <a:noFill/>
              </a:ln>
              <a:effectLst/>
            </c:spPr>
            <c:extLst>
              <c:ext xmlns:c16="http://schemas.microsoft.com/office/drawing/2014/chart" uri="{C3380CC4-5D6E-409C-BE32-E72D297353CC}">
                <c16:uniqueId val="{00000009-8D1B-4A6D-8606-C839F39E6DD1}"/>
              </c:ext>
            </c:extLst>
          </c:dPt>
          <c:dPt>
            <c:idx val="5"/>
            <c:invertIfNegative val="0"/>
            <c:bubble3D val="0"/>
            <c:spPr>
              <a:solidFill>
                <a:srgbClr val="3B8ABF"/>
              </a:solidFill>
              <a:ln>
                <a:noFill/>
              </a:ln>
              <a:effectLst/>
            </c:spPr>
            <c:extLst>
              <c:ext xmlns:c16="http://schemas.microsoft.com/office/drawing/2014/chart" uri="{C3380CC4-5D6E-409C-BE32-E72D297353CC}">
                <c16:uniqueId val="{0000000B-8D1B-4A6D-8606-C839F39E6DD1}"/>
              </c:ext>
            </c:extLst>
          </c:dPt>
          <c:dLbls>
            <c:dLbl>
              <c:idx val="4"/>
              <c:layout>
                <c:manualLayout>
                  <c:x val="0"/>
                  <c:y val="-4.1078582075647473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D1B-4A6D-8606-C839F39E6DD1}"/>
                </c:ext>
              </c:extLst>
            </c:dLbl>
            <c:spPr>
              <a:noFill/>
              <a:ln>
                <a:noFill/>
              </a:ln>
              <a:effectLst/>
            </c:spPr>
            <c:txPr>
              <a:bodyPr rot="0" spcFirstLastPara="1" vertOverflow="ellipsis" vert="horz" wrap="square" lIns="38100" tIns="19050" rIns="38100" bIns="19050" anchor="ctr" anchorCtr="1">
                <a:spAutoFit/>
              </a:bodyPr>
              <a:lstStyle/>
              <a:p>
                <a:pPr>
                  <a:defRPr sz="7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PPT模板2!$AI$216:$AN$216</c:f>
              <c:strCache>
                <c:ptCount val="6"/>
                <c:pt idx="0">
                  <c:v>华东</c:v>
                </c:pt>
                <c:pt idx="1">
                  <c:v>中南</c:v>
                </c:pt>
                <c:pt idx="2">
                  <c:v>华北</c:v>
                </c:pt>
                <c:pt idx="3">
                  <c:v>西南</c:v>
                </c:pt>
                <c:pt idx="4">
                  <c:v>东北</c:v>
                </c:pt>
                <c:pt idx="5">
                  <c:v>西北</c:v>
                </c:pt>
              </c:strCache>
            </c:strRef>
          </c:cat>
          <c:val>
            <c:numRef>
              <c:f>PPT模板2!$AI$217:$AN$217</c:f>
              <c:numCache>
                <c:formatCode>0.00%</c:formatCode>
                <c:ptCount val="6"/>
                <c:pt idx="0">
                  <c:v>-3.1974380935238279E-2</c:v>
                </c:pt>
                <c:pt idx="1">
                  <c:v>2.2327608556348535E-2</c:v>
                </c:pt>
                <c:pt idx="2">
                  <c:v>-6.1531237772270771E-2</c:v>
                </c:pt>
                <c:pt idx="3">
                  <c:v>1.0026229609970357E-2</c:v>
                </c:pt>
                <c:pt idx="4">
                  <c:v>-3.7477266177040579E-2</c:v>
                </c:pt>
                <c:pt idx="5">
                  <c:v>-7.2574047717772566E-2</c:v>
                </c:pt>
              </c:numCache>
            </c:numRef>
          </c:val>
          <c:extLst>
            <c:ext xmlns:c16="http://schemas.microsoft.com/office/drawing/2014/chart" uri="{C3380CC4-5D6E-409C-BE32-E72D297353CC}">
              <c16:uniqueId val="{0000000C-8D1B-4A6D-8606-C839F39E6DD1}"/>
            </c:ext>
          </c:extLst>
        </c:ser>
        <c:dLbls>
          <c:dLblPos val="outEnd"/>
          <c:showLegendKey val="0"/>
          <c:showVal val="1"/>
          <c:showCatName val="0"/>
          <c:showSerName val="0"/>
          <c:showPercent val="0"/>
          <c:showBubbleSize val="0"/>
        </c:dLbls>
        <c:gapWidth val="100"/>
        <c:overlap val="-27"/>
        <c:axId val="532862352"/>
        <c:axId val="532862680"/>
      </c:barChart>
      <c:catAx>
        <c:axId val="532862352"/>
        <c:scaling>
          <c:orientation val="minMax"/>
        </c:scaling>
        <c:delete val="0"/>
        <c:axPos val="b"/>
        <c:numFmt formatCode="General" sourceLinked="1"/>
        <c:majorTickMark val="none"/>
        <c:minorTickMark val="none"/>
        <c:tickLblPos val="low"/>
        <c:spPr>
          <a:noFill/>
          <a:ln w="25400" cap="flat" cmpd="sng" algn="ctr">
            <a:solidFill>
              <a:schemeClr val="tx1">
                <a:lumMod val="50000"/>
                <a:lumOff val="50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532862680"/>
        <c:crosses val="autoZero"/>
        <c:auto val="1"/>
        <c:lblAlgn val="ctr"/>
        <c:lblOffset val="100"/>
        <c:noMultiLvlLbl val="0"/>
      </c:catAx>
      <c:valAx>
        <c:axId val="532862680"/>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53286235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6868193183793778E-2"/>
          <c:y val="9.7048057892605247E-2"/>
          <c:w val="0.90057775525414718"/>
          <c:h val="0.75394305495059732"/>
        </c:manualLayout>
      </c:layout>
      <c:barChart>
        <c:barDir val="col"/>
        <c:grouping val="clustered"/>
        <c:varyColors val="0"/>
        <c:ser>
          <c:idx val="2"/>
          <c:order val="2"/>
          <c:tx>
            <c:strRef>
              <c:f>PPT模板2!$J$211</c:f>
              <c:strCache>
                <c:ptCount val="1"/>
                <c:pt idx="0">
                  <c:v>2021年当月</c:v>
                </c:pt>
              </c:strCache>
            </c:strRef>
          </c:tx>
          <c:spPr>
            <a:solidFill>
              <a:srgbClr val="2695B8"/>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908A-4DFB-AD0D-34DD160F138C}"/>
              </c:ext>
            </c:extLst>
          </c:dPt>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PPT模板2!$K$208:$P$208</c:f>
              <c:strCache>
                <c:ptCount val="6"/>
                <c:pt idx="0">
                  <c:v>华东</c:v>
                </c:pt>
                <c:pt idx="1">
                  <c:v>中南</c:v>
                </c:pt>
                <c:pt idx="2">
                  <c:v>华北</c:v>
                </c:pt>
                <c:pt idx="3">
                  <c:v>西南</c:v>
                </c:pt>
                <c:pt idx="4">
                  <c:v>东北</c:v>
                </c:pt>
                <c:pt idx="5">
                  <c:v>西北</c:v>
                </c:pt>
              </c:strCache>
            </c:strRef>
          </c:cat>
          <c:val>
            <c:numRef>
              <c:f>PPT模板2!$K$211:$P$211</c:f>
              <c:numCache>
                <c:formatCode>0.00</c:formatCode>
                <c:ptCount val="6"/>
                <c:pt idx="0">
                  <c:v>48.939599999999999</c:v>
                </c:pt>
                <c:pt idx="1">
                  <c:v>41.799500000000002</c:v>
                </c:pt>
                <c:pt idx="2">
                  <c:v>17.988099999999999</c:v>
                </c:pt>
                <c:pt idx="3">
                  <c:v>19.523099999999999</c:v>
                </c:pt>
                <c:pt idx="4">
                  <c:v>9.6850000000000005</c:v>
                </c:pt>
                <c:pt idx="5">
                  <c:v>8.2757000000000005</c:v>
                </c:pt>
              </c:numCache>
            </c:numRef>
          </c:val>
          <c:extLst>
            <c:ext xmlns:c16="http://schemas.microsoft.com/office/drawing/2014/chart" uri="{C3380CC4-5D6E-409C-BE32-E72D297353CC}">
              <c16:uniqueId val="{00000002-908A-4DFB-AD0D-34DD160F138C}"/>
            </c:ext>
          </c:extLst>
        </c:ser>
        <c:dLbls>
          <c:dLblPos val="outEnd"/>
          <c:showLegendKey val="0"/>
          <c:showVal val="1"/>
          <c:showCatName val="0"/>
          <c:showSerName val="0"/>
          <c:showPercent val="0"/>
          <c:showBubbleSize val="0"/>
        </c:dLbls>
        <c:gapWidth val="150"/>
        <c:overlap val="-27"/>
        <c:axId val="2108796399"/>
        <c:axId val="2035837743"/>
        <c:extLst>
          <c:ext xmlns:c15="http://schemas.microsoft.com/office/drawing/2012/chart" uri="{02D57815-91ED-43cb-92C2-25804820EDAC}">
            <c15:filteredBarSeries>
              <c15:ser>
                <c:idx val="0"/>
                <c:order val="0"/>
                <c:tx>
                  <c:strRef>
                    <c:extLst>
                      <c:ext uri="{02D57815-91ED-43cb-92C2-25804820EDAC}">
                        <c15:formulaRef>
                          <c15:sqref>PPT模板2!$J$209</c15:sqref>
                        </c15:formulaRef>
                      </c:ext>
                    </c:extLst>
                    <c:strCache>
                      <c:ptCount val="1"/>
                      <c:pt idx="0">
                        <c:v>2021年累计</c:v>
                      </c:pt>
                    </c:strCache>
                  </c:strRef>
                </c:tx>
                <c:spPr>
                  <a:solidFill>
                    <a:srgbClr val="2695B8"/>
                  </a:solidFill>
                  <a:ln>
                    <a:noFill/>
                  </a:ln>
                  <a:effectLst/>
                </c:spPr>
                <c:invertIfNegative val="0"/>
                <c:dPt>
                  <c:idx val="0"/>
                  <c:invertIfNegative val="0"/>
                  <c:bubble3D val="0"/>
                  <c:spPr>
                    <a:solidFill>
                      <a:srgbClr val="ED7D31"/>
                    </a:solidFill>
                    <a:ln>
                      <a:noFill/>
                    </a:ln>
                    <a:effectLst/>
                  </c:spPr>
                  <c:extLst>
                    <c:ext xmlns:c16="http://schemas.microsoft.com/office/drawing/2014/chart" uri="{C3380CC4-5D6E-409C-BE32-E72D297353CC}">
                      <c16:uniqueId val="{00000004-908A-4DFB-AD0D-34DD160F138C}"/>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PPT模板2!$K$208:$P$208</c15:sqref>
                        </c15:formulaRef>
                      </c:ext>
                    </c:extLst>
                    <c:strCache>
                      <c:ptCount val="6"/>
                      <c:pt idx="0">
                        <c:v>华东</c:v>
                      </c:pt>
                      <c:pt idx="1">
                        <c:v>中南</c:v>
                      </c:pt>
                      <c:pt idx="2">
                        <c:v>华北</c:v>
                      </c:pt>
                      <c:pt idx="3">
                        <c:v>西南</c:v>
                      </c:pt>
                      <c:pt idx="4">
                        <c:v>东北</c:v>
                      </c:pt>
                      <c:pt idx="5">
                        <c:v>西北</c:v>
                      </c:pt>
                    </c:strCache>
                  </c:strRef>
                </c:cat>
                <c:val>
                  <c:numRef>
                    <c:extLst>
                      <c:ext uri="{02D57815-91ED-43cb-92C2-25804820EDAC}">
                        <c15:formulaRef>
                          <c15:sqref>PPT模板2!$K$209:$P$209</c15:sqref>
                        </c15:formulaRef>
                      </c:ext>
                    </c:extLst>
                    <c:numCache>
                      <c:formatCode>0.00</c:formatCode>
                      <c:ptCount val="6"/>
                      <c:pt idx="0">
                        <c:v>233.3237</c:v>
                      </c:pt>
                      <c:pt idx="1">
                        <c:v>194.43950000000001</c:v>
                      </c:pt>
                      <c:pt idx="2">
                        <c:v>82.438199999999995</c:v>
                      </c:pt>
                      <c:pt idx="3">
                        <c:v>96.0685</c:v>
                      </c:pt>
                      <c:pt idx="4">
                        <c:v>44.86</c:v>
                      </c:pt>
                      <c:pt idx="5">
                        <c:v>39.596800000000002</c:v>
                      </c:pt>
                    </c:numCache>
                  </c:numRef>
                </c:val>
                <c:extLst>
                  <c:ext xmlns:c16="http://schemas.microsoft.com/office/drawing/2014/chart" uri="{C3380CC4-5D6E-409C-BE32-E72D297353CC}">
                    <c16:uniqueId val="{00000005-908A-4DFB-AD0D-34DD160F138C}"/>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PPT模板2!$J$210</c15:sqref>
                        </c15:formulaRef>
                      </c:ext>
                    </c:extLst>
                    <c:strCache>
                      <c:ptCount val="1"/>
                      <c:pt idx="0">
                        <c:v>累计区域占比</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PPT模板2!$K$208:$P$208</c15:sqref>
                        </c15:formulaRef>
                      </c:ext>
                    </c:extLst>
                    <c:strCache>
                      <c:ptCount val="6"/>
                      <c:pt idx="0">
                        <c:v>华东</c:v>
                      </c:pt>
                      <c:pt idx="1">
                        <c:v>中南</c:v>
                      </c:pt>
                      <c:pt idx="2">
                        <c:v>华北</c:v>
                      </c:pt>
                      <c:pt idx="3">
                        <c:v>西南</c:v>
                      </c:pt>
                      <c:pt idx="4">
                        <c:v>东北</c:v>
                      </c:pt>
                      <c:pt idx="5">
                        <c:v>西北</c:v>
                      </c:pt>
                    </c:strCache>
                  </c:strRef>
                </c:cat>
                <c:val>
                  <c:numRef>
                    <c:extLst xmlns:c15="http://schemas.microsoft.com/office/drawing/2012/chart">
                      <c:ext xmlns:c15="http://schemas.microsoft.com/office/drawing/2012/chart" uri="{02D57815-91ED-43cb-92C2-25804820EDAC}">
                        <c15:formulaRef>
                          <c15:sqref>PPT模板2!$K$210:$P$210</c15:sqref>
                        </c15:formulaRef>
                      </c:ext>
                    </c:extLst>
                    <c:numCache>
                      <c:formatCode>0.00%</c:formatCode>
                      <c:ptCount val="6"/>
                      <c:pt idx="0">
                        <c:v>0.33779452857403658</c:v>
                      </c:pt>
                      <c:pt idx="1">
                        <c:v>0.28149990437607231</c:v>
                      </c:pt>
                      <c:pt idx="2">
                        <c:v>0.119349954185932</c:v>
                      </c:pt>
                      <c:pt idx="3">
                        <c:v>0.13908322930038755</c:v>
                      </c:pt>
                      <c:pt idx="4">
                        <c:v>6.4946092282229709E-2</c:v>
                      </c:pt>
                      <c:pt idx="5">
                        <c:v>5.7326291281341812E-2</c:v>
                      </c:pt>
                    </c:numCache>
                  </c:numRef>
                </c:val>
                <c:extLst xmlns:c15="http://schemas.microsoft.com/office/drawing/2012/chart">
                  <c:ext xmlns:c16="http://schemas.microsoft.com/office/drawing/2014/chart" uri="{C3380CC4-5D6E-409C-BE32-E72D297353CC}">
                    <c16:uniqueId val="{00000006-908A-4DFB-AD0D-34DD160F138C}"/>
                  </c:ext>
                </c:extLst>
              </c15:ser>
            </c15:filteredBarSeries>
          </c:ext>
        </c:extLst>
      </c:barChart>
      <c:catAx>
        <c:axId val="2108796399"/>
        <c:scaling>
          <c:orientation val="minMax"/>
        </c:scaling>
        <c:delete val="0"/>
        <c:axPos val="b"/>
        <c:numFmt formatCode="General" sourceLinked="1"/>
        <c:majorTickMark val="none"/>
        <c:minorTickMark val="none"/>
        <c:tickLblPos val="nextTo"/>
        <c:spPr>
          <a:noFill/>
          <a:ln w="15875" cap="flat" cmpd="sng" algn="ctr">
            <a:solidFill>
              <a:schemeClr val="tx1">
                <a:lumMod val="50000"/>
                <a:lumOff val="50000"/>
              </a:schemeClr>
            </a:solidFill>
            <a:round/>
          </a:ln>
          <a:effectLst/>
        </c:spPr>
        <c:txPr>
          <a:bodyPr rot="-60000000" spcFirstLastPara="1" vertOverflow="ellipsis" vert="horz" wrap="square" anchor="ctr" anchorCtr="1"/>
          <a:lstStyle/>
          <a:p>
            <a:pPr algn="ctr">
              <a:defRPr lang="en-US" altLang="zh-CN" sz="1000" b="1" i="1"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35837743"/>
        <c:crosses val="autoZero"/>
        <c:auto val="1"/>
        <c:lblAlgn val="ctr"/>
        <c:lblOffset val="100"/>
        <c:noMultiLvlLbl val="0"/>
      </c:catAx>
      <c:valAx>
        <c:axId val="2035837743"/>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2108796399"/>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493691983247442"/>
          <c:y val="0.12529068908128332"/>
          <c:w val="0.78338273377966361"/>
          <c:h val="0.74919821042000734"/>
        </c:manualLayout>
      </c:layout>
      <c:barChart>
        <c:barDir val="bar"/>
        <c:grouping val="clustered"/>
        <c:varyColors val="0"/>
        <c:ser>
          <c:idx val="0"/>
          <c:order val="0"/>
          <c:tx>
            <c:strRef>
              <c:f>PPT模板1!$B$470:$B$471</c:f>
              <c:strCache>
                <c:ptCount val="2"/>
                <c:pt idx="0">
                  <c:v>2020年</c:v>
                </c:pt>
                <c:pt idx="1">
                  <c:v>累计</c:v>
                </c:pt>
              </c:strCache>
            </c:strRef>
          </c:tx>
          <c:spPr>
            <a:solidFill>
              <a:schemeClr val="tx1">
                <a:lumMod val="50000"/>
                <a:lumOff val="50000"/>
              </a:schemeClr>
            </a:solidFill>
            <a:ln>
              <a:noFill/>
            </a:ln>
            <a:effectLst/>
          </c:spPr>
          <c:invertIfNegative val="0"/>
          <c:dLbls>
            <c:dLbl>
              <c:idx val="9"/>
              <c:layout>
                <c:manualLayout>
                  <c:x val="-2.0531328589069738E-3"/>
                  <c:y val="2.4526379779265025E-3"/>
                </c:manualLayout>
              </c:layout>
              <c:spPr>
                <a:noFill/>
                <a:ln>
                  <a:noFill/>
                </a:ln>
                <a:effectLst/>
              </c:spPr>
              <c:txPr>
                <a:bodyPr rot="0" spcFirstLastPara="1" vertOverflow="ellipsis" vert="horz" wrap="square" lIns="38100" tIns="19050" rIns="38100" bIns="19050" anchor="ctr" anchorCtr="0">
                  <a:noAutofit/>
                </a:bodyPr>
                <a:lstStyle/>
                <a:p>
                  <a:pPr algn="ctr">
                    <a:defRPr lang="en-US" altLang="zh-CN" sz="1050" b="1" i="0" u="none" strike="noStrike" kern="1200" baseline="0">
                      <a:solidFill>
                        <a:schemeClr val="tx1">
                          <a:lumMod val="65000"/>
                          <a:lumOff val="35000"/>
                        </a:schemeClr>
                      </a:solidFill>
                      <a:latin typeface="Agency FB" panose="020B0503020202020204" pitchFamily="34" charset="0"/>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5.6732784835790417E-2"/>
                      <c:h val="5.7333591577471123E-2"/>
                    </c:manualLayout>
                  </c15:layout>
                </c:ext>
                <c:ext xmlns:c16="http://schemas.microsoft.com/office/drawing/2014/chart" uri="{C3380CC4-5D6E-409C-BE32-E72D297353CC}">
                  <c16:uniqueId val="{00000000-F3BF-4687-956A-1E11DAC48B41}"/>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050" b="1" i="0" u="none" strike="noStrike" kern="1200" baseline="0">
                    <a:solidFill>
                      <a:schemeClr val="tx1">
                        <a:lumMod val="65000"/>
                        <a:lumOff val="35000"/>
                      </a:schemeClr>
                    </a:solidFill>
                    <a:latin typeface="Agency FB" panose="020B050302020202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PPT模板1!$A$472:$A$481</c:f>
              <c:strCache>
                <c:ptCount val="10"/>
                <c:pt idx="0">
                  <c:v>低速载货车</c:v>
                </c:pt>
                <c:pt idx="1">
                  <c:v>挂车</c:v>
                </c:pt>
                <c:pt idx="2">
                  <c:v>摩托车</c:v>
                </c:pt>
                <c:pt idx="3">
                  <c:v>交叉型车</c:v>
                </c:pt>
                <c:pt idx="4">
                  <c:v>其它车</c:v>
                </c:pt>
                <c:pt idx="5">
                  <c:v>MPV</c:v>
                </c:pt>
                <c:pt idx="6">
                  <c:v>SUV</c:v>
                </c:pt>
                <c:pt idx="7">
                  <c:v>货车</c:v>
                </c:pt>
                <c:pt idx="8">
                  <c:v>客车</c:v>
                </c:pt>
                <c:pt idx="9">
                  <c:v>基本型乘用车</c:v>
                </c:pt>
              </c:strCache>
            </c:strRef>
          </c:cat>
          <c:val>
            <c:numRef>
              <c:f>PPT模板1!$B$472:$B$481</c:f>
              <c:numCache>
                <c:formatCode>0.00_);[Red]\(0.00\)</c:formatCode>
                <c:ptCount val="10"/>
                <c:pt idx="0">
                  <c:v>1.3266</c:v>
                </c:pt>
                <c:pt idx="1">
                  <c:v>3.4786999999999999</c:v>
                </c:pt>
                <c:pt idx="2">
                  <c:v>6.6475</c:v>
                </c:pt>
                <c:pt idx="3">
                  <c:v>11.1747</c:v>
                </c:pt>
                <c:pt idx="4">
                  <c:v>10.2318</c:v>
                </c:pt>
                <c:pt idx="5">
                  <c:v>25.186199999999999</c:v>
                </c:pt>
                <c:pt idx="6">
                  <c:v>42.511600000000001</c:v>
                </c:pt>
                <c:pt idx="7">
                  <c:v>38.662599999999998</c:v>
                </c:pt>
                <c:pt idx="8">
                  <c:v>37.2849</c:v>
                </c:pt>
                <c:pt idx="9">
                  <c:v>252.67949999999999</c:v>
                </c:pt>
              </c:numCache>
            </c:numRef>
          </c:val>
          <c:extLst>
            <c:ext xmlns:c16="http://schemas.microsoft.com/office/drawing/2014/chart" uri="{C3380CC4-5D6E-409C-BE32-E72D297353CC}">
              <c16:uniqueId val="{00000001-F3BF-4687-956A-1E11DAC48B41}"/>
            </c:ext>
          </c:extLst>
        </c:ser>
        <c:dLbls>
          <c:showLegendKey val="0"/>
          <c:showVal val="1"/>
          <c:showCatName val="0"/>
          <c:showSerName val="0"/>
          <c:showPercent val="0"/>
          <c:showBubbleSize val="0"/>
        </c:dLbls>
        <c:gapWidth val="150"/>
        <c:axId val="587932400"/>
        <c:axId val="2006721232"/>
      </c:barChart>
      <c:barChart>
        <c:barDir val="bar"/>
        <c:grouping val="clustered"/>
        <c:varyColors val="0"/>
        <c:ser>
          <c:idx val="1"/>
          <c:order val="1"/>
          <c:tx>
            <c:strRef>
              <c:f>PPT模板1!$C$470:$C$471</c:f>
              <c:strCache>
                <c:ptCount val="2"/>
                <c:pt idx="0">
                  <c:v>2021年</c:v>
                </c:pt>
                <c:pt idx="1">
                  <c:v>累计</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65000"/>
                        <a:lumOff val="35000"/>
                      </a:schemeClr>
                    </a:solidFill>
                    <a:latin typeface="Agency FB" panose="020B0503020202020204" pitchFamily="34" charset="0"/>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PPT模板1!$A$472:$A$481</c:f>
              <c:strCache>
                <c:ptCount val="10"/>
                <c:pt idx="0">
                  <c:v>低速载货车</c:v>
                </c:pt>
                <c:pt idx="1">
                  <c:v>挂车</c:v>
                </c:pt>
                <c:pt idx="2">
                  <c:v>摩托车</c:v>
                </c:pt>
                <c:pt idx="3">
                  <c:v>交叉型车</c:v>
                </c:pt>
                <c:pt idx="4">
                  <c:v>其它车</c:v>
                </c:pt>
                <c:pt idx="5">
                  <c:v>MPV</c:v>
                </c:pt>
                <c:pt idx="6">
                  <c:v>SUV</c:v>
                </c:pt>
                <c:pt idx="7">
                  <c:v>货车</c:v>
                </c:pt>
                <c:pt idx="8">
                  <c:v>客车</c:v>
                </c:pt>
                <c:pt idx="9">
                  <c:v>基本型乘用车</c:v>
                </c:pt>
              </c:strCache>
            </c:strRef>
          </c:cat>
          <c:val>
            <c:numRef>
              <c:f>PPT模板1!$C$472:$C$481</c:f>
              <c:numCache>
                <c:formatCode>0.00_);[Red]\(0.00\)</c:formatCode>
                <c:ptCount val="10"/>
                <c:pt idx="0">
                  <c:v>1.7243999999999999</c:v>
                </c:pt>
                <c:pt idx="1">
                  <c:v>5.319</c:v>
                </c:pt>
                <c:pt idx="2">
                  <c:v>9.8059999999999992</c:v>
                </c:pt>
                <c:pt idx="3">
                  <c:v>15.464399999999999</c:v>
                </c:pt>
                <c:pt idx="4">
                  <c:v>13.2613</c:v>
                </c:pt>
                <c:pt idx="5">
                  <c:v>40.026600000000002</c:v>
                </c:pt>
                <c:pt idx="6">
                  <c:v>74.135999999999996</c:v>
                </c:pt>
                <c:pt idx="7">
                  <c:v>57.808399999999999</c:v>
                </c:pt>
                <c:pt idx="8">
                  <c:v>54.598700000000001</c:v>
                </c:pt>
                <c:pt idx="9">
                  <c:v>418.58190000000002</c:v>
                </c:pt>
              </c:numCache>
            </c:numRef>
          </c:val>
          <c:extLst>
            <c:ext xmlns:c16="http://schemas.microsoft.com/office/drawing/2014/chart" uri="{C3380CC4-5D6E-409C-BE32-E72D297353CC}">
              <c16:uniqueId val="{00000002-F3BF-4687-956A-1E11DAC48B41}"/>
            </c:ext>
          </c:extLst>
        </c:ser>
        <c:dLbls>
          <c:showLegendKey val="0"/>
          <c:showVal val="1"/>
          <c:showCatName val="0"/>
          <c:showSerName val="0"/>
          <c:showPercent val="0"/>
          <c:showBubbleSize val="0"/>
        </c:dLbls>
        <c:gapWidth val="150"/>
        <c:axId val="587980000"/>
        <c:axId val="2006712080"/>
      </c:barChart>
      <c:catAx>
        <c:axId val="587932400"/>
        <c:scaling>
          <c:orientation val="minMax"/>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6721232"/>
        <c:crosses val="autoZero"/>
        <c:auto val="1"/>
        <c:lblAlgn val="ctr"/>
        <c:lblOffset val="100"/>
        <c:noMultiLvlLbl val="0"/>
      </c:catAx>
      <c:valAx>
        <c:axId val="2006721232"/>
        <c:scaling>
          <c:orientation val="minMax"/>
          <c:max val="350"/>
          <c:min val="-350"/>
        </c:scaling>
        <c:delete val="0"/>
        <c:axPos val="b"/>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587932400"/>
        <c:crosses val="autoZero"/>
        <c:crossBetween val="between"/>
      </c:valAx>
      <c:valAx>
        <c:axId val="2006712080"/>
        <c:scaling>
          <c:orientation val="maxMin"/>
          <c:max val="500"/>
          <c:min val="-500"/>
        </c:scaling>
        <c:delete val="0"/>
        <c:axPos val="t"/>
        <c:numFmt formatCode="0.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587980000"/>
        <c:crosses val="max"/>
        <c:crossBetween val="between"/>
      </c:valAx>
      <c:catAx>
        <c:axId val="587980000"/>
        <c:scaling>
          <c:orientation val="minMax"/>
        </c:scaling>
        <c:delete val="1"/>
        <c:axPos val="r"/>
        <c:numFmt formatCode="General" sourceLinked="1"/>
        <c:majorTickMark val="out"/>
        <c:minorTickMark val="none"/>
        <c:tickLblPos val="nextTo"/>
        <c:crossAx val="2006712080"/>
        <c:crosses val="autoZero"/>
        <c:auto val="1"/>
        <c:lblAlgn val="ctr"/>
        <c:lblOffset val="100"/>
        <c:noMultiLvlLbl val="0"/>
      </c:cat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200" b="1" i="0" u="none" strike="noStrike" kern="1200" spc="0" baseline="0" dirty="0" smtClean="0">
                <a:solidFill>
                  <a:srgbClr val="000000"/>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spc="0" baseline="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2020</a:t>
            </a:r>
            <a:r>
              <a:rPr lang="zh-CN" altLang="en-US" sz="1200" b="1" i="0" u="none" strike="noStrike" kern="1200" spc="0" baseline="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年</a:t>
            </a:r>
            <a:r>
              <a:rPr lang="en-US" altLang="zh-CN" sz="1200" b="1" i="0" u="none" strike="noStrike" kern="1200" spc="0" baseline="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1-5</a:t>
            </a:r>
            <a:r>
              <a:rPr lang="zh-CN" altLang="en-US" sz="1200" b="1" i="0" u="none" strike="noStrike" kern="1200" spc="0" baseline="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en-US" altLang="zh-CN" sz="12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价格区间分布</a:t>
            </a:r>
            <a:endParaRPr lang="en-US" altLang="zh-CN" sz="1200" b="1" i="0" u="none" strike="noStrike" kern="1200" spc="0" baseline="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c:rich>
      </c:tx>
      <c:layout>
        <c:manualLayout>
          <c:xMode val="edge"/>
          <c:yMode val="edge"/>
          <c:x val="0.27714019014453617"/>
          <c:y val="6.3292264873145501E-2"/>
        </c:manualLayout>
      </c:layout>
      <c:overlay val="0"/>
      <c:spPr>
        <a:noFill/>
        <a:ln>
          <a:noFill/>
        </a:ln>
        <a:effectLst/>
      </c:spPr>
      <c:txPr>
        <a:bodyPr rot="0" spcFirstLastPara="1" vertOverflow="ellipsis" vert="horz" wrap="square" anchor="ctr" anchorCtr="1"/>
        <a:lstStyle/>
        <a:p>
          <a:pPr algn="ctr" rtl="0">
            <a:defRPr lang="en-US" altLang="zh-CN" sz="1200" b="1" i="0" u="none" strike="noStrike" kern="1200" spc="0" baseline="0" dirty="0" smtClean="0">
              <a:solidFill>
                <a:srgbClr val="000000"/>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6492354035665716"/>
          <c:y val="0.26310415316950297"/>
          <c:w val="0.43442194542745949"/>
          <c:h val="0.61067942542657749"/>
        </c:manualLayout>
      </c:layout>
      <c:doughnut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DBAA-4AA3-B27B-23627585DD7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DBAA-4AA3-B27B-23627585DD7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BAA-4AA3-B27B-23627585DD7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BAA-4AA3-B27B-23627585DD78}"/>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DBAA-4AA3-B27B-23627585DD78}"/>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DBAA-4AA3-B27B-23627585DD78}"/>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DBAA-4AA3-B27B-23627585DD78}"/>
              </c:ext>
            </c:extLst>
          </c:dPt>
          <c:dLbls>
            <c:dLbl>
              <c:idx val="0"/>
              <c:layout>
                <c:manualLayout>
                  <c:x val="8.6496275369902481E-2"/>
                  <c:y val="-9.51888759386332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BAA-4AA3-B27B-23627585DD78}"/>
                </c:ext>
              </c:extLst>
            </c:dLbl>
            <c:dLbl>
              <c:idx val="1"/>
              <c:layout>
                <c:manualLayout>
                  <c:x val="6.1430360041702568E-2"/>
                  <c:y val="7.64897540573045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BAA-4AA3-B27B-23627585DD78}"/>
                </c:ext>
              </c:extLst>
            </c:dLbl>
            <c:dLbl>
              <c:idx val="2"/>
              <c:layout>
                <c:manualLayout>
                  <c:x val="-7.8440065251508706E-2"/>
                  <c:y val="7.18621174388690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BAA-4AA3-B27B-23627585DD78}"/>
                </c:ext>
              </c:extLst>
            </c:dLbl>
            <c:dLbl>
              <c:idx val="3"/>
              <c:layout>
                <c:manualLayout>
                  <c:x val="-9.0226833096098427E-2"/>
                  <c:y val="-9.017555886590955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BAA-4AA3-B27B-23627585DD78}"/>
                </c:ext>
              </c:extLst>
            </c:dLbl>
            <c:dLbl>
              <c:idx val="4"/>
              <c:layout>
                <c:manualLayout>
                  <c:x val="-6.4631048102358549E-2"/>
                  <c:y val="-5.83458013105319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DBAA-4AA3-B27B-23627585DD78}"/>
                </c:ext>
              </c:extLst>
            </c:dLbl>
            <c:dLbl>
              <c:idx val="5"/>
              <c:layout>
                <c:manualLayout>
                  <c:x val="-3.1408040915488822E-2"/>
                  <c:y val="-8.064168522648942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DBAA-4AA3-B27B-23627585DD78}"/>
                </c:ext>
              </c:extLst>
            </c:dLbl>
            <c:dLbl>
              <c:idx val="6"/>
              <c:layout>
                <c:manualLayout>
                  <c:x val="1.9656183897539897E-2"/>
                  <c:y val="-8.54082159231636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DBAA-4AA3-B27B-23627585DD78}"/>
                </c:ext>
              </c:extLst>
            </c:dLbl>
            <c:spPr>
              <a:noFill/>
              <a:ln>
                <a:noFill/>
              </a:ln>
              <a:effectLst/>
            </c:spPr>
            <c:txPr>
              <a:bodyPr rot="0" spcFirstLastPara="1" vertOverflow="ellipsis" vert="horz" wrap="square" lIns="38100" tIns="19050" rIns="38100" bIns="19050" anchor="ctr" anchorCtr="0">
                <a:spAutoFit/>
              </a:bodyPr>
              <a:lstStyle/>
              <a:p>
                <a:pPr algn="ctr">
                  <a:defRPr lang="zh-CN" altLang="en-US"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1"/>
            <c:leaderLines>
              <c:spPr>
                <a:ln w="9525" cap="flat" cmpd="sng" algn="ctr">
                  <a:noFill/>
                  <a:round/>
                </a:ln>
                <a:effectLst/>
              </c:spPr>
            </c:leaderLines>
            <c:extLst>
              <c:ext xmlns:c15="http://schemas.microsoft.com/office/drawing/2012/chart" uri="{CE6537A1-D6FC-4f65-9D91-7224C49458BB}"/>
            </c:extLst>
          </c:dLbls>
          <c:cat>
            <c:strRef>
              <c:f>PPT模板新!$M$243:$S$243</c:f>
              <c:strCache>
                <c:ptCount val="7"/>
                <c:pt idx="0">
                  <c:v>3万以下</c:v>
                </c:pt>
                <c:pt idx="1">
                  <c:v>3-5万</c:v>
                </c:pt>
                <c:pt idx="2">
                  <c:v>5-8万</c:v>
                </c:pt>
                <c:pt idx="3">
                  <c:v>8-12万</c:v>
                </c:pt>
                <c:pt idx="4">
                  <c:v>12-15万</c:v>
                </c:pt>
                <c:pt idx="5">
                  <c:v>15-30万</c:v>
                </c:pt>
                <c:pt idx="6">
                  <c:v>30万以上</c:v>
                </c:pt>
              </c:strCache>
            </c:strRef>
          </c:cat>
          <c:val>
            <c:numRef>
              <c:f>PPT模板新!$M$244:$S$244</c:f>
              <c:numCache>
                <c:formatCode>0.00%</c:formatCode>
                <c:ptCount val="7"/>
                <c:pt idx="0">
                  <c:v>0.34722444966070037</c:v>
                </c:pt>
                <c:pt idx="1">
                  <c:v>0.21350038311941824</c:v>
                </c:pt>
                <c:pt idx="2">
                  <c:v>0.16580080058188792</c:v>
                </c:pt>
                <c:pt idx="3">
                  <c:v>0.11614755200461363</c:v>
                </c:pt>
                <c:pt idx="4">
                  <c:v>5.4117845265113776E-2</c:v>
                </c:pt>
                <c:pt idx="5">
                  <c:v>7.5203182888088638E-2</c:v>
                </c:pt>
                <c:pt idx="6">
                  <c:v>2.8005786480177416E-2</c:v>
                </c:pt>
              </c:numCache>
            </c:numRef>
          </c:val>
          <c:extLst>
            <c:ext xmlns:c16="http://schemas.microsoft.com/office/drawing/2014/chart" uri="{C3380CC4-5D6E-409C-BE32-E72D297353CC}">
              <c16:uniqueId val="{0000000E-DBAA-4AA3-B27B-23627585DD78}"/>
            </c:ext>
          </c:extLst>
        </c:ser>
        <c:dLbls>
          <c:showLegendKey val="0"/>
          <c:showVal val="1"/>
          <c:showCatName val="0"/>
          <c:showSerName val="0"/>
          <c:showPercent val="0"/>
          <c:showBubbleSize val="0"/>
          <c:showLeaderLines val="1"/>
        </c:dLbls>
        <c:firstSliceAng val="0"/>
        <c:holeSize val="65"/>
      </c:doughnutChart>
      <c:spPr>
        <a:noFill/>
        <a:ln w="0">
          <a:noFill/>
        </a:ln>
        <a:effectLst/>
      </c:spPr>
    </c:plotArea>
    <c:legend>
      <c:legendPos val="r"/>
      <c:layout>
        <c:manualLayout>
          <c:xMode val="edge"/>
          <c:yMode val="edge"/>
          <c:x val="0.85879401405188582"/>
          <c:y val="0.56784041638982619"/>
          <c:w val="0.13572066771715466"/>
          <c:h val="0.42750378912792386"/>
        </c:manualLayout>
      </c:layout>
      <c:overlay val="0"/>
      <c:spPr>
        <a:noFill/>
        <a:ln>
          <a:noFill/>
        </a:ln>
        <a:effectLst/>
      </c:spPr>
      <c:txPr>
        <a:bodyPr rot="0" spcFirstLastPara="1" vertOverflow="ellipsis" vert="horz" wrap="square" anchor="ctr" anchorCtr="1"/>
        <a:lstStyle/>
        <a:p>
          <a:pPr>
            <a:defRPr sz="7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0.4706</cdr:x>
      <cdr:y>0.32672</cdr:y>
    </cdr:from>
    <cdr:to>
      <cdr:x>0.5529</cdr:x>
      <cdr:y>0.53418</cdr:y>
    </cdr:to>
    <cdr:sp macro="" textlink="">
      <cdr:nvSpPr>
        <cdr:cNvPr id="2" name="箭头: 下 1">
          <a:extLst xmlns:a="http://schemas.openxmlformats.org/drawingml/2006/main">
            <a:ext uri="{FF2B5EF4-FFF2-40B4-BE49-F238E27FC236}">
              <a16:creationId xmlns:a16="http://schemas.microsoft.com/office/drawing/2014/main" id="{38A04639-5378-4BD6-8A72-085F04A8E8A0}"/>
            </a:ext>
          </a:extLst>
        </cdr:cNvPr>
        <cdr:cNvSpPr/>
      </cdr:nvSpPr>
      <cdr:spPr>
        <a:xfrm xmlns:a="http://schemas.openxmlformats.org/drawingml/2006/main">
          <a:off x="1919521" y="503812"/>
          <a:ext cx="335692" cy="319910"/>
        </a:xfrm>
        <a:prstGeom xmlns:a="http://schemas.openxmlformats.org/drawingml/2006/main" prst="downArrow">
          <a:avLst/>
        </a:prstGeom>
        <a:solidFill xmlns:a="http://schemas.openxmlformats.org/drawingml/2006/main">
          <a:schemeClr val="accent6"/>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relSizeAnchor>
</c:userShapes>
</file>

<file path=ppt/drawings/drawing2.xml><?xml version="1.0" encoding="utf-8"?>
<c:userShapes xmlns:c="http://schemas.openxmlformats.org/drawingml/2006/chart">
  <cdr:relSizeAnchor xmlns:cdr="http://schemas.openxmlformats.org/drawingml/2006/chartDrawing">
    <cdr:from>
      <cdr:x>0.4706</cdr:x>
      <cdr:y>0.32672</cdr:y>
    </cdr:from>
    <cdr:to>
      <cdr:x>0.5529</cdr:x>
      <cdr:y>0.53418</cdr:y>
    </cdr:to>
    <cdr:sp macro="" textlink="">
      <cdr:nvSpPr>
        <cdr:cNvPr id="2" name="箭头: 下 1">
          <a:extLst xmlns:a="http://schemas.openxmlformats.org/drawingml/2006/main">
            <a:ext uri="{FF2B5EF4-FFF2-40B4-BE49-F238E27FC236}">
              <a16:creationId xmlns:a16="http://schemas.microsoft.com/office/drawing/2014/main" id="{38A04639-5378-4BD6-8A72-085F04A8E8A0}"/>
            </a:ext>
          </a:extLst>
        </cdr:cNvPr>
        <cdr:cNvSpPr/>
      </cdr:nvSpPr>
      <cdr:spPr>
        <a:xfrm xmlns:a="http://schemas.openxmlformats.org/drawingml/2006/main" rot="10800000">
          <a:off x="1883246" y="547751"/>
          <a:ext cx="329346" cy="347807"/>
        </a:xfrm>
        <a:prstGeom xmlns:a="http://schemas.openxmlformats.org/drawingml/2006/main" prst="downArrow">
          <a:avLst/>
        </a:prstGeom>
        <a:solidFill xmlns:a="http://schemas.openxmlformats.org/drawingml/2006/main">
          <a:srgbClr val="C00000"/>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relSizeAnchor>
</c:userShapes>
</file>

<file path=ppt/drawings/drawing3.xml><?xml version="1.0" encoding="utf-8"?>
<c:userShapes xmlns:c="http://schemas.openxmlformats.org/drawingml/2006/chart">
  <cdr:relSizeAnchor xmlns:cdr="http://schemas.openxmlformats.org/drawingml/2006/chartDrawing">
    <cdr:from>
      <cdr:x>0.85379</cdr:x>
      <cdr:y>0.11111</cdr:y>
    </cdr:from>
    <cdr:to>
      <cdr:x>0.97049</cdr:x>
      <cdr:y>0.1634</cdr:y>
    </cdr:to>
    <cdr:sp macro="" textlink="">
      <cdr:nvSpPr>
        <cdr:cNvPr id="2" name="文本框 1">
          <a:extLst xmlns:a="http://schemas.openxmlformats.org/drawingml/2006/main">
            <a:ext uri="{FF2B5EF4-FFF2-40B4-BE49-F238E27FC236}">
              <a16:creationId xmlns:a16="http://schemas.microsoft.com/office/drawing/2014/main" id="{81C6BC7F-17AF-4347-BA1D-87DB31735ADC}"/>
            </a:ext>
          </a:extLst>
        </cdr:cNvPr>
        <cdr:cNvSpPr txBox="1"/>
      </cdr:nvSpPr>
      <cdr:spPr>
        <a:xfrm xmlns:a="http://schemas.openxmlformats.org/drawingml/2006/main">
          <a:off x="6062664" y="404813"/>
          <a:ext cx="828675" cy="1905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zh-CN" altLang="en-US" sz="1100"/>
        </a:p>
      </cdr:txBody>
    </cdr:sp>
  </cdr:relSizeAnchor>
  <cdr:relSizeAnchor xmlns:cdr="http://schemas.openxmlformats.org/drawingml/2006/chartDrawing">
    <cdr:from>
      <cdr:x>0.76403</cdr:x>
      <cdr:y>0.04414</cdr:y>
    </cdr:from>
    <cdr:to>
      <cdr:x>0.93522</cdr:x>
      <cdr:y>0.22047</cdr:y>
    </cdr:to>
    <cdr:sp macro="" textlink="">
      <cdr:nvSpPr>
        <cdr:cNvPr id="3" name="文本框 2">
          <a:extLst xmlns:a="http://schemas.openxmlformats.org/drawingml/2006/main">
            <a:ext uri="{FF2B5EF4-FFF2-40B4-BE49-F238E27FC236}">
              <a16:creationId xmlns:a16="http://schemas.microsoft.com/office/drawing/2014/main" id="{4915FE65-D900-40E3-9DF6-EEF6B8B2045F}"/>
            </a:ext>
          </a:extLst>
        </cdr:cNvPr>
        <cdr:cNvSpPr txBox="1"/>
      </cdr:nvSpPr>
      <cdr:spPr>
        <a:xfrm xmlns:a="http://schemas.openxmlformats.org/drawingml/2006/main">
          <a:off x="3224822" y="83753"/>
          <a:ext cx="722549" cy="33456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单位：万辆</a:t>
          </a:r>
        </a:p>
      </cdr:txBody>
    </cdr:sp>
  </cdr:relSizeAnchor>
</c:userShapes>
</file>

<file path=ppt/drawings/drawing4.xml><?xml version="1.0" encoding="utf-8"?>
<c:userShapes xmlns:c="http://schemas.openxmlformats.org/drawingml/2006/chart">
  <cdr:relSizeAnchor xmlns:cdr="http://schemas.openxmlformats.org/drawingml/2006/chartDrawing">
    <cdr:from>
      <cdr:x>0.43249</cdr:x>
      <cdr:y>0.48631</cdr:y>
    </cdr:from>
    <cdr:to>
      <cdr:x>0.64302</cdr:x>
      <cdr:y>0.76025</cdr:y>
    </cdr:to>
    <cdr:sp macro="" textlink="">
      <cdr:nvSpPr>
        <cdr:cNvPr id="2" name="文本框 1">
          <a:extLst xmlns:a="http://schemas.openxmlformats.org/drawingml/2006/main">
            <a:ext uri="{FF2B5EF4-FFF2-40B4-BE49-F238E27FC236}">
              <a16:creationId xmlns:a16="http://schemas.microsoft.com/office/drawing/2014/main" id="{FC3C864C-B81C-454B-81F6-B9329642E14D}"/>
            </a:ext>
          </a:extLst>
        </cdr:cNvPr>
        <cdr:cNvSpPr txBox="1"/>
      </cdr:nvSpPr>
      <cdr:spPr>
        <a:xfrm xmlns:a="http://schemas.openxmlformats.org/drawingml/2006/main">
          <a:off x="1878497" y="162327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zh-CN" altLang="en-US" sz="1100" dirty="0"/>
        </a:p>
      </cdr:txBody>
    </cdr:sp>
  </cdr:relSizeAnchor>
</c:userShapes>
</file>

<file path=ppt/drawings/drawing5.xml><?xml version="1.0" encoding="utf-8"?>
<c:userShapes xmlns:c="http://schemas.openxmlformats.org/drawingml/2006/chart">
  <cdr:relSizeAnchor xmlns:cdr="http://schemas.openxmlformats.org/drawingml/2006/chartDrawing">
    <cdr:from>
      <cdr:x>0.85647</cdr:x>
      <cdr:y>0.03188</cdr:y>
    </cdr:from>
    <cdr:to>
      <cdr:x>0.95585</cdr:x>
      <cdr:y>0.14256</cdr:y>
    </cdr:to>
    <cdr:sp macro="" textlink="">
      <cdr:nvSpPr>
        <cdr:cNvPr id="2" name="文本框 3">
          <a:extLst xmlns:a="http://schemas.openxmlformats.org/drawingml/2006/main">
            <a:ext uri="{FF2B5EF4-FFF2-40B4-BE49-F238E27FC236}">
              <a16:creationId xmlns:a16="http://schemas.microsoft.com/office/drawing/2014/main" id="{05D559AA-D5C8-4674-85A6-151CFB3C0B1B}"/>
            </a:ext>
          </a:extLst>
        </cdr:cNvPr>
        <cdr:cNvSpPr txBox="1"/>
      </cdr:nvSpPr>
      <cdr:spPr>
        <a:xfrm xmlns:a="http://schemas.openxmlformats.org/drawingml/2006/main">
          <a:off x="6572352" y="104570"/>
          <a:ext cx="762634" cy="363096"/>
        </a:xfrm>
        <a:prstGeom xmlns:a="http://schemas.openxmlformats.org/drawingml/2006/main" prst="rect">
          <a:avLst/>
        </a:prstGeom>
        <a:noFill xmlns:a="http://schemas.openxmlformats.org/drawingml/2006/mai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tx1"/>
        </a:fontRef>
      </cdr:style>
      <cdr:txBody>
        <a:bodyPr xmlns:a="http://schemas.openxmlformats.org/drawingml/2006/main" wrap="none" rtlCol="0" anchor="t">
          <a:noAutofit/>
        </a:bodyP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r>
            <a:rPr lang="zh-CN" altLang="en-US" sz="1200" b="1">
              <a:solidFill>
                <a:schemeClr val="tx1">
                  <a:lumMod val="65000"/>
                  <a:lumOff val="35000"/>
                </a:schemeClr>
              </a:solidFill>
              <a:latin typeface="微软雅黑" panose="020B0503020204020204" pitchFamily="34" charset="-122"/>
              <a:ea typeface="微软雅黑" panose="020B0503020204020204" pitchFamily="34" charset="-122"/>
              <a:cs typeface="+mn-cs"/>
            </a:rPr>
            <a:t>单位</a:t>
          </a:r>
          <a:r>
            <a:rPr lang="zh-CN" altLang="en-US" sz="1000" b="1">
              <a:solidFill>
                <a:schemeClr val="tx1">
                  <a:lumMod val="65000"/>
                  <a:lumOff val="35000"/>
                </a:schemeClr>
              </a:solidFill>
              <a:latin typeface="微软雅黑" panose="020B0503020204020204" pitchFamily="34" charset="-122"/>
              <a:ea typeface="微软雅黑" panose="020B0503020204020204" pitchFamily="34" charset="-122"/>
            </a:rPr>
            <a:t>：万辆</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2021/7/2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a:noFill/>
        </p:spPr>
        <p:txBody>
          <a:bodyPr/>
          <a:lstStyle/>
          <a:p>
            <a:endParaRPr lang="zh-CN" altLang="en-US" dirty="0">
              <a:latin typeface="Arial" panose="020B0604020202020204" pitchFamily="34" charset="0"/>
            </a:endParaRPr>
          </a:p>
        </p:txBody>
      </p:sp>
      <p:sp>
        <p:nvSpPr>
          <p:cNvPr id="25604" name="灯片编号占位符 3"/>
          <p:cNvSpPr>
            <a:spLocks noGrp="1"/>
          </p:cNvSpPr>
          <p:nvPr>
            <p:ph type="sldNum" sz="quarter" idx="5"/>
          </p:nvPr>
        </p:nvSpPr>
        <p:spPr>
          <a:noFill/>
        </p:spPr>
        <p:txBody>
          <a:bodyPr/>
          <a:lstStyle/>
          <a:p>
            <a:fld id="{744F1232-B4BB-43C7-B2AE-409990ECDDAE}" type="slidenum">
              <a:rPr lang="en-US" altLang="zh-CN"/>
              <a:pPr/>
              <a:t>4</a:t>
            </a:fld>
            <a:endParaRPr lang="en-US" altLang="zh-CN"/>
          </a:p>
        </p:txBody>
      </p:sp>
    </p:spTree>
    <p:extLst>
      <p:ext uri="{BB962C8B-B14F-4D97-AF65-F5344CB8AC3E}">
        <p14:creationId xmlns:p14="http://schemas.microsoft.com/office/powerpoint/2010/main" val="3817386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10</a:t>
            </a:fld>
            <a:endParaRPr lang="zh-CN" altLang="en-US"/>
          </a:p>
        </p:txBody>
      </p:sp>
    </p:spTree>
    <p:extLst>
      <p:ext uri="{BB962C8B-B14F-4D97-AF65-F5344CB8AC3E}">
        <p14:creationId xmlns:p14="http://schemas.microsoft.com/office/powerpoint/2010/main" val="1091654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11</a:t>
            </a:fld>
            <a:endParaRPr lang="zh-CN" altLang="en-US"/>
          </a:p>
        </p:txBody>
      </p:sp>
    </p:spTree>
    <p:extLst>
      <p:ext uri="{BB962C8B-B14F-4D97-AF65-F5344CB8AC3E}">
        <p14:creationId xmlns:p14="http://schemas.microsoft.com/office/powerpoint/2010/main" val="33685768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2021/7/2</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2021/7/2</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2021/7/2</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2021/7/2</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2021/7/2</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2021/7/2</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2021/7/2</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2021/7/2</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2021/7/2</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2021/7/2</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2021/7/2</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2021/7/2</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3602039"/>
            <a:ext cx="6858000" cy="165576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6356351"/>
            <a:ext cx="2057400" cy="365125"/>
          </a:xfrm>
        </p:spPr>
        <p:txBody>
          <a:bodyPr/>
          <a:lstStyle/>
          <a:p>
            <a:fld id="{82F288E0-7875-42C4-84C8-98DBBD3BF4D2}" type="datetimeFigureOut">
              <a:rPr lang="zh-CN" altLang="en-US" smtClean="0"/>
              <a:t>2021/7/2</a:t>
            </a:fld>
            <a:endParaRPr lang="zh-CN" altLang="en-US"/>
          </a:p>
        </p:txBody>
      </p:sp>
      <p:sp>
        <p:nvSpPr>
          <p:cNvPr id="5" name="页脚占位符 4"/>
          <p:cNvSpPr>
            <a:spLocks noGrp="1"/>
          </p:cNvSpPr>
          <p:nvPr>
            <p:ph type="ftr" sz="quarter" idx="11"/>
          </p:nvPr>
        </p:nvSpPr>
        <p:spPr>
          <a:xfrm>
            <a:off x="3028950" y="6356351"/>
            <a:ext cx="3086100" cy="365125"/>
          </a:xfrm>
        </p:spPr>
        <p:txBody>
          <a:bodyPr/>
          <a:lstStyle/>
          <a:p>
            <a:endParaRPr lang="zh-CN" altLang="en-US"/>
          </a:p>
        </p:txBody>
      </p:sp>
      <p:sp>
        <p:nvSpPr>
          <p:cNvPr id="6" name="灯片编号占位符 5"/>
          <p:cNvSpPr>
            <a:spLocks noGrp="1"/>
          </p:cNvSpPr>
          <p:nvPr>
            <p:ph type="sldNum" sz="quarter" idx="12"/>
          </p:nvPr>
        </p:nvSpPr>
        <p:spPr>
          <a:xfrm>
            <a:off x="6457950" y="6356351"/>
            <a:ext cx="20574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5700222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p:spPr>
        <p:txBody>
          <a:bodyPr/>
          <a:lstStyle/>
          <a:p>
            <a:r>
              <a:rPr lang="zh-CN" altLang="en-US"/>
              <a:t>单击此处编辑母版标题样式</a:t>
            </a:r>
          </a:p>
        </p:txBody>
      </p:sp>
      <p:sp>
        <p:nvSpPr>
          <p:cNvPr id="3" name="内容占位符 2"/>
          <p:cNvSpPr>
            <a:spLocks noGrp="1"/>
          </p:cNvSpPr>
          <p:nvPr>
            <p:ph idx="1"/>
          </p:nvPr>
        </p:nvSpPr>
        <p:spPr>
          <a:xfrm>
            <a:off x="628650" y="1825625"/>
            <a:ext cx="7886700" cy="435133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6356351"/>
            <a:ext cx="2057400" cy="365125"/>
          </a:xfrm>
        </p:spPr>
        <p:txBody>
          <a:bodyPr/>
          <a:lstStyle/>
          <a:p>
            <a:fld id="{82F288E0-7875-42C4-84C8-98DBBD3BF4D2}" type="datetimeFigureOut">
              <a:rPr lang="zh-CN" altLang="en-US" smtClean="0"/>
              <a:t>2021/7/2</a:t>
            </a:fld>
            <a:endParaRPr lang="zh-CN" altLang="en-US"/>
          </a:p>
        </p:txBody>
      </p:sp>
      <p:sp>
        <p:nvSpPr>
          <p:cNvPr id="5" name="页脚占位符 4"/>
          <p:cNvSpPr>
            <a:spLocks noGrp="1"/>
          </p:cNvSpPr>
          <p:nvPr>
            <p:ph type="ftr" sz="quarter" idx="11"/>
          </p:nvPr>
        </p:nvSpPr>
        <p:spPr>
          <a:xfrm>
            <a:off x="3028950" y="6356351"/>
            <a:ext cx="3086100" cy="365125"/>
          </a:xfrm>
        </p:spPr>
        <p:txBody>
          <a:bodyPr/>
          <a:lstStyle/>
          <a:p>
            <a:endParaRPr lang="zh-CN" altLang="en-US"/>
          </a:p>
        </p:txBody>
      </p:sp>
      <p:sp>
        <p:nvSpPr>
          <p:cNvPr id="6" name="灯片编号占位符 5"/>
          <p:cNvSpPr>
            <a:spLocks noGrp="1"/>
          </p:cNvSpPr>
          <p:nvPr>
            <p:ph type="sldNum" sz="quarter" idx="12"/>
          </p:nvPr>
        </p:nvSpPr>
        <p:spPr>
          <a:xfrm>
            <a:off x="6457950" y="6356351"/>
            <a:ext cx="20574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4528609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40"/>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28650" y="6356351"/>
            <a:ext cx="2057400" cy="365125"/>
          </a:xfrm>
        </p:spPr>
        <p:txBody>
          <a:bodyPr/>
          <a:lstStyle/>
          <a:p>
            <a:fld id="{82F288E0-7875-42C4-84C8-98DBBD3BF4D2}" type="datetimeFigureOut">
              <a:rPr lang="zh-CN" altLang="en-US" smtClean="0"/>
              <a:t>2021/7/2</a:t>
            </a:fld>
            <a:endParaRPr lang="zh-CN" altLang="en-US"/>
          </a:p>
        </p:txBody>
      </p:sp>
      <p:sp>
        <p:nvSpPr>
          <p:cNvPr id="5" name="页脚占位符 4"/>
          <p:cNvSpPr>
            <a:spLocks noGrp="1"/>
          </p:cNvSpPr>
          <p:nvPr>
            <p:ph type="ftr" sz="quarter" idx="11"/>
          </p:nvPr>
        </p:nvSpPr>
        <p:spPr>
          <a:xfrm>
            <a:off x="3028950" y="6356351"/>
            <a:ext cx="3086100" cy="365125"/>
          </a:xfrm>
        </p:spPr>
        <p:txBody>
          <a:bodyPr/>
          <a:lstStyle/>
          <a:p>
            <a:endParaRPr lang="zh-CN" altLang="en-US"/>
          </a:p>
        </p:txBody>
      </p:sp>
      <p:sp>
        <p:nvSpPr>
          <p:cNvPr id="6" name="灯片编号占位符 5"/>
          <p:cNvSpPr>
            <a:spLocks noGrp="1"/>
          </p:cNvSpPr>
          <p:nvPr>
            <p:ph type="sldNum" sz="quarter" idx="12"/>
          </p:nvPr>
        </p:nvSpPr>
        <p:spPr>
          <a:xfrm>
            <a:off x="6457950" y="6356351"/>
            <a:ext cx="20574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5221442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28650" y="6356351"/>
            <a:ext cx="2057400" cy="365125"/>
          </a:xfrm>
        </p:spPr>
        <p:txBody>
          <a:bodyPr/>
          <a:lstStyle/>
          <a:p>
            <a:fld id="{82F288E0-7875-42C4-84C8-98DBBD3BF4D2}" type="datetimeFigureOut">
              <a:rPr lang="zh-CN" altLang="en-US" smtClean="0"/>
              <a:t>2021/7/2</a:t>
            </a:fld>
            <a:endParaRPr lang="zh-CN" altLang="en-US"/>
          </a:p>
        </p:txBody>
      </p:sp>
      <p:sp>
        <p:nvSpPr>
          <p:cNvPr id="6" name="页脚占位符 5"/>
          <p:cNvSpPr>
            <a:spLocks noGrp="1"/>
          </p:cNvSpPr>
          <p:nvPr>
            <p:ph type="ftr" sz="quarter" idx="11"/>
          </p:nvPr>
        </p:nvSpPr>
        <p:spPr>
          <a:xfrm>
            <a:off x="3028950" y="6356351"/>
            <a:ext cx="3086100" cy="365125"/>
          </a:xfrm>
        </p:spPr>
        <p:txBody>
          <a:bodyPr/>
          <a:lstStyle/>
          <a:p>
            <a:endParaRPr lang="zh-CN" altLang="en-US"/>
          </a:p>
        </p:txBody>
      </p:sp>
      <p:sp>
        <p:nvSpPr>
          <p:cNvPr id="7" name="灯片编号占位符 6"/>
          <p:cNvSpPr>
            <a:spLocks noGrp="1"/>
          </p:cNvSpPr>
          <p:nvPr>
            <p:ph type="sldNum" sz="quarter" idx="12"/>
          </p:nvPr>
        </p:nvSpPr>
        <p:spPr>
          <a:xfrm>
            <a:off x="6457950" y="6356351"/>
            <a:ext cx="20574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5155657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890082" y="1778439"/>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2" y="2665379"/>
            <a:ext cx="3655181"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778439"/>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28650" y="6356351"/>
            <a:ext cx="2057400" cy="365125"/>
          </a:xfrm>
        </p:spPr>
        <p:txBody>
          <a:bodyPr/>
          <a:lstStyle/>
          <a:p>
            <a:fld id="{82F288E0-7875-42C4-84C8-98DBBD3BF4D2}" type="datetimeFigureOut">
              <a:rPr lang="zh-CN" altLang="en-US" smtClean="0"/>
              <a:t>2021/7/2</a:t>
            </a:fld>
            <a:endParaRPr lang="zh-CN" altLang="en-US"/>
          </a:p>
        </p:txBody>
      </p:sp>
      <p:sp>
        <p:nvSpPr>
          <p:cNvPr id="8" name="页脚占位符 7"/>
          <p:cNvSpPr>
            <a:spLocks noGrp="1"/>
          </p:cNvSpPr>
          <p:nvPr>
            <p:ph type="ftr" sz="quarter" idx="11"/>
          </p:nvPr>
        </p:nvSpPr>
        <p:spPr>
          <a:xfrm>
            <a:off x="3028950" y="6356351"/>
            <a:ext cx="3086100" cy="365125"/>
          </a:xfrm>
        </p:spPr>
        <p:txBody>
          <a:bodyPr/>
          <a:lstStyle/>
          <a:p>
            <a:endParaRPr lang="zh-CN" altLang="en-US"/>
          </a:p>
        </p:txBody>
      </p:sp>
      <p:sp>
        <p:nvSpPr>
          <p:cNvPr id="9" name="灯片编号占位符 8"/>
          <p:cNvSpPr>
            <a:spLocks noGrp="1"/>
          </p:cNvSpPr>
          <p:nvPr>
            <p:ph type="sldNum" sz="quarter" idx="12"/>
          </p:nvPr>
        </p:nvSpPr>
        <p:spPr>
          <a:xfrm>
            <a:off x="6457950" y="6356351"/>
            <a:ext cx="20574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966849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628650" y="6356351"/>
            <a:ext cx="2057400" cy="365125"/>
          </a:xfrm>
        </p:spPr>
        <p:txBody>
          <a:bodyPr/>
          <a:lstStyle/>
          <a:p>
            <a:fld id="{82F288E0-7875-42C4-84C8-98DBBD3BF4D2}" type="datetimeFigureOut">
              <a:rPr lang="zh-CN" altLang="en-US" smtClean="0"/>
              <a:t>2021/7/2</a:t>
            </a:fld>
            <a:endParaRPr lang="zh-CN" altLang="en-US"/>
          </a:p>
        </p:txBody>
      </p:sp>
      <p:sp>
        <p:nvSpPr>
          <p:cNvPr id="4" name="页脚占位符 3"/>
          <p:cNvSpPr>
            <a:spLocks noGrp="1"/>
          </p:cNvSpPr>
          <p:nvPr>
            <p:ph type="ftr" sz="quarter" idx="11"/>
          </p:nvPr>
        </p:nvSpPr>
        <p:spPr>
          <a:xfrm>
            <a:off x="3028950" y="6356351"/>
            <a:ext cx="3086100" cy="365125"/>
          </a:xfrm>
        </p:spPr>
        <p:txBody>
          <a:bodyPr/>
          <a:lstStyle/>
          <a:p>
            <a:endParaRPr lang="zh-CN" altLang="en-US"/>
          </a:p>
        </p:txBody>
      </p:sp>
      <p:sp>
        <p:nvSpPr>
          <p:cNvPr id="5" name="灯片编号占位符 4"/>
          <p:cNvSpPr>
            <a:spLocks noGrp="1"/>
          </p:cNvSpPr>
          <p:nvPr>
            <p:ph type="sldNum" sz="quarter" idx="12"/>
          </p:nvPr>
        </p:nvSpPr>
        <p:spPr>
          <a:xfrm>
            <a:off x="6457950" y="6356351"/>
            <a:ext cx="20574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9297379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6356351"/>
            <a:ext cx="2057400" cy="365125"/>
          </a:xfrm>
        </p:spPr>
        <p:txBody>
          <a:bodyPr/>
          <a:lstStyle/>
          <a:p>
            <a:fld id="{82F288E0-7875-42C4-84C8-98DBBD3BF4D2}" type="datetimeFigureOut">
              <a:rPr lang="zh-CN" altLang="en-US" smtClean="0"/>
              <a:t>2021/7/2</a:t>
            </a:fld>
            <a:endParaRPr lang="zh-CN" altLang="en-US"/>
          </a:p>
        </p:txBody>
      </p:sp>
      <p:sp>
        <p:nvSpPr>
          <p:cNvPr id="3" name="页脚占位符 2"/>
          <p:cNvSpPr>
            <a:spLocks noGrp="1"/>
          </p:cNvSpPr>
          <p:nvPr>
            <p:ph type="ftr" sz="quarter" idx="11"/>
          </p:nvPr>
        </p:nvSpPr>
        <p:spPr>
          <a:xfrm>
            <a:off x="3028950" y="6356351"/>
            <a:ext cx="3086100" cy="365125"/>
          </a:xfrm>
        </p:spPr>
        <p:txBody>
          <a:bodyPr/>
          <a:lstStyle/>
          <a:p>
            <a:endParaRPr lang="zh-CN" altLang="en-US"/>
          </a:p>
        </p:txBody>
      </p:sp>
      <p:sp>
        <p:nvSpPr>
          <p:cNvPr id="4" name="灯片编号占位符 3"/>
          <p:cNvSpPr>
            <a:spLocks noGrp="1"/>
          </p:cNvSpPr>
          <p:nvPr>
            <p:ph type="sldNum" sz="quarter" idx="12"/>
          </p:nvPr>
        </p:nvSpPr>
        <p:spPr>
          <a:xfrm>
            <a:off x="6457950" y="6356351"/>
            <a:ext cx="20574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7746972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457201"/>
            <a:ext cx="4629150" cy="5403851"/>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1"/>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a:xfrm>
            <a:off x="628650" y="6356351"/>
            <a:ext cx="2057400" cy="365125"/>
          </a:xfrm>
        </p:spPr>
        <p:txBody>
          <a:bodyPr/>
          <a:lstStyle/>
          <a:p>
            <a:fld id="{82F288E0-7875-42C4-84C8-98DBBD3BF4D2}" type="datetimeFigureOut">
              <a:rPr lang="zh-CN" altLang="en-US" smtClean="0"/>
              <a:t>2021/7/2</a:t>
            </a:fld>
            <a:endParaRPr lang="zh-CN" altLang="en-US"/>
          </a:p>
        </p:txBody>
      </p:sp>
      <p:sp>
        <p:nvSpPr>
          <p:cNvPr id="6" name="页脚占位符 5"/>
          <p:cNvSpPr>
            <a:spLocks noGrp="1"/>
          </p:cNvSpPr>
          <p:nvPr>
            <p:ph type="ftr" sz="quarter" idx="11"/>
          </p:nvPr>
        </p:nvSpPr>
        <p:spPr>
          <a:xfrm>
            <a:off x="3028950" y="6356351"/>
            <a:ext cx="3086100" cy="365125"/>
          </a:xfrm>
        </p:spPr>
        <p:txBody>
          <a:bodyPr/>
          <a:lstStyle/>
          <a:p>
            <a:endParaRPr lang="zh-CN" altLang="en-US"/>
          </a:p>
        </p:txBody>
      </p:sp>
      <p:sp>
        <p:nvSpPr>
          <p:cNvPr id="7" name="灯片编号占位符 6"/>
          <p:cNvSpPr>
            <a:spLocks noGrp="1"/>
          </p:cNvSpPr>
          <p:nvPr>
            <p:ph type="sldNum" sz="quarter" idx="12"/>
          </p:nvPr>
        </p:nvSpPr>
        <p:spPr>
          <a:xfrm>
            <a:off x="6457950" y="6356351"/>
            <a:ext cx="20574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2449053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365126"/>
            <a:ext cx="1971675" cy="581183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1" y="365126"/>
            <a:ext cx="5800725" cy="581183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6356351"/>
            <a:ext cx="2057400" cy="365125"/>
          </a:xfrm>
        </p:spPr>
        <p:txBody>
          <a:bodyPr/>
          <a:lstStyle/>
          <a:p>
            <a:fld id="{82F288E0-7875-42C4-84C8-98DBBD3BF4D2}" type="datetimeFigureOut">
              <a:rPr lang="zh-CN" altLang="en-US" smtClean="0"/>
              <a:t>2021/7/2</a:t>
            </a:fld>
            <a:endParaRPr lang="zh-CN" altLang="en-US"/>
          </a:p>
        </p:txBody>
      </p:sp>
      <p:sp>
        <p:nvSpPr>
          <p:cNvPr id="5" name="页脚占位符 4"/>
          <p:cNvSpPr>
            <a:spLocks noGrp="1"/>
          </p:cNvSpPr>
          <p:nvPr>
            <p:ph type="ftr" sz="quarter" idx="11"/>
          </p:nvPr>
        </p:nvSpPr>
        <p:spPr>
          <a:xfrm>
            <a:off x="3028950" y="6356351"/>
            <a:ext cx="3086100" cy="365125"/>
          </a:xfrm>
        </p:spPr>
        <p:txBody>
          <a:bodyPr/>
          <a:lstStyle/>
          <a:p>
            <a:endParaRPr lang="zh-CN" altLang="en-US"/>
          </a:p>
        </p:txBody>
      </p:sp>
      <p:sp>
        <p:nvSpPr>
          <p:cNvPr id="6" name="灯片编号占位符 5"/>
          <p:cNvSpPr>
            <a:spLocks noGrp="1"/>
          </p:cNvSpPr>
          <p:nvPr>
            <p:ph type="sldNum" sz="quarter" idx="12"/>
          </p:nvPr>
        </p:nvSpPr>
        <p:spPr>
          <a:xfrm>
            <a:off x="6457950" y="6356351"/>
            <a:ext cx="20574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4386040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6"/>
            <a:ext cx="7886700" cy="581183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a:xfrm>
            <a:off x="628650" y="6356351"/>
            <a:ext cx="2057400" cy="365125"/>
          </a:xfrm>
        </p:spPr>
        <p:txBody>
          <a:bodyPr/>
          <a:lstStyle/>
          <a:p>
            <a:fld id="{82F288E0-7875-42C4-84C8-98DBBD3BF4D2}" type="datetimeFigureOut">
              <a:rPr lang="zh-CN" altLang="en-US" smtClean="0"/>
              <a:t>2021/7/2</a:t>
            </a:fld>
            <a:endParaRPr lang="zh-CN" altLang="en-US"/>
          </a:p>
        </p:txBody>
      </p:sp>
      <p:sp>
        <p:nvSpPr>
          <p:cNvPr id="4" name="页脚占位符 3"/>
          <p:cNvSpPr>
            <a:spLocks noGrp="1"/>
          </p:cNvSpPr>
          <p:nvPr>
            <p:ph type="ftr" sz="quarter" idx="11"/>
          </p:nvPr>
        </p:nvSpPr>
        <p:spPr>
          <a:xfrm>
            <a:off x="3028950" y="6356351"/>
            <a:ext cx="3086100" cy="365125"/>
          </a:xfrm>
        </p:spPr>
        <p:txBody>
          <a:bodyPr/>
          <a:lstStyle/>
          <a:p>
            <a:endParaRPr lang="zh-CN" altLang="en-US"/>
          </a:p>
        </p:txBody>
      </p:sp>
      <p:sp>
        <p:nvSpPr>
          <p:cNvPr id="5" name="灯片编号占位符 4"/>
          <p:cNvSpPr>
            <a:spLocks noGrp="1"/>
          </p:cNvSpPr>
          <p:nvPr>
            <p:ph type="sldNum" sz="quarter" idx="12"/>
          </p:nvPr>
        </p:nvSpPr>
        <p:spPr>
          <a:xfrm>
            <a:off x="6457950" y="6356351"/>
            <a:ext cx="20574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8587995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486834"/>
            <a:ext cx="10515600" cy="1767417"/>
          </a:xfrm>
        </p:spPr>
        <p:txBody>
          <a:bodyPr/>
          <a:lstStyle/>
          <a:p>
            <a:r>
              <a:rPr lang="zh-CN" altLang="en-US"/>
              <a:t>单击此处编辑母版标题样式</a:t>
            </a:r>
          </a:p>
        </p:txBody>
      </p:sp>
      <p:sp>
        <p:nvSpPr>
          <p:cNvPr id="3" name="日期占位符 2"/>
          <p:cNvSpPr>
            <a:spLocks noGrp="1"/>
          </p:cNvSpPr>
          <p:nvPr>
            <p:ph type="dt" sz="half" idx="10"/>
          </p:nvPr>
        </p:nvSpPr>
        <p:spPr>
          <a:xfrm>
            <a:off x="838200" y="8475134"/>
            <a:ext cx="2743200" cy="486833"/>
          </a:xfrm>
        </p:spPr>
        <p:txBody>
          <a:bodyPr/>
          <a:lstStyle/>
          <a:p>
            <a:fld id="{263DB197-84B0-484E-9C0F-88358ECCB797}" type="datetimeFigureOut">
              <a:rPr lang="zh-CN" altLang="en-US" smtClean="0"/>
              <a:t>2021/7/2</a:t>
            </a:fld>
            <a:endParaRPr lang="zh-CN" altLang="en-US"/>
          </a:p>
        </p:txBody>
      </p:sp>
      <p:sp>
        <p:nvSpPr>
          <p:cNvPr id="4" name="页脚占位符 3"/>
          <p:cNvSpPr>
            <a:spLocks noGrp="1"/>
          </p:cNvSpPr>
          <p:nvPr>
            <p:ph type="ftr" sz="quarter" idx="11"/>
          </p:nvPr>
        </p:nvSpPr>
        <p:spPr>
          <a:xfrm>
            <a:off x="4038600" y="8475134"/>
            <a:ext cx="4114800" cy="486833"/>
          </a:xfrm>
        </p:spPr>
        <p:txBody>
          <a:bodyPr/>
          <a:lstStyle/>
          <a:p>
            <a:endParaRPr lang="zh-CN" altLang="en-US"/>
          </a:p>
        </p:txBody>
      </p:sp>
      <p:sp>
        <p:nvSpPr>
          <p:cNvPr id="5" name="灯片编号占位符 4"/>
          <p:cNvSpPr>
            <a:spLocks noGrp="1"/>
          </p:cNvSpPr>
          <p:nvPr>
            <p:ph type="sldNum" sz="quarter" idx="12"/>
          </p:nvPr>
        </p:nvSpPr>
        <p:spPr>
          <a:xfrm>
            <a:off x="8610600" y="8475134"/>
            <a:ext cx="2743200" cy="486833"/>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325557497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cSld name="1_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457200" y="6356353"/>
            <a:ext cx="2133600" cy="366183"/>
          </a:xfrm>
        </p:spPr>
        <p:txBody>
          <a:bodyPr/>
          <a:lstStyle/>
          <a:p>
            <a:fld id="{C2D9F5CF-6BA5-4922-869E-AF5BEDAC82A1}" type="datetimeFigureOut">
              <a:rPr lang="zh-CN" altLang="en-US" smtClean="0">
                <a:solidFill>
                  <a:prstClr val="black">
                    <a:tint val="75000"/>
                  </a:prstClr>
                </a:solidFill>
              </a:rPr>
              <a:t>2021/7/2</a:t>
            </a:fld>
            <a:endParaRPr lang="zh-CN" altLang="en-US">
              <a:solidFill>
                <a:prstClr val="black">
                  <a:tint val="75000"/>
                </a:prstClr>
              </a:solidFill>
            </a:endParaRPr>
          </a:p>
        </p:txBody>
      </p:sp>
      <p:sp>
        <p:nvSpPr>
          <p:cNvPr id="6" name="页脚占位符 5"/>
          <p:cNvSpPr>
            <a:spLocks noGrp="1"/>
          </p:cNvSpPr>
          <p:nvPr>
            <p:ph type="ftr" sz="quarter" idx="11"/>
          </p:nvPr>
        </p:nvSpPr>
        <p:spPr>
          <a:xfrm>
            <a:off x="3124200" y="6356353"/>
            <a:ext cx="2895600" cy="366183"/>
          </a:xfr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6553200" y="6356353"/>
            <a:ext cx="2133600" cy="366183"/>
          </a:xfrm>
        </p:spPr>
        <p:txBody>
          <a:bodyPr/>
          <a:lstStyle/>
          <a:p>
            <a:fld id="{1EEEE471-A33D-40DC-B8A7-90A86224C00E}" type="slidenum">
              <a:rPr lang="zh-CN" altLang="en-US" smtClean="0">
                <a:solidFill>
                  <a:prstClr val="black">
                    <a:tint val="75000"/>
                  </a:prstClr>
                </a:solidFill>
              </a:rPr>
              <a:t>‹#›</a:t>
            </a:fld>
            <a:endParaRPr lang="zh-CN" altLang="en-US">
              <a:solidFill>
                <a:prstClr val="black">
                  <a:tint val="75000"/>
                </a:prstClr>
              </a:solidFill>
            </a:endParaRPr>
          </a:p>
        </p:txBody>
      </p:sp>
      <p:pic>
        <p:nvPicPr>
          <p:cNvPr id="8" name="图片 7" descr="图片2"/>
          <p:cNvPicPr>
            <a:picLocks noChangeAspect="1"/>
          </p:cNvPicPr>
          <p:nvPr userDrawn="1"/>
        </p:nvPicPr>
        <p:blipFill>
          <a:blip r:embed="rId2" cstate="screen"/>
          <a:srcRect/>
          <a:stretch>
            <a:fillRect/>
          </a:stretch>
        </p:blipFill>
        <p:spPr>
          <a:xfrm>
            <a:off x="0" y="0"/>
            <a:ext cx="9144000" cy="6858000"/>
          </a:xfrm>
          <a:prstGeom prst="rect">
            <a:avLst/>
          </a:prstGeom>
        </p:spPr>
      </p:pic>
    </p:spTree>
    <p:extLst>
      <p:ext uri="{BB962C8B-B14F-4D97-AF65-F5344CB8AC3E}">
        <p14:creationId xmlns:p14="http://schemas.microsoft.com/office/powerpoint/2010/main" val="25550756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screen"/>
          <a:stretch>
            <a:fillRect/>
          </a:stretch>
        </p:blipFill>
        <p:spPr>
          <a:xfrm>
            <a:off x="252" y="0"/>
            <a:ext cx="9143499" cy="6858000"/>
          </a:xfrm>
          <a:prstGeom prst="rect">
            <a:avLst/>
          </a:prstGeom>
        </p:spPr>
      </p:pic>
      <p:pic>
        <p:nvPicPr>
          <p:cNvPr id="7" name="Picture 3" descr="C:\Users\Administrator\Desktop\微立体创业计划\005.png"/>
          <p:cNvPicPr>
            <a:picLocks noChangeAspect="1" noChangeArrowheads="1"/>
          </p:cNvPicPr>
          <p:nvPr userDrawn="1"/>
        </p:nvPicPr>
        <p:blipFill>
          <a:blip r:embed="rId3" cstate="screen">
            <a:duotone>
              <a:schemeClr val="accent1">
                <a:shade val="45000"/>
                <a:satMod val="135000"/>
              </a:schemeClr>
              <a:prstClr val="white"/>
            </a:duotone>
          </a:blip>
          <a:srcRect/>
          <a:stretch>
            <a:fillRect/>
          </a:stretch>
        </p:blipFill>
        <p:spPr bwMode="auto">
          <a:xfrm>
            <a:off x="395537" y="280460"/>
            <a:ext cx="609601" cy="812801"/>
          </a:xfrm>
          <a:prstGeom prst="rect">
            <a:avLst/>
          </a:prstGeom>
          <a:noFill/>
          <a:effectLst>
            <a:outerShdw blurRad="127000" dist="63500" dir="3000000" sx="104000" sy="104000" algn="tl" rotWithShape="0">
              <a:prstClr val="black">
                <a:alpha val="34000"/>
              </a:prstClr>
            </a:outerShdw>
          </a:effectLst>
        </p:spPr>
      </p:pic>
      <p:pic>
        <p:nvPicPr>
          <p:cNvPr id="8" name="Picture 4" descr="C:\Users\Administrator\Desktop\微立体创业计划\004.png"/>
          <p:cNvPicPr>
            <a:picLocks noChangeAspect="1" noChangeArrowheads="1"/>
          </p:cNvPicPr>
          <p:nvPr userDrawn="1"/>
        </p:nvPicPr>
        <p:blipFill>
          <a:blip r:embed="rId4" cstate="screen"/>
          <a:srcRect/>
          <a:stretch>
            <a:fillRect/>
          </a:stretch>
        </p:blipFill>
        <p:spPr bwMode="auto">
          <a:xfrm>
            <a:off x="547936" y="292956"/>
            <a:ext cx="609601" cy="812801"/>
          </a:xfrm>
          <a:prstGeom prst="rect">
            <a:avLst/>
          </a:prstGeom>
          <a:noFill/>
          <a:effectLst>
            <a:outerShdw blurRad="127000" dist="63500" dir="3000000" sx="104000" sy="104000" algn="tl" rotWithShape="0">
              <a:prstClr val="black">
                <a:alpha val="34000"/>
              </a:prstClr>
            </a:outerShdw>
          </a:effectLst>
        </p:spPr>
      </p:pic>
      <p:sp>
        <p:nvSpPr>
          <p:cNvPr id="9" name="矩形 3"/>
          <p:cNvSpPr>
            <a:spLocks noChangeArrowheads="1"/>
          </p:cNvSpPr>
          <p:nvPr userDrawn="1"/>
        </p:nvSpPr>
        <p:spPr bwMode="auto">
          <a:xfrm>
            <a:off x="1187624" y="816963"/>
            <a:ext cx="2587892" cy="230836"/>
          </a:xfrm>
          <a:prstGeom prst="rect">
            <a:avLst/>
          </a:prstGeom>
          <a:noFill/>
          <a:ln>
            <a:noFill/>
          </a:ln>
        </p:spPr>
        <p:txBody>
          <a:bodyPr wrap="none" lIns="68582" tIns="34292" rIns="68582" bIns="34292">
            <a:spAutoFit/>
          </a:bodyPr>
          <a:lstStyle/>
          <a:p>
            <a:r>
              <a:rPr lang="en-US" altLang="zh-CN" sz="1050" b="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Click here to add the title text content</a:t>
            </a:r>
            <a:endParaRPr lang="zh-CN" altLang="en-US" sz="1050" b="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文本框 12"/>
          <p:cNvSpPr txBox="1">
            <a:spLocks noChangeArrowheads="1"/>
          </p:cNvSpPr>
          <p:nvPr userDrawn="1"/>
        </p:nvSpPr>
        <p:spPr bwMode="auto">
          <a:xfrm>
            <a:off x="1187624" y="493729"/>
            <a:ext cx="2160240" cy="281101"/>
          </a:xfrm>
          <a:prstGeom prst="rect">
            <a:avLst/>
          </a:prstGeom>
          <a:noFill/>
          <a:ln>
            <a:noFill/>
          </a:ln>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87945848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200" fill="hold"/>
                                        <p:tgtEl>
                                          <p:spTgt spid="7"/>
                                        </p:tgtEl>
                                        <p:attrNameLst>
                                          <p:attrName>ppt_x</p:attrName>
                                        </p:attrNameLst>
                                      </p:cBhvr>
                                      <p:tavLst>
                                        <p:tav tm="0">
                                          <p:val>
                                            <p:strVal val="0-#ppt_w/2"/>
                                          </p:val>
                                        </p:tav>
                                        <p:tav tm="100000">
                                          <p:val>
                                            <p:strVal val="#ppt_x"/>
                                          </p:val>
                                        </p:tav>
                                      </p:tavLst>
                                    </p:anim>
                                    <p:anim calcmode="lin" valueType="num">
                                      <p:cBhvr additive="base">
                                        <p:cTn id="8" dur="12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200" fill="hold"/>
                                        <p:tgtEl>
                                          <p:spTgt spid="8"/>
                                        </p:tgtEl>
                                        <p:attrNameLst>
                                          <p:attrName>ppt_x</p:attrName>
                                        </p:attrNameLst>
                                      </p:cBhvr>
                                      <p:tavLst>
                                        <p:tav tm="0">
                                          <p:val>
                                            <p:strVal val="#ppt_x"/>
                                          </p:val>
                                        </p:tav>
                                        <p:tav tm="100000">
                                          <p:val>
                                            <p:strVal val="#ppt_x"/>
                                          </p:val>
                                        </p:tav>
                                      </p:tavLst>
                                    </p:anim>
                                    <p:anim calcmode="lin" valueType="num">
                                      <p:cBhvr additive="base">
                                        <p:cTn id="12" dur="120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9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p:spPr>
        <p:txBody>
          <a:bodyPr/>
          <a:lstStyle/>
          <a:p>
            <a:fld id="{17DE1EA2-41CE-4F97-BCC4-DA971FE29212}" type="datetime1">
              <a:rPr lang="en-US" smtClean="0"/>
              <a:t>7/2/2021</a:t>
            </a:fld>
            <a:endParaRPr lang="en-US" dirty="0"/>
          </a:p>
        </p:txBody>
      </p:sp>
      <p:sp>
        <p:nvSpPr>
          <p:cNvPr id="3" name="Footer Placeholder 2"/>
          <p:cNvSpPr>
            <a:spLocks noGrp="1"/>
          </p:cNvSpPr>
          <p:nvPr>
            <p:ph type="ftr" sz="quarter" idx="11"/>
          </p:nvPr>
        </p:nvSpPr>
        <p:spPr>
          <a:xfrm>
            <a:off x="3028950" y="6356351"/>
            <a:ext cx="3086100" cy="365125"/>
          </a:xfrm>
        </p:spPr>
        <p:txBody>
          <a:bodyPr/>
          <a:lstStyle/>
          <a:p>
            <a:endParaRPr lang="en-US" dirty="0"/>
          </a:p>
        </p:txBody>
      </p:sp>
      <p:sp>
        <p:nvSpPr>
          <p:cNvPr id="4" name="Slide Number Placeholder 3"/>
          <p:cNvSpPr>
            <a:spLocks noGrp="1"/>
          </p:cNvSpPr>
          <p:nvPr>
            <p:ph type="sldNum" sz="quarter" idx="12"/>
          </p:nvPr>
        </p:nvSpPr>
        <p:spPr>
          <a:xfrm>
            <a:off x="1" y="6390471"/>
            <a:ext cx="495815" cy="365125"/>
          </a:xfrm>
        </p:spPr>
        <p:txBody>
          <a:bodyPr/>
          <a:lstStyle/>
          <a:p>
            <a:fld id="{F3427122-DD58-4B2A-BC02-A0C1482E4B6E}" type="slidenum">
              <a:rPr lang="en-US" smtClean="0"/>
              <a:t>‹#›</a:t>
            </a:fld>
            <a:endParaRPr lang="en-US" dirty="0"/>
          </a:p>
        </p:txBody>
      </p:sp>
      <p:sp>
        <p:nvSpPr>
          <p:cNvPr id="8" name="Picture Placeholder 7"/>
          <p:cNvSpPr>
            <a:spLocks noGrp="1"/>
          </p:cNvSpPr>
          <p:nvPr>
            <p:ph type="pic" sz="quarter" idx="17" hasCustomPrompt="1"/>
          </p:nvPr>
        </p:nvSpPr>
        <p:spPr>
          <a:xfrm>
            <a:off x="5154374" y="3"/>
            <a:ext cx="3998418" cy="5426605"/>
          </a:xfrm>
          <a:custGeom>
            <a:avLst/>
            <a:gdLst>
              <a:gd name="connsiteX0" fmla="*/ 1261721 w 5331224"/>
              <a:gd name="connsiteY0" fmla="*/ 0 h 5426605"/>
              <a:gd name="connsiteX1" fmla="*/ 5331224 w 5331224"/>
              <a:gd name="connsiteY1" fmla="*/ 0 h 5426605"/>
              <a:gd name="connsiteX2" fmla="*/ 5331224 w 5331224"/>
              <a:gd name="connsiteY2" fmla="*/ 4260264 h 5426605"/>
              <a:gd name="connsiteX3" fmla="*/ 4762871 w 5331224"/>
              <a:gd name="connsiteY3" fmla="*/ 4828618 h 5426605"/>
              <a:gd name="connsiteX4" fmla="*/ 1875533 w 5331224"/>
              <a:gd name="connsiteY4" fmla="*/ 4828618 h 5426605"/>
              <a:gd name="connsiteX5" fmla="*/ 597987 w 5331224"/>
              <a:gd name="connsiteY5" fmla="*/ 3551072 h 5426605"/>
              <a:gd name="connsiteX6" fmla="*/ 597987 w 5331224"/>
              <a:gd name="connsiteY6" fmla="*/ 663734 h 5426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1224" h="5426605">
                <a:moveTo>
                  <a:pt x="1261721" y="0"/>
                </a:moveTo>
                <a:lnTo>
                  <a:pt x="5331224" y="0"/>
                </a:lnTo>
                <a:lnTo>
                  <a:pt x="5331224" y="4260264"/>
                </a:lnTo>
                <a:lnTo>
                  <a:pt x="4762871" y="4828618"/>
                </a:lnTo>
                <a:cubicBezTo>
                  <a:pt x="3965555" y="5625934"/>
                  <a:pt x="2672849" y="5625934"/>
                  <a:pt x="1875533" y="4828618"/>
                </a:cubicBezTo>
                <a:lnTo>
                  <a:pt x="597987" y="3551072"/>
                </a:lnTo>
                <a:cubicBezTo>
                  <a:pt x="-199329" y="2753756"/>
                  <a:pt x="-199329" y="1461050"/>
                  <a:pt x="597987" y="663734"/>
                </a:cubicBezTo>
                <a:close/>
              </a:path>
            </a:pathLst>
          </a:custGeom>
          <a:solidFill>
            <a:schemeClr val="bg1">
              <a:lumMod val="95000"/>
            </a:schemeClr>
          </a:solidFill>
        </p:spPr>
        <p:txBody>
          <a:bodyPr wrap="square" anchor="ctr">
            <a:noAutofit/>
          </a:bodyPr>
          <a:lstStyle>
            <a:lvl1pPr marL="0" indent="0" algn="ctr">
              <a:buFontTx/>
              <a:buNone/>
              <a:defRPr sz="900">
                <a:solidFill>
                  <a:schemeClr val="tx1"/>
                </a:solidFill>
              </a:defRPr>
            </a:lvl1pPr>
          </a:lstStyle>
          <a:p>
            <a:r>
              <a:rPr lang="en-US" dirty="0"/>
              <a:t>Image</a:t>
            </a:r>
          </a:p>
        </p:txBody>
      </p:sp>
    </p:spTree>
    <p:extLst>
      <p:ext uri="{BB962C8B-B14F-4D97-AF65-F5344CB8AC3E}">
        <p14:creationId xmlns:p14="http://schemas.microsoft.com/office/powerpoint/2010/main" val="16116624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6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p:spPr>
        <p:txBody>
          <a:bodyPr/>
          <a:lstStyle/>
          <a:p>
            <a:fld id="{17DE1EA2-41CE-4F97-BCC4-DA971FE29212}" type="datetime1">
              <a:rPr lang="en-US" smtClean="0"/>
              <a:t>7/2/2021</a:t>
            </a:fld>
            <a:endParaRPr lang="en-US" dirty="0"/>
          </a:p>
        </p:txBody>
      </p:sp>
      <p:sp>
        <p:nvSpPr>
          <p:cNvPr id="3" name="Footer Placeholder 2"/>
          <p:cNvSpPr>
            <a:spLocks noGrp="1"/>
          </p:cNvSpPr>
          <p:nvPr>
            <p:ph type="ftr" sz="quarter" idx="11"/>
          </p:nvPr>
        </p:nvSpPr>
        <p:spPr>
          <a:xfrm>
            <a:off x="3028950" y="6356351"/>
            <a:ext cx="3086100" cy="365125"/>
          </a:xfrm>
        </p:spPr>
        <p:txBody>
          <a:bodyPr/>
          <a:lstStyle/>
          <a:p>
            <a:endParaRPr lang="en-US" dirty="0"/>
          </a:p>
        </p:txBody>
      </p:sp>
      <p:sp>
        <p:nvSpPr>
          <p:cNvPr id="4" name="Slide Number Placeholder 3"/>
          <p:cNvSpPr>
            <a:spLocks noGrp="1"/>
          </p:cNvSpPr>
          <p:nvPr>
            <p:ph type="sldNum" sz="quarter" idx="12"/>
          </p:nvPr>
        </p:nvSpPr>
        <p:spPr>
          <a:xfrm>
            <a:off x="1" y="6390471"/>
            <a:ext cx="495815" cy="365125"/>
          </a:xfrm>
        </p:spPr>
        <p:txBody>
          <a:bodyPr/>
          <a:lstStyle/>
          <a:p>
            <a:fld id="{F3427122-DD58-4B2A-BC02-A0C1482E4B6E}" type="slidenum">
              <a:rPr lang="en-US" smtClean="0"/>
              <a:t>‹#›</a:t>
            </a:fld>
            <a:endParaRPr lang="en-US" dirty="0"/>
          </a:p>
        </p:txBody>
      </p:sp>
      <p:sp>
        <p:nvSpPr>
          <p:cNvPr id="13" name="Picture Placeholder 12"/>
          <p:cNvSpPr>
            <a:spLocks noGrp="1"/>
          </p:cNvSpPr>
          <p:nvPr>
            <p:ph type="pic" sz="quarter" idx="18" hasCustomPrompt="1"/>
          </p:nvPr>
        </p:nvSpPr>
        <p:spPr>
          <a:xfrm>
            <a:off x="857250" y="-5367"/>
            <a:ext cx="2010404" cy="3331505"/>
          </a:xfrm>
          <a:custGeom>
            <a:avLst/>
            <a:gdLst>
              <a:gd name="connsiteX0" fmla="*/ 0 w 2680539"/>
              <a:gd name="connsiteY0" fmla="*/ 0 h 3331505"/>
              <a:gd name="connsiteX1" fmla="*/ 2121325 w 2680539"/>
              <a:gd name="connsiteY1" fmla="*/ 0 h 3331505"/>
              <a:gd name="connsiteX2" fmla="*/ 2680539 w 2680539"/>
              <a:gd name="connsiteY2" fmla="*/ 3331505 h 3331505"/>
              <a:gd name="connsiteX3" fmla="*/ 559214 w 2680539"/>
              <a:gd name="connsiteY3" fmla="*/ 3331505 h 3331505"/>
            </a:gdLst>
            <a:ahLst/>
            <a:cxnLst>
              <a:cxn ang="0">
                <a:pos x="connsiteX0" y="connsiteY0"/>
              </a:cxn>
              <a:cxn ang="0">
                <a:pos x="connsiteX1" y="connsiteY1"/>
              </a:cxn>
              <a:cxn ang="0">
                <a:pos x="connsiteX2" y="connsiteY2"/>
              </a:cxn>
              <a:cxn ang="0">
                <a:pos x="connsiteX3" y="connsiteY3"/>
              </a:cxn>
            </a:cxnLst>
            <a:rect l="l" t="t" r="r" b="b"/>
            <a:pathLst>
              <a:path w="2680539" h="3331505">
                <a:moveTo>
                  <a:pt x="0" y="0"/>
                </a:moveTo>
                <a:lnTo>
                  <a:pt x="2121325" y="0"/>
                </a:lnTo>
                <a:lnTo>
                  <a:pt x="2680539" y="3331505"/>
                </a:lnTo>
                <a:lnTo>
                  <a:pt x="559214" y="3331505"/>
                </a:lnTo>
                <a:close/>
              </a:path>
            </a:pathLst>
          </a:custGeom>
          <a:solidFill>
            <a:schemeClr val="bg1">
              <a:lumMod val="95000"/>
            </a:schemeClr>
          </a:solidFill>
        </p:spPr>
        <p:txBody>
          <a:bodyPr wrap="square" anchor="ctr">
            <a:noAutofit/>
          </a:bodyPr>
          <a:lstStyle>
            <a:lvl1pPr marL="0" indent="0" algn="ctr">
              <a:buFontTx/>
              <a:buNone/>
              <a:defRPr sz="900">
                <a:solidFill>
                  <a:schemeClr val="tx1"/>
                </a:solidFill>
              </a:defRPr>
            </a:lvl1pPr>
          </a:lstStyle>
          <a:p>
            <a:r>
              <a:rPr lang="en-US" dirty="0"/>
              <a:t>Image</a:t>
            </a:r>
          </a:p>
        </p:txBody>
      </p:sp>
      <p:sp>
        <p:nvSpPr>
          <p:cNvPr id="15" name="Picture Placeholder 14"/>
          <p:cNvSpPr>
            <a:spLocks noGrp="1"/>
          </p:cNvSpPr>
          <p:nvPr>
            <p:ph type="pic" sz="quarter" idx="19" hasCustomPrompt="1"/>
          </p:nvPr>
        </p:nvSpPr>
        <p:spPr>
          <a:xfrm>
            <a:off x="1297368" y="3537234"/>
            <a:ext cx="2010404" cy="3331505"/>
          </a:xfrm>
          <a:custGeom>
            <a:avLst/>
            <a:gdLst>
              <a:gd name="connsiteX0" fmla="*/ 0 w 2680539"/>
              <a:gd name="connsiteY0" fmla="*/ 0 h 3331505"/>
              <a:gd name="connsiteX1" fmla="*/ 2121325 w 2680539"/>
              <a:gd name="connsiteY1" fmla="*/ 0 h 3331505"/>
              <a:gd name="connsiteX2" fmla="*/ 2680539 w 2680539"/>
              <a:gd name="connsiteY2" fmla="*/ 3331505 h 3331505"/>
              <a:gd name="connsiteX3" fmla="*/ 559214 w 2680539"/>
              <a:gd name="connsiteY3" fmla="*/ 3331505 h 3331505"/>
            </a:gdLst>
            <a:ahLst/>
            <a:cxnLst>
              <a:cxn ang="0">
                <a:pos x="connsiteX0" y="connsiteY0"/>
              </a:cxn>
              <a:cxn ang="0">
                <a:pos x="connsiteX1" y="connsiteY1"/>
              </a:cxn>
              <a:cxn ang="0">
                <a:pos x="connsiteX2" y="connsiteY2"/>
              </a:cxn>
              <a:cxn ang="0">
                <a:pos x="connsiteX3" y="connsiteY3"/>
              </a:cxn>
            </a:cxnLst>
            <a:rect l="l" t="t" r="r" b="b"/>
            <a:pathLst>
              <a:path w="2680539" h="3331505">
                <a:moveTo>
                  <a:pt x="0" y="0"/>
                </a:moveTo>
                <a:lnTo>
                  <a:pt x="2121325" y="0"/>
                </a:lnTo>
                <a:lnTo>
                  <a:pt x="2680539" y="3331505"/>
                </a:lnTo>
                <a:lnTo>
                  <a:pt x="559214" y="3331505"/>
                </a:lnTo>
                <a:close/>
              </a:path>
            </a:pathLst>
          </a:custGeom>
          <a:solidFill>
            <a:schemeClr val="bg1">
              <a:lumMod val="95000"/>
            </a:schemeClr>
          </a:solidFill>
        </p:spPr>
        <p:txBody>
          <a:bodyPr wrap="square" anchor="ctr">
            <a:noAutofit/>
          </a:bodyPr>
          <a:lstStyle>
            <a:lvl1pPr marL="0" indent="0" algn="ctr">
              <a:buFontTx/>
              <a:buNone/>
              <a:defRPr sz="900">
                <a:solidFill>
                  <a:schemeClr val="tx1"/>
                </a:solidFill>
              </a:defRPr>
            </a:lvl1pPr>
          </a:lstStyle>
          <a:p>
            <a:r>
              <a:rPr lang="en-US" dirty="0"/>
              <a:t>Image</a:t>
            </a:r>
          </a:p>
        </p:txBody>
      </p:sp>
      <p:sp>
        <p:nvSpPr>
          <p:cNvPr id="14" name="Picture Placeholder 13"/>
          <p:cNvSpPr>
            <a:spLocks noGrp="1"/>
          </p:cNvSpPr>
          <p:nvPr>
            <p:ph type="pic" sz="quarter" idx="20" hasCustomPrompt="1"/>
          </p:nvPr>
        </p:nvSpPr>
        <p:spPr>
          <a:xfrm>
            <a:off x="2782253" y="1436211"/>
            <a:ext cx="2082296" cy="3985580"/>
          </a:xfrm>
          <a:custGeom>
            <a:avLst/>
            <a:gdLst>
              <a:gd name="connsiteX0" fmla="*/ 0 w 2776395"/>
              <a:gd name="connsiteY0" fmla="*/ 0 h 3985580"/>
              <a:gd name="connsiteX1" fmla="*/ 2096428 w 2776395"/>
              <a:gd name="connsiteY1" fmla="*/ 0 h 3985580"/>
              <a:gd name="connsiteX2" fmla="*/ 2776395 w 2776395"/>
              <a:gd name="connsiteY2" fmla="*/ 3985580 h 3985580"/>
              <a:gd name="connsiteX3" fmla="*/ 679967 w 2776395"/>
              <a:gd name="connsiteY3" fmla="*/ 3985580 h 3985580"/>
            </a:gdLst>
            <a:ahLst/>
            <a:cxnLst>
              <a:cxn ang="0">
                <a:pos x="connsiteX0" y="connsiteY0"/>
              </a:cxn>
              <a:cxn ang="0">
                <a:pos x="connsiteX1" y="connsiteY1"/>
              </a:cxn>
              <a:cxn ang="0">
                <a:pos x="connsiteX2" y="connsiteY2"/>
              </a:cxn>
              <a:cxn ang="0">
                <a:pos x="connsiteX3" y="connsiteY3"/>
              </a:cxn>
            </a:cxnLst>
            <a:rect l="l" t="t" r="r" b="b"/>
            <a:pathLst>
              <a:path w="2776395" h="3985580">
                <a:moveTo>
                  <a:pt x="0" y="0"/>
                </a:moveTo>
                <a:lnTo>
                  <a:pt x="2096428" y="0"/>
                </a:lnTo>
                <a:lnTo>
                  <a:pt x="2776395" y="3985580"/>
                </a:lnTo>
                <a:lnTo>
                  <a:pt x="679967" y="3985580"/>
                </a:lnTo>
                <a:close/>
              </a:path>
            </a:pathLst>
          </a:custGeom>
          <a:solidFill>
            <a:schemeClr val="bg1">
              <a:lumMod val="95000"/>
            </a:schemeClr>
          </a:solidFill>
        </p:spPr>
        <p:txBody>
          <a:bodyPr wrap="square" anchor="ctr">
            <a:noAutofit/>
          </a:bodyPr>
          <a:lstStyle>
            <a:lvl1pPr marL="0" indent="0" algn="ctr">
              <a:buFontTx/>
              <a:buNone/>
              <a:defRPr sz="900">
                <a:solidFill>
                  <a:schemeClr val="tx1"/>
                </a:solidFill>
              </a:defRPr>
            </a:lvl1pPr>
          </a:lstStyle>
          <a:p>
            <a:r>
              <a:rPr lang="en-US" dirty="0"/>
              <a:t>Image</a:t>
            </a:r>
          </a:p>
        </p:txBody>
      </p:sp>
    </p:spTree>
    <p:extLst>
      <p:ext uri="{BB962C8B-B14F-4D97-AF65-F5344CB8AC3E}">
        <p14:creationId xmlns:p14="http://schemas.microsoft.com/office/powerpoint/2010/main" val="166536012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9934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2021/7/2</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image" Target="../media/image4.jpe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theme" Target="../theme/theme3.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2"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2"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15" name="Picture 72" descr="协会LOGO矢量图"/>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621463" y="6207125"/>
            <a:ext cx="519112"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9"/>
          <p:cNvSpPr txBox="1">
            <a:spLocks noChangeArrowheads="1"/>
          </p:cNvSpPr>
          <p:nvPr/>
        </p:nvSpPr>
        <p:spPr bwMode="auto">
          <a:xfrm>
            <a:off x="7099300" y="6313488"/>
            <a:ext cx="2032000" cy="369887"/>
          </a:xfrm>
          <a:prstGeom prst="rect">
            <a:avLst/>
          </a:prstGeom>
          <a:noFill/>
          <a:ln>
            <a:noFill/>
          </a:ln>
        </p:spPr>
        <p:txBody>
          <a:bodyPr wrap="none">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defRPr/>
            </a:pPr>
            <a:r>
              <a:rPr lang="zh-CN" altLang="en-US" b="1" i="0" dirty="0">
                <a:latin typeface="华文行楷" panose="02010800040101010101" pitchFamily="2" charset="-122"/>
                <a:ea typeface="华文行楷" panose="02010800040101010101" pitchFamily="2" charset="-122"/>
              </a:rPr>
              <a:t>中国汽车流通协会</a:t>
            </a:r>
          </a:p>
        </p:txBody>
      </p:sp>
      <p:sp>
        <p:nvSpPr>
          <p:cNvPr id="17" name="矩形 10"/>
          <p:cNvSpPr>
            <a:spLocks noChangeArrowheads="1"/>
          </p:cNvSpPr>
          <p:nvPr/>
        </p:nvSpPr>
        <p:spPr bwMode="auto">
          <a:xfrm>
            <a:off x="7013575" y="6557963"/>
            <a:ext cx="2155825" cy="276225"/>
          </a:xfrm>
          <a:prstGeom prst="rect">
            <a:avLst/>
          </a:prstGeom>
          <a:noFill/>
          <a:ln>
            <a:noFill/>
          </a:ln>
        </p:spPr>
        <p:txBody>
          <a:bodyPr wrap="none">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defRPr/>
            </a:pPr>
            <a:r>
              <a:rPr lang="en-US" altLang="zh-CN" sz="1200">
                <a:latin typeface="华文行楷" panose="02010800040101010101" pitchFamily="2" charset="-122"/>
                <a:ea typeface="华文行楷" panose="02010800040101010101" pitchFamily="2" charset="-122"/>
              </a:rPr>
              <a:t>China  Automobile Dealers  Association</a:t>
            </a:r>
            <a:endParaRPr lang="zh-CN" altLang="en-US" sz="1200">
              <a:latin typeface="华文行楷" panose="02010800040101010101" pitchFamily="2" charset="-122"/>
              <a:ea typeface="华文行楷"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3" r:id="rId5"/>
    <p:sldLayoutId id="2147483654" r:id="rId6"/>
    <p:sldLayoutId id="2147483658" r:id="rId7"/>
    <p:sldLayoutId id="2147483661" r:id="rId8"/>
    <p:sldLayoutId id="2147483663" r:id="rId9"/>
    <p:sldLayoutId id="214748366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2021/7/2</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5179824"/>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chart" Target="../charts/chart10.xml"/></Relationships>
</file>

<file path=ppt/slides/_rels/slide1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chart" Target="../charts/char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2" descr="协会LOGO矢量图"/>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6375" y="849313"/>
            <a:ext cx="714375"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6"/>
          <p:cNvSpPr>
            <a:spLocks noChangeArrowheads="1"/>
          </p:cNvSpPr>
          <p:nvPr/>
        </p:nvSpPr>
        <p:spPr bwMode="auto">
          <a:xfrm>
            <a:off x="849313" y="1277938"/>
            <a:ext cx="3143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en-US" altLang="zh-CN" dirty="0">
                <a:latin typeface="华文行楷" panose="02010800040101010101" pitchFamily="2" charset="-122"/>
                <a:ea typeface="华文行楷" panose="02010800040101010101" pitchFamily="2" charset="-122"/>
              </a:rPr>
              <a:t>China  Automobile Dealers  Association</a:t>
            </a:r>
            <a:endParaRPr lang="zh-CN" altLang="en-US" dirty="0">
              <a:latin typeface="华文行楷" panose="02010800040101010101" pitchFamily="2" charset="-122"/>
              <a:ea typeface="华文行楷" panose="02010800040101010101" pitchFamily="2" charset="-122"/>
            </a:endParaRPr>
          </a:p>
        </p:txBody>
      </p:sp>
      <p:sp>
        <p:nvSpPr>
          <p:cNvPr id="7" name="Rectangle 3"/>
          <p:cNvSpPr txBox="1">
            <a:spLocks noChangeArrowheads="1"/>
          </p:cNvSpPr>
          <p:nvPr/>
        </p:nvSpPr>
        <p:spPr bwMode="auto">
          <a:xfrm>
            <a:off x="865188" y="963613"/>
            <a:ext cx="303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lnSpc>
                <a:spcPct val="80000"/>
              </a:lnSpc>
              <a:spcBef>
                <a:spcPct val="20000"/>
              </a:spcBef>
            </a:pPr>
            <a:r>
              <a:rPr lang="zh-CN" altLang="en-US" sz="2400" dirty="0">
                <a:latin typeface="华文新魏" panose="02010800040101010101" pitchFamily="2" charset="-122"/>
                <a:ea typeface="华文新魏" panose="02010800040101010101" pitchFamily="2" charset="-122"/>
              </a:rPr>
              <a:t>中国汽车流通协会</a:t>
            </a:r>
          </a:p>
        </p:txBody>
      </p:sp>
      <p:sp>
        <p:nvSpPr>
          <p:cNvPr id="8" name="矩形 7"/>
          <p:cNvSpPr/>
          <p:nvPr/>
        </p:nvSpPr>
        <p:spPr>
          <a:xfrm>
            <a:off x="1096017" y="2545759"/>
            <a:ext cx="7369326" cy="646331"/>
          </a:xfrm>
          <a:prstGeom prst="rect">
            <a:avLst/>
          </a:prstGeom>
          <a:noFill/>
          <a:effectLst/>
        </p:spPr>
        <p:txBody>
          <a:bodyPr wrap="none">
            <a:spAutoFit/>
          </a:bodyPr>
          <a:lstStyle/>
          <a:p>
            <a:pPr algn="ctr">
              <a:defRPr/>
            </a:pPr>
            <a:r>
              <a:rPr lang="en-US" altLang="zh-CN" sz="3600" b="1" kern="10">
                <a:effectLst>
                  <a:reflection blurRad="6350" stA="27000" endPos="60000" dist="60007" dir="5400000" sy="-100000" algn="bl" rotWithShape="0"/>
                </a:effectLst>
                <a:latin typeface="黑体" panose="02010609060101010101" charset="-122"/>
                <a:ea typeface="黑体" panose="02010609060101010101" charset="-122"/>
              </a:rPr>
              <a:t>2021</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a:effectLst>
                  <a:reflection blurRad="6350" stA="27000" endPos="60000" dist="60007" dir="5400000" sy="-100000" algn="bl" rotWithShape="0"/>
                </a:effectLst>
                <a:latin typeface="黑体" panose="02010609060101010101" charset="-122"/>
                <a:ea typeface="黑体" panose="02010609060101010101" charset="-122"/>
              </a:rPr>
              <a:t>5</a:t>
            </a:r>
            <a:r>
              <a:rPr lang="zh-CN" altLang="en-US" sz="3600" b="1" kern="10">
                <a:effectLst>
                  <a:reflection blurRad="6350" stA="27000" endPos="60000" dist="60007" dir="5400000" sy="-100000" algn="bl" rotWithShape="0"/>
                </a:effectLst>
                <a:latin typeface="黑体" panose="02010609060101010101" charset="-122"/>
                <a:ea typeface="黑体" panose="02010609060101010101" charset="-122"/>
              </a:rPr>
              <a:t>月全国</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1">
            <a:extLst>
              <a:ext uri="{FF2B5EF4-FFF2-40B4-BE49-F238E27FC236}">
                <a16:creationId xmlns:a16="http://schemas.microsoft.com/office/drawing/2014/main" id="{66BB70F8-3166-46F0-8E51-B5915EF276B1}"/>
              </a:ext>
            </a:extLst>
          </p:cNvPr>
          <p:cNvSpPr txBox="1">
            <a:spLocks noChangeArrowheads="1"/>
          </p:cNvSpPr>
          <p:nvPr/>
        </p:nvSpPr>
        <p:spPr bwMode="auto">
          <a:xfrm>
            <a:off x="273802" y="1052560"/>
            <a:ext cx="8596395" cy="2316401"/>
          </a:xfrm>
          <a:prstGeom prst="rect">
            <a:avLst/>
          </a:prstGeom>
          <a:noFill/>
          <a:ln>
            <a:noFill/>
          </a:ln>
        </p:spPr>
        <p:txBody>
          <a:bodyPr wrap="square" lIns="91438" tIns="45719" rIns="91438" bIns="45719">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just">
              <a:lnSpc>
                <a:spcPct val="150000"/>
              </a:lnSpc>
              <a:defRPr/>
            </a:pPr>
            <a:r>
              <a:rPr lang="en-US" altLang="zh-CN" sz="1400" i="0">
                <a:latin typeface="微软雅黑" panose="020B0503020204020204" pitchFamily="34" charset="-122"/>
                <a:ea typeface="微软雅黑" panose="020B0503020204020204" pitchFamily="34" charset="-122"/>
              </a:rPr>
              <a:t>2021</a:t>
            </a:r>
            <a:r>
              <a:rPr lang="zh-CN" altLang="en-US" sz="1400" i="0">
                <a:latin typeface="微软雅黑" panose="020B0503020204020204" pitchFamily="34" charset="-122"/>
                <a:ea typeface="微软雅黑" panose="020B0503020204020204" pitchFamily="34" charset="-122"/>
              </a:rPr>
              <a:t>年</a:t>
            </a:r>
            <a:r>
              <a:rPr lang="en-US" altLang="zh-CN" sz="1400" i="0">
                <a:latin typeface="微软雅黑" panose="020B0503020204020204" pitchFamily="34" charset="-122"/>
                <a:ea typeface="微软雅黑" panose="020B0503020204020204" pitchFamily="34" charset="-122"/>
              </a:rPr>
              <a:t>1-5</a:t>
            </a:r>
            <a:r>
              <a:rPr lang="zh-CN" altLang="en-US" sz="1400" i="0">
                <a:latin typeface="微软雅黑" panose="020B0503020204020204" pitchFamily="34" charset="-122"/>
                <a:ea typeface="微软雅黑" panose="020B0503020204020204" pitchFamily="34" charset="-122"/>
              </a:rPr>
              <a:t>月，</a:t>
            </a:r>
            <a:r>
              <a:rPr lang="zh-CN" altLang="en-US" sz="1400" i="0" dirty="0">
                <a:latin typeface="微软雅黑" panose="020B0503020204020204" pitchFamily="34" charset="-122"/>
                <a:ea typeface="微软雅黑" panose="020B0503020204020204" pitchFamily="34" charset="-122"/>
              </a:rPr>
              <a:t>全国二手车市场累计</a:t>
            </a:r>
            <a:r>
              <a:rPr lang="zh-CN" altLang="en-US" sz="1400" i="0">
                <a:latin typeface="微软雅黑" panose="020B0503020204020204" pitchFamily="34" charset="-122"/>
                <a:ea typeface="微软雅黑" panose="020B0503020204020204" pitchFamily="34" charset="-122"/>
              </a:rPr>
              <a:t>交易量</a:t>
            </a:r>
            <a:r>
              <a:rPr lang="en-US" altLang="zh-CN" sz="1400" i="0">
                <a:latin typeface="微软雅黑" panose="020B0503020204020204" pitchFamily="34" charset="-122"/>
                <a:ea typeface="微软雅黑" panose="020B0503020204020204" pitchFamily="34" charset="-122"/>
              </a:rPr>
              <a:t>690.73</a:t>
            </a:r>
            <a:r>
              <a:rPr lang="zh-CN" altLang="en-US" sz="1400" i="0">
                <a:latin typeface="微软雅黑" panose="020B0503020204020204" pitchFamily="34" charset="-122"/>
                <a:ea typeface="微软雅黑" panose="020B0503020204020204" pitchFamily="34" charset="-122"/>
              </a:rPr>
              <a:t>万</a:t>
            </a:r>
            <a:r>
              <a:rPr lang="zh-CN" altLang="en-US" sz="1400" i="0" dirty="0">
                <a:latin typeface="微软雅黑" panose="020B0503020204020204" pitchFamily="34" charset="-122"/>
                <a:ea typeface="微软雅黑" panose="020B0503020204020204" pitchFamily="34" charset="-122"/>
              </a:rPr>
              <a:t>辆</a:t>
            </a:r>
            <a:r>
              <a:rPr lang="zh-CN" altLang="en-US" sz="1400" i="0">
                <a:latin typeface="微软雅黑" panose="020B0503020204020204" pitchFamily="34" charset="-122"/>
                <a:ea typeface="微软雅黑" panose="020B0503020204020204" pitchFamily="34" charset="-122"/>
              </a:rPr>
              <a:t>，同比增长</a:t>
            </a:r>
            <a:r>
              <a:rPr lang="en-US" altLang="zh-CN" sz="1400" b="1" i="0">
                <a:solidFill>
                  <a:srgbClr val="C00000"/>
                </a:solidFill>
                <a:latin typeface="微软雅黑" panose="020B0503020204020204" pitchFamily="34" charset="-122"/>
                <a:ea typeface="微软雅黑" panose="020B0503020204020204" pitchFamily="34" charset="-122"/>
              </a:rPr>
              <a:t>60.94%</a:t>
            </a:r>
            <a:r>
              <a:rPr lang="zh-CN" altLang="en-US" sz="1400" i="0" dirty="0">
                <a:latin typeface="微软雅黑" panose="020B0503020204020204" pitchFamily="34" charset="-122"/>
                <a:ea typeface="微软雅黑" panose="020B0503020204020204" pitchFamily="34" charset="-122"/>
              </a:rPr>
              <a:t>。其中；</a:t>
            </a:r>
            <a:r>
              <a:rPr lang="zh-CN" altLang="zh-CN" sz="1400" i="0" dirty="0">
                <a:latin typeface="微软雅黑" panose="020B0503020204020204" pitchFamily="34" charset="-122"/>
                <a:ea typeface="微软雅黑" panose="020B0503020204020204" pitchFamily="34" charset="-122"/>
              </a:rPr>
              <a:t>基本型乘用车</a:t>
            </a:r>
            <a:r>
              <a:rPr lang="zh-CN" altLang="zh-CN" sz="1400" i="0">
                <a:latin typeface="微软雅黑" panose="020B0503020204020204" pitchFamily="34" charset="-122"/>
                <a:ea typeface="微软雅黑" panose="020B0503020204020204" pitchFamily="34" charset="-122"/>
              </a:rPr>
              <a:t>共交易</a:t>
            </a:r>
            <a:r>
              <a:rPr lang="en-US" altLang="zh-CN" sz="1400" i="0">
                <a:latin typeface="微软雅黑" panose="020B0503020204020204" pitchFamily="34" charset="-122"/>
                <a:ea typeface="微软雅黑" panose="020B0503020204020204" pitchFamily="34" charset="-122"/>
              </a:rPr>
              <a:t>418.58</a:t>
            </a:r>
            <a:r>
              <a:rPr lang="zh-CN" altLang="zh-CN" sz="1400" i="0">
                <a:latin typeface="微软雅黑" panose="020B0503020204020204" pitchFamily="34" charset="-122"/>
                <a:ea typeface="微软雅黑" panose="020B0503020204020204" pitchFamily="34" charset="-122"/>
              </a:rPr>
              <a:t>万</a:t>
            </a:r>
            <a:r>
              <a:rPr lang="zh-CN" altLang="zh-CN" sz="1400" i="0" dirty="0">
                <a:latin typeface="微软雅黑" panose="020B0503020204020204" pitchFamily="34" charset="-122"/>
                <a:ea typeface="微软雅黑" panose="020B0503020204020204" pitchFamily="34" charset="-122"/>
              </a:rPr>
              <a:t>辆</a:t>
            </a:r>
            <a:r>
              <a:rPr lang="zh-CN" altLang="zh-CN" sz="1400" i="0">
                <a:latin typeface="微软雅黑" panose="020B0503020204020204" pitchFamily="34" charset="-122"/>
                <a:ea typeface="微软雅黑" panose="020B0503020204020204" pitchFamily="34" charset="-122"/>
              </a:rPr>
              <a:t>，同比</a:t>
            </a:r>
            <a:r>
              <a:rPr lang="zh-CN" altLang="en-US" sz="1400" i="0">
                <a:latin typeface="微软雅黑" panose="020B0503020204020204" pitchFamily="34" charset="-122"/>
                <a:ea typeface="微软雅黑" panose="020B0503020204020204" pitchFamily="34" charset="-122"/>
              </a:rPr>
              <a:t>增长</a:t>
            </a:r>
            <a:r>
              <a:rPr lang="en-US" altLang="zh-CN" sz="1400" b="1" i="0">
                <a:solidFill>
                  <a:srgbClr val="C00000"/>
                </a:solidFill>
                <a:latin typeface="微软雅黑" panose="020B0503020204020204" pitchFamily="34" charset="-122"/>
                <a:ea typeface="微软雅黑" panose="020B0503020204020204" pitchFamily="34" charset="-122"/>
              </a:rPr>
              <a:t>65.66%</a:t>
            </a:r>
            <a:r>
              <a:rPr lang="zh-CN" altLang="zh-CN" sz="1400" i="0">
                <a:latin typeface="微软雅黑" panose="020B0503020204020204" pitchFamily="34" charset="-122"/>
                <a:ea typeface="微软雅黑" panose="020B0503020204020204" pitchFamily="34" charset="-122"/>
              </a:rPr>
              <a:t>；客车</a:t>
            </a:r>
            <a:r>
              <a:rPr lang="en-US" altLang="zh-CN" sz="1400" i="0">
                <a:latin typeface="微软雅黑" panose="020B0503020204020204" pitchFamily="34" charset="-122"/>
                <a:ea typeface="微软雅黑" panose="020B0503020204020204" pitchFamily="34" charset="-122"/>
              </a:rPr>
              <a:t>54.60</a:t>
            </a:r>
            <a:r>
              <a:rPr lang="zh-CN" altLang="zh-CN" sz="1400" i="0">
                <a:latin typeface="微软雅黑" panose="020B0503020204020204" pitchFamily="34" charset="-122"/>
                <a:ea typeface="微软雅黑" panose="020B0503020204020204" pitchFamily="34" charset="-122"/>
              </a:rPr>
              <a:t>万</a:t>
            </a:r>
            <a:r>
              <a:rPr lang="zh-CN" altLang="zh-CN" sz="1400" i="0" dirty="0">
                <a:latin typeface="微软雅黑" panose="020B0503020204020204" pitchFamily="34" charset="-122"/>
                <a:ea typeface="微软雅黑" panose="020B0503020204020204" pitchFamily="34" charset="-122"/>
              </a:rPr>
              <a:t>辆</a:t>
            </a:r>
            <a:r>
              <a:rPr lang="zh-CN" altLang="zh-CN" sz="1400" i="0">
                <a:latin typeface="微软雅黑" panose="020B0503020204020204" pitchFamily="34" charset="-122"/>
                <a:ea typeface="微软雅黑" panose="020B0503020204020204" pitchFamily="34" charset="-122"/>
              </a:rPr>
              <a:t>，同比</a:t>
            </a:r>
            <a:r>
              <a:rPr lang="zh-CN" altLang="en-US" sz="1400" i="0">
                <a:latin typeface="微软雅黑" panose="020B0503020204020204" pitchFamily="34" charset="-122"/>
                <a:ea typeface="微软雅黑" panose="020B0503020204020204" pitchFamily="34" charset="-122"/>
              </a:rPr>
              <a:t>增长</a:t>
            </a:r>
            <a:r>
              <a:rPr lang="en-US" altLang="zh-CN" sz="1400" b="1" i="0">
                <a:solidFill>
                  <a:srgbClr val="C00000"/>
                </a:solidFill>
                <a:latin typeface="微软雅黑" panose="020B0503020204020204" pitchFamily="34" charset="-122"/>
                <a:ea typeface="微软雅黑" panose="020B0503020204020204" pitchFamily="34" charset="-122"/>
              </a:rPr>
              <a:t>46.44%</a:t>
            </a:r>
            <a:r>
              <a:rPr lang="zh-CN" altLang="zh-CN" sz="1400" i="0">
                <a:latin typeface="微软雅黑" panose="020B0503020204020204" pitchFamily="34" charset="-122"/>
                <a:ea typeface="微软雅黑" panose="020B0503020204020204" pitchFamily="34" charset="-122"/>
              </a:rPr>
              <a:t>；载货车</a:t>
            </a:r>
            <a:r>
              <a:rPr lang="en-US" altLang="zh-CN" sz="1400" i="0">
                <a:latin typeface="微软雅黑" panose="020B0503020204020204" pitchFamily="34" charset="-122"/>
                <a:ea typeface="微软雅黑" panose="020B0503020204020204" pitchFamily="34" charset="-122"/>
              </a:rPr>
              <a:t>57.81</a:t>
            </a:r>
            <a:r>
              <a:rPr lang="zh-CN" altLang="zh-CN" sz="1400" i="0">
                <a:latin typeface="微软雅黑" panose="020B0503020204020204" pitchFamily="34" charset="-122"/>
                <a:ea typeface="微软雅黑" panose="020B0503020204020204" pitchFamily="34" charset="-122"/>
              </a:rPr>
              <a:t>万</a:t>
            </a:r>
            <a:r>
              <a:rPr lang="zh-CN" altLang="zh-CN" sz="1400" i="0" dirty="0">
                <a:latin typeface="微软雅黑" panose="020B0503020204020204" pitchFamily="34" charset="-122"/>
                <a:ea typeface="微软雅黑" panose="020B0503020204020204" pitchFamily="34" charset="-122"/>
              </a:rPr>
              <a:t>辆</a:t>
            </a:r>
            <a:r>
              <a:rPr lang="zh-CN" altLang="zh-CN" sz="1400" i="0">
                <a:latin typeface="微软雅黑" panose="020B0503020204020204" pitchFamily="34" charset="-122"/>
                <a:ea typeface="微软雅黑" panose="020B0503020204020204" pitchFamily="34" charset="-122"/>
              </a:rPr>
              <a:t>，同比</a:t>
            </a:r>
            <a:r>
              <a:rPr lang="zh-CN" altLang="en-US" sz="1400" i="0">
                <a:latin typeface="微软雅黑" panose="020B0503020204020204" pitchFamily="34" charset="-122"/>
                <a:ea typeface="微软雅黑" panose="020B0503020204020204" pitchFamily="34" charset="-122"/>
              </a:rPr>
              <a:t>增长</a:t>
            </a:r>
            <a:r>
              <a:rPr lang="en-US" altLang="zh-CN" sz="1400" b="1" i="0">
                <a:solidFill>
                  <a:srgbClr val="C00000"/>
                </a:solidFill>
                <a:latin typeface="微软雅黑" panose="020B0503020204020204" pitchFamily="34" charset="-122"/>
                <a:ea typeface="微软雅黑" panose="020B0503020204020204" pitchFamily="34" charset="-122"/>
              </a:rPr>
              <a:t>49.52%</a:t>
            </a:r>
            <a:r>
              <a:rPr lang="zh-CN" altLang="zh-CN" sz="1400" i="0">
                <a:latin typeface="微软雅黑" panose="020B0503020204020204" pitchFamily="34" charset="-122"/>
                <a:ea typeface="微软雅黑" panose="020B0503020204020204" pitchFamily="34" charset="-122"/>
              </a:rPr>
              <a:t>；</a:t>
            </a:r>
            <a:r>
              <a:rPr lang="en-US" altLang="zh-CN" sz="1400" i="0">
                <a:latin typeface="微软雅黑" panose="020B0503020204020204" pitchFamily="34" charset="-122"/>
                <a:ea typeface="微软雅黑" panose="020B0503020204020204" pitchFamily="34" charset="-122"/>
              </a:rPr>
              <a:t>SUV 74.14</a:t>
            </a:r>
            <a:r>
              <a:rPr lang="zh-CN" altLang="zh-CN" sz="1400" i="0">
                <a:latin typeface="微软雅黑" panose="020B0503020204020204" pitchFamily="34" charset="-122"/>
                <a:ea typeface="微软雅黑" panose="020B0503020204020204" pitchFamily="34" charset="-122"/>
              </a:rPr>
              <a:t>万</a:t>
            </a:r>
            <a:r>
              <a:rPr lang="zh-CN" altLang="zh-CN" sz="1400" i="0" dirty="0">
                <a:latin typeface="微软雅黑" panose="020B0503020204020204" pitchFamily="34" charset="-122"/>
                <a:ea typeface="微软雅黑" panose="020B0503020204020204" pitchFamily="34" charset="-122"/>
              </a:rPr>
              <a:t>辆</a:t>
            </a:r>
            <a:r>
              <a:rPr lang="zh-CN" altLang="zh-CN" sz="1400" i="0">
                <a:latin typeface="微软雅黑" panose="020B0503020204020204" pitchFamily="34" charset="-122"/>
                <a:ea typeface="微软雅黑" panose="020B0503020204020204" pitchFamily="34" charset="-122"/>
              </a:rPr>
              <a:t>，同比</a:t>
            </a:r>
            <a:r>
              <a:rPr lang="zh-CN" altLang="en-US" sz="1400" i="0">
                <a:latin typeface="微软雅黑" panose="020B0503020204020204" pitchFamily="34" charset="-122"/>
                <a:ea typeface="微软雅黑" panose="020B0503020204020204" pitchFamily="34" charset="-122"/>
              </a:rPr>
              <a:t>增长</a:t>
            </a:r>
            <a:r>
              <a:rPr lang="en-US" altLang="zh-CN" sz="1400" b="1" i="0">
                <a:solidFill>
                  <a:srgbClr val="C00000"/>
                </a:solidFill>
                <a:latin typeface="微软雅黑" panose="020B0503020204020204" pitchFamily="34" charset="-122"/>
                <a:ea typeface="微软雅黑" panose="020B0503020204020204" pitchFamily="34" charset="-122"/>
              </a:rPr>
              <a:t>74.39%</a:t>
            </a:r>
            <a:r>
              <a:rPr lang="zh-CN" altLang="zh-CN" sz="1400" i="0">
                <a:latin typeface="微软雅黑" panose="020B0503020204020204" pitchFamily="34" charset="-122"/>
                <a:ea typeface="微软雅黑" panose="020B0503020204020204" pitchFamily="34" charset="-122"/>
              </a:rPr>
              <a:t>；</a:t>
            </a:r>
            <a:r>
              <a:rPr lang="en-US" altLang="zh-CN" sz="1400" i="0">
                <a:latin typeface="微软雅黑" panose="020B0503020204020204" pitchFamily="34" charset="-122"/>
                <a:ea typeface="微软雅黑" panose="020B0503020204020204" pitchFamily="34" charset="-122"/>
              </a:rPr>
              <a:t>MPV 40.03</a:t>
            </a:r>
            <a:r>
              <a:rPr lang="zh-CN" altLang="zh-CN" sz="1400" i="0">
                <a:latin typeface="微软雅黑" panose="020B0503020204020204" pitchFamily="34" charset="-122"/>
                <a:ea typeface="微软雅黑" panose="020B0503020204020204" pitchFamily="34" charset="-122"/>
              </a:rPr>
              <a:t>万</a:t>
            </a:r>
            <a:r>
              <a:rPr lang="zh-CN" altLang="zh-CN" sz="1400" i="0" dirty="0">
                <a:latin typeface="微软雅黑" panose="020B0503020204020204" pitchFamily="34" charset="-122"/>
                <a:ea typeface="微软雅黑" panose="020B0503020204020204" pitchFamily="34" charset="-122"/>
              </a:rPr>
              <a:t>辆</a:t>
            </a:r>
            <a:r>
              <a:rPr lang="zh-CN" altLang="zh-CN" sz="1400" i="0">
                <a:latin typeface="微软雅黑" panose="020B0503020204020204" pitchFamily="34" charset="-122"/>
                <a:ea typeface="微软雅黑" panose="020B0503020204020204" pitchFamily="34" charset="-122"/>
              </a:rPr>
              <a:t>，同比</a:t>
            </a:r>
            <a:r>
              <a:rPr lang="zh-CN" altLang="en-US" sz="1400" i="0">
                <a:latin typeface="微软雅黑" panose="020B0503020204020204" pitchFamily="34" charset="-122"/>
                <a:ea typeface="微软雅黑" panose="020B0503020204020204" pitchFamily="34" charset="-122"/>
              </a:rPr>
              <a:t>增长</a:t>
            </a:r>
            <a:r>
              <a:rPr lang="en-US" altLang="zh-CN" sz="1400" b="1" i="0">
                <a:solidFill>
                  <a:srgbClr val="C00000"/>
                </a:solidFill>
                <a:latin typeface="微软雅黑" panose="020B0503020204020204" pitchFamily="34" charset="-122"/>
                <a:ea typeface="微软雅黑" panose="020B0503020204020204" pitchFamily="34" charset="-122"/>
              </a:rPr>
              <a:t>58.92%</a:t>
            </a:r>
            <a:r>
              <a:rPr lang="zh-CN" altLang="zh-CN" sz="1400" i="0">
                <a:latin typeface="微软雅黑" panose="020B0503020204020204" pitchFamily="34" charset="-122"/>
                <a:ea typeface="微软雅黑" panose="020B0503020204020204" pitchFamily="34" charset="-122"/>
              </a:rPr>
              <a:t>；</a:t>
            </a:r>
            <a:r>
              <a:rPr lang="zh-CN" altLang="zh-CN" sz="1400" i="0" dirty="0">
                <a:latin typeface="微软雅黑" panose="020B0503020204020204" pitchFamily="34" charset="-122"/>
                <a:ea typeface="微软雅黑" panose="020B0503020204020204" pitchFamily="34" charset="-122"/>
              </a:rPr>
              <a:t>交叉型乘</a:t>
            </a:r>
            <a:r>
              <a:rPr lang="zh-CN" altLang="zh-CN" sz="1400" i="0">
                <a:latin typeface="微软雅黑" panose="020B0503020204020204" pitchFamily="34" charset="-122"/>
                <a:ea typeface="微软雅黑" panose="020B0503020204020204" pitchFamily="34" charset="-122"/>
              </a:rPr>
              <a:t>用车</a:t>
            </a:r>
            <a:r>
              <a:rPr lang="en-US" altLang="zh-CN" sz="1400" i="0">
                <a:latin typeface="微软雅黑" panose="020B0503020204020204" pitchFamily="34" charset="-122"/>
                <a:ea typeface="微软雅黑" panose="020B0503020204020204" pitchFamily="34" charset="-122"/>
              </a:rPr>
              <a:t>15.46</a:t>
            </a:r>
            <a:r>
              <a:rPr lang="zh-CN" altLang="zh-CN" sz="1400" i="0">
                <a:latin typeface="微软雅黑" panose="020B0503020204020204" pitchFamily="34" charset="-122"/>
                <a:ea typeface="微软雅黑" panose="020B0503020204020204" pitchFamily="34" charset="-122"/>
              </a:rPr>
              <a:t>万</a:t>
            </a:r>
            <a:r>
              <a:rPr lang="zh-CN" altLang="zh-CN" sz="1400" i="0" dirty="0">
                <a:latin typeface="微软雅黑" panose="020B0503020204020204" pitchFamily="34" charset="-122"/>
                <a:ea typeface="微软雅黑" panose="020B0503020204020204" pitchFamily="34" charset="-122"/>
              </a:rPr>
              <a:t>辆</a:t>
            </a:r>
            <a:r>
              <a:rPr lang="zh-CN" altLang="zh-CN" sz="1400" i="0">
                <a:latin typeface="微软雅黑" panose="020B0503020204020204" pitchFamily="34" charset="-122"/>
                <a:ea typeface="微软雅黑" panose="020B0503020204020204" pitchFamily="34" charset="-122"/>
              </a:rPr>
              <a:t>，同比</a:t>
            </a:r>
            <a:r>
              <a:rPr lang="zh-CN" altLang="en-US" sz="1400" i="0">
                <a:latin typeface="微软雅黑" panose="020B0503020204020204" pitchFamily="34" charset="-122"/>
                <a:ea typeface="微软雅黑" panose="020B0503020204020204" pitchFamily="34" charset="-122"/>
              </a:rPr>
              <a:t>增长</a:t>
            </a:r>
            <a:r>
              <a:rPr lang="en-US" altLang="zh-CN" sz="1400" b="1" i="0">
                <a:solidFill>
                  <a:srgbClr val="C00000"/>
                </a:solidFill>
                <a:latin typeface="微软雅黑" panose="020B0503020204020204" pitchFamily="34" charset="-122"/>
                <a:ea typeface="微软雅黑" panose="020B0503020204020204" pitchFamily="34" charset="-122"/>
              </a:rPr>
              <a:t>38.39%</a:t>
            </a:r>
            <a:r>
              <a:rPr lang="zh-CN" altLang="zh-CN" sz="1400" i="0">
                <a:latin typeface="微软雅黑" panose="020B0503020204020204" pitchFamily="34" charset="-122"/>
                <a:ea typeface="微软雅黑" panose="020B0503020204020204" pitchFamily="34" charset="-122"/>
              </a:rPr>
              <a:t>。</a:t>
            </a:r>
            <a:endParaRPr lang="en-US" altLang="zh-CN" sz="1400" i="0">
              <a:latin typeface="微软雅黑" panose="020B0503020204020204" pitchFamily="34" charset="-122"/>
              <a:ea typeface="微软雅黑" panose="020B0503020204020204" pitchFamily="34" charset="-122"/>
            </a:endParaRPr>
          </a:p>
          <a:p>
            <a:pPr algn="just">
              <a:lnSpc>
                <a:spcPct val="150000"/>
              </a:lnSpc>
              <a:defRPr/>
            </a:pPr>
            <a:r>
              <a:rPr lang="en-US" altLang="zh-CN" sz="1400" i="0">
                <a:latin typeface="微软雅黑" panose="020B0503020204020204" pitchFamily="34" charset="-122"/>
                <a:ea typeface="微软雅黑" panose="020B0503020204020204" pitchFamily="34" charset="-122"/>
              </a:rPr>
              <a:t>2021</a:t>
            </a:r>
            <a:r>
              <a:rPr lang="zh-CN" altLang="en-US" sz="1400" i="0">
                <a:latin typeface="微软雅黑" panose="020B0503020204020204" pitchFamily="34" charset="-122"/>
                <a:ea typeface="微软雅黑" panose="020B0503020204020204" pitchFamily="34" charset="-122"/>
              </a:rPr>
              <a:t>年</a:t>
            </a:r>
            <a:r>
              <a:rPr lang="en-US" altLang="zh-CN" sz="1400" i="0">
                <a:latin typeface="微软雅黑" panose="020B0503020204020204" pitchFamily="34" charset="-122"/>
                <a:ea typeface="微软雅黑" panose="020B0503020204020204" pitchFamily="34" charset="-122"/>
              </a:rPr>
              <a:t>1-5</a:t>
            </a:r>
            <a:r>
              <a:rPr lang="zh-CN" altLang="en-US" sz="1400" i="0">
                <a:latin typeface="微软雅黑" panose="020B0503020204020204" pitchFamily="34" charset="-122"/>
                <a:ea typeface="微软雅黑" panose="020B0503020204020204" pitchFamily="34" charset="-122"/>
              </a:rPr>
              <a:t>月份，各车型同比均有明显增长。</a:t>
            </a:r>
            <a:endParaRPr lang="en-US" altLang="zh-CN" sz="1400" i="0">
              <a:latin typeface="微软雅黑" panose="020B0503020204020204" pitchFamily="34" charset="-122"/>
              <a:ea typeface="微软雅黑" panose="020B0503020204020204" pitchFamily="34" charset="-122"/>
            </a:endParaRPr>
          </a:p>
          <a:p>
            <a:pPr algn="just">
              <a:lnSpc>
                <a:spcPct val="150000"/>
              </a:lnSpc>
              <a:defRPr/>
            </a:pPr>
            <a:endParaRPr lang="zh-CN" altLang="en-US" sz="1400" i="0" dirty="0">
              <a:latin typeface="微软雅黑" panose="020B0503020204020204" pitchFamily="34" charset="-122"/>
              <a:ea typeface="微软雅黑" panose="020B0503020204020204" pitchFamily="34" charset="-122"/>
            </a:endParaRPr>
          </a:p>
          <a:p>
            <a:pPr>
              <a:lnSpc>
                <a:spcPct val="150000"/>
              </a:lnSpc>
              <a:defRPr/>
            </a:pPr>
            <a:endParaRPr lang="zh-CN" altLang="zh-CN" sz="1400" i="0" dirty="0">
              <a:latin typeface="微软雅黑" panose="020B0503020204020204" pitchFamily="34" charset="-122"/>
              <a:ea typeface="微软雅黑" panose="020B0503020204020204" pitchFamily="34" charset="-122"/>
            </a:endParaRPr>
          </a:p>
        </p:txBody>
      </p:sp>
      <p:cxnSp>
        <p:nvCxnSpPr>
          <p:cNvPr id="5" name="直接连接符 4">
            <a:extLst>
              <a:ext uri="{FF2B5EF4-FFF2-40B4-BE49-F238E27FC236}">
                <a16:creationId xmlns:a16="http://schemas.microsoft.com/office/drawing/2014/main" id="{CB7834D9-99E1-4492-BD7B-63EF37133FCF}"/>
              </a:ext>
            </a:extLst>
          </p:cNvPr>
          <p:cNvCxnSpPr>
            <a:cxnSpLocks/>
          </p:cNvCxnSpPr>
          <p:nvPr/>
        </p:nvCxnSpPr>
        <p:spPr>
          <a:xfrm>
            <a:off x="0" y="2950693"/>
            <a:ext cx="9112698" cy="0"/>
          </a:xfrm>
          <a:prstGeom prst="line">
            <a:avLst/>
          </a:prstGeom>
          <a:ln w="28575" cmpd="sng">
            <a:gradFill>
              <a:gsLst>
                <a:gs pos="78000">
                  <a:schemeClr val="tx1">
                    <a:lumMod val="50000"/>
                    <a:lumOff val="50000"/>
                  </a:schemeClr>
                </a:gs>
                <a:gs pos="0">
                  <a:schemeClr val="tx1">
                    <a:lumMod val="65000"/>
                    <a:lumOff val="35000"/>
                  </a:schemeClr>
                </a:gs>
                <a:gs pos="31000">
                  <a:schemeClr val="tx1">
                    <a:lumMod val="65000"/>
                    <a:lumOff val="35000"/>
                  </a:schemeClr>
                </a:gs>
                <a:gs pos="56000">
                  <a:schemeClr val="tx1">
                    <a:lumMod val="50000"/>
                    <a:lumOff val="50000"/>
                  </a:schemeClr>
                </a:gs>
                <a:gs pos="100000">
                  <a:schemeClr val="tx1">
                    <a:lumMod val="50000"/>
                    <a:lumOff val="50000"/>
                  </a:schemeClr>
                </a:gs>
              </a:gsLst>
              <a:lin ang="7800000" scaled="0"/>
            </a:gradFill>
          </a:ln>
        </p:spPr>
        <p:style>
          <a:lnRef idx="1">
            <a:schemeClr val="dk1"/>
          </a:lnRef>
          <a:fillRef idx="0">
            <a:schemeClr val="dk1"/>
          </a:fillRef>
          <a:effectRef idx="0">
            <a:schemeClr val="dk1"/>
          </a:effectRef>
          <a:fontRef idx="minor">
            <a:schemeClr val="tx1"/>
          </a:fontRef>
        </p:style>
      </p:cxnSp>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en-US" altLang="zh-CN" sz="2000" b="1" kern="0">
                <a:solidFill>
                  <a:schemeClr val="bg2">
                    <a:lumMod val="25000"/>
                  </a:schemeClr>
                </a:solidFill>
                <a:latin typeface="微软雅黑" panose="020B0503020204020204" pitchFamily="34" charset="-122"/>
                <a:ea typeface="微软雅黑" panose="020B0503020204020204" pitchFamily="34" charset="-122"/>
              </a:rPr>
              <a:t>2021</a:t>
            </a:r>
            <a:r>
              <a:rPr lang="zh-CN" altLang="en-US" sz="2000" b="1" kern="0">
                <a:solidFill>
                  <a:schemeClr val="bg2">
                    <a:lumMod val="25000"/>
                  </a:schemeClr>
                </a:solidFill>
                <a:latin typeface="微软雅黑" panose="020B0503020204020204" pitchFamily="34" charset="-122"/>
                <a:ea typeface="微软雅黑" panose="020B0503020204020204" pitchFamily="34" charset="-122"/>
              </a:rPr>
              <a:t>年</a:t>
            </a:r>
            <a:r>
              <a:rPr lang="en-US" altLang="zh-CN" sz="2000" b="1" kern="0">
                <a:solidFill>
                  <a:schemeClr val="bg2">
                    <a:lumMod val="25000"/>
                  </a:schemeClr>
                </a:solidFill>
                <a:latin typeface="微软雅黑" panose="020B0503020204020204" pitchFamily="34" charset="-122"/>
                <a:ea typeface="微软雅黑" panose="020B0503020204020204" pitchFamily="34" charset="-122"/>
              </a:rPr>
              <a:t>1-5</a:t>
            </a:r>
            <a:r>
              <a:rPr lang="zh-CN" altLang="en-US" sz="2000" b="1" kern="0">
                <a:solidFill>
                  <a:schemeClr val="bg2">
                    <a:lumMod val="25000"/>
                  </a:schemeClr>
                </a:solidFill>
                <a:latin typeface="微软雅黑" panose="020B0503020204020204" pitchFamily="34" charset="-122"/>
                <a:ea typeface="微软雅黑" panose="020B0503020204020204" pitchFamily="34" charset="-122"/>
              </a:rPr>
              <a:t>月细分</a:t>
            </a:r>
            <a:r>
              <a:rPr lang="zh-CN" altLang="en-US" sz="2000" b="1" kern="0" dirty="0">
                <a:solidFill>
                  <a:schemeClr val="bg2">
                    <a:lumMod val="25000"/>
                  </a:schemeClr>
                </a:solidFill>
                <a:latin typeface="微软雅黑" panose="020B0503020204020204" pitchFamily="34" charset="-122"/>
                <a:ea typeface="微软雅黑" panose="020B0503020204020204" pitchFamily="34" charset="-122"/>
              </a:rPr>
              <a:t>市场变化情况</a:t>
            </a:r>
          </a:p>
        </p:txBody>
      </p:sp>
      <p:grpSp>
        <p:nvGrpSpPr>
          <p:cNvPr id="2" name="组合 1">
            <a:extLst>
              <a:ext uri="{FF2B5EF4-FFF2-40B4-BE49-F238E27FC236}">
                <a16:creationId xmlns:a16="http://schemas.microsoft.com/office/drawing/2014/main" id="{26FE6F5B-4400-41CD-B487-D2C9697011FD}"/>
              </a:ext>
            </a:extLst>
          </p:cNvPr>
          <p:cNvGrpSpPr/>
          <p:nvPr/>
        </p:nvGrpSpPr>
        <p:grpSpPr>
          <a:xfrm>
            <a:off x="392326" y="3129220"/>
            <a:ext cx="8599122" cy="3602321"/>
            <a:chOff x="0" y="3047666"/>
            <a:chExt cx="8599122" cy="3602321"/>
          </a:xfrm>
        </p:grpSpPr>
        <p:grpSp>
          <p:nvGrpSpPr>
            <p:cNvPr id="22" name="组合 21">
              <a:extLst>
                <a:ext uri="{FF2B5EF4-FFF2-40B4-BE49-F238E27FC236}">
                  <a16:creationId xmlns:a16="http://schemas.microsoft.com/office/drawing/2014/main" id="{00000000-0008-0000-0000-00003F000000}"/>
                </a:ext>
              </a:extLst>
            </p:cNvPr>
            <p:cNvGrpSpPr/>
            <p:nvPr/>
          </p:nvGrpSpPr>
          <p:grpSpPr>
            <a:xfrm>
              <a:off x="0" y="3047666"/>
              <a:ext cx="8599122" cy="3602321"/>
              <a:chOff x="0" y="0"/>
              <a:chExt cx="8784220" cy="4283329"/>
            </a:xfrm>
          </p:grpSpPr>
          <p:graphicFrame>
            <p:nvGraphicFramePr>
              <p:cNvPr id="23" name="图表 22">
                <a:extLst>
                  <a:ext uri="{FF2B5EF4-FFF2-40B4-BE49-F238E27FC236}">
                    <a16:creationId xmlns:a16="http://schemas.microsoft.com/office/drawing/2014/main" id="{00000000-0008-0000-0000-000040000000}"/>
                  </a:ext>
                </a:extLst>
              </p:cNvPr>
              <p:cNvGraphicFramePr>
                <a:graphicFrameLocks/>
              </p:cNvGraphicFramePr>
              <p:nvPr/>
            </p:nvGraphicFramePr>
            <p:xfrm>
              <a:off x="0" y="0"/>
              <a:ext cx="8784220" cy="4283329"/>
            </p:xfrm>
            <a:graphic>
              <a:graphicData uri="http://schemas.openxmlformats.org/drawingml/2006/chart">
                <c:chart xmlns:c="http://schemas.openxmlformats.org/drawingml/2006/chart" xmlns:r="http://schemas.openxmlformats.org/officeDocument/2006/relationships" r:id="rId3"/>
              </a:graphicData>
            </a:graphic>
          </p:graphicFrame>
          <p:sp>
            <p:nvSpPr>
              <p:cNvPr id="24" name="文本框 4">
                <a:extLst>
                  <a:ext uri="{FF2B5EF4-FFF2-40B4-BE49-F238E27FC236}">
                    <a16:creationId xmlns:a16="http://schemas.microsoft.com/office/drawing/2014/main" id="{00000000-0008-0000-0000-000041000000}"/>
                  </a:ext>
                </a:extLst>
              </p:cNvPr>
              <p:cNvSpPr txBox="1"/>
              <p:nvPr/>
            </p:nvSpPr>
            <p:spPr>
              <a:xfrm>
                <a:off x="2955768" y="45208"/>
                <a:ext cx="3807175" cy="413805"/>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altLang="zh-CN" sz="1100" b="1">
                    <a:solidFill>
                      <a:schemeClr val="tx1">
                        <a:lumMod val="65000"/>
                        <a:lumOff val="35000"/>
                      </a:schemeClr>
                    </a:solidFill>
                    <a:latin typeface="微软雅黑" panose="020B0503020204020204" pitchFamily="34" charset="-122"/>
                    <a:ea typeface="微软雅黑" panose="020B0503020204020204" pitchFamily="34" charset="-122"/>
                  </a:rPr>
                  <a:t>2021</a:t>
                </a:r>
                <a:r>
                  <a:rPr lang="zh-CN" altLang="en-US" sz="1100" b="1">
                    <a:solidFill>
                      <a:schemeClr val="tx1">
                        <a:lumMod val="65000"/>
                        <a:lumOff val="35000"/>
                      </a:schemeClr>
                    </a:solidFill>
                    <a:latin typeface="微软雅黑" panose="020B0503020204020204" pitchFamily="34" charset="-122"/>
                    <a:ea typeface="微软雅黑" panose="020B0503020204020204" pitchFamily="34" charset="-122"/>
                  </a:rPr>
                  <a:t>年二手车各细分车型交易情况（单位：万辆）</a:t>
                </a:r>
              </a:p>
            </p:txBody>
          </p:sp>
        </p:grpSp>
        <p:grpSp>
          <p:nvGrpSpPr>
            <p:cNvPr id="28" name="组合 27">
              <a:extLst>
                <a:ext uri="{FF2B5EF4-FFF2-40B4-BE49-F238E27FC236}">
                  <a16:creationId xmlns:a16="http://schemas.microsoft.com/office/drawing/2014/main" id="{5B326386-6A11-47AB-9E10-12935B8C213F}"/>
                </a:ext>
              </a:extLst>
            </p:cNvPr>
            <p:cNvGrpSpPr/>
            <p:nvPr/>
          </p:nvGrpSpPr>
          <p:grpSpPr>
            <a:xfrm>
              <a:off x="3341938" y="6240982"/>
              <a:ext cx="2770728" cy="230832"/>
              <a:chOff x="3754741" y="5919639"/>
              <a:chExt cx="2770728" cy="230832"/>
            </a:xfrm>
          </p:grpSpPr>
          <p:grpSp>
            <p:nvGrpSpPr>
              <p:cNvPr id="29" name="组合 28">
                <a:extLst>
                  <a:ext uri="{FF2B5EF4-FFF2-40B4-BE49-F238E27FC236}">
                    <a16:creationId xmlns:a16="http://schemas.microsoft.com/office/drawing/2014/main" id="{2FEF75A6-74C0-49DE-8AAE-FA88F14B5D45}"/>
                  </a:ext>
                </a:extLst>
              </p:cNvPr>
              <p:cNvGrpSpPr/>
              <p:nvPr/>
            </p:nvGrpSpPr>
            <p:grpSpPr>
              <a:xfrm>
                <a:off x="5130778" y="5919639"/>
                <a:ext cx="1394691" cy="230832"/>
                <a:chOff x="7557688" y="5850091"/>
                <a:chExt cx="1394691" cy="230832"/>
              </a:xfrm>
            </p:grpSpPr>
            <p:sp>
              <p:nvSpPr>
                <p:cNvPr id="33" name="动作按钮: 空白 32">
                  <a:hlinkClick r:id="" action="ppaction://noaction" highlightClick="1"/>
                  <a:extLst>
                    <a:ext uri="{FF2B5EF4-FFF2-40B4-BE49-F238E27FC236}">
                      <a16:creationId xmlns:a16="http://schemas.microsoft.com/office/drawing/2014/main" id="{43531906-76F4-4C7B-B2A8-C856A0A9B24D}"/>
                    </a:ext>
                  </a:extLst>
                </p:cNvPr>
                <p:cNvSpPr/>
                <p:nvPr/>
              </p:nvSpPr>
              <p:spPr>
                <a:xfrm>
                  <a:off x="7557688" y="5920507"/>
                  <a:ext cx="90000" cy="90000"/>
                </a:xfrm>
                <a:prstGeom prst="actionButtonBlank">
                  <a:avLst/>
                </a:prstGeom>
                <a:solidFill>
                  <a:schemeClr val="tx1">
                    <a:lumMod val="65000"/>
                    <a:lumOff val="3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34" name="文本框 33">
                  <a:extLst>
                    <a:ext uri="{FF2B5EF4-FFF2-40B4-BE49-F238E27FC236}">
                      <a16:creationId xmlns:a16="http://schemas.microsoft.com/office/drawing/2014/main" id="{6770C3A1-0028-4E9A-81AB-FC63D4B866E8}"/>
                    </a:ext>
                  </a:extLst>
                </p:cNvPr>
                <p:cNvSpPr txBox="1"/>
                <p:nvPr/>
              </p:nvSpPr>
              <p:spPr>
                <a:xfrm>
                  <a:off x="7647688" y="5850091"/>
                  <a:ext cx="1304691" cy="230832"/>
                </a:xfrm>
                <a:prstGeom prst="rect">
                  <a:avLst/>
                </a:prstGeom>
                <a:noFill/>
              </p:spPr>
              <p:txBody>
                <a:bodyPr wrap="square" rtlCol="0">
                  <a:spAutoFit/>
                </a:bodyPr>
                <a:lstStyle/>
                <a:p>
                  <a:r>
                    <a:rPr lang="en-US" altLang="zh-CN" sz="900" b="1">
                      <a:solidFill>
                        <a:schemeClr val="tx1">
                          <a:lumMod val="65000"/>
                          <a:lumOff val="35000"/>
                        </a:schemeClr>
                      </a:solidFill>
                      <a:latin typeface="微软雅黑" panose="020B0503020204020204" pitchFamily="34" charset="-122"/>
                      <a:ea typeface="微软雅黑" panose="020B0503020204020204" pitchFamily="34" charset="-122"/>
                    </a:rPr>
                    <a:t>2020</a:t>
                  </a:r>
                  <a:r>
                    <a:rPr lang="zh-CN" altLang="en-US" sz="900" b="1">
                      <a:solidFill>
                        <a:schemeClr val="tx1">
                          <a:lumMod val="65000"/>
                          <a:lumOff val="35000"/>
                        </a:schemeClr>
                      </a:solidFill>
                      <a:latin typeface="微软雅黑" panose="020B0503020204020204" pitchFamily="34" charset="-122"/>
                      <a:ea typeface="微软雅黑" panose="020B0503020204020204" pitchFamily="34" charset="-122"/>
                    </a:rPr>
                    <a:t>年 </a:t>
                  </a:r>
                  <a:r>
                    <a:rPr lang="en-US" altLang="zh-CN" sz="900" b="1">
                      <a:solidFill>
                        <a:schemeClr val="tx1">
                          <a:lumMod val="65000"/>
                          <a:lumOff val="35000"/>
                        </a:schemeClr>
                      </a:solidFill>
                      <a:latin typeface="微软雅黑" panose="020B0503020204020204" pitchFamily="34" charset="-122"/>
                      <a:ea typeface="微软雅黑" panose="020B0503020204020204" pitchFamily="34" charset="-122"/>
                    </a:rPr>
                    <a:t>1-5</a:t>
                  </a:r>
                  <a:r>
                    <a:rPr lang="zh-CN" altLang="en-US" sz="900" b="1">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0" name="组合 29">
                <a:extLst>
                  <a:ext uri="{FF2B5EF4-FFF2-40B4-BE49-F238E27FC236}">
                    <a16:creationId xmlns:a16="http://schemas.microsoft.com/office/drawing/2014/main" id="{CCCBEC66-50C7-44B7-AFD8-CD0EF4E4C4EF}"/>
                  </a:ext>
                </a:extLst>
              </p:cNvPr>
              <p:cNvGrpSpPr/>
              <p:nvPr/>
            </p:nvGrpSpPr>
            <p:grpSpPr>
              <a:xfrm>
                <a:off x="3754741" y="5919639"/>
                <a:ext cx="1087111" cy="230832"/>
                <a:chOff x="6839687" y="5496767"/>
                <a:chExt cx="1087111" cy="230832"/>
              </a:xfrm>
            </p:grpSpPr>
            <p:sp>
              <p:nvSpPr>
                <p:cNvPr id="31" name="动作按钮: 空白 30">
                  <a:hlinkClick r:id="" action="ppaction://noaction" highlightClick="1"/>
                  <a:extLst>
                    <a:ext uri="{FF2B5EF4-FFF2-40B4-BE49-F238E27FC236}">
                      <a16:creationId xmlns:a16="http://schemas.microsoft.com/office/drawing/2014/main" id="{CA9A79CC-FB82-46BA-BB5F-A78EB700A032}"/>
                    </a:ext>
                  </a:extLst>
                </p:cNvPr>
                <p:cNvSpPr/>
                <p:nvPr/>
              </p:nvSpPr>
              <p:spPr>
                <a:xfrm>
                  <a:off x="6839687" y="5567184"/>
                  <a:ext cx="90000" cy="90000"/>
                </a:xfrm>
                <a:prstGeom prst="actionButtonBlank">
                  <a:avLst/>
                </a:prstGeom>
                <a:solidFill>
                  <a:schemeClr val="accent1">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32" name="文本框 31">
                  <a:extLst>
                    <a:ext uri="{FF2B5EF4-FFF2-40B4-BE49-F238E27FC236}">
                      <a16:creationId xmlns:a16="http://schemas.microsoft.com/office/drawing/2014/main" id="{95410690-DD35-41E0-B08F-617CDA86BC73}"/>
                    </a:ext>
                  </a:extLst>
                </p:cNvPr>
                <p:cNvSpPr txBox="1"/>
                <p:nvPr/>
              </p:nvSpPr>
              <p:spPr>
                <a:xfrm>
                  <a:off x="6912493" y="5496767"/>
                  <a:ext cx="1014305" cy="230832"/>
                </a:xfrm>
                <a:prstGeom prst="rect">
                  <a:avLst/>
                </a:prstGeom>
                <a:noFill/>
              </p:spPr>
              <p:txBody>
                <a:bodyPr wrap="square" rtlCol="0">
                  <a:spAutoFit/>
                </a:bodyPr>
                <a:lstStyle/>
                <a:p>
                  <a:r>
                    <a:rPr lang="en-US" altLang="zh-CN" sz="900" b="1">
                      <a:solidFill>
                        <a:schemeClr val="tx1">
                          <a:lumMod val="65000"/>
                          <a:lumOff val="35000"/>
                        </a:schemeClr>
                      </a:solidFill>
                      <a:latin typeface="微软雅黑" panose="020B0503020204020204" pitchFamily="34" charset="-122"/>
                      <a:ea typeface="微软雅黑" panose="020B0503020204020204" pitchFamily="34" charset="-122"/>
                    </a:rPr>
                    <a:t>2021</a:t>
                  </a:r>
                  <a:r>
                    <a:rPr lang="zh-CN" altLang="en-US" sz="900" b="1">
                      <a:solidFill>
                        <a:schemeClr val="tx1">
                          <a:lumMod val="65000"/>
                          <a:lumOff val="35000"/>
                        </a:schemeClr>
                      </a:solidFill>
                      <a:latin typeface="微软雅黑" panose="020B0503020204020204" pitchFamily="34" charset="-122"/>
                      <a:ea typeface="微软雅黑" panose="020B0503020204020204" pitchFamily="34" charset="-122"/>
                    </a:rPr>
                    <a:t>年 </a:t>
                  </a:r>
                  <a:r>
                    <a:rPr lang="en-US" altLang="zh-CN" sz="900" b="1">
                      <a:solidFill>
                        <a:schemeClr val="tx1">
                          <a:lumMod val="65000"/>
                          <a:lumOff val="35000"/>
                        </a:schemeClr>
                      </a:solidFill>
                      <a:latin typeface="微软雅黑" panose="020B0503020204020204" pitchFamily="34" charset="-122"/>
                      <a:ea typeface="微软雅黑" panose="020B0503020204020204" pitchFamily="34" charset="-122"/>
                    </a:rPr>
                    <a:t>1-5</a:t>
                  </a:r>
                  <a:r>
                    <a:rPr lang="zh-CN" altLang="en-US" sz="900" b="1">
                      <a:solidFill>
                        <a:schemeClr val="tx1">
                          <a:lumMod val="65000"/>
                          <a:lumOff val="35000"/>
                        </a:schemeClr>
                      </a:solidFill>
                      <a:latin typeface="微软雅黑" panose="020B0503020204020204" pitchFamily="34" charset="-122"/>
                      <a:ea typeface="微软雅黑" panose="020B0503020204020204" pitchFamily="34" charset="-122"/>
                    </a:rPr>
                    <a:t>月</a:t>
                  </a:r>
                  <a:endParaRPr lang="zh-CN" altLang="en-US" sz="9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spTree>
    <p:extLst>
      <p:ext uri="{BB962C8B-B14F-4D97-AF65-F5344CB8AC3E}">
        <p14:creationId xmlns:p14="http://schemas.microsoft.com/office/powerpoint/2010/main" val="37931806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D4437CC7-BA87-4B34-B9C7-0B4E610EB8BE}"/>
              </a:ext>
            </a:extLst>
          </p:cNvPr>
          <p:cNvSpPr txBox="1"/>
          <p:nvPr/>
        </p:nvSpPr>
        <p:spPr>
          <a:xfrm>
            <a:off x="228599" y="381000"/>
            <a:ext cx="5926667" cy="400110"/>
          </a:xfrm>
          <a:prstGeom prst="rect">
            <a:avLst/>
          </a:prstGeom>
          <a:noFill/>
        </p:spPr>
        <p:txBody>
          <a:bodyPr wrap="square" rtlCol="0">
            <a:spAutoFit/>
          </a:bodyPr>
          <a:lstStyle/>
          <a:p>
            <a:r>
              <a:rPr lang="en-US" altLang="zh-CN" sz="2000" b="1">
                <a:latin typeface="微软雅黑" panose="020B0503020204020204" pitchFamily="34" charset="-122"/>
                <a:ea typeface="微软雅黑" panose="020B0503020204020204" pitchFamily="34" charset="-122"/>
              </a:rPr>
              <a:t>2021</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1-5</a:t>
            </a:r>
            <a:r>
              <a:rPr lang="zh-CN" altLang="en-US" sz="2000" b="1">
                <a:latin typeface="微软雅黑" panose="020B0503020204020204" pitchFamily="34" charset="-122"/>
                <a:ea typeface="微软雅黑" panose="020B0503020204020204" pitchFamily="34" charset="-122"/>
              </a:rPr>
              <a:t>月价格</a:t>
            </a:r>
            <a:r>
              <a:rPr lang="zh-CN" altLang="en-US" sz="2000" b="1" dirty="0">
                <a:latin typeface="微软雅黑" panose="020B0503020204020204" pitchFamily="34" charset="-122"/>
                <a:ea typeface="微软雅黑" panose="020B0503020204020204" pitchFamily="34" charset="-122"/>
              </a:rPr>
              <a:t>区间分布对比</a:t>
            </a:r>
          </a:p>
        </p:txBody>
      </p:sp>
      <p:sp>
        <p:nvSpPr>
          <p:cNvPr id="5" name="文本框 4">
            <a:extLst>
              <a:ext uri="{FF2B5EF4-FFF2-40B4-BE49-F238E27FC236}">
                <a16:creationId xmlns:a16="http://schemas.microsoft.com/office/drawing/2014/main" id="{A310F06A-4FD1-4DDA-AD09-3BDE677737FB}"/>
              </a:ext>
            </a:extLst>
          </p:cNvPr>
          <p:cNvSpPr txBox="1"/>
          <p:nvPr/>
        </p:nvSpPr>
        <p:spPr>
          <a:xfrm>
            <a:off x="704794" y="1192637"/>
            <a:ext cx="7632088" cy="1167692"/>
          </a:xfrm>
          <a:prstGeom prst="rect">
            <a:avLst/>
          </a:prstGeom>
          <a:noFill/>
        </p:spPr>
        <p:txBody>
          <a:bodyPr wrap="square" rtlCol="0">
            <a:spAutoFit/>
          </a:bodyPr>
          <a:lstStyle/>
          <a:p>
            <a:pPr>
              <a:lnSpc>
                <a:spcPct val="150000"/>
              </a:lnSpc>
            </a:pPr>
            <a:r>
              <a:rPr lang="en-US" altLang="zh-CN" sz="1200">
                <a:latin typeface="微软雅黑" panose="020B0503020204020204" pitchFamily="34" charset="-122"/>
                <a:ea typeface="微软雅黑" panose="020B0503020204020204" pitchFamily="34" charset="-122"/>
              </a:rPr>
              <a:t>2021</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1-5</a:t>
            </a:r>
            <a:r>
              <a:rPr lang="zh-CN" altLang="en-US" sz="1200">
                <a:latin typeface="微软雅黑" panose="020B0503020204020204" pitchFamily="34" charset="-122"/>
                <a:ea typeface="微软雅黑" panose="020B0503020204020204" pitchFamily="34" charset="-122"/>
              </a:rPr>
              <a:t>月二手车</a:t>
            </a:r>
            <a:r>
              <a:rPr lang="zh-CN" altLang="en-US" sz="1200" dirty="0">
                <a:latin typeface="微软雅黑" panose="020B0503020204020204" pitchFamily="34" charset="-122"/>
                <a:ea typeface="微软雅黑" panose="020B0503020204020204" pitchFamily="34" charset="-122"/>
              </a:rPr>
              <a:t>价格区间</a:t>
            </a:r>
            <a:r>
              <a:rPr lang="zh-CN" altLang="en-US" sz="1200">
                <a:latin typeface="微软雅黑" panose="020B0503020204020204" pitchFamily="34" charset="-122"/>
                <a:ea typeface="微软雅黑" panose="020B0503020204020204" pitchFamily="34" charset="-122"/>
              </a:rPr>
              <a:t>分布：</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万元及以下价格区间</a:t>
            </a:r>
            <a:r>
              <a:rPr lang="zh-CN" altLang="en-US" sz="1200">
                <a:latin typeface="微软雅黑" panose="020B0503020204020204" pitchFamily="34" charset="-122"/>
                <a:ea typeface="微软雅黑" panose="020B0503020204020204" pitchFamily="34" charset="-122"/>
              </a:rPr>
              <a:t>的车辆下降</a:t>
            </a:r>
            <a:r>
              <a:rPr lang="en-US" altLang="zh-CN" sz="1200" b="1">
                <a:solidFill>
                  <a:schemeClr val="accent6"/>
                </a:solidFill>
                <a:latin typeface="微软雅黑" panose="020B0503020204020204" pitchFamily="34" charset="-122"/>
                <a:ea typeface="微软雅黑" panose="020B0503020204020204" pitchFamily="34" charset="-122"/>
              </a:rPr>
              <a:t>0.44%</a:t>
            </a:r>
            <a:r>
              <a:rPr lang="zh-CN" altLang="en-US" sz="120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a:t>
            </a:r>
            <a:r>
              <a:rPr lang="zh-CN" altLang="en-US" sz="1200">
                <a:latin typeface="微软雅黑" panose="020B0503020204020204" pitchFamily="34" charset="-122"/>
                <a:ea typeface="微软雅黑" panose="020B0503020204020204" pitchFamily="34" charset="-122"/>
              </a:rPr>
              <a:t>区间增长</a:t>
            </a:r>
            <a:r>
              <a:rPr lang="en-US" altLang="zh-CN" sz="1200" b="1">
                <a:solidFill>
                  <a:srgbClr val="C00000"/>
                </a:solidFill>
                <a:latin typeface="微软雅黑" panose="020B0503020204020204" pitchFamily="34" charset="-122"/>
                <a:ea typeface="微软雅黑" panose="020B0503020204020204" pitchFamily="34" charset="-122"/>
              </a:rPr>
              <a:t>2.37%</a:t>
            </a:r>
            <a:r>
              <a:rPr lang="zh-CN" altLang="en-US" sz="120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5-8</a:t>
            </a:r>
            <a:r>
              <a:rPr lang="zh-CN" altLang="en-US" sz="1200" dirty="0">
                <a:latin typeface="微软雅黑" panose="020B0503020204020204" pitchFamily="34" charset="-122"/>
                <a:ea typeface="微软雅黑" panose="020B0503020204020204" pitchFamily="34" charset="-122"/>
              </a:rPr>
              <a:t>万</a:t>
            </a:r>
            <a:r>
              <a:rPr lang="zh-CN" altLang="en-US" sz="1200">
                <a:latin typeface="微软雅黑" panose="020B0503020204020204" pitchFamily="34" charset="-122"/>
                <a:ea typeface="微软雅黑" panose="020B0503020204020204" pitchFamily="34" charset="-122"/>
              </a:rPr>
              <a:t>区间下降</a:t>
            </a:r>
            <a:r>
              <a:rPr lang="en-US" altLang="zh-CN" sz="1200" b="1">
                <a:solidFill>
                  <a:schemeClr val="accent6"/>
                </a:solidFill>
                <a:latin typeface="微软雅黑" panose="020B0503020204020204" pitchFamily="34" charset="-122"/>
                <a:ea typeface="微软雅黑" panose="020B0503020204020204" pitchFamily="34" charset="-122"/>
              </a:rPr>
              <a:t>1.26%</a:t>
            </a:r>
            <a:r>
              <a:rPr lang="zh-CN" altLang="en-US" sz="120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8-12</a:t>
            </a:r>
            <a:r>
              <a:rPr lang="zh-CN" altLang="en-US" sz="1200" dirty="0">
                <a:latin typeface="微软雅黑" panose="020B0503020204020204" pitchFamily="34" charset="-122"/>
                <a:ea typeface="微软雅黑" panose="020B0503020204020204" pitchFamily="34" charset="-122"/>
              </a:rPr>
              <a:t>万</a:t>
            </a:r>
            <a:r>
              <a:rPr lang="zh-CN" altLang="en-US" sz="1200">
                <a:latin typeface="微软雅黑" panose="020B0503020204020204" pitchFamily="34" charset="-122"/>
                <a:ea typeface="微软雅黑" panose="020B0503020204020204" pitchFamily="34" charset="-122"/>
              </a:rPr>
              <a:t>区间下降</a:t>
            </a:r>
            <a:r>
              <a:rPr lang="en-US" altLang="zh-CN" sz="1200" b="1">
                <a:solidFill>
                  <a:schemeClr val="accent6"/>
                </a:solidFill>
                <a:latin typeface="微软雅黑" panose="020B0503020204020204" pitchFamily="34" charset="-122"/>
                <a:ea typeface="微软雅黑" panose="020B0503020204020204" pitchFamily="34" charset="-122"/>
              </a:rPr>
              <a:t>0.60%</a:t>
            </a:r>
            <a:r>
              <a:rPr lang="zh-CN" altLang="en-US" sz="120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a:t>
            </a:r>
            <a:r>
              <a:rPr lang="zh-CN" altLang="en-US" sz="1200">
                <a:latin typeface="微软雅黑" panose="020B0503020204020204" pitchFamily="34" charset="-122"/>
                <a:ea typeface="微软雅黑" panose="020B0503020204020204" pitchFamily="34" charset="-122"/>
              </a:rPr>
              <a:t>区间下降</a:t>
            </a:r>
            <a:r>
              <a:rPr lang="en-US" altLang="zh-CN" sz="1200" b="1">
                <a:solidFill>
                  <a:schemeClr val="accent6"/>
                </a:solidFill>
                <a:latin typeface="微软雅黑" panose="020B0503020204020204" pitchFamily="34" charset="-122"/>
                <a:ea typeface="微软雅黑" panose="020B0503020204020204" pitchFamily="34" charset="-122"/>
              </a:rPr>
              <a:t>1.38%</a:t>
            </a:r>
            <a:r>
              <a:rPr lang="zh-CN" altLang="en-US" sz="120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15-30</a:t>
            </a:r>
            <a:r>
              <a:rPr lang="zh-CN" altLang="en-US" sz="1200">
                <a:latin typeface="微软雅黑" panose="020B0503020204020204" pitchFamily="34" charset="-122"/>
                <a:ea typeface="微软雅黑" panose="020B0503020204020204" pitchFamily="34" charset="-122"/>
              </a:rPr>
              <a:t>万区间增长</a:t>
            </a:r>
            <a:r>
              <a:rPr lang="en-US" altLang="zh-CN" sz="1200" b="1">
                <a:solidFill>
                  <a:srgbClr val="C00000"/>
                </a:solidFill>
                <a:latin typeface="微软雅黑" panose="020B0503020204020204" pitchFamily="34" charset="-122"/>
                <a:ea typeface="微软雅黑" panose="020B0503020204020204" pitchFamily="34" charset="-122"/>
              </a:rPr>
              <a:t>1.29%</a:t>
            </a:r>
            <a:r>
              <a:rPr lang="zh-CN" altLang="en-US" sz="120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a:t>
            </a:r>
            <a:r>
              <a:rPr lang="zh-CN" altLang="en-US" sz="1200">
                <a:latin typeface="微软雅黑" panose="020B0503020204020204" pitchFamily="34" charset="-122"/>
                <a:ea typeface="微软雅黑" panose="020B0503020204020204" pitchFamily="34" charset="-122"/>
              </a:rPr>
              <a:t>区间以上增长</a:t>
            </a:r>
            <a:r>
              <a:rPr lang="en-US" altLang="zh-CN" sz="1200" b="1">
                <a:solidFill>
                  <a:srgbClr val="C00000"/>
                </a:solidFill>
                <a:latin typeface="微软雅黑" panose="020B0503020204020204" pitchFamily="34" charset="-122"/>
                <a:ea typeface="微软雅黑" panose="020B0503020204020204" pitchFamily="34" charset="-122"/>
              </a:rPr>
              <a:t>0.02%</a:t>
            </a:r>
            <a:r>
              <a:rPr lang="zh-CN" altLang="en-US" sz="1200">
                <a:latin typeface="微软雅黑" panose="020B0503020204020204" pitchFamily="34" charset="-122"/>
                <a:ea typeface="微软雅黑" panose="020B0503020204020204" pitchFamily="34" charset="-122"/>
              </a:rPr>
              <a:t>。</a:t>
            </a:r>
            <a:endParaRPr lang="en-US" altLang="zh-CN" sz="1200">
              <a:latin typeface="微软雅黑" panose="020B0503020204020204" pitchFamily="34" charset="-122"/>
              <a:ea typeface="微软雅黑" panose="020B0503020204020204" pitchFamily="34" charset="-122"/>
            </a:endParaRPr>
          </a:p>
          <a:p>
            <a:pPr>
              <a:lnSpc>
                <a:spcPct val="150000"/>
              </a:lnSpc>
            </a:pPr>
            <a:r>
              <a:rPr lang="en-US" altLang="zh-CN" sz="1200">
                <a:latin typeface="微软雅黑" panose="020B0503020204020204" pitchFamily="34" charset="-122"/>
                <a:ea typeface="微软雅黑" panose="020B0503020204020204" pitchFamily="34" charset="-122"/>
              </a:rPr>
              <a:t>5</a:t>
            </a:r>
            <a:r>
              <a:rPr lang="zh-CN" altLang="en-US" sz="1200">
                <a:latin typeface="微软雅黑" panose="020B0503020204020204" pitchFamily="34" charset="-122"/>
                <a:ea typeface="微软雅黑" panose="020B0503020204020204" pitchFamily="34" charset="-122"/>
              </a:rPr>
              <a:t>万元以下价格区间与去年同期相比增长了</a:t>
            </a:r>
            <a:r>
              <a:rPr lang="en-US" altLang="zh-CN" sz="1200" b="1">
                <a:solidFill>
                  <a:srgbClr val="C00000"/>
                </a:solidFill>
                <a:latin typeface="微软雅黑" panose="020B0503020204020204" pitchFamily="34" charset="-122"/>
                <a:ea typeface="微软雅黑" panose="020B0503020204020204" pitchFamily="34" charset="-122"/>
              </a:rPr>
              <a:t>1.93%</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5-15</a:t>
            </a:r>
            <a:r>
              <a:rPr lang="zh-CN" altLang="en-US" sz="1200">
                <a:latin typeface="微软雅黑" panose="020B0503020204020204" pitchFamily="34" charset="-122"/>
                <a:ea typeface="微软雅黑" panose="020B0503020204020204" pitchFamily="34" charset="-122"/>
              </a:rPr>
              <a:t>万元价格区间与去年同期相比下降了</a:t>
            </a:r>
            <a:r>
              <a:rPr lang="en-US" altLang="zh-CN" sz="1200" b="1">
                <a:solidFill>
                  <a:schemeClr val="accent6"/>
                </a:solidFill>
                <a:latin typeface="微软雅黑" panose="020B0503020204020204" pitchFamily="34" charset="-122"/>
                <a:ea typeface="微软雅黑" panose="020B0503020204020204" pitchFamily="34" charset="-122"/>
              </a:rPr>
              <a:t>3.24%</a:t>
            </a:r>
            <a:r>
              <a:rPr lang="zh-CN" altLang="en-US" sz="120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00000000-0008-0000-0200-000041010000}"/>
              </a:ext>
            </a:extLst>
          </p:cNvPr>
          <p:cNvGrpSpPr/>
          <p:nvPr/>
        </p:nvGrpSpPr>
        <p:grpSpPr>
          <a:xfrm>
            <a:off x="480734" y="2675439"/>
            <a:ext cx="7856148" cy="3297821"/>
            <a:chOff x="0" y="0"/>
            <a:chExt cx="7544120" cy="3011533"/>
          </a:xfrm>
        </p:grpSpPr>
        <p:sp>
          <p:nvSpPr>
            <p:cNvPr id="11" name="矩形 10">
              <a:extLst>
                <a:ext uri="{FF2B5EF4-FFF2-40B4-BE49-F238E27FC236}">
                  <a16:creationId xmlns:a16="http://schemas.microsoft.com/office/drawing/2014/main" id="{00000000-0008-0000-0200-000042010000}"/>
                </a:ext>
              </a:extLst>
            </p:cNvPr>
            <p:cNvSpPr/>
            <p:nvPr/>
          </p:nvSpPr>
          <p:spPr>
            <a:xfrm>
              <a:off x="237309" y="0"/>
              <a:ext cx="7306811" cy="2996919"/>
            </a:xfrm>
            <a:prstGeom prst="rect">
              <a:avLst/>
            </a:prstGeom>
            <a:solidFill>
              <a:schemeClr val="bg1">
                <a:lumMod val="95000"/>
                <a:alpha val="80000"/>
              </a:schemeClr>
            </a:solidFill>
            <a:ln>
              <a:solidFill>
                <a:schemeClr val="bg2">
                  <a:lumMod val="50000"/>
                </a:schemeClr>
              </a:solidFill>
            </a:ln>
            <a:effectLst>
              <a:outerShdw blurRad="63500" sx="102000" sy="102000" algn="ctr"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12" name="组合 11">
              <a:extLst>
                <a:ext uri="{FF2B5EF4-FFF2-40B4-BE49-F238E27FC236}">
                  <a16:creationId xmlns:a16="http://schemas.microsoft.com/office/drawing/2014/main" id="{00000000-0008-0000-0200-000043010000}"/>
                </a:ext>
              </a:extLst>
            </p:cNvPr>
            <p:cNvGrpSpPr/>
            <p:nvPr/>
          </p:nvGrpSpPr>
          <p:grpSpPr>
            <a:xfrm>
              <a:off x="0" y="90574"/>
              <a:ext cx="7385810" cy="2920959"/>
              <a:chOff x="0" y="90574"/>
              <a:chExt cx="7119578" cy="2764725"/>
            </a:xfrm>
            <a:solidFill>
              <a:schemeClr val="bg1"/>
            </a:solidFill>
            <a:effectLst>
              <a:outerShdw blurRad="63500" sx="102000" sy="102000" algn="ctr" rotWithShape="0">
                <a:prstClr val="black">
                  <a:alpha val="40000"/>
                </a:prstClr>
              </a:outerShdw>
            </a:effectLst>
          </p:grpSpPr>
          <p:graphicFrame>
            <p:nvGraphicFramePr>
              <p:cNvPr id="15" name="图表 14">
                <a:extLst>
                  <a:ext uri="{FF2B5EF4-FFF2-40B4-BE49-F238E27FC236}">
                    <a16:creationId xmlns:a16="http://schemas.microsoft.com/office/drawing/2014/main" id="{00000000-0008-0000-0200-000044010000}"/>
                  </a:ext>
                </a:extLst>
              </p:cNvPr>
              <p:cNvGraphicFramePr>
                <a:graphicFrameLocks/>
              </p:cNvGraphicFramePr>
              <p:nvPr/>
            </p:nvGraphicFramePr>
            <p:xfrm>
              <a:off x="3302322" y="90574"/>
              <a:ext cx="3817256" cy="272595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图表 15">
                <a:extLst>
                  <a:ext uri="{FF2B5EF4-FFF2-40B4-BE49-F238E27FC236}">
                    <a16:creationId xmlns:a16="http://schemas.microsoft.com/office/drawing/2014/main" id="{00000000-0008-0000-0200-000045010000}"/>
                  </a:ext>
                </a:extLst>
              </p:cNvPr>
              <p:cNvGraphicFramePr>
                <a:graphicFrameLocks/>
              </p:cNvGraphicFramePr>
              <p:nvPr/>
            </p:nvGraphicFramePr>
            <p:xfrm>
              <a:off x="0" y="129341"/>
              <a:ext cx="3817256" cy="2725958"/>
            </p:xfrm>
            <a:graphic>
              <a:graphicData uri="http://schemas.openxmlformats.org/drawingml/2006/chart">
                <c:chart xmlns:c="http://schemas.openxmlformats.org/drawingml/2006/chart" xmlns:r="http://schemas.openxmlformats.org/officeDocument/2006/relationships" r:id="rId4"/>
              </a:graphicData>
            </a:graphic>
          </p:graphicFrame>
        </p:grpSp>
      </p:grpSp>
    </p:spTree>
    <p:extLst>
      <p:ext uri="{BB962C8B-B14F-4D97-AF65-F5344CB8AC3E}">
        <p14:creationId xmlns:p14="http://schemas.microsoft.com/office/powerpoint/2010/main" val="13976313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D4437CC7-BA87-4B34-B9C7-0B4E610EB8BE}"/>
              </a:ext>
            </a:extLst>
          </p:cNvPr>
          <p:cNvSpPr txBox="1"/>
          <p:nvPr/>
        </p:nvSpPr>
        <p:spPr>
          <a:xfrm>
            <a:off x="228599" y="353339"/>
            <a:ext cx="5926667" cy="400110"/>
          </a:xfrm>
          <a:prstGeom prst="rect">
            <a:avLst/>
          </a:prstGeom>
          <a:noFill/>
        </p:spPr>
        <p:txBody>
          <a:bodyPr wrap="square" rtlCol="0">
            <a:spAutoFit/>
          </a:bodyPr>
          <a:lstStyle/>
          <a:p>
            <a:r>
              <a:rPr lang="en-US" altLang="zh-CN" sz="2000" b="1">
                <a:latin typeface="微软雅黑" panose="020B0503020204020204" pitchFamily="34" charset="-122"/>
                <a:ea typeface="微软雅黑" panose="020B0503020204020204" pitchFamily="34" charset="-122"/>
              </a:rPr>
              <a:t>2021</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1-5</a:t>
            </a:r>
            <a:r>
              <a:rPr lang="zh-CN" altLang="en-US" sz="2000" b="1">
                <a:latin typeface="微软雅黑" panose="020B0503020204020204" pitchFamily="34" charset="-122"/>
                <a:ea typeface="微软雅黑" panose="020B0503020204020204" pitchFamily="34" charset="-122"/>
              </a:rPr>
              <a:t>月二手车</a:t>
            </a:r>
            <a:r>
              <a:rPr lang="zh-CN" altLang="en-US" sz="2000" b="1" dirty="0">
                <a:latin typeface="微软雅黑" panose="020B0503020204020204" pitchFamily="34" charset="-122"/>
                <a:ea typeface="微软雅黑" panose="020B0503020204020204" pitchFamily="34" charset="-122"/>
              </a:rPr>
              <a:t>分城市销量占比</a:t>
            </a:r>
          </a:p>
        </p:txBody>
      </p:sp>
      <p:sp>
        <p:nvSpPr>
          <p:cNvPr id="3" name="文本框 2">
            <a:extLst>
              <a:ext uri="{FF2B5EF4-FFF2-40B4-BE49-F238E27FC236}">
                <a16:creationId xmlns:a16="http://schemas.microsoft.com/office/drawing/2014/main" id="{EF75CFD4-3CE8-4418-B679-176F4779D5FD}"/>
              </a:ext>
            </a:extLst>
          </p:cNvPr>
          <p:cNvSpPr txBox="1"/>
          <p:nvPr/>
        </p:nvSpPr>
        <p:spPr>
          <a:xfrm>
            <a:off x="228599" y="6204750"/>
            <a:ext cx="6052931" cy="707886"/>
          </a:xfrm>
          <a:prstGeom prst="rect">
            <a:avLst/>
          </a:prstGeom>
          <a:noFill/>
        </p:spPr>
        <p:txBody>
          <a:bodyPr wrap="square" rtlCol="0">
            <a:spAutoFit/>
          </a:bodyPr>
          <a:lstStyle/>
          <a:p>
            <a:r>
              <a:rPr lang="zh-CN" altLang="en-US" sz="1000">
                <a:latin typeface="微软雅黑" panose="020B0503020204020204" pitchFamily="34" charset="-122"/>
                <a:ea typeface="微软雅黑" panose="020B0503020204020204" pitchFamily="34" charset="-122"/>
              </a:rPr>
              <a:t>备注：样本包含全国</a:t>
            </a:r>
            <a:r>
              <a:rPr lang="en-US" altLang="zh-CN" sz="1000">
                <a:latin typeface="微软雅黑" panose="020B0503020204020204" pitchFamily="34" charset="-122"/>
                <a:ea typeface="微软雅黑" panose="020B0503020204020204" pitchFamily="34" charset="-122"/>
              </a:rPr>
              <a:t>338</a:t>
            </a:r>
            <a:r>
              <a:rPr lang="zh-CN" altLang="en-US" sz="1000">
                <a:latin typeface="微软雅黑" panose="020B0503020204020204" pitchFamily="34" charset="-122"/>
                <a:ea typeface="微软雅黑" panose="020B0503020204020204" pitchFamily="34" charset="-122"/>
              </a:rPr>
              <a:t>个分级城市，其中一线城市</a:t>
            </a:r>
            <a:r>
              <a:rPr lang="en-US" altLang="zh-CN" sz="1000">
                <a:latin typeface="微软雅黑" panose="020B0503020204020204" pitchFamily="34" charset="-122"/>
                <a:ea typeface="微软雅黑" panose="020B0503020204020204" pitchFamily="34" charset="-122"/>
              </a:rPr>
              <a:t>4</a:t>
            </a:r>
            <a:r>
              <a:rPr lang="zh-CN" altLang="en-US" sz="1000">
                <a:latin typeface="微软雅黑" panose="020B0503020204020204" pitchFamily="34" charset="-122"/>
                <a:ea typeface="微软雅黑" panose="020B0503020204020204" pitchFamily="34" charset="-122"/>
              </a:rPr>
              <a:t>个，北京、上海、广州、深圳，</a:t>
            </a:r>
            <a:r>
              <a:rPr lang="zh-CN" altLang="en-US" sz="1000">
                <a:solidFill>
                  <a:srgbClr val="191919"/>
                </a:solidFill>
                <a:latin typeface="微软雅黑" panose="020B0503020204020204" pitchFamily="34" charset="-122"/>
                <a:ea typeface="微软雅黑" panose="020B0503020204020204" pitchFamily="34" charset="-122"/>
              </a:rPr>
              <a:t>二线城市</a:t>
            </a:r>
            <a:r>
              <a:rPr lang="en-US" altLang="zh-CN" sz="1000">
                <a:solidFill>
                  <a:srgbClr val="191919"/>
                </a:solidFill>
                <a:latin typeface="微软雅黑" panose="020B0503020204020204" pitchFamily="34" charset="-122"/>
                <a:ea typeface="微软雅黑" panose="020B0503020204020204" pitchFamily="34" charset="-122"/>
              </a:rPr>
              <a:t>45</a:t>
            </a:r>
            <a:r>
              <a:rPr lang="zh-CN" altLang="en-US" sz="1000">
                <a:solidFill>
                  <a:srgbClr val="191919"/>
                </a:solidFill>
                <a:latin typeface="微软雅黑" panose="020B0503020204020204" pitchFamily="34" charset="-122"/>
                <a:ea typeface="微软雅黑" panose="020B0503020204020204" pitchFamily="34" charset="-122"/>
              </a:rPr>
              <a:t>个，三</a:t>
            </a:r>
            <a:endParaRPr lang="en-US" altLang="zh-CN" sz="1000">
              <a:solidFill>
                <a:srgbClr val="191919"/>
              </a:solidFill>
              <a:latin typeface="微软雅黑" panose="020B0503020204020204" pitchFamily="34" charset="-122"/>
              <a:ea typeface="微软雅黑" panose="020B0503020204020204" pitchFamily="34" charset="-122"/>
            </a:endParaRPr>
          </a:p>
          <a:p>
            <a:endParaRPr lang="en-US" altLang="zh-CN" sz="1000">
              <a:solidFill>
                <a:srgbClr val="191919"/>
              </a:solidFill>
              <a:latin typeface="微软雅黑" panose="020B0503020204020204" pitchFamily="34" charset="-122"/>
              <a:ea typeface="微软雅黑" panose="020B0503020204020204" pitchFamily="34" charset="-122"/>
            </a:endParaRPr>
          </a:p>
          <a:p>
            <a:r>
              <a:rPr lang="zh-CN" altLang="en-US" sz="1000">
                <a:solidFill>
                  <a:srgbClr val="191919"/>
                </a:solidFill>
                <a:latin typeface="微软雅黑" panose="020B0503020204020204" pitchFamily="34" charset="-122"/>
                <a:ea typeface="微软雅黑" panose="020B0503020204020204" pitchFamily="34" charset="-122"/>
              </a:rPr>
              <a:t>线城市</a:t>
            </a:r>
            <a:r>
              <a:rPr lang="en-US" altLang="zh-CN" sz="1000">
                <a:solidFill>
                  <a:srgbClr val="191919"/>
                </a:solidFill>
                <a:latin typeface="微软雅黑" panose="020B0503020204020204" pitchFamily="34" charset="-122"/>
                <a:ea typeface="微软雅黑" panose="020B0503020204020204" pitchFamily="34" charset="-122"/>
              </a:rPr>
              <a:t>70</a:t>
            </a:r>
            <a:r>
              <a:rPr lang="zh-CN" altLang="en-US" sz="1000">
                <a:solidFill>
                  <a:srgbClr val="191919"/>
                </a:solidFill>
                <a:latin typeface="微软雅黑" panose="020B0503020204020204" pitchFamily="34" charset="-122"/>
                <a:ea typeface="微软雅黑" panose="020B0503020204020204" pitchFamily="34" charset="-122"/>
              </a:rPr>
              <a:t>个，四线城市</a:t>
            </a:r>
            <a:r>
              <a:rPr lang="en-US" altLang="zh-CN" sz="1000">
                <a:solidFill>
                  <a:srgbClr val="191919"/>
                </a:solidFill>
                <a:latin typeface="微软雅黑" panose="020B0503020204020204" pitchFamily="34" charset="-122"/>
                <a:ea typeface="微软雅黑" panose="020B0503020204020204" pitchFamily="34" charset="-122"/>
              </a:rPr>
              <a:t>90</a:t>
            </a:r>
            <a:r>
              <a:rPr lang="zh-CN" altLang="en-US" sz="1000">
                <a:solidFill>
                  <a:srgbClr val="191919"/>
                </a:solidFill>
                <a:latin typeface="微软雅黑" panose="020B0503020204020204" pitchFamily="34" charset="-122"/>
                <a:ea typeface="微软雅黑" panose="020B0503020204020204" pitchFamily="34" charset="-122"/>
              </a:rPr>
              <a:t>个，五线城市</a:t>
            </a:r>
            <a:r>
              <a:rPr lang="en-US" altLang="zh-CN" sz="1000">
                <a:solidFill>
                  <a:srgbClr val="191919"/>
                </a:solidFill>
                <a:latin typeface="微软雅黑" panose="020B0503020204020204" pitchFamily="34" charset="-122"/>
                <a:ea typeface="微软雅黑" panose="020B0503020204020204" pitchFamily="34" charset="-122"/>
              </a:rPr>
              <a:t>129</a:t>
            </a:r>
            <a:r>
              <a:rPr lang="zh-CN" altLang="en-US" sz="1000">
                <a:solidFill>
                  <a:srgbClr val="191919"/>
                </a:solidFill>
                <a:latin typeface="微软雅黑" panose="020B0503020204020204" pitchFamily="34" charset="-122"/>
                <a:ea typeface="微软雅黑" panose="020B0503020204020204" pitchFamily="34" charset="-122"/>
              </a:rPr>
              <a:t>个。</a:t>
            </a:r>
            <a:endParaRPr lang="zh-CN" altLang="en-US" sz="1000">
              <a:latin typeface="微软雅黑" panose="020B0503020204020204" pitchFamily="34" charset="-122"/>
              <a:ea typeface="微软雅黑" panose="020B0503020204020204" pitchFamily="34" charset="-122"/>
            </a:endParaRPr>
          </a:p>
          <a:p>
            <a:endParaRPr lang="zh-CN" altLang="en-US" sz="100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0A96E84D-0D8E-4AAE-AFAC-BF9B2FC0C97B}"/>
              </a:ext>
            </a:extLst>
          </p:cNvPr>
          <p:cNvSpPr txBox="1"/>
          <p:nvPr/>
        </p:nvSpPr>
        <p:spPr>
          <a:xfrm>
            <a:off x="5369249" y="1326338"/>
            <a:ext cx="3499622" cy="2508123"/>
          </a:xfrm>
          <a:prstGeom prst="rect">
            <a:avLst/>
          </a:prstGeom>
          <a:noFill/>
        </p:spPr>
        <p:txBody>
          <a:bodyPr wrap="square" rtlCol="0">
            <a:spAutoFit/>
          </a:bodyPr>
          <a:lstStyle/>
          <a:p>
            <a:pPr>
              <a:lnSpc>
                <a:spcPct val="200000"/>
              </a:lnSpc>
            </a:pPr>
            <a:r>
              <a:rPr lang="en-US" altLang="zh-CN" sz="1000">
                <a:latin typeface="微软雅黑" panose="020B0503020204020204" pitchFamily="34" charset="-122"/>
                <a:ea typeface="微软雅黑" panose="020B0503020204020204" pitchFamily="34" charset="-122"/>
              </a:rPr>
              <a:t>2021</a:t>
            </a:r>
            <a:r>
              <a:rPr lang="zh-CN" altLang="en-US" sz="1000">
                <a:latin typeface="微软雅黑" panose="020B0503020204020204" pitchFamily="34" charset="-122"/>
                <a:ea typeface="微软雅黑" panose="020B0503020204020204" pitchFamily="34" charset="-122"/>
              </a:rPr>
              <a:t>年</a:t>
            </a:r>
            <a:r>
              <a:rPr lang="en-US" altLang="zh-CN" sz="1000">
                <a:latin typeface="微软雅黑" panose="020B0503020204020204" pitchFamily="34" charset="-122"/>
                <a:ea typeface="微软雅黑" panose="020B0503020204020204" pitchFamily="34" charset="-122"/>
              </a:rPr>
              <a:t>1-5</a:t>
            </a:r>
            <a:r>
              <a:rPr lang="zh-CN" altLang="en-US" sz="1000">
                <a:latin typeface="微软雅黑" panose="020B0503020204020204" pitchFamily="34" charset="-122"/>
                <a:ea typeface="微软雅黑" panose="020B0503020204020204" pitchFamily="34" charset="-122"/>
              </a:rPr>
              <a:t>月，二手车</a:t>
            </a:r>
            <a:r>
              <a:rPr lang="zh-CN" altLang="en-US" sz="1000" dirty="0">
                <a:latin typeface="微软雅黑" panose="020B0503020204020204" pitchFamily="34" charset="-122"/>
                <a:ea typeface="微软雅黑" panose="020B0503020204020204" pitchFamily="34" charset="-122"/>
              </a:rPr>
              <a:t>销量城市占比分布：一线城市</a:t>
            </a:r>
            <a:r>
              <a:rPr lang="zh-CN" altLang="en-US" sz="1000">
                <a:latin typeface="微软雅黑" panose="020B0503020204020204" pitchFamily="34" charset="-122"/>
                <a:ea typeface="微软雅黑" panose="020B0503020204020204" pitchFamily="34" charset="-122"/>
              </a:rPr>
              <a:t>占比</a:t>
            </a:r>
            <a:r>
              <a:rPr lang="en-US" altLang="zh-CN" sz="1000">
                <a:latin typeface="微软雅黑" panose="020B0503020204020204" pitchFamily="34" charset="-122"/>
                <a:ea typeface="微软雅黑" panose="020B0503020204020204" pitchFamily="34" charset="-122"/>
              </a:rPr>
              <a:t>10.84%</a:t>
            </a:r>
            <a:r>
              <a:rPr lang="zh-CN" altLang="en-US" sz="1000" dirty="0">
                <a:latin typeface="微软雅黑" panose="020B0503020204020204" pitchFamily="34" charset="-122"/>
                <a:ea typeface="微软雅黑" panose="020B0503020204020204" pitchFamily="34" charset="-122"/>
              </a:rPr>
              <a:t>，</a:t>
            </a:r>
            <a:r>
              <a:rPr lang="zh-CN" altLang="en-US" sz="1000">
                <a:latin typeface="微软雅黑" panose="020B0503020204020204" pitchFamily="34" charset="-122"/>
                <a:ea typeface="微软雅黑" panose="020B0503020204020204" pitchFamily="34" charset="-122"/>
              </a:rPr>
              <a:t>较去年下降</a:t>
            </a:r>
            <a:r>
              <a:rPr lang="en-US" altLang="zh-CN" sz="1000" b="1">
                <a:solidFill>
                  <a:schemeClr val="accent6"/>
                </a:solidFill>
                <a:latin typeface="微软雅黑" panose="020B0503020204020204" pitchFamily="34" charset="-122"/>
                <a:ea typeface="微软雅黑" panose="020B0503020204020204" pitchFamily="34" charset="-122"/>
              </a:rPr>
              <a:t>0.33%</a:t>
            </a:r>
            <a:r>
              <a:rPr lang="zh-CN" altLang="en-US" sz="100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二线城市</a:t>
            </a:r>
            <a:r>
              <a:rPr lang="zh-CN" altLang="en-US" sz="1000">
                <a:latin typeface="微软雅黑" panose="020B0503020204020204" pitchFamily="34" charset="-122"/>
                <a:ea typeface="微软雅黑" panose="020B0503020204020204" pitchFamily="34" charset="-122"/>
              </a:rPr>
              <a:t>占比</a:t>
            </a:r>
            <a:r>
              <a:rPr lang="en-US" altLang="zh-CN" sz="1000">
                <a:latin typeface="微软雅黑" panose="020B0503020204020204" pitchFamily="34" charset="-122"/>
                <a:ea typeface="微软雅黑" panose="020B0503020204020204" pitchFamily="34" charset="-122"/>
              </a:rPr>
              <a:t>43.34%</a:t>
            </a:r>
            <a:r>
              <a:rPr lang="zh-CN" altLang="en-US" sz="1000" dirty="0">
                <a:latin typeface="微软雅黑" panose="020B0503020204020204" pitchFamily="34" charset="-122"/>
                <a:ea typeface="微软雅黑" panose="020B0503020204020204" pitchFamily="34" charset="-122"/>
              </a:rPr>
              <a:t>，</a:t>
            </a:r>
            <a:r>
              <a:rPr lang="zh-CN" altLang="en-US" sz="1000">
                <a:latin typeface="微软雅黑" panose="020B0503020204020204" pitchFamily="34" charset="-122"/>
                <a:ea typeface="微软雅黑" panose="020B0503020204020204" pitchFamily="34" charset="-122"/>
              </a:rPr>
              <a:t>较去年增长</a:t>
            </a:r>
            <a:r>
              <a:rPr lang="en-US" altLang="zh-CN" sz="1000" b="1">
                <a:solidFill>
                  <a:srgbClr val="C00000"/>
                </a:solidFill>
                <a:latin typeface="微软雅黑" panose="020B0503020204020204" pitchFamily="34" charset="-122"/>
                <a:ea typeface="微软雅黑" panose="020B0503020204020204" pitchFamily="34" charset="-122"/>
              </a:rPr>
              <a:t>0.06%</a:t>
            </a:r>
            <a:r>
              <a:rPr lang="zh-CN" altLang="en-US" sz="100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三线城市</a:t>
            </a:r>
            <a:r>
              <a:rPr lang="zh-CN" altLang="en-US" sz="1000">
                <a:latin typeface="微软雅黑" panose="020B0503020204020204" pitchFamily="34" charset="-122"/>
                <a:ea typeface="微软雅黑" panose="020B0503020204020204" pitchFamily="34" charset="-122"/>
              </a:rPr>
              <a:t>占比</a:t>
            </a:r>
            <a:r>
              <a:rPr lang="en-US" altLang="zh-CN" sz="1000">
                <a:latin typeface="微软雅黑" panose="020B0503020204020204" pitchFamily="34" charset="-122"/>
                <a:ea typeface="微软雅黑" panose="020B0503020204020204" pitchFamily="34" charset="-122"/>
              </a:rPr>
              <a:t>18.27%</a:t>
            </a:r>
            <a:r>
              <a:rPr lang="zh-CN" altLang="en-US" sz="1000" dirty="0">
                <a:latin typeface="微软雅黑" panose="020B0503020204020204" pitchFamily="34" charset="-122"/>
                <a:ea typeface="微软雅黑" panose="020B0503020204020204" pitchFamily="34" charset="-122"/>
              </a:rPr>
              <a:t>，</a:t>
            </a:r>
            <a:r>
              <a:rPr lang="zh-CN" altLang="en-US" sz="1000">
                <a:latin typeface="微软雅黑" panose="020B0503020204020204" pitchFamily="34" charset="-122"/>
                <a:ea typeface="微软雅黑" panose="020B0503020204020204" pitchFamily="34" charset="-122"/>
              </a:rPr>
              <a:t>较去年增长</a:t>
            </a:r>
            <a:r>
              <a:rPr lang="en-US" altLang="zh-CN" sz="1000" b="1">
                <a:solidFill>
                  <a:srgbClr val="C00000"/>
                </a:solidFill>
                <a:latin typeface="微软雅黑" panose="020B0503020204020204" pitchFamily="34" charset="-122"/>
                <a:ea typeface="微软雅黑" panose="020B0503020204020204" pitchFamily="34" charset="-122"/>
              </a:rPr>
              <a:t>0.32%</a:t>
            </a:r>
            <a:r>
              <a:rPr lang="en-US" altLang="zh-CN" sz="1000" b="1">
                <a:solidFill>
                  <a:schemeClr val="accent6"/>
                </a:solidFill>
                <a:latin typeface="微软雅黑" panose="020B0503020204020204" pitchFamily="34" charset="-122"/>
                <a:ea typeface="微软雅黑" panose="020B0503020204020204" pitchFamily="34" charset="-122"/>
              </a:rPr>
              <a:t> </a:t>
            </a:r>
            <a:r>
              <a:rPr lang="zh-CN" altLang="en-US" sz="1000" dirty="0">
                <a:latin typeface="微软雅黑" panose="020B0503020204020204" pitchFamily="34" charset="-122"/>
                <a:ea typeface="微软雅黑" panose="020B0503020204020204" pitchFamily="34" charset="-122"/>
              </a:rPr>
              <a:t>，四线城市</a:t>
            </a:r>
            <a:r>
              <a:rPr lang="zh-CN" altLang="en-US" sz="1000">
                <a:latin typeface="微软雅黑" panose="020B0503020204020204" pitchFamily="34" charset="-122"/>
                <a:ea typeface="微软雅黑" panose="020B0503020204020204" pitchFamily="34" charset="-122"/>
              </a:rPr>
              <a:t>占比</a:t>
            </a:r>
            <a:r>
              <a:rPr lang="en-US" altLang="zh-CN" sz="1000">
                <a:latin typeface="微软雅黑" panose="020B0503020204020204" pitchFamily="34" charset="-122"/>
                <a:ea typeface="微软雅黑" panose="020B0503020204020204" pitchFamily="34" charset="-122"/>
              </a:rPr>
              <a:t>16.18%</a:t>
            </a:r>
            <a:r>
              <a:rPr lang="zh-CN" altLang="en-US" sz="1000" dirty="0">
                <a:latin typeface="微软雅黑" panose="020B0503020204020204" pitchFamily="34" charset="-122"/>
                <a:ea typeface="微软雅黑" panose="020B0503020204020204" pitchFamily="34" charset="-122"/>
              </a:rPr>
              <a:t>，较</a:t>
            </a:r>
            <a:r>
              <a:rPr lang="zh-CN" altLang="en-US" sz="1000">
                <a:latin typeface="微软雅黑" panose="020B0503020204020204" pitchFamily="34" charset="-122"/>
                <a:ea typeface="微软雅黑" panose="020B0503020204020204" pitchFamily="34" charset="-122"/>
              </a:rPr>
              <a:t>去年下降</a:t>
            </a:r>
            <a:r>
              <a:rPr lang="en-US" altLang="zh-CN" sz="1000" b="1">
                <a:solidFill>
                  <a:schemeClr val="accent6"/>
                </a:solidFill>
                <a:latin typeface="微软雅黑" panose="020B0503020204020204" pitchFamily="34" charset="-122"/>
                <a:ea typeface="微软雅黑" panose="020B0503020204020204" pitchFamily="34" charset="-122"/>
              </a:rPr>
              <a:t>0.12%</a:t>
            </a:r>
            <a:r>
              <a:rPr lang="zh-CN" altLang="en-US" sz="1000" dirty="0">
                <a:latin typeface="微软雅黑" panose="020B0503020204020204" pitchFamily="34" charset="-122"/>
                <a:ea typeface="微软雅黑" panose="020B0503020204020204" pitchFamily="34" charset="-122"/>
              </a:rPr>
              <a:t>，五线城市</a:t>
            </a:r>
            <a:r>
              <a:rPr lang="zh-CN" altLang="en-US" sz="1000">
                <a:latin typeface="微软雅黑" panose="020B0503020204020204" pitchFamily="34" charset="-122"/>
                <a:ea typeface="微软雅黑" panose="020B0503020204020204" pitchFamily="34" charset="-122"/>
              </a:rPr>
              <a:t>占比</a:t>
            </a:r>
            <a:r>
              <a:rPr lang="en-US" altLang="zh-CN" sz="1000">
                <a:latin typeface="微软雅黑" panose="020B0503020204020204" pitchFamily="34" charset="-122"/>
                <a:ea typeface="微软雅黑" panose="020B0503020204020204" pitchFamily="34" charset="-122"/>
              </a:rPr>
              <a:t>11.37%</a:t>
            </a:r>
            <a:r>
              <a:rPr lang="zh-CN" altLang="en-US" sz="1000" dirty="0">
                <a:latin typeface="微软雅黑" panose="020B0503020204020204" pitchFamily="34" charset="-122"/>
                <a:ea typeface="微软雅黑" panose="020B0503020204020204" pitchFamily="34" charset="-122"/>
              </a:rPr>
              <a:t>，</a:t>
            </a:r>
            <a:r>
              <a:rPr lang="zh-CN" altLang="en-US" sz="1000">
                <a:latin typeface="微软雅黑" panose="020B0503020204020204" pitchFamily="34" charset="-122"/>
                <a:ea typeface="微软雅黑" panose="020B0503020204020204" pitchFamily="34" charset="-122"/>
              </a:rPr>
              <a:t>较去年增长</a:t>
            </a:r>
            <a:r>
              <a:rPr lang="en-US" altLang="zh-CN" sz="1000" b="1">
                <a:solidFill>
                  <a:srgbClr val="C00000"/>
                </a:solidFill>
                <a:latin typeface="微软雅黑" panose="020B0503020204020204" pitchFamily="34" charset="-122"/>
                <a:ea typeface="微软雅黑" panose="020B0503020204020204" pitchFamily="34" charset="-122"/>
              </a:rPr>
              <a:t>0.07%</a:t>
            </a:r>
            <a:r>
              <a:rPr lang="zh-CN" altLang="en-US" sz="100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a:p>
            <a:pPr>
              <a:lnSpc>
                <a:spcPct val="200000"/>
              </a:lnSpc>
            </a:pPr>
            <a:r>
              <a:rPr lang="en-US" altLang="zh-CN" sz="1000">
                <a:latin typeface="微软雅黑" panose="020B0503020204020204" pitchFamily="34" charset="-122"/>
                <a:ea typeface="微软雅黑" panose="020B0503020204020204" pitchFamily="34" charset="-122"/>
              </a:rPr>
              <a:t>1-5</a:t>
            </a:r>
            <a:r>
              <a:rPr lang="zh-CN" altLang="en-US" sz="1000">
                <a:latin typeface="微软雅黑" panose="020B0503020204020204" pitchFamily="34" charset="-122"/>
                <a:ea typeface="微软雅黑" panose="020B0503020204020204" pitchFamily="34" charset="-122"/>
              </a:rPr>
              <a:t>月二手车交易情况，从城市分布占比来看，与去年同期相比二线、三线、五线城市占比有所增长，一线、四线城市占比均有小幅下降。</a:t>
            </a:r>
            <a:endParaRPr lang="en-US" altLang="zh-CN" sz="1000" dirty="0">
              <a:latin typeface="微软雅黑" panose="020B0503020204020204" pitchFamily="34" charset="-122"/>
              <a:ea typeface="微软雅黑" panose="020B0503020204020204" pitchFamily="34" charset="-122"/>
            </a:endParaRPr>
          </a:p>
        </p:txBody>
      </p:sp>
      <p:graphicFrame>
        <p:nvGraphicFramePr>
          <p:cNvPr id="15" name="表格 14">
            <a:extLst>
              <a:ext uri="{FF2B5EF4-FFF2-40B4-BE49-F238E27FC236}">
                <a16:creationId xmlns:a16="http://schemas.microsoft.com/office/drawing/2014/main" id="{71BCDA5A-9318-4BC3-93FF-02E29DB2CAC8}"/>
              </a:ext>
            </a:extLst>
          </p:cNvPr>
          <p:cNvGraphicFramePr>
            <a:graphicFrameLocks noGrp="1"/>
          </p:cNvGraphicFramePr>
          <p:nvPr/>
        </p:nvGraphicFramePr>
        <p:xfrm>
          <a:off x="121196" y="3922636"/>
          <a:ext cx="5024763" cy="1821879"/>
        </p:xfrm>
        <a:graphic>
          <a:graphicData uri="http://schemas.openxmlformats.org/drawingml/2006/table">
            <a:tbl>
              <a:tblPr>
                <a:effectLst>
                  <a:outerShdw blurRad="50800" dist="38100" dir="18900000" algn="bl" rotWithShape="0">
                    <a:prstClr val="black">
                      <a:alpha val="40000"/>
                    </a:prstClr>
                  </a:outerShdw>
                </a:effectLst>
              </a:tblPr>
              <a:tblGrid>
                <a:gridCol w="1594316">
                  <a:extLst>
                    <a:ext uri="{9D8B030D-6E8A-4147-A177-3AD203B41FA5}">
                      <a16:colId xmlns:a16="http://schemas.microsoft.com/office/drawing/2014/main" val="1776926331"/>
                    </a:ext>
                  </a:extLst>
                </a:gridCol>
                <a:gridCol w="1610315">
                  <a:extLst>
                    <a:ext uri="{9D8B030D-6E8A-4147-A177-3AD203B41FA5}">
                      <a16:colId xmlns:a16="http://schemas.microsoft.com/office/drawing/2014/main" val="1244558198"/>
                    </a:ext>
                  </a:extLst>
                </a:gridCol>
                <a:gridCol w="1820132">
                  <a:extLst>
                    <a:ext uri="{9D8B030D-6E8A-4147-A177-3AD203B41FA5}">
                      <a16:colId xmlns:a16="http://schemas.microsoft.com/office/drawing/2014/main" val="2218426445"/>
                    </a:ext>
                  </a:extLst>
                </a:gridCol>
              </a:tblGrid>
              <a:tr h="316849">
                <a:tc>
                  <a:txBody>
                    <a:bodyPr/>
                    <a:lstStyle/>
                    <a:p>
                      <a:pPr algn="ctr" rtl="0" fontAlgn="ctr"/>
                      <a:r>
                        <a:rPr lang="zh-CN" altLang="en-US" sz="1000" b="1" i="0" u="none" strike="noStrike">
                          <a:solidFill>
                            <a:srgbClr val="000000"/>
                          </a:solidFill>
                          <a:effectLst/>
                          <a:latin typeface="微软雅黑" panose="020B0503020204020204" pitchFamily="34" charset="-122"/>
                          <a:ea typeface="微软雅黑" panose="020B0503020204020204" pitchFamily="34" charset="-122"/>
                        </a:rPr>
                        <a:t>城市划分</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rgbClr val="D0CECE"/>
                    </a:solidFill>
                  </a:tcPr>
                </a:tc>
                <a:tc>
                  <a:txBody>
                    <a:bodyPr/>
                    <a:lstStyle/>
                    <a:p>
                      <a:pPr algn="ctr" rtl="0" fontAlgn="ctr"/>
                      <a:r>
                        <a:rPr lang="zh-CN" altLang="en-US" sz="1000" b="1" i="0" u="none" strike="noStrike">
                          <a:solidFill>
                            <a:srgbClr val="000000"/>
                          </a:solidFill>
                          <a:effectLst/>
                          <a:latin typeface="微软雅黑" panose="020B0503020204020204" pitchFamily="34" charset="-122"/>
                          <a:ea typeface="微软雅黑" panose="020B0503020204020204" pitchFamily="34" charset="-122"/>
                        </a:rPr>
                        <a:t>交易量（万辆）</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rgbClr val="D0CECE"/>
                    </a:solidFill>
                  </a:tcPr>
                </a:tc>
                <a:tc>
                  <a:txBody>
                    <a:bodyPr/>
                    <a:lstStyle/>
                    <a:p>
                      <a:pPr algn="ctr" rtl="0" fontAlgn="ctr"/>
                      <a:r>
                        <a:rPr lang="zh-CN" altLang="en-US" sz="1000" b="1" i="0" u="none" strike="noStrike">
                          <a:solidFill>
                            <a:srgbClr val="000000"/>
                          </a:solidFill>
                          <a:effectLst/>
                          <a:latin typeface="微软雅黑" panose="020B0503020204020204" pitchFamily="34" charset="-122"/>
                          <a:ea typeface="微软雅黑" panose="020B0503020204020204" pitchFamily="34" charset="-122"/>
                        </a:rPr>
                        <a:t>同比（</a:t>
                      </a:r>
                      <a:r>
                        <a:rPr lang="en-US" altLang="zh-CN" sz="1000" b="1" i="0" u="none" strike="noStrike">
                          <a:solidFill>
                            <a:srgbClr val="000000"/>
                          </a:solidFill>
                          <a:effectLst/>
                          <a:latin typeface="微软雅黑" panose="020B0503020204020204" pitchFamily="34" charset="-122"/>
                          <a:ea typeface="微软雅黑" panose="020B0503020204020204" pitchFamily="34" charset="-122"/>
                        </a:rPr>
                        <a:t>%</a:t>
                      </a:r>
                      <a:r>
                        <a:rPr lang="zh-CN" altLang="en-US" sz="1000" b="1" i="0" u="none" strike="noStrike">
                          <a:solidFill>
                            <a:srgbClr val="000000"/>
                          </a:solidFill>
                          <a:effectLst/>
                          <a:latin typeface="微软雅黑" panose="020B0503020204020204" pitchFamily="34" charset="-122"/>
                          <a:ea typeface="微软雅黑" panose="020B0503020204020204" pitchFamily="34" charset="-122"/>
                        </a:rPr>
                        <a:t>）</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1214581851"/>
                  </a:ext>
                </a:extLst>
              </a:tr>
              <a:tr h="301006">
                <a:tc>
                  <a:txBody>
                    <a:bodyPr/>
                    <a:lstStyle/>
                    <a:p>
                      <a:pPr algn="ctr" rtl="0" fontAlgn="ctr"/>
                      <a:r>
                        <a:rPr lang="zh-CN" altLang="en-US" sz="800" b="1" i="0" u="none" strike="noStrike">
                          <a:solidFill>
                            <a:srgbClr val="000000"/>
                          </a:solidFill>
                          <a:effectLst/>
                          <a:latin typeface="微软雅黑" panose="020B0503020204020204" pitchFamily="34" charset="-122"/>
                          <a:ea typeface="微软雅黑" panose="020B0503020204020204" pitchFamily="34" charset="-122"/>
                        </a:rPr>
                        <a:t>一线城市</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rtl="0" fontAlgn="ctr"/>
                      <a:r>
                        <a:rPr lang="en-US" altLang="zh-CN" sz="800" b="1" i="0" u="none" strike="noStrike">
                          <a:solidFill>
                            <a:srgbClr val="000000"/>
                          </a:solidFill>
                          <a:effectLst/>
                          <a:latin typeface="微软雅黑" panose="020B0503020204020204" pitchFamily="34" charset="-122"/>
                          <a:ea typeface="微软雅黑" panose="020B0503020204020204" pitchFamily="34" charset="-122"/>
                        </a:rPr>
                        <a:t>74.89</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rtl="0" fontAlgn="ctr"/>
                      <a:r>
                        <a:rPr lang="en-US" altLang="zh-CN" sz="800" b="1" i="0" u="none" strike="noStrike">
                          <a:solidFill>
                            <a:srgbClr val="000000"/>
                          </a:solidFill>
                          <a:effectLst/>
                          <a:latin typeface="微软雅黑" panose="020B0503020204020204" pitchFamily="34" charset="-122"/>
                          <a:ea typeface="微软雅黑" panose="020B0503020204020204" pitchFamily="34" charset="-122"/>
                        </a:rPr>
                        <a:t>56.22%</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2253687897"/>
                  </a:ext>
                </a:extLst>
              </a:tr>
              <a:tr h="301006">
                <a:tc>
                  <a:txBody>
                    <a:bodyPr/>
                    <a:lstStyle/>
                    <a:p>
                      <a:pPr algn="ctr" rtl="0" fontAlgn="ctr"/>
                      <a:r>
                        <a:rPr lang="zh-CN" altLang="en-US" sz="800" b="1" i="0" u="none" strike="noStrike">
                          <a:solidFill>
                            <a:srgbClr val="000000"/>
                          </a:solidFill>
                          <a:effectLst/>
                          <a:latin typeface="微软雅黑" panose="020B0503020204020204" pitchFamily="34" charset="-122"/>
                          <a:ea typeface="微软雅黑" panose="020B0503020204020204" pitchFamily="34" charset="-122"/>
                        </a:rPr>
                        <a:t>二线城市</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rtl="0" fontAlgn="ctr"/>
                      <a:r>
                        <a:rPr lang="en-US" altLang="zh-CN" sz="800" b="1" i="0" u="none" strike="noStrike">
                          <a:solidFill>
                            <a:srgbClr val="000000"/>
                          </a:solidFill>
                          <a:effectLst/>
                          <a:latin typeface="微软雅黑" panose="020B0503020204020204" pitchFamily="34" charset="-122"/>
                          <a:ea typeface="微软雅黑" panose="020B0503020204020204" pitchFamily="34" charset="-122"/>
                        </a:rPr>
                        <a:t>299.35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rtl="0" fontAlgn="ctr"/>
                      <a:r>
                        <a:rPr lang="en-US" altLang="zh-CN" sz="800" b="1" i="0" u="none" strike="noStrike">
                          <a:solidFill>
                            <a:srgbClr val="000000"/>
                          </a:solidFill>
                          <a:effectLst/>
                          <a:latin typeface="微软雅黑" panose="020B0503020204020204" pitchFamily="34" charset="-122"/>
                          <a:ea typeface="微软雅黑" panose="020B0503020204020204" pitchFamily="34" charset="-122"/>
                        </a:rPr>
                        <a:t>61.16%</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2494820410"/>
                  </a:ext>
                </a:extLst>
              </a:tr>
              <a:tr h="301006">
                <a:tc>
                  <a:txBody>
                    <a:bodyPr/>
                    <a:lstStyle/>
                    <a:p>
                      <a:pPr algn="ctr" rtl="0" fontAlgn="ctr"/>
                      <a:r>
                        <a:rPr lang="zh-CN" altLang="en-US" sz="800" b="1" i="0" u="none" strike="noStrike">
                          <a:solidFill>
                            <a:srgbClr val="000000"/>
                          </a:solidFill>
                          <a:effectLst/>
                          <a:latin typeface="微软雅黑" panose="020B0503020204020204" pitchFamily="34" charset="-122"/>
                          <a:ea typeface="微软雅黑" panose="020B0503020204020204" pitchFamily="34" charset="-122"/>
                        </a:rPr>
                        <a:t>三线城市</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rtl="0" fontAlgn="ctr"/>
                      <a:r>
                        <a:rPr lang="en-US" altLang="zh-CN" sz="800" b="1" i="0" u="none" strike="noStrike">
                          <a:solidFill>
                            <a:srgbClr val="000000"/>
                          </a:solidFill>
                          <a:effectLst/>
                          <a:latin typeface="微软雅黑" panose="020B0503020204020204" pitchFamily="34" charset="-122"/>
                          <a:ea typeface="微软雅黑" panose="020B0503020204020204" pitchFamily="34" charset="-122"/>
                        </a:rPr>
                        <a:t>126.20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rtl="0" fontAlgn="ctr"/>
                      <a:r>
                        <a:rPr lang="en-US" altLang="zh-CN" sz="800" b="1" i="0" u="none" strike="noStrike">
                          <a:solidFill>
                            <a:srgbClr val="000000"/>
                          </a:solidFill>
                          <a:effectLst/>
                          <a:latin typeface="微软雅黑" panose="020B0503020204020204" pitchFamily="34" charset="-122"/>
                          <a:ea typeface="微软雅黑" panose="020B0503020204020204" pitchFamily="34" charset="-122"/>
                        </a:rPr>
                        <a:t>63.82%</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168634970"/>
                  </a:ext>
                </a:extLst>
              </a:tr>
              <a:tr h="301006">
                <a:tc>
                  <a:txBody>
                    <a:bodyPr/>
                    <a:lstStyle/>
                    <a:p>
                      <a:pPr algn="ctr" rtl="0" fontAlgn="ctr"/>
                      <a:r>
                        <a:rPr lang="zh-CN" altLang="en-US" sz="800" b="1" i="0" u="none" strike="noStrike">
                          <a:solidFill>
                            <a:srgbClr val="000000"/>
                          </a:solidFill>
                          <a:effectLst/>
                          <a:latin typeface="微软雅黑" panose="020B0503020204020204" pitchFamily="34" charset="-122"/>
                          <a:ea typeface="微软雅黑" panose="020B0503020204020204" pitchFamily="34" charset="-122"/>
                        </a:rPr>
                        <a:t>四线城市</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rtl="0" fontAlgn="ctr"/>
                      <a:r>
                        <a:rPr lang="en-US" altLang="zh-CN" sz="800" b="1" i="0" u="none" strike="noStrike">
                          <a:solidFill>
                            <a:srgbClr val="000000"/>
                          </a:solidFill>
                          <a:effectLst/>
                          <a:latin typeface="微软雅黑" panose="020B0503020204020204" pitchFamily="34" charset="-122"/>
                          <a:ea typeface="微软雅黑" panose="020B0503020204020204" pitchFamily="34" charset="-122"/>
                        </a:rPr>
                        <a:t>111.76</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rtl="0" fontAlgn="ctr"/>
                      <a:r>
                        <a:rPr lang="en-US" altLang="zh-CN" sz="800" b="1" i="0" u="none" strike="noStrike">
                          <a:solidFill>
                            <a:srgbClr val="000000"/>
                          </a:solidFill>
                          <a:effectLst/>
                          <a:latin typeface="微软雅黑" panose="020B0503020204020204" pitchFamily="34" charset="-122"/>
                          <a:ea typeface="微软雅黑" panose="020B0503020204020204" pitchFamily="34" charset="-122"/>
                        </a:rPr>
                        <a:t>59.71%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1888840789"/>
                  </a:ext>
                </a:extLst>
              </a:tr>
              <a:tr h="301006">
                <a:tc>
                  <a:txBody>
                    <a:bodyPr/>
                    <a:lstStyle/>
                    <a:p>
                      <a:pPr algn="ctr" rtl="0" fontAlgn="ctr"/>
                      <a:r>
                        <a:rPr lang="zh-CN" altLang="en-US" sz="800" b="1" i="0" u="none" strike="noStrike">
                          <a:solidFill>
                            <a:srgbClr val="000000"/>
                          </a:solidFill>
                          <a:effectLst/>
                          <a:latin typeface="微软雅黑" panose="020B0503020204020204" pitchFamily="34" charset="-122"/>
                          <a:ea typeface="微软雅黑" panose="020B0503020204020204" pitchFamily="34" charset="-122"/>
                        </a:rPr>
                        <a:t>五线城市</a:t>
                      </a:r>
                    </a:p>
                  </a:txBody>
                  <a:tcPr marL="0" marR="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rtl="0" fontAlgn="ctr"/>
                      <a:r>
                        <a:rPr lang="en-US" altLang="zh-CN" sz="800" b="1" i="0" u="none" strike="noStrike">
                          <a:solidFill>
                            <a:srgbClr val="000000"/>
                          </a:solidFill>
                          <a:effectLst/>
                          <a:latin typeface="微软雅黑" panose="020B0503020204020204" pitchFamily="34" charset="-122"/>
                          <a:ea typeface="微软雅黑" panose="020B0503020204020204" pitchFamily="34" charset="-122"/>
                        </a:rPr>
                        <a:t>78.53</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algn="ctr" rtl="0" fontAlgn="ctr"/>
                      <a:r>
                        <a:rPr lang="en-US" altLang="zh-CN" sz="800" b="1" i="0" u="none" strike="noStrike">
                          <a:solidFill>
                            <a:srgbClr val="000000"/>
                          </a:solidFill>
                          <a:effectLst/>
                          <a:latin typeface="微软雅黑" panose="020B0503020204020204" pitchFamily="34" charset="-122"/>
                          <a:ea typeface="微软雅黑" panose="020B0503020204020204" pitchFamily="34" charset="-122"/>
                        </a:rPr>
                        <a:t>61.95%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685153840"/>
                  </a:ext>
                </a:extLst>
              </a:tr>
            </a:tbl>
          </a:graphicData>
        </a:graphic>
      </p:graphicFrame>
      <p:sp>
        <p:nvSpPr>
          <p:cNvPr id="18" name="文本框 17">
            <a:extLst>
              <a:ext uri="{FF2B5EF4-FFF2-40B4-BE49-F238E27FC236}">
                <a16:creationId xmlns:a16="http://schemas.microsoft.com/office/drawing/2014/main" id="{35684330-D76F-445E-9205-F8677787FCAA}"/>
              </a:ext>
            </a:extLst>
          </p:cNvPr>
          <p:cNvSpPr txBox="1"/>
          <p:nvPr/>
        </p:nvSpPr>
        <p:spPr>
          <a:xfrm>
            <a:off x="5369249" y="3878547"/>
            <a:ext cx="3774751" cy="1910054"/>
          </a:xfrm>
          <a:prstGeom prst="rect">
            <a:avLst/>
          </a:prstGeom>
          <a:noFill/>
        </p:spPr>
        <p:txBody>
          <a:bodyPr wrap="square" rtlCol="0">
            <a:spAutoFit/>
          </a:bodyPr>
          <a:lstStyle/>
          <a:p>
            <a:pPr>
              <a:lnSpc>
                <a:spcPct val="200000"/>
              </a:lnSpc>
            </a:pPr>
            <a:r>
              <a:rPr lang="en-US" altLang="zh-CN" sz="1000" dirty="0">
                <a:latin typeface="微软雅黑" panose="020B0503020204020204" pitchFamily="34" charset="-122"/>
                <a:ea typeface="微软雅黑" panose="020B0503020204020204" pitchFamily="34" charset="-122"/>
              </a:rPr>
              <a:t>2021</a:t>
            </a:r>
            <a:r>
              <a:rPr lang="zh-CN" altLang="en-US" sz="1000" dirty="0">
                <a:latin typeface="微软雅黑" panose="020B0503020204020204" pitchFamily="34" charset="-122"/>
                <a:ea typeface="微软雅黑" panose="020B0503020204020204" pitchFamily="34" charset="-122"/>
              </a:rPr>
              <a:t>年</a:t>
            </a:r>
            <a:r>
              <a:rPr lang="en-US" altLang="zh-CN" sz="1000" dirty="0">
                <a:latin typeface="微软雅黑" panose="020B0503020204020204" pitchFamily="34" charset="-122"/>
                <a:ea typeface="微软雅黑" panose="020B0503020204020204" pitchFamily="34" charset="-122"/>
              </a:rPr>
              <a:t>1-5</a:t>
            </a:r>
            <a:r>
              <a:rPr lang="zh-CN" altLang="en-US" sz="1000" dirty="0">
                <a:latin typeface="微软雅黑" panose="020B0503020204020204" pitchFamily="34" charset="-122"/>
                <a:ea typeface="微软雅黑" panose="020B0503020204020204" pitchFamily="34" charset="-122"/>
              </a:rPr>
              <a:t>月，全国一至五线城市二手车交易量较去年同期均有明显增长，一线城市共交易了</a:t>
            </a:r>
            <a:r>
              <a:rPr lang="en-US" altLang="zh-CN" sz="1000" dirty="0">
                <a:latin typeface="微软雅黑" panose="020B0503020204020204" pitchFamily="34" charset="-122"/>
                <a:ea typeface="微软雅黑" panose="020B0503020204020204" pitchFamily="34" charset="-122"/>
              </a:rPr>
              <a:t>74.89</a:t>
            </a:r>
            <a:r>
              <a:rPr lang="zh-CN" altLang="en-US" sz="1000" dirty="0">
                <a:latin typeface="微软雅黑" panose="020B0503020204020204" pitchFamily="34" charset="-122"/>
                <a:ea typeface="微软雅黑" panose="020B0503020204020204" pitchFamily="34" charset="-122"/>
              </a:rPr>
              <a:t>万辆，较去年增长</a:t>
            </a:r>
            <a:r>
              <a:rPr lang="en-US" altLang="zh-CN" sz="1000" b="1" dirty="0">
                <a:solidFill>
                  <a:srgbClr val="C00000"/>
                </a:solidFill>
                <a:latin typeface="微软雅黑" panose="020B0503020204020204" pitchFamily="34" charset="-122"/>
                <a:ea typeface="微软雅黑" panose="020B0503020204020204" pitchFamily="34" charset="-122"/>
              </a:rPr>
              <a:t>56.22%</a:t>
            </a:r>
            <a:r>
              <a:rPr lang="zh-CN" altLang="en-US" sz="1000" dirty="0">
                <a:latin typeface="微软雅黑" panose="020B0503020204020204" pitchFamily="34" charset="-122"/>
                <a:ea typeface="微软雅黑" panose="020B0503020204020204" pitchFamily="34" charset="-122"/>
              </a:rPr>
              <a:t>，二线城市共交易了</a:t>
            </a:r>
            <a:r>
              <a:rPr lang="en-US" altLang="zh-CN" sz="1000" dirty="0">
                <a:latin typeface="微软雅黑" panose="020B0503020204020204" pitchFamily="34" charset="-122"/>
                <a:ea typeface="微软雅黑" panose="020B0503020204020204" pitchFamily="34" charset="-122"/>
              </a:rPr>
              <a:t>299.35</a:t>
            </a:r>
            <a:r>
              <a:rPr lang="zh-CN" altLang="en-US" sz="1000" dirty="0">
                <a:latin typeface="微软雅黑" panose="020B0503020204020204" pitchFamily="34" charset="-122"/>
                <a:ea typeface="微软雅黑" panose="020B0503020204020204" pitchFamily="34" charset="-122"/>
              </a:rPr>
              <a:t>万辆，较去年增长</a:t>
            </a:r>
            <a:r>
              <a:rPr lang="en-US" altLang="zh-CN" sz="1000" b="1" dirty="0">
                <a:solidFill>
                  <a:srgbClr val="C00000"/>
                </a:solidFill>
                <a:latin typeface="微软雅黑" panose="020B0503020204020204" pitchFamily="34" charset="-122"/>
                <a:ea typeface="微软雅黑" panose="020B0503020204020204" pitchFamily="34" charset="-122"/>
              </a:rPr>
              <a:t>61.16%</a:t>
            </a:r>
            <a:r>
              <a:rPr lang="zh-CN" altLang="en-US" sz="1000" dirty="0">
                <a:latin typeface="微软雅黑" panose="020B0503020204020204" pitchFamily="34" charset="-122"/>
                <a:ea typeface="微软雅黑" panose="020B0503020204020204" pitchFamily="34" charset="-122"/>
              </a:rPr>
              <a:t>，三线城市共交易了</a:t>
            </a:r>
            <a:r>
              <a:rPr lang="en-US" altLang="zh-CN" sz="1000" dirty="0">
                <a:latin typeface="微软雅黑" panose="020B0503020204020204" pitchFamily="34" charset="-122"/>
                <a:ea typeface="微软雅黑" panose="020B0503020204020204" pitchFamily="34" charset="-122"/>
              </a:rPr>
              <a:t>126.20</a:t>
            </a:r>
            <a:r>
              <a:rPr lang="zh-CN" altLang="en-US" sz="1000" dirty="0">
                <a:latin typeface="微软雅黑" panose="020B0503020204020204" pitchFamily="34" charset="-122"/>
                <a:ea typeface="微软雅黑" panose="020B0503020204020204" pitchFamily="34" charset="-122"/>
              </a:rPr>
              <a:t>万辆，较去年增长</a:t>
            </a:r>
            <a:r>
              <a:rPr lang="en-US" altLang="zh-CN" sz="1000" b="1" dirty="0">
                <a:solidFill>
                  <a:srgbClr val="C00000"/>
                </a:solidFill>
                <a:latin typeface="微软雅黑" panose="020B0503020204020204" pitchFamily="34" charset="-122"/>
                <a:ea typeface="微软雅黑" panose="020B0503020204020204" pitchFamily="34" charset="-122"/>
              </a:rPr>
              <a:t>63.82%</a:t>
            </a:r>
            <a:r>
              <a:rPr lang="en-US" altLang="zh-CN" sz="1000" b="1" dirty="0">
                <a:solidFill>
                  <a:schemeClr val="accent6"/>
                </a:solidFill>
                <a:latin typeface="微软雅黑" panose="020B0503020204020204" pitchFamily="34" charset="-122"/>
                <a:ea typeface="微软雅黑" panose="020B0503020204020204" pitchFamily="34" charset="-122"/>
              </a:rPr>
              <a:t> </a:t>
            </a:r>
            <a:r>
              <a:rPr lang="zh-CN" altLang="en-US" sz="1000" dirty="0">
                <a:latin typeface="微软雅黑" panose="020B0503020204020204" pitchFamily="34" charset="-122"/>
                <a:ea typeface="微软雅黑" panose="020B0503020204020204" pitchFamily="34" charset="-122"/>
              </a:rPr>
              <a:t>，四线城市共交易了</a:t>
            </a:r>
            <a:r>
              <a:rPr lang="en-US" altLang="zh-CN" sz="1000" dirty="0">
                <a:latin typeface="微软雅黑" panose="020B0503020204020204" pitchFamily="34" charset="-122"/>
                <a:ea typeface="微软雅黑" panose="020B0503020204020204" pitchFamily="34" charset="-122"/>
              </a:rPr>
              <a:t>111.76</a:t>
            </a:r>
            <a:r>
              <a:rPr lang="zh-CN" altLang="en-US" sz="1000" dirty="0">
                <a:latin typeface="微软雅黑" panose="020B0503020204020204" pitchFamily="34" charset="-122"/>
                <a:ea typeface="微软雅黑" panose="020B0503020204020204" pitchFamily="34" charset="-122"/>
              </a:rPr>
              <a:t>万辆，较去年增长</a:t>
            </a:r>
            <a:r>
              <a:rPr lang="en-US" altLang="zh-CN" sz="1000" b="1" dirty="0">
                <a:solidFill>
                  <a:srgbClr val="C00000"/>
                </a:solidFill>
                <a:latin typeface="微软雅黑" panose="020B0503020204020204" pitchFamily="34" charset="-122"/>
                <a:ea typeface="微软雅黑" panose="020B0503020204020204" pitchFamily="34" charset="-122"/>
              </a:rPr>
              <a:t>59.71%</a:t>
            </a:r>
            <a:r>
              <a:rPr lang="zh-CN" altLang="en-US" sz="1000" dirty="0">
                <a:latin typeface="微软雅黑" panose="020B0503020204020204" pitchFamily="34" charset="-122"/>
                <a:ea typeface="微软雅黑" panose="020B0503020204020204" pitchFamily="34" charset="-122"/>
              </a:rPr>
              <a:t>，五线城市共交易了</a:t>
            </a:r>
            <a:r>
              <a:rPr lang="en-US" altLang="zh-CN" sz="1000" dirty="0">
                <a:latin typeface="微软雅黑" panose="020B0503020204020204" pitchFamily="34" charset="-122"/>
                <a:ea typeface="微软雅黑" panose="020B0503020204020204" pitchFamily="34" charset="-122"/>
              </a:rPr>
              <a:t>78.53</a:t>
            </a:r>
            <a:r>
              <a:rPr lang="zh-CN" altLang="en-US" sz="1000" dirty="0">
                <a:latin typeface="微软雅黑" panose="020B0503020204020204" pitchFamily="34" charset="-122"/>
                <a:ea typeface="微软雅黑" panose="020B0503020204020204" pitchFamily="34" charset="-122"/>
              </a:rPr>
              <a:t>万辆，较去年增长</a:t>
            </a:r>
            <a:r>
              <a:rPr lang="en-US" altLang="zh-CN" sz="1000" b="1" dirty="0">
                <a:solidFill>
                  <a:srgbClr val="C00000"/>
                </a:solidFill>
                <a:latin typeface="微软雅黑" panose="020B0503020204020204" pitchFamily="34" charset="-122"/>
                <a:ea typeface="微软雅黑" panose="020B0503020204020204" pitchFamily="34" charset="-122"/>
              </a:rPr>
              <a:t>61.95%</a:t>
            </a:r>
            <a:r>
              <a:rPr lang="zh-CN" altLang="en-US" sz="1000" dirty="0">
                <a:latin typeface="微软雅黑" panose="020B0503020204020204" pitchFamily="34" charset="-122"/>
                <a:ea typeface="微软雅黑" panose="020B0503020204020204" pitchFamily="34" charset="-122"/>
              </a:rPr>
              <a:t>。</a:t>
            </a:r>
            <a:endParaRPr lang="en-US" altLang="zh-CN" sz="1000" dirty="0">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95B834F3-5821-49D2-9B06-250BB44CF71E}"/>
              </a:ext>
            </a:extLst>
          </p:cNvPr>
          <p:cNvSpPr/>
          <p:nvPr/>
        </p:nvSpPr>
        <p:spPr>
          <a:xfrm>
            <a:off x="3854545" y="3968726"/>
            <a:ext cx="687822" cy="1729697"/>
          </a:xfrm>
          <a:prstGeom prst="rect">
            <a:avLst/>
          </a:prstGeom>
          <a:noFill/>
          <a:ln w="19050">
            <a:solidFill>
              <a:srgbClr val="C00000"/>
            </a:solidFill>
            <a:prstDash val="dash"/>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solidFill>
                <a:schemeClr val="bg1"/>
              </a:solidFill>
            </a:endParaRPr>
          </a:p>
        </p:txBody>
      </p:sp>
      <p:grpSp>
        <p:nvGrpSpPr>
          <p:cNvPr id="13" name="组合 12">
            <a:extLst>
              <a:ext uri="{FF2B5EF4-FFF2-40B4-BE49-F238E27FC236}">
                <a16:creationId xmlns:a16="http://schemas.microsoft.com/office/drawing/2014/main" id="{00000000-0008-0000-0100-00003A000000}"/>
              </a:ext>
            </a:extLst>
          </p:cNvPr>
          <p:cNvGrpSpPr/>
          <p:nvPr/>
        </p:nvGrpSpPr>
        <p:grpSpPr>
          <a:xfrm>
            <a:off x="-68094" y="1291327"/>
            <a:ext cx="5214053" cy="2401191"/>
            <a:chOff x="0" y="0"/>
            <a:chExt cx="5214053" cy="2401191"/>
          </a:xfrm>
        </p:grpSpPr>
        <p:sp>
          <p:nvSpPr>
            <p:cNvPr id="16" name="矩形 15">
              <a:extLst>
                <a:ext uri="{FF2B5EF4-FFF2-40B4-BE49-F238E27FC236}">
                  <a16:creationId xmlns:a16="http://schemas.microsoft.com/office/drawing/2014/main" id="{00000000-0008-0000-0100-00003B000000}"/>
                </a:ext>
              </a:extLst>
            </p:cNvPr>
            <p:cNvSpPr/>
            <p:nvPr/>
          </p:nvSpPr>
          <p:spPr>
            <a:xfrm>
              <a:off x="184789" y="0"/>
              <a:ext cx="5029264" cy="2373470"/>
            </a:xfrm>
            <a:prstGeom prst="rect">
              <a:avLst/>
            </a:prstGeom>
            <a:solidFill>
              <a:schemeClr val="bg1">
                <a:lumMod val="95000"/>
                <a:alpha val="70000"/>
              </a:schemeClr>
            </a:solidFill>
            <a:ln w="25400">
              <a:solidFill>
                <a:schemeClr val="bg1">
                  <a:lumMod val="65000"/>
                </a:schemeClr>
              </a:solidFill>
            </a:ln>
            <a:effectLst>
              <a:outerShdw blurRad="50800" dist="38100" algn="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17" name="组合 16">
              <a:extLst>
                <a:ext uri="{FF2B5EF4-FFF2-40B4-BE49-F238E27FC236}">
                  <a16:creationId xmlns:a16="http://schemas.microsoft.com/office/drawing/2014/main" id="{00000000-0008-0000-0100-00003C000000}"/>
                </a:ext>
              </a:extLst>
            </p:cNvPr>
            <p:cNvGrpSpPr/>
            <p:nvPr/>
          </p:nvGrpSpPr>
          <p:grpSpPr>
            <a:xfrm>
              <a:off x="0" y="41045"/>
              <a:ext cx="5214053" cy="2360146"/>
              <a:chOff x="0" y="41045"/>
              <a:chExt cx="5214053" cy="2360146"/>
            </a:xfrm>
          </p:grpSpPr>
          <p:graphicFrame>
            <p:nvGraphicFramePr>
              <p:cNvPr id="24" name="图表 23">
                <a:extLst>
                  <a:ext uri="{FF2B5EF4-FFF2-40B4-BE49-F238E27FC236}">
                    <a16:creationId xmlns:a16="http://schemas.microsoft.com/office/drawing/2014/main" id="{00000000-0008-0000-0100-00003D000000}"/>
                  </a:ext>
                </a:extLst>
              </p:cNvPr>
              <p:cNvGraphicFramePr>
                <a:graphicFrameLocks/>
              </p:cNvGraphicFramePr>
              <p:nvPr/>
            </p:nvGraphicFramePr>
            <p:xfrm>
              <a:off x="0" y="41045"/>
              <a:ext cx="2599606" cy="236014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5" name="图表 24">
                <a:extLst>
                  <a:ext uri="{FF2B5EF4-FFF2-40B4-BE49-F238E27FC236}">
                    <a16:creationId xmlns:a16="http://schemas.microsoft.com/office/drawing/2014/main" id="{00000000-0008-0000-0100-00003E000000}"/>
                  </a:ext>
                </a:extLst>
              </p:cNvPr>
              <p:cNvGraphicFramePr>
                <a:graphicFrameLocks/>
              </p:cNvGraphicFramePr>
              <p:nvPr/>
            </p:nvGraphicFramePr>
            <p:xfrm>
              <a:off x="2399292" y="41045"/>
              <a:ext cx="2814761" cy="2350795"/>
            </p:xfrm>
            <a:graphic>
              <a:graphicData uri="http://schemas.openxmlformats.org/drawingml/2006/chart">
                <c:chart xmlns:c="http://schemas.openxmlformats.org/drawingml/2006/chart" xmlns:r="http://schemas.openxmlformats.org/officeDocument/2006/relationships" r:id="rId3"/>
              </a:graphicData>
            </a:graphic>
          </p:graphicFrame>
        </p:grpSp>
      </p:grpSp>
    </p:spTree>
    <p:extLst>
      <p:ext uri="{BB962C8B-B14F-4D97-AF65-F5344CB8AC3E}">
        <p14:creationId xmlns:p14="http://schemas.microsoft.com/office/powerpoint/2010/main" val="17547164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10B1352-DF19-4D96-A1C3-D45DC9D65060}"/>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2021</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5</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月周度情况分析</a:t>
            </a:r>
            <a:endPar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内容占位符 2">
            <a:extLst>
              <a:ext uri="{FF2B5EF4-FFF2-40B4-BE49-F238E27FC236}">
                <a16:creationId xmlns:a16="http://schemas.microsoft.com/office/drawing/2014/main" id="{DE1F5BCF-A777-4395-8B75-F80DC2B386F1}"/>
              </a:ext>
            </a:extLst>
          </p:cNvPr>
          <p:cNvSpPr>
            <a:spLocks noGrp="1"/>
          </p:cNvSpPr>
          <p:nvPr>
            <p:ph idx="1"/>
          </p:nvPr>
        </p:nvSpPr>
        <p:spPr>
          <a:xfrm>
            <a:off x="528112" y="4186107"/>
            <a:ext cx="7953551" cy="2004968"/>
          </a:xfrm>
        </p:spPr>
        <p:txBody>
          <a:bodyPr/>
          <a:lstStyle/>
          <a:p>
            <a:pPr indent="266700" algn="just">
              <a:lnSpc>
                <a:spcPct val="200000"/>
              </a:lnSpc>
            </a:pPr>
            <a:r>
              <a:rPr lang="en-US" altLang="zh-CN" sz="1100" kern="100" dirty="0">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100" kern="100" dirty="0">
                <a:latin typeface="微软雅黑" panose="020B0503020204020204" pitchFamily="34" charset="-122"/>
                <a:ea typeface="微软雅黑" panose="020B0503020204020204" pitchFamily="34" charset="-122"/>
                <a:cs typeface="Times New Roman" panose="02020603050405020304" pitchFamily="18" charset="0"/>
              </a:rPr>
              <a:t>月第四周二手车日均交易量达到</a:t>
            </a:r>
            <a:r>
              <a:rPr lang="en-US" altLang="zh-CN" sz="1100" kern="100" dirty="0">
                <a:latin typeface="微软雅黑" panose="020B0503020204020204" pitchFamily="34" charset="-122"/>
                <a:ea typeface="微软雅黑" panose="020B0503020204020204" pitchFamily="34" charset="-122"/>
                <a:cs typeface="Times New Roman" panose="02020603050405020304" pitchFamily="18" charset="0"/>
              </a:rPr>
              <a:t>6.06</a:t>
            </a:r>
            <a:r>
              <a:rPr lang="zh-CN" altLang="zh-CN" sz="1100" kern="100" dirty="0">
                <a:latin typeface="微软雅黑" panose="020B0503020204020204" pitchFamily="34" charset="-122"/>
                <a:ea typeface="微软雅黑" panose="020B0503020204020204" pitchFamily="34" charset="-122"/>
                <a:cs typeface="Times New Roman" panose="02020603050405020304" pitchFamily="18" charset="0"/>
              </a:rPr>
              <a:t>万辆，环比上周</a:t>
            </a:r>
            <a:r>
              <a:rPr lang="en-US" altLang="zh-CN" sz="1100" kern="100" dirty="0">
                <a:latin typeface="微软雅黑" panose="020B0503020204020204" pitchFamily="34" charset="-122"/>
                <a:ea typeface="微软雅黑" panose="020B0503020204020204" pitchFamily="34" charset="-122"/>
                <a:cs typeface="Times New Roman" panose="02020603050405020304" pitchFamily="18" charset="0"/>
              </a:rPr>
              <a:t>12%</a:t>
            </a:r>
            <a:r>
              <a:rPr lang="zh-CN" altLang="zh-CN" sz="1100" kern="100" dirty="0">
                <a:latin typeface="微软雅黑" panose="020B0503020204020204" pitchFamily="34" charset="-122"/>
                <a:ea typeface="微软雅黑" panose="020B0503020204020204" pitchFamily="34" charset="-122"/>
                <a:cs typeface="Times New Roman" panose="02020603050405020304" pitchFamily="18" charset="0"/>
              </a:rPr>
              <a:t>，与</a:t>
            </a:r>
            <a:r>
              <a:rPr lang="en-US" altLang="zh-CN" sz="1100" kern="1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100" kern="100" dirty="0">
                <a:latin typeface="微软雅黑" panose="020B0503020204020204" pitchFamily="34" charset="-122"/>
                <a:ea typeface="微软雅黑" panose="020B0503020204020204" pitchFamily="34" charset="-122"/>
                <a:cs typeface="Times New Roman" panose="02020603050405020304" pitchFamily="18" charset="0"/>
              </a:rPr>
              <a:t>月第四周相比也呈现了小幅增长</a:t>
            </a:r>
            <a:r>
              <a:rPr lang="en-US" altLang="zh-CN" sz="1100" kern="100" dirty="0">
                <a:latin typeface="微软雅黑" panose="020B0503020204020204" pitchFamily="34" charset="-122"/>
                <a:ea typeface="微软雅黑" panose="020B0503020204020204" pitchFamily="34" charset="-122"/>
                <a:cs typeface="Times New Roman" panose="02020603050405020304" pitchFamily="18" charset="0"/>
              </a:rPr>
              <a:t>0.3%</a:t>
            </a:r>
            <a:r>
              <a:rPr lang="zh-CN" altLang="zh-CN" sz="1100" kern="100" dirty="0">
                <a:latin typeface="微软雅黑" panose="020B0503020204020204" pitchFamily="34" charset="-122"/>
                <a:ea typeface="微软雅黑" panose="020B0503020204020204" pitchFamily="34" charset="-122"/>
                <a:cs typeface="Times New Roman" panose="02020603050405020304" pitchFamily="18" charset="0"/>
              </a:rPr>
              <a:t>，终止了连续三周的下行趋势。</a:t>
            </a:r>
            <a:endParaRPr lang="en-US" altLang="zh-CN" sz="1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266700" algn="just">
              <a:lnSpc>
                <a:spcPct val="200000"/>
              </a:lnSpc>
            </a:pPr>
            <a:r>
              <a:rPr lang="zh-CN" altLang="zh-CN" sz="1100" kern="100" dirty="0">
                <a:latin typeface="微软雅黑" panose="020B0503020204020204" pitchFamily="34" charset="-122"/>
                <a:ea typeface="微软雅黑" panose="020B0503020204020204" pitchFamily="34" charset="-122"/>
                <a:cs typeface="Times New Roman" panose="02020603050405020304" pitchFamily="18" charset="0"/>
              </a:rPr>
              <a:t>综合来看</a:t>
            </a:r>
            <a:r>
              <a:rPr lang="en-US" altLang="zh-CN" sz="1100" kern="100" dirty="0">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100" kern="100" dirty="0">
                <a:latin typeface="微软雅黑" panose="020B0503020204020204" pitchFamily="34" charset="-122"/>
                <a:ea typeface="微软雅黑" panose="020B0503020204020204" pitchFamily="34" charset="-122"/>
                <a:cs typeface="Times New Roman" panose="02020603050405020304" pitchFamily="18" charset="0"/>
              </a:rPr>
              <a:t>月份前三周的市场客流量持续低迷，端午小长假前期的购车小高潮在第二周消化殆尽，价格方面总体比</a:t>
            </a:r>
            <a:r>
              <a:rPr lang="en-US" altLang="zh-CN" sz="1100" kern="1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100" kern="100" dirty="0">
                <a:latin typeface="微软雅黑" panose="020B0503020204020204" pitchFamily="34" charset="-122"/>
                <a:ea typeface="微软雅黑" panose="020B0503020204020204" pitchFamily="34" charset="-122"/>
                <a:cs typeface="Times New Roman" panose="02020603050405020304" pitchFamily="18" charset="0"/>
              </a:rPr>
              <a:t>月同期下降</a:t>
            </a:r>
            <a:r>
              <a:rPr lang="en-US" altLang="zh-CN" sz="1100" kern="100" dirty="0">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1100" kern="100" dirty="0">
                <a:latin typeface="微软雅黑" panose="020B0503020204020204" pitchFamily="34" charset="-122"/>
                <a:ea typeface="微软雅黑" panose="020B0503020204020204" pitchFamily="34" charset="-122"/>
                <a:cs typeface="Times New Roman" panose="02020603050405020304" pitchFamily="18" charset="0"/>
              </a:rPr>
              <a:t>左右，第四周才止跌回升，本月还有三个交易日预计还会延续第四周的稳步回升趋势，同时</a:t>
            </a:r>
            <a:r>
              <a:rPr lang="en-US" altLang="zh-CN" sz="1100" kern="100" dirty="0">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100" kern="100" dirty="0">
                <a:latin typeface="微软雅黑" panose="020B0503020204020204" pitchFamily="34" charset="-122"/>
                <a:ea typeface="微软雅黑" panose="020B0503020204020204" pitchFamily="34" charset="-122"/>
                <a:cs typeface="Times New Roman" panose="02020603050405020304" pitchFamily="18" charset="0"/>
              </a:rPr>
              <a:t>月份总交易天数比</a:t>
            </a:r>
            <a:r>
              <a:rPr lang="en-US" altLang="zh-CN" sz="1100" kern="1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100" kern="100" dirty="0">
                <a:latin typeface="微软雅黑" panose="020B0503020204020204" pitchFamily="34" charset="-122"/>
                <a:ea typeface="微软雅黑" panose="020B0503020204020204" pitchFamily="34" charset="-122"/>
                <a:cs typeface="Times New Roman" panose="02020603050405020304" pitchFamily="18" charset="0"/>
              </a:rPr>
              <a:t>月份多了两个工作日，因此预计</a:t>
            </a:r>
            <a:r>
              <a:rPr lang="en-US" altLang="zh-CN" sz="1100" kern="100" dirty="0">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100" kern="100" dirty="0">
                <a:latin typeface="微软雅黑" panose="020B0503020204020204" pitchFamily="34" charset="-122"/>
                <a:ea typeface="微软雅黑" panose="020B0503020204020204" pitchFamily="34" charset="-122"/>
                <a:cs typeface="Times New Roman" panose="02020603050405020304" pitchFamily="18" charset="0"/>
              </a:rPr>
              <a:t>月份总体交易量会呈现环比微增长，在</a:t>
            </a:r>
            <a:r>
              <a:rPr lang="en-US" altLang="zh-CN" sz="1100" kern="100" dirty="0">
                <a:latin typeface="微软雅黑" panose="020B0503020204020204" pitchFamily="34" charset="-122"/>
                <a:ea typeface="微软雅黑" panose="020B0503020204020204" pitchFamily="34" charset="-122"/>
                <a:cs typeface="Times New Roman" panose="02020603050405020304" pitchFamily="18" charset="0"/>
              </a:rPr>
              <a:t>149</a:t>
            </a:r>
            <a:r>
              <a:rPr lang="zh-CN" altLang="zh-CN" sz="1100" kern="100" dirty="0">
                <a:latin typeface="微软雅黑" panose="020B0503020204020204" pitchFamily="34" charset="-122"/>
                <a:ea typeface="微软雅黑" panose="020B0503020204020204" pitchFamily="34" charset="-122"/>
                <a:cs typeface="Times New Roman" panose="02020603050405020304" pitchFamily="18" charset="0"/>
              </a:rPr>
              <a:t>万</a:t>
            </a:r>
            <a:r>
              <a:rPr lang="en-US" altLang="zh-CN" sz="1100" kern="100" dirty="0">
                <a:latin typeface="微软雅黑" panose="020B0503020204020204" pitchFamily="34" charset="-122"/>
                <a:ea typeface="微软雅黑" panose="020B0503020204020204" pitchFamily="34" charset="-122"/>
                <a:cs typeface="Times New Roman" panose="02020603050405020304" pitchFamily="18" charset="0"/>
              </a:rPr>
              <a:t>-150</a:t>
            </a:r>
            <a:r>
              <a:rPr lang="zh-CN" altLang="zh-CN" sz="1100" kern="100" dirty="0">
                <a:latin typeface="微软雅黑" panose="020B0503020204020204" pitchFamily="34" charset="-122"/>
                <a:ea typeface="微软雅黑" panose="020B0503020204020204" pitchFamily="34" charset="-122"/>
                <a:cs typeface="Times New Roman" panose="02020603050405020304" pitchFamily="18" charset="0"/>
              </a:rPr>
              <a:t>万左右。</a:t>
            </a:r>
          </a:p>
        </p:txBody>
      </p:sp>
      <p:graphicFrame>
        <p:nvGraphicFramePr>
          <p:cNvPr id="8" name="图表 7">
            <a:extLst>
              <a:ext uri="{FF2B5EF4-FFF2-40B4-BE49-F238E27FC236}">
                <a16:creationId xmlns:a16="http://schemas.microsoft.com/office/drawing/2014/main" id="{51DB018B-3735-41BA-82E8-8CDD6A97645C}"/>
              </a:ext>
            </a:extLst>
          </p:cNvPr>
          <p:cNvGraphicFramePr>
            <a:graphicFrameLocks/>
          </p:cNvGraphicFramePr>
          <p:nvPr>
            <p:extLst>
              <p:ext uri="{D42A27DB-BD31-4B8C-83A1-F6EECF244321}">
                <p14:modId xmlns:p14="http://schemas.microsoft.com/office/powerpoint/2010/main" val="1010619416"/>
              </p:ext>
            </p:extLst>
          </p:nvPr>
        </p:nvGraphicFramePr>
        <p:xfrm>
          <a:off x="440112" y="1129444"/>
          <a:ext cx="8041551" cy="300881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891395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dirty="0">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64802"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2021</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zh-CN"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跨区域流通</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情况</a:t>
            </a:r>
          </a:p>
        </p:txBody>
      </p:sp>
      <p:grpSp>
        <p:nvGrpSpPr>
          <p:cNvPr id="8" name="组合 7">
            <a:extLst>
              <a:ext uri="{FF2B5EF4-FFF2-40B4-BE49-F238E27FC236}">
                <a16:creationId xmlns:a16="http://schemas.microsoft.com/office/drawing/2014/main" id="{58148D2A-9B6A-4819-97F1-330A983478DE}"/>
              </a:ext>
            </a:extLst>
          </p:cNvPr>
          <p:cNvGrpSpPr/>
          <p:nvPr/>
        </p:nvGrpSpPr>
        <p:grpSpPr>
          <a:xfrm>
            <a:off x="755248" y="4518307"/>
            <a:ext cx="7861213" cy="1049624"/>
            <a:chOff x="1426147" y="4489386"/>
            <a:chExt cx="9510935" cy="1203173"/>
          </a:xfrm>
        </p:grpSpPr>
        <p:grpSp>
          <p:nvGrpSpPr>
            <p:cNvPr id="10" name="组合 9">
              <a:extLst>
                <a:ext uri="{FF2B5EF4-FFF2-40B4-BE49-F238E27FC236}">
                  <a16:creationId xmlns:a16="http://schemas.microsoft.com/office/drawing/2014/main" id="{07C11054-845A-4642-9EC4-6AAC775F81B4}"/>
                </a:ext>
              </a:extLst>
            </p:cNvPr>
            <p:cNvGrpSpPr/>
            <p:nvPr/>
          </p:nvGrpSpPr>
          <p:grpSpPr>
            <a:xfrm>
              <a:off x="1426147" y="4489386"/>
              <a:ext cx="9510935" cy="1203173"/>
              <a:chOff x="6060868" y="1837871"/>
              <a:chExt cx="9510935" cy="1203173"/>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a:solidFill>
                      <a:srgbClr val="0E0F13"/>
                    </a:solidFill>
                    <a:latin typeface="微软雅黑" panose="020B0503020204020204" pitchFamily="34" charset="-122"/>
                    <a:ea typeface="微软雅黑" panose="020B0503020204020204" pitchFamily="34" charset="-122"/>
                  </a:rPr>
                  <a:t>2021</a:t>
                </a:r>
                <a:r>
                  <a:rPr lang="zh-CN" altLang="en-US" sz="1400" b="1">
                    <a:solidFill>
                      <a:srgbClr val="0E0F13"/>
                    </a:solidFill>
                    <a:latin typeface="微软雅黑" panose="020B0503020204020204" pitchFamily="34" charset="-122"/>
                    <a:ea typeface="微软雅黑" panose="020B0503020204020204" pitchFamily="34" charset="-122"/>
                  </a:rPr>
                  <a:t>年</a:t>
                </a:r>
                <a:r>
                  <a:rPr lang="en-US" altLang="zh-CN" sz="1400" b="1" dirty="0">
                    <a:solidFill>
                      <a:srgbClr val="0E0F13"/>
                    </a:solidFill>
                    <a:latin typeface="微软雅黑" panose="020B0503020204020204" pitchFamily="34" charset="-122"/>
                    <a:ea typeface="微软雅黑" panose="020B0503020204020204" pitchFamily="34" charset="-122"/>
                  </a:rPr>
                  <a:t>5</a:t>
                </a:r>
                <a:r>
                  <a:rPr lang="zh-CN" altLang="en-US" sz="1400" b="1">
                    <a:solidFill>
                      <a:srgbClr val="0E0F13"/>
                    </a:solidFill>
                    <a:latin typeface="微软雅黑" panose="020B0503020204020204" pitchFamily="34" charset="-122"/>
                    <a:ea typeface="微软雅黑" panose="020B0503020204020204" pitchFamily="34" charset="-122"/>
                  </a:rPr>
                  <a:t>月</a:t>
                </a:r>
                <a:r>
                  <a:rPr lang="zh-CN" altLang="en-US" sz="1400" b="1" dirty="0">
                    <a:solidFill>
                      <a:srgbClr val="0E0F13"/>
                    </a:solidFill>
                    <a:latin typeface="微软雅黑" panose="020B0503020204020204" pitchFamily="34" charset="-122"/>
                    <a:ea typeface="微软雅黑" panose="020B0503020204020204" pitchFamily="34" charset="-122"/>
                  </a:rPr>
                  <a:t>跨区域流通情况</a:t>
                </a:r>
                <a:endParaRPr lang="en-US" altLang="zh-CN" sz="1400" b="1" dirty="0">
                  <a:solidFill>
                    <a:srgbClr val="0E0F13"/>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6060868" y="2237981"/>
                <a:ext cx="9510935" cy="803063"/>
              </a:xfrm>
              <a:prstGeom prst="rect">
                <a:avLst/>
              </a:prstGeom>
              <a:noFill/>
            </p:spPr>
            <p:txBody>
              <a:bodyPr wrap="square">
                <a:spAutoFit/>
              </a:bodyPr>
              <a:lstStyle/>
              <a:p>
                <a:pPr indent="457200">
                  <a:lnSpc>
                    <a:spcPct val="150000"/>
                  </a:lnSpc>
                </a:pP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月</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二手车转籍</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比例为</a:t>
                </a:r>
                <a:r>
                  <a:rPr lang="en-US" altLang="zh-CN" sz="1400" b="1">
                    <a:solidFill>
                      <a:srgbClr val="C00000"/>
                    </a:solidFill>
                    <a:latin typeface="微软雅黑" panose="020B0503020204020204" pitchFamily="34" charset="-122"/>
                    <a:ea typeface="微软雅黑" panose="020B0503020204020204" pitchFamily="34" charset="-122"/>
                  </a:rPr>
                  <a:t>28.33%</a:t>
                </a: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转</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籍比例较去年同期</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增长了</a:t>
                </a: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0.93</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个</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百分点。环</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比上月增长了</a:t>
                </a:r>
                <a:r>
                  <a:rPr lang="en-US" altLang="zh-CN" sz="1400">
                    <a:solidFill>
                      <a:schemeClr val="tx1">
                        <a:lumMod val="75000"/>
                        <a:lumOff val="25000"/>
                      </a:schemeClr>
                    </a:solidFill>
                    <a:latin typeface="微软雅黑" panose="020B0503020204020204" pitchFamily="34" charset="-122"/>
                    <a:ea typeface="微软雅黑" panose="020B0503020204020204" pitchFamily="34" charset="-122"/>
                  </a:rPr>
                  <a:t>0.63</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个</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百分点。</a:t>
                </a:r>
                <a:endPar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cxnSp>
          <p:nvCxnSpPr>
            <p:cNvPr id="12" name="直接连接符 11">
              <a:extLst>
                <a:ext uri="{FF2B5EF4-FFF2-40B4-BE49-F238E27FC236}">
                  <a16:creationId xmlns:a16="http://schemas.microsoft.com/office/drawing/2014/main" id="{FACCEA39-CD80-4E32-89BD-641CB07D979F}"/>
                </a:ext>
              </a:extLst>
            </p:cNvPr>
            <p:cNvCxnSpPr>
              <a:cxnSpLocks/>
            </p:cNvCxnSpPr>
            <p:nvPr/>
          </p:nvCxnSpPr>
          <p:spPr>
            <a:xfrm>
              <a:off x="4886924" y="4672014"/>
              <a:ext cx="5804390" cy="0"/>
            </a:xfrm>
            <a:prstGeom prst="line">
              <a:avLst/>
            </a:prstGeom>
            <a:ln w="25400" cap="rnd" cmpd="sng">
              <a:gradFill>
                <a:gsLst>
                  <a:gs pos="0">
                    <a:srgbClr val="0E0F13"/>
                  </a:gs>
                  <a:gs pos="100000">
                    <a:srgbClr val="AFCFCC"/>
                  </a:gs>
                </a:gsLst>
                <a:lin ang="0" scaled="0"/>
              </a:gradFill>
              <a:prstDash val="sysDot"/>
              <a:round/>
            </a:ln>
          </p:spPr>
          <p:style>
            <a:lnRef idx="1">
              <a:schemeClr val="accent1"/>
            </a:lnRef>
            <a:fillRef idx="0">
              <a:schemeClr val="accent1"/>
            </a:fillRef>
            <a:effectRef idx="0">
              <a:schemeClr val="accent1"/>
            </a:effectRef>
            <a:fontRef idx="minor">
              <a:schemeClr val="tx1"/>
            </a:fontRef>
          </p:style>
        </p:cxnSp>
      </p:grpSp>
      <p:graphicFrame>
        <p:nvGraphicFramePr>
          <p:cNvPr id="9" name="图表 8">
            <a:extLst>
              <a:ext uri="{FF2B5EF4-FFF2-40B4-BE49-F238E27FC236}">
                <a16:creationId xmlns:a16="http://schemas.microsoft.com/office/drawing/2014/main" id="{00000000-0008-0000-0000-000049000000}"/>
              </a:ext>
            </a:extLst>
          </p:cNvPr>
          <p:cNvGraphicFramePr>
            <a:graphicFrameLocks/>
          </p:cNvGraphicFramePr>
          <p:nvPr/>
        </p:nvGraphicFramePr>
        <p:xfrm>
          <a:off x="559764" y="1434264"/>
          <a:ext cx="8252179" cy="270933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48453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2021</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5</a:t>
            </a:r>
            <a:r>
              <a:rPr lang="zh-CN" altLang="en-US" sz="2000" b="1">
                <a:latin typeface="微软雅黑" panose="020B0503020204020204" pitchFamily="34" charset="-122"/>
                <a:ea typeface="微软雅黑" panose="020B0503020204020204" pitchFamily="34" charset="-122"/>
              </a:rPr>
              <a:t>月省市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sp>
        <p:nvSpPr>
          <p:cNvPr id="11" name="文本框 10"/>
          <p:cNvSpPr txBox="1"/>
          <p:nvPr/>
        </p:nvSpPr>
        <p:spPr>
          <a:xfrm>
            <a:off x="255069" y="1126532"/>
            <a:ext cx="8559800" cy="377411"/>
          </a:xfrm>
          <a:prstGeom prst="rect">
            <a:avLst/>
          </a:prstGeom>
          <a:noFill/>
        </p:spPr>
        <p:txBody>
          <a:bodyPr wrap="square" rtlCol="0">
            <a:spAutoFit/>
          </a:bodyPr>
          <a:lstStyle/>
          <a:p>
            <a:pPr lvl="0">
              <a:lnSpc>
                <a:spcPct val="150000"/>
              </a:lnSpc>
              <a:defRPr/>
            </a:pPr>
            <a:r>
              <a:rPr lang="en-US" altLang="zh-CN" sz="1400">
                <a:latin typeface="微软雅黑" panose="020B0503020204020204" pitchFamily="34" charset="-122"/>
                <a:ea typeface="微软雅黑" panose="020B0503020204020204" pitchFamily="34" charset="-122"/>
              </a:rPr>
              <a:t>2021</a:t>
            </a:r>
            <a:r>
              <a:rPr lang="zh-CN" altLang="en-US" sz="1400">
                <a:latin typeface="微软雅黑" panose="020B0503020204020204" pitchFamily="34" charset="-122"/>
                <a:ea typeface="微软雅黑" panose="020B0503020204020204" pitchFamily="34" charset="-122"/>
              </a:rPr>
              <a:t>年</a:t>
            </a:r>
            <a:r>
              <a:rPr lang="en-US" altLang="zh-CN" sz="1400">
                <a:latin typeface="微软雅黑" panose="020B0503020204020204" pitchFamily="34" charset="-122"/>
                <a:ea typeface="微软雅黑" panose="020B0503020204020204" pitchFamily="34" charset="-122"/>
              </a:rPr>
              <a:t>5</a:t>
            </a:r>
            <a:r>
              <a:rPr lang="zh-CN" altLang="en-US" sz="1400">
                <a:latin typeface="微软雅黑" panose="020B0503020204020204" pitchFamily="34" charset="-122"/>
                <a:ea typeface="微软雅黑" panose="020B0503020204020204" pitchFamily="34" charset="-122"/>
              </a:rPr>
              <a:t>月全国</a:t>
            </a:r>
            <a:r>
              <a:rPr lang="zh-CN" altLang="en-US" sz="1400" dirty="0">
                <a:latin typeface="微软雅黑" panose="020B0503020204020204" pitchFamily="34" charset="-122"/>
                <a:ea typeface="微软雅黑" panose="020B0503020204020204" pitchFamily="34" charset="-122"/>
              </a:rPr>
              <a:t>转籍</a:t>
            </a:r>
            <a:r>
              <a:rPr lang="zh-CN" altLang="en-US" sz="1400">
                <a:latin typeface="微软雅黑" panose="020B0503020204020204" pitchFamily="34" charset="-122"/>
                <a:ea typeface="微软雅黑" panose="020B0503020204020204" pitchFamily="34" charset="-122"/>
              </a:rPr>
              <a:t>比例为</a:t>
            </a:r>
            <a:r>
              <a:rPr lang="en-US" altLang="zh-CN" sz="1400">
                <a:latin typeface="微软雅黑" panose="020B0503020204020204" pitchFamily="34" charset="-122"/>
                <a:ea typeface="微软雅黑" panose="020B0503020204020204" pitchFamily="34" charset="-122"/>
              </a:rPr>
              <a:t>28.33%</a:t>
            </a:r>
            <a:r>
              <a:rPr lang="zh-CN" altLang="en-US" sz="1400">
                <a:latin typeface="微软雅黑" panose="020B0503020204020204" pitchFamily="34" charset="-122"/>
                <a:ea typeface="微软雅黑" panose="020B0503020204020204" pitchFamily="34" charset="-122"/>
              </a:rPr>
              <a:t>，同期相比增长</a:t>
            </a:r>
            <a:r>
              <a:rPr lang="en-US" altLang="zh-CN" sz="1400">
                <a:latin typeface="微软雅黑" panose="020B0503020204020204" pitchFamily="34" charset="-122"/>
                <a:ea typeface="微软雅黑" panose="020B0503020204020204" pitchFamily="34" charset="-122"/>
              </a:rPr>
              <a:t>0.93</a:t>
            </a:r>
            <a:r>
              <a:rPr lang="zh-CN" altLang="en-US" sz="1400">
                <a:latin typeface="微软雅黑" panose="020B0503020204020204" pitchFamily="34" charset="-122"/>
                <a:ea typeface="微软雅黑" panose="020B0503020204020204" pitchFamily="34" charset="-122"/>
              </a:rPr>
              <a:t>个</a:t>
            </a:r>
            <a:r>
              <a:rPr lang="zh-CN" altLang="en-US" sz="1400" dirty="0">
                <a:latin typeface="微软雅黑" panose="020B0503020204020204" pitchFamily="34" charset="-122"/>
                <a:ea typeface="微软雅黑" panose="020B0503020204020204" pitchFamily="34" charset="-122"/>
              </a:rPr>
              <a:t>百分点。</a:t>
            </a:r>
            <a:endParaRPr lang="en-US" altLang="zh-CN" sz="1400" dirty="0">
              <a:latin typeface="微软雅黑" panose="020B0503020204020204" pitchFamily="34" charset="-122"/>
              <a:ea typeface="微软雅黑" panose="020B0503020204020204" pitchFamily="34" charset="-122"/>
            </a:endParaRPr>
          </a:p>
        </p:txBody>
      </p:sp>
      <p:cxnSp>
        <p:nvCxnSpPr>
          <p:cNvPr id="17" name="直接连接符 16">
            <a:extLst>
              <a:ext uri="{FF2B5EF4-FFF2-40B4-BE49-F238E27FC236}">
                <a16:creationId xmlns:a16="http://schemas.microsoft.com/office/drawing/2014/main" id="{361DD7D1-67B3-4A19-BF3B-6064A67FAED1}"/>
              </a:ext>
            </a:extLst>
          </p:cNvPr>
          <p:cNvCxnSpPr>
            <a:cxnSpLocks/>
          </p:cNvCxnSpPr>
          <p:nvPr/>
        </p:nvCxnSpPr>
        <p:spPr>
          <a:xfrm>
            <a:off x="15651" y="1872036"/>
            <a:ext cx="9112698" cy="0"/>
          </a:xfrm>
          <a:prstGeom prst="line">
            <a:avLst/>
          </a:prstGeom>
          <a:ln w="38100" cmpd="sng">
            <a:gradFill>
              <a:gsLst>
                <a:gs pos="78000">
                  <a:schemeClr val="tx1">
                    <a:lumMod val="50000"/>
                    <a:lumOff val="50000"/>
                  </a:schemeClr>
                </a:gs>
                <a:gs pos="0">
                  <a:schemeClr val="tx1">
                    <a:lumMod val="65000"/>
                    <a:lumOff val="35000"/>
                  </a:schemeClr>
                </a:gs>
                <a:gs pos="31000">
                  <a:schemeClr val="tx1">
                    <a:lumMod val="65000"/>
                    <a:lumOff val="35000"/>
                  </a:schemeClr>
                </a:gs>
                <a:gs pos="56000">
                  <a:schemeClr val="tx1">
                    <a:lumMod val="50000"/>
                    <a:lumOff val="50000"/>
                  </a:schemeClr>
                </a:gs>
                <a:gs pos="100000">
                  <a:schemeClr val="tx1">
                    <a:lumMod val="50000"/>
                    <a:lumOff val="50000"/>
                  </a:schemeClr>
                </a:gs>
              </a:gsLst>
              <a:lin ang="7800000" scaled="0"/>
            </a:gradFill>
          </a:ln>
        </p:spPr>
        <p:style>
          <a:lnRef idx="1">
            <a:schemeClr val="dk1"/>
          </a:lnRef>
          <a:fillRef idx="0">
            <a:schemeClr val="dk1"/>
          </a:fillRef>
          <a:effectRef idx="0">
            <a:schemeClr val="dk1"/>
          </a:effectRef>
          <a:fontRef idx="minor">
            <a:schemeClr val="tx1"/>
          </a:fontRef>
        </p:style>
      </p:cxnSp>
      <p:cxnSp>
        <p:nvCxnSpPr>
          <p:cNvPr id="18" name="直接连接符 17">
            <a:extLst>
              <a:ext uri="{FF2B5EF4-FFF2-40B4-BE49-F238E27FC236}">
                <a16:creationId xmlns:a16="http://schemas.microsoft.com/office/drawing/2014/main" id="{1D7B5AD9-0AC6-49C5-9B5E-8AC16172A2D5}"/>
              </a:ext>
            </a:extLst>
          </p:cNvPr>
          <p:cNvCxnSpPr>
            <a:cxnSpLocks/>
          </p:cNvCxnSpPr>
          <p:nvPr/>
        </p:nvCxnSpPr>
        <p:spPr>
          <a:xfrm>
            <a:off x="31302" y="6051208"/>
            <a:ext cx="9112698" cy="0"/>
          </a:xfrm>
          <a:prstGeom prst="line">
            <a:avLst/>
          </a:prstGeom>
          <a:ln w="38100" cmpd="sng">
            <a:gradFill>
              <a:gsLst>
                <a:gs pos="78000">
                  <a:schemeClr val="tx1">
                    <a:lumMod val="50000"/>
                    <a:lumOff val="50000"/>
                  </a:schemeClr>
                </a:gs>
                <a:gs pos="0">
                  <a:schemeClr val="tx1">
                    <a:lumMod val="65000"/>
                    <a:lumOff val="35000"/>
                  </a:schemeClr>
                </a:gs>
                <a:gs pos="31000">
                  <a:schemeClr val="tx1">
                    <a:lumMod val="65000"/>
                    <a:lumOff val="35000"/>
                  </a:schemeClr>
                </a:gs>
                <a:gs pos="56000">
                  <a:schemeClr val="tx1">
                    <a:lumMod val="50000"/>
                    <a:lumOff val="50000"/>
                  </a:schemeClr>
                </a:gs>
                <a:gs pos="100000">
                  <a:schemeClr val="tx1">
                    <a:lumMod val="50000"/>
                    <a:lumOff val="50000"/>
                  </a:schemeClr>
                </a:gs>
              </a:gsLst>
              <a:lin ang="7800000" scaled="0"/>
            </a:gradFill>
          </a:ln>
        </p:spPr>
        <p:style>
          <a:lnRef idx="1">
            <a:schemeClr val="dk1"/>
          </a:lnRef>
          <a:fillRef idx="0">
            <a:schemeClr val="dk1"/>
          </a:fillRef>
          <a:effectRef idx="0">
            <a:schemeClr val="dk1"/>
          </a:effectRef>
          <a:fontRef idx="minor">
            <a:schemeClr val="tx1"/>
          </a:fontRef>
        </p:style>
      </p:cxnSp>
      <p:grpSp>
        <p:nvGrpSpPr>
          <p:cNvPr id="8" name="组合 7">
            <a:extLst>
              <a:ext uri="{FF2B5EF4-FFF2-40B4-BE49-F238E27FC236}">
                <a16:creationId xmlns:a16="http://schemas.microsoft.com/office/drawing/2014/main" id="{6C3EEEAE-C51D-491F-863E-6AD100B4B3F2}"/>
              </a:ext>
            </a:extLst>
          </p:cNvPr>
          <p:cNvGrpSpPr/>
          <p:nvPr/>
        </p:nvGrpSpPr>
        <p:grpSpPr>
          <a:xfrm>
            <a:off x="4414072" y="2374249"/>
            <a:ext cx="3969269" cy="317474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A6A6A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737706" y="3279135"/>
                <a:ext cx="614938" cy="332922"/>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0801" y="4024277"/>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图表 95">
            <a:extLst>
              <a:ext uri="{FF2B5EF4-FFF2-40B4-BE49-F238E27FC236}">
                <a16:creationId xmlns:a16="http://schemas.microsoft.com/office/drawing/2014/main" id="{00000000-0008-0000-0200-0000BE000000}"/>
              </a:ext>
            </a:extLst>
          </p:cNvPr>
          <p:cNvGraphicFramePr>
            <a:graphicFrameLocks/>
          </p:cNvGraphicFramePr>
          <p:nvPr/>
        </p:nvGraphicFramePr>
        <p:xfrm>
          <a:off x="621036" y="2185551"/>
          <a:ext cx="3311872" cy="355398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967621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endParaRPr lang="zh-CN" altLang="en-US" sz="3600" b="1"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82604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290054" y="1920776"/>
            <a:ext cx="3498095" cy="3245184"/>
          </a:xfrm>
          <a:prstGeom prst="rect">
            <a:avLst/>
          </a:prstGeom>
          <a:noFill/>
        </p:spPr>
        <p:txBody>
          <a:bodyPr wrap="square" rtlCol="0">
            <a:spAutoFit/>
          </a:bodyPr>
          <a:lstStyle/>
          <a:p>
            <a:pPr>
              <a:lnSpc>
                <a:spcPct val="250000"/>
              </a:lnSpc>
            </a:pP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调研</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显示</a:t>
            </a: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2021</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6</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月份库存周期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天以内的企业占</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10.1%</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，与上月基本持平。库存周期在</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天的企业占</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55.6%</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，较上月占比下降了</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11.1</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个百分点。 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天以上的企业占</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34.3%</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，较上月占比增长了</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11.1</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个百分点。有</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6</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成以上的经销商表示库存周期在</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天之间。</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a:p>
            <a:pPr>
              <a:lnSpc>
                <a:spcPct val="250000"/>
              </a:lnSpc>
            </a:pP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6</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月份整体库存周期较</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月份略有增长。</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0F00-000028000000}"/>
              </a:ext>
            </a:extLst>
          </p:cNvPr>
          <p:cNvGraphicFramePr>
            <a:graphicFrameLocks/>
          </p:cNvGraphicFramePr>
          <p:nvPr>
            <p:extLst>
              <p:ext uri="{D42A27DB-BD31-4B8C-83A1-F6EECF244321}">
                <p14:modId xmlns:p14="http://schemas.microsoft.com/office/powerpoint/2010/main" val="372966375"/>
              </p:ext>
            </p:extLst>
          </p:nvPr>
        </p:nvGraphicFramePr>
        <p:xfrm>
          <a:off x="355851" y="1422109"/>
          <a:ext cx="4523258" cy="470167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50279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3136900" y="2151727"/>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166744"/>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矩形 24">
            <a:extLst>
              <a:ext uri="{FF2B5EF4-FFF2-40B4-BE49-F238E27FC236}">
                <a16:creationId xmlns:a16="http://schemas.microsoft.com/office/drawing/2014/main" id="{16911031-C56F-4BA8-A3D5-FCD5726E46B5}"/>
              </a:ext>
            </a:extLst>
          </p:cNvPr>
          <p:cNvSpPr/>
          <p:nvPr/>
        </p:nvSpPr>
        <p:spPr>
          <a:xfrm>
            <a:off x="4802477" y="5020418"/>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nvGrpSpPr>
          <p:cNvPr id="20" name="组合 19">
            <a:extLst>
              <a:ext uri="{FF2B5EF4-FFF2-40B4-BE49-F238E27FC236}">
                <a16:creationId xmlns:a16="http://schemas.microsoft.com/office/drawing/2014/main" id="{4301DDF4-877C-4C5A-AA25-257266493A6B}"/>
              </a:ext>
            </a:extLst>
          </p:cNvPr>
          <p:cNvGrpSpPr/>
          <p:nvPr/>
        </p:nvGrpSpPr>
        <p:grpSpPr>
          <a:xfrm>
            <a:off x="3756921" y="2024105"/>
            <a:ext cx="4745465" cy="3141627"/>
            <a:chOff x="3713673" y="1479045"/>
            <a:chExt cx="4745465" cy="3141627"/>
          </a:xfrm>
        </p:grpSpPr>
        <p:grpSp>
          <p:nvGrpSpPr>
            <p:cNvPr id="2" name="组合 1">
              <a:extLst>
                <a:ext uri="{FF2B5EF4-FFF2-40B4-BE49-F238E27FC236}">
                  <a16:creationId xmlns:a16="http://schemas.microsoft.com/office/drawing/2014/main" id="{FA30E5C7-84F0-4EA6-A696-3B25129B477A}"/>
                </a:ext>
              </a:extLst>
            </p:cNvPr>
            <p:cNvGrpSpPr/>
            <p:nvPr/>
          </p:nvGrpSpPr>
          <p:grpSpPr>
            <a:xfrm>
              <a:off x="3713673" y="1479045"/>
              <a:ext cx="4745465" cy="3141627"/>
              <a:chOff x="3687637" y="2064193"/>
              <a:chExt cx="4745465" cy="3141627"/>
            </a:xfrm>
          </p:grpSpPr>
          <p:sp>
            <p:nvSpPr>
              <p:cNvPr id="7" name="圆角矩形 30">
                <a:extLst>
                  <a:ext uri="{FF2B5EF4-FFF2-40B4-BE49-F238E27FC236}">
                    <a16:creationId xmlns:a16="http://schemas.microsoft.com/office/drawing/2014/main" id="{E9AC4311-40DE-4995-B395-F0FF6D9BC514}"/>
                  </a:ext>
                </a:extLst>
              </p:cNvPr>
              <p:cNvSpPr/>
              <p:nvPr/>
            </p:nvSpPr>
            <p:spPr>
              <a:xfrm>
                <a:off x="3687637" y="2064193"/>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48859" y="2064193"/>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719958" y="1633219"/>
                  <a:ext cx="2653075" cy="367308"/>
                </a:xfrm>
                <a:prstGeom prst="rect">
                  <a:avLst/>
                </a:prstGeom>
              </p:spPr>
              <p:txBody>
                <a:bodyPr wrap="square" lIns="91422" tIns="45711" rIns="91422" bIns="45711">
                  <a:spAutoFit/>
                </a:bodyPr>
                <a:lstStyle/>
                <a:p>
                  <a:r>
                    <a:rPr lang="en-US" altLang="zh-CN" b="1">
                      <a:solidFill>
                        <a:schemeClr val="bg1"/>
                      </a:solidFill>
                      <a:latin typeface="微软雅黑" panose="020B0503020204020204" pitchFamily="34" charset="-122"/>
                      <a:ea typeface="微软雅黑" panose="020B0503020204020204" pitchFamily="34" charset="-122"/>
                    </a:rPr>
                    <a:t>2021</a:t>
                  </a:r>
                  <a:r>
                    <a:rPr lang="zh-CN" altLang="en-US" b="1">
                      <a:solidFill>
                        <a:schemeClr val="bg1"/>
                      </a:solidFill>
                      <a:latin typeface="微软雅黑" panose="020B0503020204020204" pitchFamily="34" charset="-122"/>
                      <a:ea typeface="微软雅黑" panose="020B0503020204020204" pitchFamily="34" charset="-122"/>
                    </a:rPr>
                    <a:t>年</a:t>
                  </a:r>
                  <a:r>
                    <a:rPr lang="en-US" altLang="zh-CN" b="1">
                      <a:solidFill>
                        <a:schemeClr val="bg1"/>
                      </a:solidFill>
                      <a:latin typeface="微软雅黑" panose="020B0503020204020204" pitchFamily="34" charset="-122"/>
                      <a:ea typeface="微软雅黑" panose="020B0503020204020204" pitchFamily="34" charset="-122"/>
                    </a:rPr>
                    <a:t>5</a:t>
                  </a:r>
                  <a:r>
                    <a:rPr lang="zh-CN" altLang="en-US" b="1">
                      <a:solidFill>
                        <a:schemeClr val="bg1"/>
                      </a:solidFill>
                      <a:latin typeface="微软雅黑" panose="020B0503020204020204" pitchFamily="34" charset="-122"/>
                      <a:ea typeface="微软雅黑" panose="020B0503020204020204" pitchFamily="34" charset="-122"/>
                    </a:rPr>
                    <a:t>月市场概况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05551" y="294578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48859" y="294578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5" name="圆角矩形 35">
                <a:extLst>
                  <a:ext uri="{FF2B5EF4-FFF2-40B4-BE49-F238E27FC236}">
                    <a16:creationId xmlns:a16="http://schemas.microsoft.com/office/drawing/2014/main" id="{64AF60BE-0FF5-40E7-92CC-87595A08C149}"/>
                  </a:ext>
                </a:extLst>
              </p:cNvPr>
              <p:cNvSpPr/>
              <p:nvPr/>
            </p:nvSpPr>
            <p:spPr>
              <a:xfrm>
                <a:off x="3687637" y="380992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圆角矩形 24">
                <a:extLst>
                  <a:ext uri="{FF2B5EF4-FFF2-40B4-BE49-F238E27FC236}">
                    <a16:creationId xmlns:a16="http://schemas.microsoft.com/office/drawing/2014/main" id="{3F010F74-7732-46CD-8D60-25FC6F38DC76}"/>
                  </a:ext>
                </a:extLst>
              </p:cNvPr>
              <p:cNvSpPr/>
              <p:nvPr/>
            </p:nvSpPr>
            <p:spPr>
              <a:xfrm>
                <a:off x="4348859" y="380992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9" name="圆角矩形 35">
                <a:extLst>
                  <a:ext uri="{FF2B5EF4-FFF2-40B4-BE49-F238E27FC236}">
                    <a16:creationId xmlns:a16="http://schemas.microsoft.com/office/drawing/2014/main" id="{A6FFED4E-76EE-4C88-94CE-417C2563443C}"/>
                  </a:ext>
                </a:extLst>
              </p:cNvPr>
              <p:cNvSpPr/>
              <p:nvPr/>
            </p:nvSpPr>
            <p:spPr>
              <a:xfrm>
                <a:off x="3687637" y="469152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1" name="圆角矩形 24">
                <a:extLst>
                  <a:ext uri="{FF2B5EF4-FFF2-40B4-BE49-F238E27FC236}">
                    <a16:creationId xmlns:a16="http://schemas.microsoft.com/office/drawing/2014/main" id="{AB85A5A2-9B90-43E7-948C-7E3AC952C026}"/>
                  </a:ext>
                </a:extLst>
              </p:cNvPr>
              <p:cNvSpPr/>
              <p:nvPr/>
            </p:nvSpPr>
            <p:spPr>
              <a:xfrm>
                <a:off x="4348859" y="469152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grpSp>
        <p:sp>
          <p:nvSpPr>
            <p:cNvPr id="26" name="矩形 25">
              <a:extLst>
                <a:ext uri="{FF2B5EF4-FFF2-40B4-BE49-F238E27FC236}">
                  <a16:creationId xmlns:a16="http://schemas.microsoft.com/office/drawing/2014/main" id="{2E855BAF-E6F3-41B0-ADE4-1105E10DA06E}"/>
                </a:ext>
              </a:extLst>
            </p:cNvPr>
            <p:cNvSpPr/>
            <p:nvPr/>
          </p:nvSpPr>
          <p:spPr>
            <a:xfrm>
              <a:off x="4734587" y="4178866"/>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a16="http://schemas.microsoft.com/office/drawing/2014/main" id="{1204F8F3-D8C3-4D15-A4BD-61EECC5A5FFA}"/>
                </a:ext>
              </a:extLst>
            </p:cNvPr>
            <p:cNvSpPr/>
            <p:nvPr/>
          </p:nvSpPr>
          <p:spPr>
            <a:xfrm>
              <a:off x="4709096" y="3306560"/>
              <a:ext cx="3138125"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id="{ADFE562B-0416-43D8-AA5F-8CF64B0D790A}"/>
                </a:ext>
              </a:extLst>
            </p:cNvPr>
            <p:cNvSpPr/>
            <p:nvPr/>
          </p:nvSpPr>
          <p:spPr>
            <a:xfrm>
              <a:off x="4725734" y="2436417"/>
              <a:ext cx="2893857" cy="369314"/>
            </a:xfrm>
            <a:prstGeom prst="rect">
              <a:avLst/>
            </a:prstGeom>
          </p:spPr>
          <p:txBody>
            <a:bodyPr wrap="square" lIns="91422" tIns="45711" rIns="91422" bIns="45711">
              <a:spAutoFit/>
            </a:bodyPr>
            <a:lstStyle/>
            <a:p>
              <a:r>
                <a:rPr lang="en-US" altLang="zh-CN" sz="1800" b="1">
                  <a:solidFill>
                    <a:schemeClr val="bg1"/>
                  </a:solidFill>
                  <a:latin typeface="微软雅黑" panose="020B0503020204020204" pitchFamily="34" charset="-122"/>
                  <a:ea typeface="微软雅黑" panose="020B0503020204020204" pitchFamily="34" charset="-122"/>
                </a:rPr>
                <a:t>2021</a:t>
              </a:r>
              <a:r>
                <a:rPr lang="zh-CN" altLang="en-US" sz="1800" b="1">
                  <a:solidFill>
                    <a:schemeClr val="bg1"/>
                  </a:solidFill>
                  <a:latin typeface="微软雅黑" panose="020B0503020204020204" pitchFamily="34" charset="-122"/>
                  <a:ea typeface="微软雅黑" panose="020B0503020204020204" pitchFamily="34" charset="-122"/>
                </a:rPr>
                <a:t>年</a:t>
              </a:r>
              <a:r>
                <a:rPr lang="en-US" altLang="zh-CN" sz="1800" b="1">
                  <a:solidFill>
                    <a:schemeClr val="bg1"/>
                  </a:solidFill>
                  <a:latin typeface="微软雅黑" panose="020B0503020204020204" pitchFamily="34" charset="-122"/>
                  <a:ea typeface="微软雅黑" panose="020B0503020204020204" pitchFamily="34" charset="-122"/>
                </a:rPr>
                <a:t>1-5</a:t>
              </a:r>
              <a:r>
                <a:rPr lang="zh-CN" altLang="en-US" b="1">
                  <a:solidFill>
                    <a:schemeClr val="bg1"/>
                  </a:solidFill>
                  <a:latin typeface="微软雅黑" panose="020B0503020204020204" pitchFamily="34" charset="-122"/>
                  <a:ea typeface="微软雅黑" panose="020B0503020204020204" pitchFamily="34" charset="-122"/>
                </a:rPr>
                <a:t>月</a:t>
              </a:r>
              <a:r>
                <a:rPr lang="zh-CN" altLang="en-US" sz="1800" b="1">
                  <a:solidFill>
                    <a:schemeClr val="bg1"/>
                  </a:solidFill>
                  <a:latin typeface="微软雅黑" panose="020B0503020204020204" pitchFamily="34" charset="-122"/>
                  <a:ea typeface="微软雅黑" panose="020B0503020204020204" pitchFamily="34" charset="-122"/>
                </a:rPr>
                <a:t>市场概况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46820419"/>
      </p:ext>
    </p:extLst>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2021</a:t>
            </a:r>
            <a:r>
              <a:rPr lang="zh-CN" altLang="en-US" sz="3600" b="1">
                <a:latin typeface="微软雅黑" panose="020B0503020204020204" pitchFamily="34" charset="-122"/>
                <a:ea typeface="微软雅黑" panose="020B0503020204020204" pitchFamily="34" charset="-122"/>
              </a:rPr>
              <a:t>年</a:t>
            </a:r>
            <a:r>
              <a:rPr lang="en-US" altLang="zh-CN" sz="3600" b="1">
                <a:latin typeface="微软雅黑" panose="020B0503020204020204" pitchFamily="34" charset="-122"/>
                <a:ea typeface="微软雅黑" panose="020B0503020204020204" pitchFamily="34" charset="-122"/>
              </a:rPr>
              <a:t>5</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3462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52676" y="333409"/>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2021</a:t>
            </a:r>
            <a:r>
              <a:rPr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二手车市场整体表现</a:t>
            </a:r>
          </a:p>
        </p:txBody>
      </p:sp>
      <p:sp>
        <p:nvSpPr>
          <p:cNvPr id="2" name="TextBox 11"/>
          <p:cNvSpPr txBox="1">
            <a:spLocks noChangeArrowheads="1"/>
          </p:cNvSpPr>
          <p:nvPr/>
        </p:nvSpPr>
        <p:spPr bwMode="auto">
          <a:xfrm>
            <a:off x="152676" y="1140032"/>
            <a:ext cx="8560300" cy="377409"/>
          </a:xfrm>
          <a:prstGeom prst="rect">
            <a:avLst/>
          </a:prstGeom>
          <a:noFill/>
          <a:ln>
            <a:noFill/>
          </a:ln>
        </p:spPr>
        <p:txBody>
          <a:bodyPr wrap="square" lIns="91438" tIns="45719" rIns="91438" bIns="45719">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nSpc>
                <a:spcPct val="150000"/>
              </a:lnSpc>
              <a:defRPr/>
            </a:pPr>
            <a:r>
              <a:rPr lang="en-US" altLang="zh-CN" sz="1400" b="1" i="0">
                <a:solidFill>
                  <a:schemeClr val="tx1">
                    <a:lumMod val="75000"/>
                    <a:lumOff val="25000"/>
                  </a:schemeClr>
                </a:solidFill>
                <a:latin typeface="微软雅黑" panose="020B0503020204020204" pitchFamily="34" charset="-122"/>
                <a:ea typeface="微软雅黑" panose="020B0503020204020204" pitchFamily="34" charset="-122"/>
              </a:rPr>
              <a:t>2021</a:t>
            </a:r>
            <a:r>
              <a:rPr lang="zh-CN" altLang="en-US" sz="1400" b="1" i="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400" b="1" i="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400" b="1" i="0">
                <a:solidFill>
                  <a:schemeClr val="tx1">
                    <a:lumMod val="75000"/>
                    <a:lumOff val="25000"/>
                  </a:schemeClr>
                </a:solidFill>
                <a:latin typeface="微软雅黑" panose="020B0503020204020204" pitchFamily="34" charset="-122"/>
                <a:ea typeface="微软雅黑" panose="020B0503020204020204" pitchFamily="34" charset="-122"/>
              </a:rPr>
              <a:t>月</a:t>
            </a:r>
            <a:r>
              <a:rPr lang="zh-CN" altLang="en-US" sz="1400" b="1" i="0" dirty="0">
                <a:solidFill>
                  <a:schemeClr val="tx1">
                    <a:lumMod val="75000"/>
                    <a:lumOff val="25000"/>
                  </a:schemeClr>
                </a:solidFill>
                <a:latin typeface="微软雅黑" panose="020B0503020204020204" pitchFamily="34" charset="-122"/>
                <a:ea typeface="微软雅黑" panose="020B0503020204020204" pitchFamily="34" charset="-122"/>
              </a:rPr>
              <a:t>，全国二手车市场</a:t>
            </a:r>
            <a:r>
              <a:rPr lang="zh-CN" altLang="en-US" sz="1400" b="1" i="0">
                <a:solidFill>
                  <a:schemeClr val="tx1">
                    <a:lumMod val="75000"/>
                    <a:lumOff val="25000"/>
                  </a:schemeClr>
                </a:solidFill>
                <a:latin typeface="微软雅黑" panose="020B0503020204020204" pitchFamily="34" charset="-122"/>
                <a:ea typeface="微软雅黑" panose="020B0503020204020204" pitchFamily="34" charset="-122"/>
              </a:rPr>
              <a:t>交易量</a:t>
            </a:r>
            <a:r>
              <a:rPr lang="en-US" altLang="zh-CN" sz="1400" b="1" i="0">
                <a:solidFill>
                  <a:schemeClr val="tx1">
                    <a:lumMod val="75000"/>
                    <a:lumOff val="25000"/>
                  </a:schemeClr>
                </a:solidFill>
                <a:latin typeface="微软雅黑" panose="020B0503020204020204" pitchFamily="34" charset="-122"/>
                <a:ea typeface="微软雅黑" panose="020B0503020204020204" pitchFamily="34" charset="-122"/>
              </a:rPr>
              <a:t>146.21</a:t>
            </a:r>
            <a:r>
              <a:rPr lang="zh-CN" altLang="en-US" sz="1400" b="1" i="0">
                <a:solidFill>
                  <a:schemeClr val="tx1">
                    <a:lumMod val="75000"/>
                    <a:lumOff val="25000"/>
                  </a:schemeClr>
                </a:solidFill>
                <a:latin typeface="微软雅黑" panose="020B0503020204020204" pitchFamily="34" charset="-122"/>
                <a:ea typeface="微软雅黑" panose="020B0503020204020204" pitchFamily="34" charset="-122"/>
              </a:rPr>
              <a:t>万</a:t>
            </a:r>
            <a:r>
              <a:rPr lang="zh-CN" altLang="en-US" sz="1400" b="1" i="0" dirty="0">
                <a:solidFill>
                  <a:schemeClr val="tx1">
                    <a:lumMod val="75000"/>
                    <a:lumOff val="25000"/>
                  </a:schemeClr>
                </a:solidFill>
                <a:latin typeface="微软雅黑" panose="020B0503020204020204" pitchFamily="34" charset="-122"/>
                <a:ea typeface="微软雅黑" panose="020B0503020204020204" pitchFamily="34" charset="-122"/>
              </a:rPr>
              <a:t>辆，交易量</a:t>
            </a:r>
            <a:r>
              <a:rPr lang="zh-CN" altLang="en-US" sz="1400" b="1" i="0">
                <a:solidFill>
                  <a:schemeClr val="tx1">
                    <a:lumMod val="75000"/>
                    <a:lumOff val="25000"/>
                  </a:schemeClr>
                </a:solidFill>
                <a:latin typeface="微软雅黑" panose="020B0503020204020204" pitchFamily="34" charset="-122"/>
                <a:ea typeface="微软雅黑" panose="020B0503020204020204" pitchFamily="34" charset="-122"/>
              </a:rPr>
              <a:t>环比下降</a:t>
            </a:r>
            <a:r>
              <a:rPr lang="en-US" altLang="zh-CN" sz="1400" b="1" i="0">
                <a:solidFill>
                  <a:schemeClr val="accent6"/>
                </a:solidFill>
                <a:latin typeface="微软雅黑" panose="020B0503020204020204" pitchFamily="34" charset="-122"/>
                <a:ea typeface="微软雅黑" panose="020B0503020204020204" pitchFamily="34" charset="-122"/>
              </a:rPr>
              <a:t>1.82%</a:t>
            </a:r>
            <a:r>
              <a:rPr lang="zh-CN" altLang="en-US" sz="1400" b="1" i="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zh-CN" sz="1400" b="1" i="0" dirty="0">
                <a:solidFill>
                  <a:schemeClr val="tx1">
                    <a:lumMod val="75000"/>
                    <a:lumOff val="25000"/>
                  </a:schemeClr>
                </a:solidFill>
                <a:latin typeface="微软雅黑" panose="020B0503020204020204" pitchFamily="34" charset="-122"/>
                <a:ea typeface="微软雅黑" panose="020B0503020204020204" pitchFamily="34" charset="-122"/>
              </a:rPr>
              <a:t>交易</a:t>
            </a:r>
            <a:r>
              <a:rPr lang="zh-CN" altLang="zh-CN" sz="1400" b="1" i="0">
                <a:solidFill>
                  <a:schemeClr val="tx1">
                    <a:lumMod val="75000"/>
                    <a:lumOff val="25000"/>
                  </a:schemeClr>
                </a:solidFill>
                <a:latin typeface="微软雅黑" panose="020B0503020204020204" pitchFamily="34" charset="-122"/>
                <a:ea typeface="微软雅黑" panose="020B0503020204020204" pitchFamily="34" charset="-122"/>
              </a:rPr>
              <a:t>金额为</a:t>
            </a:r>
            <a:r>
              <a:rPr lang="en-US" altLang="zh-CN" sz="1400" b="1" i="0">
                <a:solidFill>
                  <a:schemeClr val="accent2">
                    <a:lumMod val="75000"/>
                  </a:schemeClr>
                </a:solidFill>
                <a:latin typeface="微软雅黑" panose="020B0503020204020204" pitchFamily="34" charset="-122"/>
                <a:ea typeface="微软雅黑" panose="020B0503020204020204" pitchFamily="34" charset="-122"/>
              </a:rPr>
              <a:t>896.10</a:t>
            </a:r>
            <a:r>
              <a:rPr lang="zh-CN" altLang="zh-CN" sz="1400" b="1" i="0">
                <a:solidFill>
                  <a:schemeClr val="tx1">
                    <a:lumMod val="75000"/>
                    <a:lumOff val="25000"/>
                  </a:schemeClr>
                </a:solidFill>
                <a:latin typeface="微软雅黑" panose="020B0503020204020204" pitchFamily="34" charset="-122"/>
                <a:ea typeface="微软雅黑" panose="020B0503020204020204" pitchFamily="34" charset="-122"/>
              </a:rPr>
              <a:t>亿</a:t>
            </a:r>
            <a:r>
              <a:rPr lang="zh-CN" altLang="zh-CN" sz="1400" b="1" i="0" dirty="0">
                <a:solidFill>
                  <a:schemeClr val="tx1">
                    <a:lumMod val="75000"/>
                    <a:lumOff val="25000"/>
                  </a:schemeClr>
                </a:solidFill>
                <a:latin typeface="微软雅黑" panose="020B0503020204020204" pitchFamily="34" charset="-122"/>
                <a:ea typeface="微软雅黑" panose="020B0503020204020204" pitchFamily="34" charset="-122"/>
              </a:rPr>
              <a:t>元</a:t>
            </a:r>
            <a:r>
              <a:rPr lang="zh-CN" altLang="en-US" sz="1400" b="1" i="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400" b="1" i="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8A67BC70-444A-4107-872A-193C8FBAB41E}"/>
              </a:ext>
            </a:extLst>
          </p:cNvPr>
          <p:cNvSpPr txBox="1"/>
          <p:nvPr/>
        </p:nvSpPr>
        <p:spPr>
          <a:xfrm>
            <a:off x="4231694" y="4476922"/>
            <a:ext cx="804132" cy="261610"/>
          </a:xfrm>
          <a:prstGeom prst="rect">
            <a:avLst/>
          </a:prstGeom>
          <a:noFill/>
        </p:spPr>
        <p:txBody>
          <a:bodyPr wrap="square" rtlCol="0">
            <a:spAutoFit/>
          </a:bodyPr>
          <a:lstStyle/>
          <a:p>
            <a:r>
              <a:rPr lang="en-US" altLang="zh-CN" sz="1100" b="1" dirty="0">
                <a:solidFill>
                  <a:schemeClr val="bg1"/>
                </a:solidFill>
                <a:latin typeface="微软雅黑" panose="020B0503020204020204" pitchFamily="34" charset="-122"/>
                <a:ea typeface="微软雅黑" panose="020B0503020204020204" pitchFamily="34" charset="-122"/>
              </a:rPr>
              <a:t> </a:t>
            </a:r>
            <a:r>
              <a:rPr lang="en-US" altLang="zh-CN" sz="1100" dirty="0">
                <a:solidFill>
                  <a:schemeClr val="bg1"/>
                </a:solidFill>
                <a:latin typeface="微软雅黑" panose="020B0503020204020204" pitchFamily="34" charset="-122"/>
                <a:ea typeface="微软雅黑" panose="020B0503020204020204" pitchFamily="34" charset="-122"/>
              </a:rPr>
              <a:t>7.18%</a:t>
            </a:r>
          </a:p>
        </p:txBody>
      </p:sp>
      <p:sp>
        <p:nvSpPr>
          <p:cNvPr id="5" name="文本框 4">
            <a:extLst>
              <a:ext uri="{FF2B5EF4-FFF2-40B4-BE49-F238E27FC236}">
                <a16:creationId xmlns:a16="http://schemas.microsoft.com/office/drawing/2014/main" id="{21DE7B7D-8349-4B58-BA83-631344E696F1}"/>
              </a:ext>
            </a:extLst>
          </p:cNvPr>
          <p:cNvSpPr txBox="1"/>
          <p:nvPr/>
        </p:nvSpPr>
        <p:spPr>
          <a:xfrm>
            <a:off x="4300682" y="4569829"/>
            <a:ext cx="542136" cy="261610"/>
          </a:xfrm>
          <a:prstGeom prst="rect">
            <a:avLst/>
          </a:prstGeom>
          <a:noFill/>
        </p:spPr>
        <p:txBody>
          <a:bodyPr wrap="none" rtlCol="0">
            <a:spAutoFit/>
          </a:bodyPr>
          <a:lstStyle/>
          <a:p>
            <a:r>
              <a:rPr lang="en-US" altLang="zh-CN" sz="1100" b="1" dirty="0">
                <a:solidFill>
                  <a:schemeClr val="bg1"/>
                </a:solidFill>
              </a:rPr>
              <a:t>1.19%</a:t>
            </a:r>
            <a:endParaRPr lang="zh-CN" altLang="en-US" sz="1100" b="1" dirty="0">
              <a:solidFill>
                <a:schemeClr val="bg1"/>
              </a:solidFill>
            </a:endParaRPr>
          </a:p>
        </p:txBody>
      </p:sp>
      <p:sp>
        <p:nvSpPr>
          <p:cNvPr id="14" name="左大括号 13">
            <a:extLst>
              <a:ext uri="{FF2B5EF4-FFF2-40B4-BE49-F238E27FC236}">
                <a16:creationId xmlns:a16="http://schemas.microsoft.com/office/drawing/2014/main" id="{1F8ACA53-67AC-486D-9A8C-49AB6E389184}"/>
              </a:ext>
            </a:extLst>
          </p:cNvPr>
          <p:cNvSpPr/>
          <p:nvPr/>
        </p:nvSpPr>
        <p:spPr>
          <a:xfrm>
            <a:off x="4586534" y="2170247"/>
            <a:ext cx="202060" cy="4169203"/>
          </a:xfrm>
          <a:prstGeom prst="leftBrac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DF02DA5-9EF2-4410-941C-F1FC79D4E3E2}"/>
              </a:ext>
            </a:extLst>
          </p:cNvPr>
          <p:cNvSpPr/>
          <p:nvPr/>
        </p:nvSpPr>
        <p:spPr>
          <a:xfrm>
            <a:off x="4951126" y="3739111"/>
            <a:ext cx="4002244" cy="2534284"/>
          </a:xfrm>
          <a:prstGeom prst="rect">
            <a:avLst/>
          </a:prstGeom>
        </p:spPr>
        <p:txBody>
          <a:bodyPr wrap="square">
            <a:spAutoFit/>
          </a:bodyPr>
          <a:lstStyle/>
          <a:p>
            <a:pPr>
              <a:lnSpc>
                <a:spcPct val="200000"/>
              </a:lnSpc>
              <a:defRPr/>
            </a:pPr>
            <a:r>
              <a:rPr lang="zh-CN" altLang="en-US" sz="1000" dirty="0">
                <a:latin typeface="微软雅黑" panose="020B0503020204020204" pitchFamily="34" charset="-122"/>
                <a:ea typeface="微软雅黑" panose="020B0503020204020204" pitchFamily="34" charset="-122"/>
              </a:rPr>
              <a:t>乘用车情况：</a:t>
            </a:r>
            <a:r>
              <a:rPr lang="zh-CN" altLang="zh-CN" sz="1000" dirty="0">
                <a:latin typeface="微软雅黑" panose="020B0503020204020204" pitchFamily="34" charset="-122"/>
                <a:ea typeface="微软雅黑" panose="020B0503020204020204" pitchFamily="34" charset="-122"/>
              </a:rPr>
              <a:t>基本型乘用车</a:t>
            </a:r>
            <a:r>
              <a:rPr lang="zh-CN" altLang="zh-CN" sz="1000">
                <a:latin typeface="微软雅黑" panose="020B0503020204020204" pitchFamily="34" charset="-122"/>
                <a:ea typeface="微软雅黑" panose="020B0503020204020204" pitchFamily="34" charset="-122"/>
              </a:rPr>
              <a:t>共交易</a:t>
            </a:r>
            <a:r>
              <a:rPr lang="en-US" altLang="zh-CN" sz="1000">
                <a:latin typeface="微软雅黑" panose="020B0503020204020204" pitchFamily="34" charset="-122"/>
                <a:ea typeface="微软雅黑" panose="020B0503020204020204" pitchFamily="34" charset="-122"/>
              </a:rPr>
              <a:t>88.52</a:t>
            </a:r>
            <a:r>
              <a:rPr lang="zh-CN" altLang="en-US" sz="1000">
                <a:latin typeface="微软雅黑" panose="020B0503020204020204" pitchFamily="34" charset="-122"/>
                <a:ea typeface="微软雅黑" panose="020B0503020204020204" pitchFamily="34" charset="-122"/>
              </a:rPr>
              <a:t>万</a:t>
            </a:r>
            <a:r>
              <a:rPr lang="zh-CN" altLang="zh-CN" sz="1000">
                <a:latin typeface="微软雅黑" panose="020B0503020204020204" pitchFamily="34" charset="-122"/>
                <a:ea typeface="微软雅黑" panose="020B0503020204020204" pitchFamily="34" charset="-122"/>
              </a:rPr>
              <a:t>辆</a:t>
            </a:r>
            <a:r>
              <a:rPr lang="zh-CN" altLang="zh-CN" sz="1000" dirty="0">
                <a:latin typeface="微软雅黑" panose="020B0503020204020204" pitchFamily="34" charset="-122"/>
                <a:ea typeface="微软雅黑" panose="020B0503020204020204" pitchFamily="34" charset="-122"/>
              </a:rPr>
              <a:t>，</a:t>
            </a:r>
            <a:r>
              <a:rPr lang="zh-CN" altLang="en-US" sz="1000">
                <a:latin typeface="微软雅黑" panose="020B0503020204020204" pitchFamily="34" charset="-122"/>
                <a:ea typeface="微软雅黑" panose="020B0503020204020204" pitchFamily="34" charset="-122"/>
              </a:rPr>
              <a:t>环比下降</a:t>
            </a:r>
            <a:r>
              <a:rPr lang="en-US" altLang="zh-CN" sz="1000" b="1">
                <a:solidFill>
                  <a:schemeClr val="accent6"/>
                </a:solidFill>
                <a:latin typeface="微软雅黑" panose="020B0503020204020204" pitchFamily="34" charset="-122"/>
                <a:ea typeface="微软雅黑" panose="020B0503020204020204" pitchFamily="34" charset="-122"/>
              </a:rPr>
              <a:t>1.64%</a:t>
            </a:r>
            <a:r>
              <a:rPr lang="zh-CN" altLang="en-US" sz="1000">
                <a:latin typeface="微软雅黑" panose="020B0503020204020204" pitchFamily="34" charset="-122"/>
                <a:ea typeface="微软雅黑" panose="020B0503020204020204" pitchFamily="34" charset="-122"/>
              </a:rPr>
              <a:t>，同比比增长</a:t>
            </a:r>
            <a:r>
              <a:rPr lang="en-US" altLang="zh-CN" sz="1000" b="1">
                <a:solidFill>
                  <a:srgbClr val="C00000"/>
                </a:solidFill>
                <a:latin typeface="微软雅黑" panose="020B0503020204020204" pitchFamily="34" charset="-122"/>
                <a:ea typeface="微软雅黑" panose="020B0503020204020204" pitchFamily="34" charset="-122"/>
              </a:rPr>
              <a:t>27.75%</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SUV </a:t>
            </a:r>
            <a:r>
              <a:rPr lang="zh-CN" altLang="zh-CN" sz="1000">
                <a:latin typeface="微软雅黑" panose="020B0503020204020204" pitchFamily="34" charset="-122"/>
                <a:ea typeface="微软雅黑" panose="020B0503020204020204" pitchFamily="34" charset="-122"/>
              </a:rPr>
              <a:t>共交易</a:t>
            </a:r>
            <a:r>
              <a:rPr lang="en-US" altLang="zh-CN" sz="1000">
                <a:latin typeface="微软雅黑" panose="020B0503020204020204" pitchFamily="34" charset="-122"/>
                <a:ea typeface="微软雅黑" panose="020B0503020204020204" pitchFamily="34" charset="-122"/>
              </a:rPr>
              <a:t>15.82</a:t>
            </a:r>
            <a:r>
              <a:rPr lang="zh-CN" altLang="zh-CN" sz="1000">
                <a:latin typeface="微软雅黑" panose="020B0503020204020204" pitchFamily="34" charset="-122"/>
                <a:ea typeface="微软雅黑" panose="020B0503020204020204" pitchFamily="34" charset="-122"/>
              </a:rPr>
              <a:t>万</a:t>
            </a:r>
            <a:r>
              <a:rPr lang="zh-CN" altLang="zh-CN" sz="1000" dirty="0">
                <a:latin typeface="微软雅黑" panose="020B0503020204020204" pitchFamily="34" charset="-122"/>
                <a:ea typeface="微软雅黑" panose="020B0503020204020204" pitchFamily="34" charset="-122"/>
              </a:rPr>
              <a:t>辆，</a:t>
            </a:r>
            <a:r>
              <a:rPr lang="zh-CN" altLang="en-US" sz="1000">
                <a:latin typeface="微软雅黑" panose="020B0503020204020204" pitchFamily="34" charset="-122"/>
                <a:ea typeface="微软雅黑" panose="020B0503020204020204" pitchFamily="34" charset="-122"/>
              </a:rPr>
              <a:t>环比下降</a:t>
            </a:r>
            <a:r>
              <a:rPr lang="en-US" altLang="zh-CN" sz="1000" b="1">
                <a:solidFill>
                  <a:schemeClr val="accent6"/>
                </a:solidFill>
                <a:latin typeface="微软雅黑" panose="020B0503020204020204" pitchFamily="34" charset="-122"/>
                <a:ea typeface="微软雅黑" panose="020B0503020204020204" pitchFamily="34" charset="-122"/>
              </a:rPr>
              <a:t>2.17%</a:t>
            </a:r>
            <a:r>
              <a:rPr lang="zh-CN" altLang="zh-CN" sz="1000">
                <a:latin typeface="微软雅黑" panose="020B0503020204020204" pitchFamily="34" charset="-122"/>
                <a:ea typeface="微软雅黑" panose="020B0503020204020204" pitchFamily="34" charset="-122"/>
              </a:rPr>
              <a:t>，</a:t>
            </a:r>
            <a:r>
              <a:rPr lang="zh-CN" altLang="en-US" sz="1000">
                <a:latin typeface="微软雅黑" panose="020B0503020204020204" pitchFamily="34" charset="-122"/>
                <a:ea typeface="微软雅黑" panose="020B0503020204020204" pitchFamily="34" charset="-122"/>
              </a:rPr>
              <a:t>同比增长</a:t>
            </a:r>
            <a:r>
              <a:rPr lang="en-US" altLang="zh-CN" sz="1000" b="1">
                <a:solidFill>
                  <a:srgbClr val="C00000"/>
                </a:solidFill>
                <a:latin typeface="微软雅黑" panose="020B0503020204020204" pitchFamily="34" charset="-122"/>
                <a:ea typeface="微软雅黑" panose="020B0503020204020204" pitchFamily="34" charset="-122"/>
              </a:rPr>
              <a:t>42.06%</a:t>
            </a:r>
            <a:r>
              <a:rPr lang="zh-CN" altLang="en-US" sz="1000" dirty="0">
                <a:latin typeface="微软雅黑" panose="020B0503020204020204" pitchFamily="34" charset="-122"/>
                <a:ea typeface="微软雅黑" panose="020B0503020204020204" pitchFamily="34" charset="-122"/>
              </a:rPr>
              <a:t>；</a:t>
            </a:r>
            <a:r>
              <a:rPr lang="en-US" altLang="zh-CN" sz="1000" dirty="0">
                <a:latin typeface="微软雅黑" panose="020B0503020204020204" pitchFamily="34" charset="-122"/>
                <a:ea typeface="微软雅黑" panose="020B0503020204020204" pitchFamily="34" charset="-122"/>
              </a:rPr>
              <a:t>MPV</a:t>
            </a:r>
            <a:r>
              <a:rPr lang="zh-CN" altLang="zh-CN" sz="1000">
                <a:latin typeface="微软雅黑" panose="020B0503020204020204" pitchFamily="34" charset="-122"/>
                <a:ea typeface="微软雅黑" panose="020B0503020204020204" pitchFamily="34" charset="-122"/>
              </a:rPr>
              <a:t>共交易</a:t>
            </a:r>
            <a:r>
              <a:rPr lang="en-US" altLang="zh-CN" sz="1000">
                <a:latin typeface="微软雅黑" panose="020B0503020204020204" pitchFamily="34" charset="-122"/>
                <a:ea typeface="微软雅黑" panose="020B0503020204020204" pitchFamily="34" charset="-122"/>
              </a:rPr>
              <a:t>8.50</a:t>
            </a:r>
            <a:r>
              <a:rPr lang="zh-CN" altLang="zh-CN" sz="1000">
                <a:latin typeface="微软雅黑" panose="020B0503020204020204" pitchFamily="34" charset="-122"/>
                <a:ea typeface="微软雅黑" panose="020B0503020204020204" pitchFamily="34" charset="-122"/>
              </a:rPr>
              <a:t>万</a:t>
            </a:r>
            <a:r>
              <a:rPr lang="zh-CN" altLang="zh-CN" sz="1000" dirty="0">
                <a:latin typeface="微软雅黑" panose="020B0503020204020204" pitchFamily="34" charset="-122"/>
                <a:ea typeface="微软雅黑" panose="020B0503020204020204" pitchFamily="34" charset="-122"/>
              </a:rPr>
              <a:t>辆，</a:t>
            </a:r>
            <a:r>
              <a:rPr lang="zh-CN" altLang="en-US" sz="1000">
                <a:latin typeface="微软雅黑" panose="020B0503020204020204" pitchFamily="34" charset="-122"/>
                <a:ea typeface="微软雅黑" panose="020B0503020204020204" pitchFamily="34" charset="-122"/>
              </a:rPr>
              <a:t>环比下降</a:t>
            </a:r>
            <a:r>
              <a:rPr lang="en-US" altLang="zh-CN" sz="1000" b="1">
                <a:solidFill>
                  <a:schemeClr val="accent6"/>
                </a:solidFill>
                <a:latin typeface="微软雅黑" panose="020B0503020204020204" pitchFamily="34" charset="-122"/>
                <a:ea typeface="微软雅黑" panose="020B0503020204020204" pitchFamily="34" charset="-122"/>
              </a:rPr>
              <a:t>2.96%</a:t>
            </a:r>
            <a:r>
              <a:rPr lang="zh-CN" altLang="zh-CN" sz="1000">
                <a:latin typeface="微软雅黑" panose="020B0503020204020204" pitchFamily="34" charset="-122"/>
                <a:ea typeface="微软雅黑" panose="020B0503020204020204" pitchFamily="34" charset="-122"/>
              </a:rPr>
              <a:t>，</a:t>
            </a:r>
            <a:r>
              <a:rPr lang="zh-CN" altLang="en-US" sz="1000">
                <a:latin typeface="微软雅黑" panose="020B0503020204020204" pitchFamily="34" charset="-122"/>
                <a:ea typeface="微软雅黑" panose="020B0503020204020204" pitchFamily="34" charset="-122"/>
              </a:rPr>
              <a:t>同比增长</a:t>
            </a:r>
            <a:r>
              <a:rPr lang="en-US" altLang="zh-CN" sz="1000" b="1">
                <a:solidFill>
                  <a:srgbClr val="C00000"/>
                </a:solidFill>
                <a:latin typeface="微软雅黑" panose="020B0503020204020204" pitchFamily="34" charset="-122"/>
                <a:ea typeface="微软雅黑" panose="020B0503020204020204" pitchFamily="34" charset="-122"/>
              </a:rPr>
              <a:t>23.11%</a:t>
            </a:r>
            <a:r>
              <a:rPr lang="zh-CN" altLang="en-US" sz="1000" dirty="0">
                <a:latin typeface="微软雅黑" panose="020B0503020204020204" pitchFamily="34" charset="-122"/>
                <a:ea typeface="微软雅黑" panose="020B0503020204020204" pitchFamily="34" charset="-122"/>
              </a:rPr>
              <a:t>；</a:t>
            </a:r>
            <a:r>
              <a:rPr lang="zh-CN" altLang="zh-CN" sz="1000" dirty="0">
                <a:latin typeface="微软雅黑" panose="020B0503020204020204" pitchFamily="34" charset="-122"/>
                <a:ea typeface="微软雅黑" panose="020B0503020204020204" pitchFamily="34" charset="-122"/>
              </a:rPr>
              <a:t>交叉型乘用车</a:t>
            </a:r>
            <a:r>
              <a:rPr lang="zh-CN" altLang="zh-CN" sz="1000">
                <a:latin typeface="微软雅黑" panose="020B0503020204020204" pitchFamily="34" charset="-122"/>
                <a:ea typeface="微软雅黑" panose="020B0503020204020204" pitchFamily="34" charset="-122"/>
              </a:rPr>
              <a:t>共交易</a:t>
            </a:r>
            <a:r>
              <a:rPr lang="en-US" altLang="zh-CN" sz="1000">
                <a:latin typeface="微软雅黑" panose="020B0503020204020204" pitchFamily="34" charset="-122"/>
                <a:ea typeface="微软雅黑" panose="020B0503020204020204" pitchFamily="34" charset="-122"/>
              </a:rPr>
              <a:t>3.28</a:t>
            </a:r>
            <a:r>
              <a:rPr lang="zh-CN" altLang="zh-CN" sz="1000">
                <a:latin typeface="微软雅黑" panose="020B0503020204020204" pitchFamily="34" charset="-122"/>
                <a:ea typeface="微软雅黑" panose="020B0503020204020204" pitchFamily="34" charset="-122"/>
              </a:rPr>
              <a:t>万</a:t>
            </a:r>
            <a:r>
              <a:rPr lang="zh-CN" altLang="zh-CN" sz="1000" dirty="0">
                <a:latin typeface="微软雅黑" panose="020B0503020204020204" pitchFamily="34" charset="-122"/>
                <a:ea typeface="微软雅黑" panose="020B0503020204020204" pitchFamily="34" charset="-122"/>
              </a:rPr>
              <a:t>辆，</a:t>
            </a:r>
            <a:r>
              <a:rPr lang="zh-CN" altLang="en-US" sz="1000">
                <a:latin typeface="微软雅黑" panose="020B0503020204020204" pitchFamily="34" charset="-122"/>
                <a:ea typeface="微软雅黑" panose="020B0503020204020204" pitchFamily="34" charset="-122"/>
              </a:rPr>
              <a:t>环比下降</a:t>
            </a:r>
            <a:r>
              <a:rPr lang="en-US" altLang="zh-CN" sz="1000" b="1">
                <a:solidFill>
                  <a:schemeClr val="accent6"/>
                </a:solidFill>
                <a:latin typeface="微软雅黑" panose="020B0503020204020204" pitchFamily="34" charset="-122"/>
                <a:ea typeface="微软雅黑" panose="020B0503020204020204" pitchFamily="34" charset="-122"/>
              </a:rPr>
              <a:t>1.48%</a:t>
            </a:r>
            <a:r>
              <a:rPr lang="zh-CN" altLang="en-US" sz="1000">
                <a:latin typeface="微软雅黑" panose="020B0503020204020204" pitchFamily="34" charset="-122"/>
                <a:ea typeface="微软雅黑" panose="020B0503020204020204" pitchFamily="34" charset="-122"/>
              </a:rPr>
              <a:t>，同比增长</a:t>
            </a:r>
            <a:r>
              <a:rPr lang="en-US" altLang="zh-CN" sz="1000" b="1">
                <a:solidFill>
                  <a:srgbClr val="C00000"/>
                </a:solidFill>
                <a:latin typeface="微软雅黑" panose="020B0503020204020204" pitchFamily="34" charset="-122"/>
                <a:ea typeface="微软雅黑" panose="020B0503020204020204" pitchFamily="34" charset="-122"/>
              </a:rPr>
              <a:t>13.87%</a:t>
            </a:r>
            <a:r>
              <a:rPr lang="zh-CN" altLang="en-US" sz="1000">
                <a:latin typeface="微软雅黑" panose="020B0503020204020204" pitchFamily="34" charset="-122"/>
                <a:ea typeface="微软雅黑" panose="020B0503020204020204" pitchFamily="34" charset="-122"/>
              </a:rPr>
              <a:t>。</a:t>
            </a:r>
            <a:endParaRPr lang="en-US" altLang="zh-CN" sz="1000">
              <a:latin typeface="微软雅黑" panose="020B0503020204020204" pitchFamily="34" charset="-122"/>
              <a:ea typeface="微软雅黑" panose="020B0503020204020204" pitchFamily="34" charset="-122"/>
            </a:endParaRPr>
          </a:p>
          <a:p>
            <a:pPr>
              <a:lnSpc>
                <a:spcPct val="200000"/>
              </a:lnSpc>
              <a:defRPr/>
            </a:pPr>
            <a:r>
              <a:rPr lang="zh-CN" altLang="en-US" sz="1000">
                <a:latin typeface="微软雅黑" panose="020B0503020204020204" pitchFamily="34" charset="-122"/>
                <a:ea typeface="微软雅黑" panose="020B0503020204020204" pitchFamily="34" charset="-122"/>
              </a:rPr>
              <a:t>商用车情况：</a:t>
            </a:r>
            <a:r>
              <a:rPr lang="zh-CN" altLang="zh-CN" sz="1000">
                <a:latin typeface="微软雅黑" panose="020B0503020204020204" pitchFamily="34" charset="-122"/>
                <a:ea typeface="微软雅黑" panose="020B0503020204020204" pitchFamily="34" charset="-122"/>
              </a:rPr>
              <a:t>客车</a:t>
            </a:r>
            <a:r>
              <a:rPr lang="en-US" altLang="zh-CN" sz="1000">
                <a:latin typeface="微软雅黑" panose="020B0503020204020204" pitchFamily="34" charset="-122"/>
                <a:ea typeface="微软雅黑" panose="020B0503020204020204" pitchFamily="34" charset="-122"/>
              </a:rPr>
              <a:t>11.14</a:t>
            </a:r>
            <a:r>
              <a:rPr lang="zh-CN" altLang="en-US" sz="1000">
                <a:latin typeface="微软雅黑" panose="020B0503020204020204" pitchFamily="34" charset="-122"/>
                <a:ea typeface="微软雅黑" panose="020B0503020204020204" pitchFamily="34" charset="-122"/>
              </a:rPr>
              <a:t>万</a:t>
            </a:r>
            <a:r>
              <a:rPr lang="zh-CN" altLang="zh-CN" sz="1000">
                <a:latin typeface="微软雅黑" panose="020B0503020204020204" pitchFamily="34" charset="-122"/>
                <a:ea typeface="微软雅黑" panose="020B0503020204020204" pitchFamily="34" charset="-122"/>
              </a:rPr>
              <a:t>辆，</a:t>
            </a:r>
            <a:r>
              <a:rPr lang="zh-CN" altLang="en-US" sz="1000">
                <a:latin typeface="微软雅黑" panose="020B0503020204020204" pitchFamily="34" charset="-122"/>
                <a:ea typeface="微软雅黑" panose="020B0503020204020204" pitchFamily="34" charset="-122"/>
              </a:rPr>
              <a:t>环比下降</a:t>
            </a:r>
            <a:r>
              <a:rPr lang="en-US" altLang="zh-CN" sz="1000" b="1">
                <a:solidFill>
                  <a:schemeClr val="accent6"/>
                </a:solidFill>
                <a:latin typeface="微软雅黑" panose="020B0503020204020204" pitchFamily="34" charset="-122"/>
                <a:ea typeface="微软雅黑" panose="020B0503020204020204" pitchFamily="34" charset="-122"/>
              </a:rPr>
              <a:t>3.79%</a:t>
            </a:r>
            <a:r>
              <a:rPr lang="zh-CN" altLang="en-US" sz="1000">
                <a:latin typeface="微软雅黑" panose="020B0503020204020204" pitchFamily="34" charset="-122"/>
                <a:ea typeface="微软雅黑" panose="020B0503020204020204" pitchFamily="34" charset="-122"/>
              </a:rPr>
              <a:t>，同比增长</a:t>
            </a:r>
            <a:r>
              <a:rPr lang="en-US" altLang="zh-CN" sz="1000" b="1">
                <a:solidFill>
                  <a:srgbClr val="C00000"/>
                </a:solidFill>
                <a:latin typeface="微软雅黑" panose="020B0503020204020204" pitchFamily="34" charset="-122"/>
                <a:ea typeface="微软雅黑" panose="020B0503020204020204" pitchFamily="34" charset="-122"/>
              </a:rPr>
              <a:t>6.82%</a:t>
            </a:r>
            <a:r>
              <a:rPr lang="zh-CN" altLang="en-US" sz="1000">
                <a:latin typeface="微软雅黑" panose="020B0503020204020204" pitchFamily="34" charset="-122"/>
                <a:ea typeface="微软雅黑" panose="020B0503020204020204" pitchFamily="34" charset="-122"/>
              </a:rPr>
              <a:t>；</a:t>
            </a:r>
            <a:r>
              <a:rPr lang="zh-CN" altLang="zh-CN" sz="1000">
                <a:latin typeface="微软雅黑" panose="020B0503020204020204" pitchFamily="34" charset="-122"/>
                <a:ea typeface="微软雅黑" panose="020B0503020204020204" pitchFamily="34" charset="-122"/>
              </a:rPr>
              <a:t>载货车</a:t>
            </a:r>
            <a:r>
              <a:rPr lang="en-US" altLang="zh-CN" sz="1000">
                <a:latin typeface="微软雅黑" panose="020B0503020204020204" pitchFamily="34" charset="-122"/>
                <a:ea typeface="微软雅黑" panose="020B0503020204020204" pitchFamily="34" charset="-122"/>
              </a:rPr>
              <a:t>12.31</a:t>
            </a:r>
            <a:r>
              <a:rPr lang="zh-CN" altLang="zh-CN" sz="1000">
                <a:latin typeface="微软雅黑" panose="020B0503020204020204" pitchFamily="34" charset="-122"/>
                <a:ea typeface="微软雅黑" panose="020B0503020204020204" pitchFamily="34" charset="-122"/>
              </a:rPr>
              <a:t>万辆，</a:t>
            </a:r>
            <a:r>
              <a:rPr lang="zh-CN" altLang="en-US" sz="1000">
                <a:latin typeface="微软雅黑" panose="020B0503020204020204" pitchFamily="34" charset="-122"/>
                <a:ea typeface="微软雅黑" panose="020B0503020204020204" pitchFamily="34" charset="-122"/>
              </a:rPr>
              <a:t>环比下降</a:t>
            </a:r>
            <a:r>
              <a:rPr lang="en-US" altLang="zh-CN" sz="1000" b="1">
                <a:solidFill>
                  <a:schemeClr val="accent6"/>
                </a:solidFill>
                <a:latin typeface="微软雅黑" panose="020B0503020204020204" pitchFamily="34" charset="-122"/>
                <a:ea typeface="微软雅黑" panose="020B0503020204020204" pitchFamily="34" charset="-122"/>
              </a:rPr>
              <a:t>0.68%</a:t>
            </a:r>
            <a:r>
              <a:rPr lang="zh-CN" altLang="zh-CN" sz="1000">
                <a:latin typeface="微软雅黑" panose="020B0503020204020204" pitchFamily="34" charset="-122"/>
                <a:ea typeface="微软雅黑" panose="020B0503020204020204" pitchFamily="34" charset="-122"/>
              </a:rPr>
              <a:t> ，</a:t>
            </a:r>
            <a:r>
              <a:rPr lang="zh-CN" altLang="en-US" sz="1000">
                <a:latin typeface="微软雅黑" panose="020B0503020204020204" pitchFamily="34" charset="-122"/>
                <a:ea typeface="微软雅黑" panose="020B0503020204020204" pitchFamily="34" charset="-122"/>
              </a:rPr>
              <a:t>同比增长</a:t>
            </a:r>
            <a:r>
              <a:rPr lang="en-US" altLang="zh-CN" sz="1000" b="1">
                <a:solidFill>
                  <a:srgbClr val="C00000"/>
                </a:solidFill>
                <a:latin typeface="微软雅黑" panose="020B0503020204020204" pitchFamily="34" charset="-122"/>
                <a:ea typeface="微软雅黑" panose="020B0503020204020204" pitchFamily="34" charset="-122"/>
              </a:rPr>
              <a:t>9.58%</a:t>
            </a:r>
            <a:r>
              <a:rPr lang="zh-CN" altLang="en-US" sz="1000">
                <a:latin typeface="微软雅黑" panose="020B0503020204020204" pitchFamily="34" charset="-122"/>
                <a:ea typeface="微软雅黑" panose="020B0503020204020204" pitchFamily="34" charset="-122"/>
              </a:rPr>
              <a:t>。</a:t>
            </a:r>
          </a:p>
          <a:p>
            <a:pPr>
              <a:lnSpc>
                <a:spcPct val="200000"/>
              </a:lnSpc>
              <a:defRPr/>
            </a:pPr>
            <a:endParaRPr lang="en-US" altLang="zh-CN" sz="1100" dirty="0">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27CF7B8C-C0F2-4089-B69C-25BEDD2BBF03}"/>
              </a:ext>
            </a:extLst>
          </p:cNvPr>
          <p:cNvSpPr/>
          <p:nvPr/>
        </p:nvSpPr>
        <p:spPr>
          <a:xfrm>
            <a:off x="4902687" y="2219098"/>
            <a:ext cx="4099123" cy="1584793"/>
          </a:xfrm>
          <a:prstGeom prst="rect">
            <a:avLst/>
          </a:prstGeom>
        </p:spPr>
        <p:txBody>
          <a:bodyPr wrap="square">
            <a:spAutoFit/>
          </a:bodyPr>
          <a:lstStyle/>
          <a:p>
            <a:pPr>
              <a:lnSpc>
                <a:spcPct val="200000"/>
              </a:lnSpc>
              <a:defRPr/>
            </a:pPr>
            <a:r>
              <a:rPr lang="zh-CN" altLang="en-US" sz="1000">
                <a:latin typeface="微软雅黑" panose="020B0503020204020204" pitchFamily="34" charset="-122"/>
                <a:ea typeface="微软雅黑" panose="020B0503020204020204" pitchFamily="34" charset="-122"/>
                <a:sym typeface="+mn-ea"/>
              </a:rPr>
              <a:t>受小长假影响，本月交易日比</a:t>
            </a:r>
            <a:r>
              <a:rPr lang="en-US" altLang="zh-CN" sz="1000">
                <a:latin typeface="微软雅黑" panose="020B0503020204020204" pitchFamily="34" charset="-122"/>
                <a:ea typeface="微软雅黑" panose="020B0503020204020204" pitchFamily="34" charset="-122"/>
                <a:sym typeface="+mn-ea"/>
              </a:rPr>
              <a:t>4</a:t>
            </a:r>
            <a:r>
              <a:rPr lang="zh-CN" altLang="en-US" sz="1000">
                <a:latin typeface="微软雅黑" panose="020B0503020204020204" pitchFamily="34" charset="-122"/>
                <a:ea typeface="微软雅黑" panose="020B0503020204020204" pitchFamily="34" charset="-122"/>
                <a:sym typeface="+mn-ea"/>
              </a:rPr>
              <a:t>月减少</a:t>
            </a:r>
            <a:r>
              <a:rPr lang="en-US" altLang="zh-CN" sz="1000">
                <a:latin typeface="微软雅黑" panose="020B0503020204020204" pitchFamily="34" charset="-122"/>
                <a:ea typeface="微软雅黑" panose="020B0503020204020204" pitchFamily="34" charset="-122"/>
                <a:sym typeface="+mn-ea"/>
              </a:rPr>
              <a:t>3</a:t>
            </a:r>
            <a:r>
              <a:rPr lang="zh-CN" altLang="en-US" sz="1000">
                <a:latin typeface="微软雅黑" panose="020B0503020204020204" pitchFamily="34" charset="-122"/>
                <a:ea typeface="微软雅黑" panose="020B0503020204020204" pitchFamily="34" charset="-122"/>
                <a:sym typeface="+mn-ea"/>
              </a:rPr>
              <a:t>个工作日，二手车交易量小幅下降，符合市场波动规律，另外“五一”假期出行需求有所增加，部分购车需求在</a:t>
            </a:r>
            <a:r>
              <a:rPr lang="en-US" altLang="zh-CN" sz="1000">
                <a:latin typeface="微软雅黑" panose="020B0503020204020204" pitchFamily="34" charset="-122"/>
                <a:ea typeface="微软雅黑" panose="020B0503020204020204" pitchFamily="34" charset="-122"/>
                <a:sym typeface="+mn-ea"/>
              </a:rPr>
              <a:t>4</a:t>
            </a:r>
            <a:r>
              <a:rPr lang="zh-CN" altLang="en-US" sz="1000">
                <a:latin typeface="微软雅黑" panose="020B0503020204020204" pitchFamily="34" charset="-122"/>
                <a:ea typeface="微软雅黑" panose="020B0503020204020204" pitchFamily="34" charset="-122"/>
                <a:sym typeface="+mn-ea"/>
              </a:rPr>
              <a:t>月底提前释放也对本月市场有一定影响。同时今年各地车展频繁开展与促消费政策对汽车消费与换购起到了一定促进作用，本月与去年同期相比增长</a:t>
            </a:r>
            <a:r>
              <a:rPr lang="en-US" altLang="zh-CN" sz="1000">
                <a:latin typeface="微软雅黑" panose="020B0503020204020204" pitchFamily="34" charset="-122"/>
                <a:ea typeface="微软雅黑" panose="020B0503020204020204" pitchFamily="34" charset="-122"/>
                <a:sym typeface="+mn-ea"/>
              </a:rPr>
              <a:t>24.66%</a:t>
            </a:r>
            <a:r>
              <a:rPr lang="zh-CN" altLang="en-US" sz="1000">
                <a:latin typeface="微软雅黑" panose="020B0503020204020204" pitchFamily="34" charset="-122"/>
                <a:ea typeface="微软雅黑" panose="020B0503020204020204" pitchFamily="34" charset="-122"/>
                <a:sym typeface="+mn-ea"/>
              </a:rPr>
              <a:t>，较</a:t>
            </a:r>
            <a:r>
              <a:rPr lang="en-US" altLang="zh-CN" sz="1000">
                <a:latin typeface="微软雅黑" panose="020B0503020204020204" pitchFamily="34" charset="-122"/>
                <a:ea typeface="微软雅黑" panose="020B0503020204020204" pitchFamily="34" charset="-122"/>
                <a:sym typeface="+mn-ea"/>
              </a:rPr>
              <a:t>19</a:t>
            </a:r>
            <a:r>
              <a:rPr lang="zh-CN" altLang="en-US" sz="1000">
                <a:latin typeface="微软雅黑" panose="020B0503020204020204" pitchFamily="34" charset="-122"/>
                <a:ea typeface="微软雅黑" panose="020B0503020204020204" pitchFamily="34" charset="-122"/>
                <a:sym typeface="+mn-ea"/>
              </a:rPr>
              <a:t>年同期增长</a:t>
            </a:r>
            <a:r>
              <a:rPr lang="en-US" altLang="zh-CN" sz="1000">
                <a:latin typeface="微软雅黑" panose="020B0503020204020204" pitchFamily="34" charset="-122"/>
                <a:ea typeface="微软雅黑" panose="020B0503020204020204" pitchFamily="34" charset="-122"/>
                <a:sym typeface="+mn-ea"/>
              </a:rPr>
              <a:t>25.93%</a:t>
            </a:r>
            <a:r>
              <a:rPr lang="zh-CN" altLang="en-US" sz="1000">
                <a:latin typeface="微软雅黑" panose="020B0503020204020204" pitchFamily="34" charset="-122"/>
                <a:ea typeface="微软雅黑" panose="020B0503020204020204" pitchFamily="34" charset="-122"/>
                <a:sym typeface="+mn-ea"/>
              </a:rPr>
              <a:t>。</a:t>
            </a:r>
            <a:endParaRPr lang="en-US" altLang="zh-CN" sz="1000" dirty="0">
              <a:latin typeface="微软雅黑" panose="020B0503020204020204" pitchFamily="2" charset="-122"/>
              <a:ea typeface="微软雅黑" panose="020B0503020204020204" pitchFamily="2" charset="-122"/>
              <a:sym typeface="+mn-ea"/>
            </a:endParaRPr>
          </a:p>
        </p:txBody>
      </p:sp>
      <p:cxnSp>
        <p:nvCxnSpPr>
          <p:cNvPr id="17" name="直接连接符 16">
            <a:extLst>
              <a:ext uri="{FF2B5EF4-FFF2-40B4-BE49-F238E27FC236}">
                <a16:creationId xmlns:a16="http://schemas.microsoft.com/office/drawing/2014/main" id="{39006A49-1395-4F0E-ADB6-248868FAE96E}"/>
              </a:ext>
            </a:extLst>
          </p:cNvPr>
          <p:cNvCxnSpPr>
            <a:cxnSpLocks/>
          </p:cNvCxnSpPr>
          <p:nvPr/>
        </p:nvCxnSpPr>
        <p:spPr>
          <a:xfrm>
            <a:off x="62605" y="1811575"/>
            <a:ext cx="9081395" cy="0"/>
          </a:xfrm>
          <a:prstGeom prst="line">
            <a:avLst/>
          </a:prstGeom>
          <a:ln w="38100" cmpd="sng">
            <a:gradFill>
              <a:gsLst>
                <a:gs pos="78000">
                  <a:schemeClr val="tx1">
                    <a:lumMod val="50000"/>
                    <a:lumOff val="50000"/>
                  </a:schemeClr>
                </a:gs>
                <a:gs pos="0">
                  <a:schemeClr val="tx1">
                    <a:lumMod val="65000"/>
                    <a:lumOff val="35000"/>
                  </a:schemeClr>
                </a:gs>
                <a:gs pos="31000">
                  <a:schemeClr val="tx1">
                    <a:lumMod val="65000"/>
                    <a:lumOff val="35000"/>
                  </a:schemeClr>
                </a:gs>
                <a:gs pos="56000">
                  <a:schemeClr val="tx1">
                    <a:lumMod val="50000"/>
                    <a:lumOff val="50000"/>
                  </a:schemeClr>
                </a:gs>
                <a:gs pos="100000">
                  <a:schemeClr val="tx1">
                    <a:lumMod val="50000"/>
                    <a:lumOff val="50000"/>
                  </a:schemeClr>
                </a:gs>
              </a:gsLst>
              <a:lin ang="7800000" scaled="0"/>
            </a:gradFill>
          </a:ln>
        </p:spPr>
        <p:style>
          <a:lnRef idx="1">
            <a:schemeClr val="dk1"/>
          </a:lnRef>
          <a:fillRef idx="0">
            <a:schemeClr val="dk1"/>
          </a:fillRef>
          <a:effectRef idx="0">
            <a:schemeClr val="dk1"/>
          </a:effectRef>
          <a:fontRef idx="minor">
            <a:schemeClr val="tx1"/>
          </a:fontRef>
        </p:style>
      </p:cxnSp>
      <p:graphicFrame>
        <p:nvGraphicFramePr>
          <p:cNvPr id="12" name="图表 11">
            <a:extLst>
              <a:ext uri="{FF2B5EF4-FFF2-40B4-BE49-F238E27FC236}">
                <a16:creationId xmlns:a16="http://schemas.microsoft.com/office/drawing/2014/main" id="{00000000-0008-0000-0000-00003B000000}"/>
              </a:ext>
            </a:extLst>
          </p:cNvPr>
          <p:cNvGraphicFramePr>
            <a:graphicFrameLocks/>
          </p:cNvGraphicFramePr>
          <p:nvPr/>
        </p:nvGraphicFramePr>
        <p:xfrm>
          <a:off x="190629" y="2197080"/>
          <a:ext cx="4078881" cy="154203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图表 12">
            <a:extLst>
              <a:ext uri="{FF2B5EF4-FFF2-40B4-BE49-F238E27FC236}">
                <a16:creationId xmlns:a16="http://schemas.microsoft.com/office/drawing/2014/main" id="{B1E70E8D-9749-406D-9F6D-27CB24CACA51}"/>
              </a:ext>
            </a:extLst>
          </p:cNvPr>
          <p:cNvGraphicFramePr>
            <a:graphicFrameLocks/>
          </p:cNvGraphicFramePr>
          <p:nvPr/>
        </p:nvGraphicFramePr>
        <p:xfrm>
          <a:off x="229930" y="4337231"/>
          <a:ext cx="4078881" cy="154203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076829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4CE09EDA-00C7-4FC5-9E28-AD15CC676F4B}"/>
              </a:ext>
            </a:extLst>
          </p:cNvPr>
          <p:cNvGrpSpPr/>
          <p:nvPr/>
        </p:nvGrpSpPr>
        <p:grpSpPr>
          <a:xfrm>
            <a:off x="819035" y="4090082"/>
            <a:ext cx="7755476" cy="1860189"/>
            <a:chOff x="5770066" y="1523920"/>
            <a:chExt cx="10340635" cy="1448639"/>
          </a:xfrm>
        </p:grpSpPr>
        <p:sp>
          <p:nvSpPr>
            <p:cNvPr id="18" name="矩形 17">
              <a:extLst>
                <a:ext uri="{FF2B5EF4-FFF2-40B4-BE49-F238E27FC236}">
                  <a16:creationId xmlns:a16="http://schemas.microsoft.com/office/drawing/2014/main" id="{4C2B7E2C-C8A1-4319-8E22-046714532A83}"/>
                </a:ext>
              </a:extLst>
            </p:cNvPr>
            <p:cNvSpPr/>
            <p:nvPr/>
          </p:nvSpPr>
          <p:spPr>
            <a:xfrm>
              <a:off x="6063293" y="1837871"/>
              <a:ext cx="3755512" cy="410369"/>
            </a:xfrm>
            <a:prstGeom prst="rect">
              <a:avLst/>
            </a:prstGeom>
            <a:noFill/>
            <a:ln w="19050">
              <a:noFill/>
            </a:ln>
          </p:spPr>
          <p:txBody>
            <a:bodyPr wrap="square">
              <a:spAutoFit/>
            </a:bodyPr>
            <a:lstStyle/>
            <a:p>
              <a:endParaRPr lang="en-US" altLang="zh-CN" sz="1400" b="1" dirty="0">
                <a:solidFill>
                  <a:srgbClr val="0E0F13"/>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5EB32B4B-EE54-4D09-8BE4-2150B759055D}"/>
                </a:ext>
              </a:extLst>
            </p:cNvPr>
            <p:cNvSpPr/>
            <p:nvPr/>
          </p:nvSpPr>
          <p:spPr>
            <a:xfrm>
              <a:off x="5770066" y="1523920"/>
              <a:ext cx="10340635" cy="1448639"/>
            </a:xfrm>
            <a:prstGeom prst="rect">
              <a:avLst/>
            </a:prstGeom>
            <a:noFill/>
          </p:spPr>
          <p:txBody>
            <a:bodyPr wrap="square">
              <a:spAutoFit/>
            </a:bodyPr>
            <a:lstStyle/>
            <a:p>
              <a:pPr>
                <a:lnSpc>
                  <a:spcPct val="250000"/>
                </a:lnSpc>
              </a:pPr>
              <a:r>
                <a:rPr lang="en-US" altLang="zh-CN" sz="1200" kern="100">
                  <a:solidFill>
                    <a:schemeClr val="tx1">
                      <a:lumMod val="85000"/>
                      <a:lumOff val="15000"/>
                    </a:schemeClr>
                  </a:solidFill>
                  <a:latin typeface="微软雅黑" panose="020B0503020204020204" pitchFamily="34" charset="-122"/>
                  <a:ea typeface="微软雅黑" panose="020B0503020204020204" pitchFamily="34" charset="-122"/>
                </a:rPr>
                <a:t>2021</a:t>
              </a:r>
              <a:r>
                <a:rPr lang="zh-CN" altLang="en-US" sz="1200" kern="10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200" kern="10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200" kern="100">
                  <a:solidFill>
                    <a:schemeClr val="tx1">
                      <a:lumMod val="85000"/>
                      <a:lumOff val="15000"/>
                    </a:schemeClr>
                  </a:solidFill>
                  <a:latin typeface="微软雅黑" panose="020B0503020204020204" pitchFamily="34" charset="-122"/>
                  <a:ea typeface="微软雅黑" panose="020B0503020204020204" pitchFamily="34" charset="-122"/>
                </a:rPr>
                <a:t>月全国二手车交易量</a:t>
              </a:r>
              <a:r>
                <a:rPr lang="en-US" altLang="zh-CN" sz="1200" kern="100">
                  <a:solidFill>
                    <a:schemeClr val="tx1">
                      <a:lumMod val="85000"/>
                      <a:lumOff val="15000"/>
                    </a:schemeClr>
                  </a:solidFill>
                  <a:latin typeface="微软雅黑" panose="020B0503020204020204" pitchFamily="34" charset="-122"/>
                  <a:ea typeface="微软雅黑" panose="020B0503020204020204" pitchFamily="34" charset="-122"/>
                </a:rPr>
                <a:t>146.21</a:t>
              </a:r>
              <a:r>
                <a:rPr lang="zh-CN" altLang="en-US" sz="1200" kern="100">
                  <a:solidFill>
                    <a:schemeClr val="tx1">
                      <a:lumMod val="85000"/>
                      <a:lumOff val="15000"/>
                    </a:schemeClr>
                  </a:solidFill>
                  <a:latin typeface="微软雅黑" panose="020B0503020204020204" pitchFamily="34" charset="-122"/>
                  <a:ea typeface="微软雅黑" panose="020B0503020204020204" pitchFamily="34" charset="-122"/>
                </a:rPr>
                <a:t>万辆，同比去年同期增长</a:t>
              </a:r>
              <a:r>
                <a:rPr lang="en-US" altLang="zh-CN" sz="1200" kern="100">
                  <a:solidFill>
                    <a:schemeClr val="tx1">
                      <a:lumMod val="85000"/>
                      <a:lumOff val="15000"/>
                    </a:schemeClr>
                  </a:solidFill>
                  <a:latin typeface="微软雅黑" panose="020B0503020204020204" pitchFamily="34" charset="-122"/>
                  <a:ea typeface="微软雅黑" panose="020B0503020204020204" pitchFamily="34" charset="-122"/>
                </a:rPr>
                <a:t>24.66%</a:t>
              </a:r>
              <a:r>
                <a:rPr lang="zh-CN" altLang="en-US" sz="1200" kern="100">
                  <a:solidFill>
                    <a:schemeClr val="tx1">
                      <a:lumMod val="85000"/>
                      <a:lumOff val="15000"/>
                    </a:schemeClr>
                  </a:solidFill>
                  <a:latin typeface="微软雅黑" panose="020B0503020204020204" pitchFamily="34" charset="-122"/>
                  <a:ea typeface="微软雅黑" panose="020B0503020204020204" pitchFamily="34" charset="-122"/>
                </a:rPr>
                <a:t>。增速持续减缓。第一季度的高增长主要是因为去年同期基数过低。进入到</a:t>
              </a:r>
              <a:r>
                <a:rPr lang="en-US" altLang="zh-CN" sz="1200" kern="10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200" kern="100">
                  <a:solidFill>
                    <a:schemeClr val="tx1">
                      <a:lumMod val="85000"/>
                      <a:lumOff val="15000"/>
                    </a:schemeClr>
                  </a:solidFill>
                  <a:latin typeface="微软雅黑" panose="020B0503020204020204" pitchFamily="34" charset="-122"/>
                  <a:ea typeface="微软雅黑" panose="020B0503020204020204" pitchFamily="34" charset="-122"/>
                </a:rPr>
                <a:t>月低基数影响逐渐消除。</a:t>
              </a:r>
              <a:endParaRPr lang="en-US" altLang="zh-CN" sz="1200" kern="10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250000"/>
                </a:lnSpc>
              </a:pPr>
              <a:r>
                <a:rPr lang="zh-CN" altLang="en-US" sz="1200" kern="100">
                  <a:solidFill>
                    <a:schemeClr val="tx1">
                      <a:lumMod val="85000"/>
                      <a:lumOff val="15000"/>
                    </a:schemeClr>
                  </a:solidFill>
                  <a:latin typeface="微软雅黑" panose="020B0503020204020204" pitchFamily="34" charset="-122"/>
                  <a:ea typeface="微软雅黑" panose="020B0503020204020204" pitchFamily="34" charset="-122"/>
                </a:rPr>
                <a:t>今年</a:t>
              </a:r>
              <a:r>
                <a:rPr lang="en-US" altLang="zh-CN" sz="1200" kern="100">
                  <a:solidFill>
                    <a:schemeClr val="tx1">
                      <a:lumMod val="85000"/>
                      <a:lumOff val="15000"/>
                    </a:schemeClr>
                  </a:solidFill>
                  <a:latin typeface="微软雅黑" panose="020B0503020204020204" pitchFamily="34" charset="-122"/>
                  <a:ea typeface="微软雅黑" panose="020B0503020204020204" pitchFamily="34" charset="-122"/>
                </a:rPr>
                <a:t>1-5</a:t>
              </a:r>
              <a:r>
                <a:rPr lang="zh-CN" altLang="en-US" sz="1200" kern="100">
                  <a:solidFill>
                    <a:schemeClr val="tx1">
                      <a:lumMod val="85000"/>
                      <a:lumOff val="15000"/>
                    </a:schemeClr>
                  </a:solidFill>
                  <a:latin typeface="微软雅黑" panose="020B0503020204020204" pitchFamily="34" charset="-122"/>
                  <a:ea typeface="微软雅黑" panose="020B0503020204020204" pitchFamily="34" charset="-122"/>
                </a:rPr>
                <a:t>月，</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二手车交易</a:t>
              </a:r>
              <a:r>
                <a:rPr lang="zh-CN" altLang="en-US" sz="1200" kern="100">
                  <a:solidFill>
                    <a:schemeClr val="tx1">
                      <a:lumMod val="85000"/>
                      <a:lumOff val="15000"/>
                    </a:schemeClr>
                  </a:solidFill>
                  <a:latin typeface="微软雅黑" panose="020B0503020204020204" pitchFamily="34" charset="-122"/>
                  <a:ea typeface="微软雅黑" panose="020B0503020204020204" pitchFamily="34" charset="-122"/>
                </a:rPr>
                <a:t>量为</a:t>
              </a:r>
              <a:r>
                <a:rPr lang="en-US" altLang="zh-CN" sz="1200" kern="100">
                  <a:solidFill>
                    <a:schemeClr val="tx1">
                      <a:lumMod val="85000"/>
                      <a:lumOff val="15000"/>
                    </a:schemeClr>
                  </a:solidFill>
                  <a:latin typeface="微软雅黑" panose="020B0503020204020204" pitchFamily="34" charset="-122"/>
                  <a:ea typeface="微软雅黑" panose="020B0503020204020204" pitchFamily="34" charset="-122"/>
                </a:rPr>
                <a:t>690.73</a:t>
              </a:r>
              <a:r>
                <a:rPr lang="zh-CN" altLang="en-US" sz="1200" kern="100">
                  <a:solidFill>
                    <a:schemeClr val="tx1">
                      <a:lumMod val="85000"/>
                      <a:lumOff val="15000"/>
                    </a:schemeClr>
                  </a:solidFill>
                  <a:latin typeface="微软雅黑" panose="020B0503020204020204" pitchFamily="34" charset="-122"/>
                  <a:ea typeface="微软雅黑" panose="020B0503020204020204" pitchFamily="34" charset="-122"/>
                </a:rPr>
                <a:t>万</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辆，较去年</a:t>
              </a:r>
              <a:r>
                <a:rPr lang="zh-CN" altLang="en-US" sz="1200" kern="100">
                  <a:solidFill>
                    <a:schemeClr val="tx1">
                      <a:lumMod val="85000"/>
                      <a:lumOff val="15000"/>
                    </a:schemeClr>
                  </a:solidFill>
                  <a:latin typeface="微软雅黑" panose="020B0503020204020204" pitchFamily="34" charset="-122"/>
                  <a:ea typeface="微软雅黑" panose="020B0503020204020204" pitchFamily="34" charset="-122"/>
                </a:rPr>
                <a:t>同期增长</a:t>
              </a:r>
              <a:r>
                <a:rPr lang="en-US" altLang="zh-CN" sz="1200" kern="100">
                  <a:solidFill>
                    <a:schemeClr val="tx1">
                      <a:lumMod val="85000"/>
                      <a:lumOff val="15000"/>
                    </a:schemeClr>
                  </a:solidFill>
                  <a:latin typeface="微软雅黑" panose="020B0503020204020204" pitchFamily="34" charset="-122"/>
                  <a:ea typeface="微软雅黑" panose="020B0503020204020204" pitchFamily="34" charset="-122"/>
                </a:rPr>
                <a:t>60.94%</a:t>
              </a:r>
              <a:r>
                <a:rPr lang="zh-CN" altLang="en-US" sz="1200" kern="100">
                  <a:solidFill>
                    <a:schemeClr val="tx1">
                      <a:lumMod val="85000"/>
                      <a:lumOff val="15000"/>
                    </a:schemeClr>
                  </a:solidFill>
                  <a:latin typeface="微软雅黑" panose="020B0503020204020204" pitchFamily="34" charset="-122"/>
                  <a:ea typeface="微软雅黑" panose="020B0503020204020204" pitchFamily="34" charset="-122"/>
                </a:rPr>
                <a:t>，去年同期受疫情影响全国</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二手车</a:t>
              </a:r>
              <a:r>
                <a:rPr lang="zh-CN" altLang="en-US" sz="1200" kern="100">
                  <a:solidFill>
                    <a:schemeClr val="tx1">
                      <a:lumMod val="85000"/>
                      <a:lumOff val="15000"/>
                    </a:schemeClr>
                  </a:solidFill>
                  <a:latin typeface="微软雅黑" panose="020B0503020204020204" pitchFamily="34" charset="-122"/>
                  <a:ea typeface="微软雅黑" panose="020B0503020204020204" pitchFamily="34" charset="-122"/>
                </a:rPr>
                <a:t>交易量为</a:t>
              </a:r>
              <a:r>
                <a:rPr lang="en-US" altLang="zh-CN" sz="1200" kern="100">
                  <a:solidFill>
                    <a:schemeClr val="tx1">
                      <a:lumMod val="85000"/>
                      <a:lumOff val="15000"/>
                    </a:schemeClr>
                  </a:solidFill>
                  <a:latin typeface="微软雅黑" panose="020B0503020204020204" pitchFamily="34" charset="-122"/>
                  <a:ea typeface="微软雅黑" panose="020B0503020204020204" pitchFamily="34" charset="-122"/>
                </a:rPr>
                <a:t>429</a:t>
              </a:r>
              <a:r>
                <a:rPr lang="zh-CN" altLang="en-US" sz="1200" kern="100">
                  <a:solidFill>
                    <a:schemeClr val="tx1">
                      <a:lumMod val="85000"/>
                      <a:lumOff val="15000"/>
                    </a:schemeClr>
                  </a:solidFill>
                  <a:latin typeface="微软雅黑" panose="020B0503020204020204" pitchFamily="34" charset="-122"/>
                  <a:ea typeface="微软雅黑" panose="020B0503020204020204" pitchFamily="34" charset="-122"/>
                </a:rPr>
                <a:t>万辆。</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参考</a:t>
              </a:r>
              <a:r>
                <a:rPr lang="en-US" altLang="zh-CN" sz="1200" kern="100" dirty="0">
                  <a:solidFill>
                    <a:schemeClr val="tx1">
                      <a:lumMod val="85000"/>
                      <a:lumOff val="15000"/>
                    </a:schemeClr>
                  </a:solidFill>
                  <a:latin typeface="微软雅黑" panose="020B0503020204020204" pitchFamily="34" charset="-122"/>
                  <a:ea typeface="微软雅黑" panose="020B0503020204020204" pitchFamily="34" charset="-122"/>
                </a:rPr>
                <a:t>19</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年二手车交易</a:t>
              </a:r>
              <a:r>
                <a:rPr lang="zh-CN" altLang="en-US" sz="1200" kern="100">
                  <a:solidFill>
                    <a:schemeClr val="tx1">
                      <a:lumMod val="85000"/>
                      <a:lumOff val="15000"/>
                    </a:schemeClr>
                  </a:solidFill>
                  <a:latin typeface="微软雅黑" panose="020B0503020204020204" pitchFamily="34" charset="-122"/>
                  <a:ea typeface="微软雅黑" panose="020B0503020204020204" pitchFamily="34" charset="-122"/>
                </a:rPr>
                <a:t>数据，</a:t>
              </a:r>
              <a:r>
                <a:rPr lang="en-US" altLang="zh-CN" sz="1200" kern="100">
                  <a:solidFill>
                    <a:schemeClr val="tx1">
                      <a:lumMod val="85000"/>
                      <a:lumOff val="15000"/>
                    </a:schemeClr>
                  </a:solidFill>
                  <a:latin typeface="微软雅黑" panose="020B0503020204020204" pitchFamily="34" charset="-122"/>
                  <a:ea typeface="微软雅黑" panose="020B0503020204020204" pitchFamily="34" charset="-122"/>
                </a:rPr>
                <a:t>1-5</a:t>
              </a:r>
              <a:r>
                <a:rPr lang="zh-CN" altLang="en-US" sz="1200" kern="100">
                  <a:solidFill>
                    <a:schemeClr val="tx1">
                      <a:lumMod val="85000"/>
                      <a:lumOff val="15000"/>
                    </a:schemeClr>
                  </a:solidFill>
                  <a:latin typeface="微软雅黑" panose="020B0503020204020204" pitchFamily="34" charset="-122"/>
                  <a:ea typeface="微软雅黑" panose="020B0503020204020204" pitchFamily="34" charset="-122"/>
                </a:rPr>
                <a:t>月二手车</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交易量较</a:t>
              </a:r>
              <a:r>
                <a:rPr lang="en-US" altLang="zh-CN" sz="1200" kern="100" dirty="0">
                  <a:solidFill>
                    <a:schemeClr val="tx1">
                      <a:lumMod val="85000"/>
                      <a:lumOff val="15000"/>
                    </a:schemeClr>
                  </a:solidFill>
                  <a:latin typeface="微软雅黑" panose="020B0503020204020204" pitchFamily="34" charset="-122"/>
                  <a:ea typeface="微软雅黑" panose="020B0503020204020204" pitchFamily="34" charset="-122"/>
                </a:rPr>
                <a:t>19</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年同期</a:t>
              </a:r>
              <a:r>
                <a:rPr lang="zh-CN" altLang="en-US" sz="1200" kern="100">
                  <a:solidFill>
                    <a:schemeClr val="tx1">
                      <a:lumMod val="85000"/>
                      <a:lumOff val="15000"/>
                    </a:schemeClr>
                  </a:solidFill>
                  <a:latin typeface="微软雅黑" panose="020B0503020204020204" pitchFamily="34" charset="-122"/>
                  <a:ea typeface="微软雅黑" panose="020B0503020204020204" pitchFamily="34" charset="-122"/>
                </a:rPr>
                <a:t>增长了</a:t>
              </a:r>
              <a:r>
                <a:rPr lang="en-US" altLang="zh-CN" sz="1200" kern="100">
                  <a:solidFill>
                    <a:schemeClr val="tx1">
                      <a:lumMod val="85000"/>
                      <a:lumOff val="15000"/>
                    </a:schemeClr>
                  </a:solidFill>
                  <a:latin typeface="微软雅黑" panose="020B0503020204020204" pitchFamily="34" charset="-122"/>
                  <a:ea typeface="微软雅黑" panose="020B0503020204020204" pitchFamily="34" charset="-122"/>
                </a:rPr>
                <a:t>23%</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200" kern="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dirty="0">
                <a:solidFill>
                  <a:schemeClr val="tx1">
                    <a:lumMod val="85000"/>
                    <a:lumOff val="15000"/>
                  </a:schemeClr>
                </a:solidFill>
                <a:latin typeface="微软雅黑" panose="020B0503020204020204" pitchFamily="34" charset="-122"/>
                <a:ea typeface="微软雅黑" panose="020B0503020204020204" pitchFamily="34" charset="-122"/>
              </a:rPr>
              <a:t>2021</a:t>
            </a:r>
            <a:r>
              <a:rPr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年二手车市场月度交易趋势</a:t>
            </a:r>
          </a:p>
        </p:txBody>
      </p:sp>
      <p:graphicFrame>
        <p:nvGraphicFramePr>
          <p:cNvPr id="8" name="图表 7">
            <a:extLst>
              <a:ext uri="{FF2B5EF4-FFF2-40B4-BE49-F238E27FC236}">
                <a16:creationId xmlns:a16="http://schemas.microsoft.com/office/drawing/2014/main" id="{00000000-0008-0000-0300-00000A000000}"/>
              </a:ext>
            </a:extLst>
          </p:cNvPr>
          <p:cNvGraphicFramePr>
            <a:graphicFrameLocks/>
          </p:cNvGraphicFramePr>
          <p:nvPr/>
        </p:nvGraphicFramePr>
        <p:xfrm>
          <a:off x="144496" y="1164098"/>
          <a:ext cx="8855008" cy="27777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23024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61665"/>
          </a:xfrm>
        </p:spPr>
        <p:txBody>
          <a:bodyPr/>
          <a:lstStyle/>
          <a:p>
            <a:r>
              <a:rPr lang="en-US" altLang="zh-CN" sz="2000" b="1" kern="0">
                <a:solidFill>
                  <a:schemeClr val="tx1"/>
                </a:solidFill>
              </a:rPr>
              <a:t>2021</a:t>
            </a:r>
            <a:r>
              <a:rPr lang="zh-CN" altLang="en-US" sz="2000" b="1" kern="0">
                <a:solidFill>
                  <a:schemeClr val="tx1"/>
                </a:solidFill>
              </a:rPr>
              <a:t>年</a:t>
            </a:r>
            <a:r>
              <a:rPr lang="en-US" altLang="zh-CN" sz="2000" b="1" kern="0">
                <a:solidFill>
                  <a:schemeClr val="tx1"/>
                </a:solidFill>
              </a:rPr>
              <a:t>5</a:t>
            </a:r>
            <a:r>
              <a:rPr lang="zh-CN" altLang="en-US" sz="2000" b="1" kern="0">
                <a:solidFill>
                  <a:schemeClr val="tx1"/>
                </a:solidFill>
              </a:rPr>
              <a:t>月二手车</a:t>
            </a:r>
            <a:r>
              <a:rPr lang="zh-CN" altLang="en-US" sz="2000" b="1" kern="0" dirty="0">
                <a:solidFill>
                  <a:schemeClr val="tx1"/>
                </a:solidFill>
              </a:rPr>
              <a:t>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3" name="内容占位符 2">
            <a:extLst>
              <a:ext uri="{FF2B5EF4-FFF2-40B4-BE49-F238E27FC236}">
                <a16:creationId xmlns:a16="http://schemas.microsoft.com/office/drawing/2014/main" id="{68DC9CCF-84F3-437A-95B4-8040A179F970}"/>
              </a:ext>
            </a:extLst>
          </p:cNvPr>
          <p:cNvSpPr>
            <a:spLocks noGrp="1"/>
          </p:cNvSpPr>
          <p:nvPr>
            <p:ph idx="1"/>
          </p:nvPr>
        </p:nvSpPr>
        <p:spPr>
          <a:xfrm>
            <a:off x="976975" y="4343699"/>
            <a:ext cx="7261283" cy="1439125"/>
          </a:xfrm>
        </p:spPr>
        <p:txBody>
          <a:bodyPr/>
          <a:lstStyle/>
          <a:p>
            <a:pPr marL="0" indent="0">
              <a:lnSpc>
                <a:spcPct val="150000"/>
              </a:lnSpc>
              <a:buNone/>
            </a:pPr>
            <a:r>
              <a:rPr lang="en-US" altLang="zh-CN" sz="1100" dirty="0">
                <a:solidFill>
                  <a:schemeClr val="tx1"/>
                </a:solidFill>
                <a:cs typeface="+mn-cs"/>
              </a:rPr>
              <a:t>5</a:t>
            </a:r>
            <a:r>
              <a:rPr lang="zh-CN" altLang="en-US" sz="1100" dirty="0">
                <a:solidFill>
                  <a:schemeClr val="tx1"/>
                </a:solidFill>
                <a:cs typeface="+mn-cs"/>
              </a:rPr>
              <a:t>月，二手车使用年限在</a:t>
            </a:r>
            <a:r>
              <a:rPr lang="en-US" altLang="zh-CN" sz="1100" dirty="0">
                <a:solidFill>
                  <a:schemeClr val="tx1"/>
                </a:solidFill>
                <a:cs typeface="+mn-cs"/>
              </a:rPr>
              <a:t>3-6</a:t>
            </a:r>
            <a:r>
              <a:rPr lang="zh-CN" altLang="en-US" sz="1100" dirty="0">
                <a:solidFill>
                  <a:schemeClr val="tx1"/>
                </a:solidFill>
                <a:cs typeface="+mn-cs"/>
              </a:rPr>
              <a:t>年的交易量最多</a:t>
            </a:r>
            <a:r>
              <a:rPr lang="en-US" altLang="zh-CN" sz="1100" dirty="0">
                <a:solidFill>
                  <a:schemeClr val="tx1"/>
                </a:solidFill>
                <a:cs typeface="+mn-cs"/>
              </a:rPr>
              <a:t>,</a:t>
            </a:r>
            <a:r>
              <a:rPr lang="zh-CN" altLang="en-US" sz="1100" dirty="0">
                <a:solidFill>
                  <a:schemeClr val="tx1"/>
                </a:solidFill>
                <a:cs typeface="+mn-cs"/>
              </a:rPr>
              <a:t>占比为</a:t>
            </a:r>
            <a:r>
              <a:rPr lang="en-US" altLang="zh-CN" sz="1100" dirty="0">
                <a:solidFill>
                  <a:schemeClr val="tx1"/>
                </a:solidFill>
                <a:cs typeface="+mn-cs"/>
              </a:rPr>
              <a:t>36.99%</a:t>
            </a:r>
            <a:r>
              <a:rPr lang="zh-CN" altLang="en-US" sz="1100" dirty="0">
                <a:solidFill>
                  <a:schemeClr val="tx1"/>
                </a:solidFill>
                <a:cs typeface="+mn-cs"/>
              </a:rPr>
              <a:t>，与</a:t>
            </a:r>
            <a:r>
              <a:rPr lang="en-US" altLang="zh-CN" sz="1100" dirty="0">
                <a:solidFill>
                  <a:schemeClr val="tx1"/>
                </a:solidFill>
                <a:cs typeface="+mn-cs"/>
              </a:rPr>
              <a:t>4</a:t>
            </a:r>
            <a:r>
              <a:rPr lang="zh-CN" altLang="en-US" sz="1100" dirty="0">
                <a:solidFill>
                  <a:schemeClr val="tx1"/>
                </a:solidFill>
                <a:cs typeface="+mn-cs"/>
              </a:rPr>
              <a:t>月份相比下降</a:t>
            </a:r>
            <a:r>
              <a:rPr lang="en-US" altLang="zh-CN" sz="1100" dirty="0">
                <a:solidFill>
                  <a:schemeClr val="tx1"/>
                </a:solidFill>
                <a:cs typeface="+mn-cs"/>
              </a:rPr>
              <a:t>1.69</a:t>
            </a:r>
            <a:r>
              <a:rPr lang="zh-CN" altLang="en-US" sz="1100" dirty="0">
                <a:solidFill>
                  <a:schemeClr val="tx1"/>
                </a:solidFill>
                <a:cs typeface="+mn-cs"/>
              </a:rPr>
              <a:t>个百分点；</a:t>
            </a:r>
            <a:endParaRPr lang="en-US" altLang="zh-CN" sz="1100" dirty="0">
              <a:solidFill>
                <a:schemeClr val="tx1"/>
              </a:solidFill>
              <a:cs typeface="+mn-cs"/>
            </a:endParaRPr>
          </a:p>
          <a:p>
            <a:pPr marL="0" indent="0">
              <a:lnSpc>
                <a:spcPct val="150000"/>
              </a:lnSpc>
              <a:buNone/>
            </a:pPr>
            <a:r>
              <a:rPr lang="zh-CN" altLang="en-US" sz="1100" dirty="0">
                <a:solidFill>
                  <a:schemeClr val="tx1"/>
                </a:solidFill>
                <a:cs typeface="+mn-cs"/>
              </a:rPr>
              <a:t>使用年限在</a:t>
            </a:r>
            <a:r>
              <a:rPr lang="en-US" altLang="zh-CN" sz="1100" dirty="0">
                <a:solidFill>
                  <a:schemeClr val="tx1"/>
                </a:solidFill>
                <a:cs typeface="+mn-cs"/>
              </a:rPr>
              <a:t>3</a:t>
            </a:r>
            <a:r>
              <a:rPr lang="zh-CN" altLang="en-US" sz="1100" dirty="0">
                <a:solidFill>
                  <a:schemeClr val="tx1"/>
                </a:solidFill>
                <a:cs typeface="+mn-cs"/>
              </a:rPr>
              <a:t>年内车型占比为</a:t>
            </a:r>
            <a:r>
              <a:rPr lang="en-US" altLang="zh-CN" sz="1100" dirty="0">
                <a:solidFill>
                  <a:schemeClr val="tx1"/>
                </a:solidFill>
                <a:cs typeface="+mn-cs"/>
              </a:rPr>
              <a:t>21.46%</a:t>
            </a:r>
            <a:r>
              <a:rPr lang="zh-CN" altLang="en-US" sz="1100" dirty="0">
                <a:solidFill>
                  <a:schemeClr val="tx1"/>
                </a:solidFill>
                <a:cs typeface="+mn-cs"/>
              </a:rPr>
              <a:t>，下降</a:t>
            </a:r>
            <a:r>
              <a:rPr lang="en-US" altLang="zh-CN" sz="1100" dirty="0">
                <a:solidFill>
                  <a:schemeClr val="tx1"/>
                </a:solidFill>
                <a:cs typeface="+mn-cs"/>
              </a:rPr>
              <a:t>0.14</a:t>
            </a:r>
            <a:r>
              <a:rPr lang="zh-CN" altLang="en-US" sz="1100" dirty="0">
                <a:solidFill>
                  <a:schemeClr val="tx1"/>
                </a:solidFill>
                <a:cs typeface="+mn-cs"/>
              </a:rPr>
              <a:t>个百分点；</a:t>
            </a:r>
            <a:endParaRPr lang="en-US" altLang="zh-CN" sz="1100" dirty="0">
              <a:solidFill>
                <a:schemeClr val="tx1"/>
              </a:solidFill>
              <a:cs typeface="+mn-cs"/>
            </a:endParaRPr>
          </a:p>
          <a:p>
            <a:pPr marL="0" indent="0">
              <a:lnSpc>
                <a:spcPct val="150000"/>
              </a:lnSpc>
              <a:buNone/>
            </a:pPr>
            <a:r>
              <a:rPr lang="zh-CN" altLang="en-US" sz="1100" dirty="0">
                <a:solidFill>
                  <a:schemeClr val="tx1"/>
                </a:solidFill>
                <a:cs typeface="+mn-cs"/>
              </a:rPr>
              <a:t>车龄在</a:t>
            </a:r>
            <a:r>
              <a:rPr lang="en-US" altLang="zh-CN" sz="1100" dirty="0">
                <a:solidFill>
                  <a:schemeClr val="tx1"/>
                </a:solidFill>
                <a:cs typeface="+mn-cs"/>
              </a:rPr>
              <a:t>7-10</a:t>
            </a:r>
            <a:r>
              <a:rPr lang="zh-CN" altLang="en-US" sz="1100" dirty="0">
                <a:solidFill>
                  <a:schemeClr val="tx1"/>
                </a:solidFill>
                <a:cs typeface="+mn-cs"/>
              </a:rPr>
              <a:t>年的车型占比为</a:t>
            </a:r>
            <a:r>
              <a:rPr lang="en-US" altLang="zh-CN" sz="1100" dirty="0">
                <a:solidFill>
                  <a:schemeClr val="tx1"/>
                </a:solidFill>
                <a:cs typeface="+mn-cs"/>
              </a:rPr>
              <a:t>25.18%</a:t>
            </a:r>
            <a:r>
              <a:rPr lang="zh-CN" altLang="en-US" sz="1100" dirty="0">
                <a:solidFill>
                  <a:schemeClr val="tx1"/>
                </a:solidFill>
                <a:cs typeface="+mn-cs"/>
              </a:rPr>
              <a:t>，增长</a:t>
            </a:r>
            <a:r>
              <a:rPr lang="en-US" altLang="zh-CN" sz="1100" dirty="0">
                <a:solidFill>
                  <a:schemeClr val="tx1"/>
                </a:solidFill>
                <a:cs typeface="+mn-cs"/>
              </a:rPr>
              <a:t>0.66</a:t>
            </a:r>
            <a:r>
              <a:rPr lang="zh-CN" altLang="en-US" sz="1100" dirty="0">
                <a:solidFill>
                  <a:schemeClr val="tx1"/>
                </a:solidFill>
                <a:cs typeface="+mn-cs"/>
              </a:rPr>
              <a:t>个百分点；</a:t>
            </a:r>
            <a:endParaRPr lang="en-US" altLang="zh-CN" sz="1100" dirty="0">
              <a:solidFill>
                <a:schemeClr val="tx1"/>
              </a:solidFill>
              <a:cs typeface="+mn-cs"/>
            </a:endParaRPr>
          </a:p>
          <a:p>
            <a:pPr marL="0" indent="0">
              <a:lnSpc>
                <a:spcPct val="150000"/>
              </a:lnSpc>
              <a:buNone/>
            </a:pPr>
            <a:r>
              <a:rPr lang="zh-CN" altLang="en-US" sz="1100" dirty="0">
                <a:solidFill>
                  <a:schemeClr val="tx1"/>
                </a:solidFill>
                <a:cs typeface="+mn-cs"/>
              </a:rPr>
              <a:t>车龄</a:t>
            </a:r>
            <a:r>
              <a:rPr lang="en-US" altLang="zh-CN" sz="1100" dirty="0">
                <a:solidFill>
                  <a:schemeClr val="tx1"/>
                </a:solidFill>
                <a:cs typeface="+mn-cs"/>
              </a:rPr>
              <a:t>10</a:t>
            </a:r>
            <a:r>
              <a:rPr lang="zh-CN" altLang="en-US" sz="1100" dirty="0">
                <a:solidFill>
                  <a:schemeClr val="tx1"/>
                </a:solidFill>
                <a:cs typeface="+mn-cs"/>
              </a:rPr>
              <a:t>年以上的车型占比为</a:t>
            </a:r>
            <a:r>
              <a:rPr lang="en-US" altLang="zh-CN" sz="1100" dirty="0">
                <a:solidFill>
                  <a:schemeClr val="tx1"/>
                </a:solidFill>
                <a:cs typeface="+mn-cs"/>
              </a:rPr>
              <a:t>16.36%</a:t>
            </a:r>
            <a:r>
              <a:rPr lang="zh-CN" altLang="en-US" sz="1100" dirty="0">
                <a:solidFill>
                  <a:schemeClr val="tx1"/>
                </a:solidFill>
                <a:cs typeface="+mn-cs"/>
              </a:rPr>
              <a:t>，增长</a:t>
            </a:r>
            <a:r>
              <a:rPr lang="en-US" altLang="zh-CN" sz="1100" dirty="0">
                <a:solidFill>
                  <a:schemeClr val="tx1"/>
                </a:solidFill>
                <a:cs typeface="+mn-cs"/>
              </a:rPr>
              <a:t>1.17</a:t>
            </a:r>
            <a:r>
              <a:rPr lang="zh-CN" altLang="en-US" sz="1100" dirty="0">
                <a:solidFill>
                  <a:schemeClr val="tx1"/>
                </a:solidFill>
                <a:cs typeface="+mn-cs"/>
              </a:rPr>
              <a:t>个百分点。</a:t>
            </a:r>
          </a:p>
          <a:p>
            <a:endParaRPr lang="zh-CN" altLang="en-US" dirty="0"/>
          </a:p>
        </p:txBody>
      </p:sp>
      <p:sp>
        <p:nvSpPr>
          <p:cNvPr id="26" name="箭头: 下 25">
            <a:extLst>
              <a:ext uri="{FF2B5EF4-FFF2-40B4-BE49-F238E27FC236}">
                <a16:creationId xmlns:a16="http://schemas.microsoft.com/office/drawing/2014/main" id="{C8EC3689-A887-4148-9E7A-00BEBACA4CD6}"/>
              </a:ext>
            </a:extLst>
          </p:cNvPr>
          <p:cNvSpPr/>
          <p:nvPr/>
        </p:nvSpPr>
        <p:spPr>
          <a:xfrm rot="10800000" flipH="1" flipV="1">
            <a:off x="6825640" y="4465640"/>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箭头: 下 26">
            <a:extLst>
              <a:ext uri="{FF2B5EF4-FFF2-40B4-BE49-F238E27FC236}">
                <a16:creationId xmlns:a16="http://schemas.microsoft.com/office/drawing/2014/main" id="{86DD342A-C1B7-40DB-9CE7-32A8FF00282E}"/>
              </a:ext>
            </a:extLst>
          </p:cNvPr>
          <p:cNvSpPr/>
          <p:nvPr/>
        </p:nvSpPr>
        <p:spPr>
          <a:xfrm flipH="1" flipV="1">
            <a:off x="4669669" y="5214833"/>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箭头: 下 19">
            <a:extLst>
              <a:ext uri="{FF2B5EF4-FFF2-40B4-BE49-F238E27FC236}">
                <a16:creationId xmlns:a16="http://schemas.microsoft.com/office/drawing/2014/main" id="{A64757BD-E346-4E80-ADCD-652832974A77}"/>
              </a:ext>
            </a:extLst>
          </p:cNvPr>
          <p:cNvSpPr/>
          <p:nvPr/>
        </p:nvSpPr>
        <p:spPr>
          <a:xfrm flipH="1" flipV="1">
            <a:off x="4669669" y="5584364"/>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箭头: 下 20">
            <a:extLst>
              <a:ext uri="{FF2B5EF4-FFF2-40B4-BE49-F238E27FC236}">
                <a16:creationId xmlns:a16="http://schemas.microsoft.com/office/drawing/2014/main" id="{A0A3164E-AB77-4958-95F2-C45E787E5E80}"/>
              </a:ext>
            </a:extLst>
          </p:cNvPr>
          <p:cNvSpPr/>
          <p:nvPr/>
        </p:nvSpPr>
        <p:spPr>
          <a:xfrm rot="10800000" flipH="1" flipV="1">
            <a:off x="4657845" y="4838108"/>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00000000-0008-0000-0000-000042000000}"/>
              </a:ext>
            </a:extLst>
          </p:cNvPr>
          <p:cNvGrpSpPr/>
          <p:nvPr/>
        </p:nvGrpSpPr>
        <p:grpSpPr>
          <a:xfrm>
            <a:off x="761024" y="1183812"/>
            <a:ext cx="7621949" cy="3117079"/>
            <a:chOff x="0" y="0"/>
            <a:chExt cx="7625593" cy="2978092"/>
          </a:xfrm>
        </p:grpSpPr>
        <p:sp>
          <p:nvSpPr>
            <p:cNvPr id="15" name="矩形 14">
              <a:extLst>
                <a:ext uri="{FF2B5EF4-FFF2-40B4-BE49-F238E27FC236}">
                  <a16:creationId xmlns:a16="http://schemas.microsoft.com/office/drawing/2014/main" id="{00000000-0008-0000-0000-000043000000}"/>
                </a:ext>
              </a:extLst>
            </p:cNvPr>
            <p:cNvSpPr/>
            <p:nvPr/>
          </p:nvSpPr>
          <p:spPr>
            <a:xfrm>
              <a:off x="0" y="0"/>
              <a:ext cx="7625593" cy="2978092"/>
            </a:xfrm>
            <a:prstGeom prst="rect">
              <a:avLst/>
            </a:prstGeom>
            <a:solidFill>
              <a:schemeClr val="bg1">
                <a:lumMod val="95000"/>
                <a:alpha val="80000"/>
              </a:schemeClr>
            </a:solidFill>
            <a:ln>
              <a:solidFill>
                <a:schemeClr val="bg2">
                  <a:lumMod val="50000"/>
                </a:schemeClr>
              </a:solidFill>
            </a:ln>
            <a:effectLst>
              <a:outerShdw blurRad="63500" sx="102000" sy="102000" algn="ctr"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16" name="组合 15">
              <a:extLst>
                <a:ext uri="{FF2B5EF4-FFF2-40B4-BE49-F238E27FC236}">
                  <a16:creationId xmlns:a16="http://schemas.microsoft.com/office/drawing/2014/main" id="{00000000-0008-0000-0000-000044000000}"/>
                </a:ext>
              </a:extLst>
            </p:cNvPr>
            <p:cNvGrpSpPr/>
            <p:nvPr/>
          </p:nvGrpSpPr>
          <p:grpSpPr>
            <a:xfrm>
              <a:off x="0" y="25149"/>
              <a:ext cx="7615943" cy="2745972"/>
              <a:chOff x="0" y="25149"/>
              <a:chExt cx="8646325" cy="3404679"/>
            </a:xfrm>
            <a:solidFill>
              <a:schemeClr val="bg1">
                <a:lumMod val="75000"/>
              </a:schemeClr>
            </a:solidFill>
          </p:grpSpPr>
          <p:graphicFrame>
            <p:nvGraphicFramePr>
              <p:cNvPr id="17" name="图表 16">
                <a:extLst>
                  <a:ext uri="{FF2B5EF4-FFF2-40B4-BE49-F238E27FC236}">
                    <a16:creationId xmlns:a16="http://schemas.microsoft.com/office/drawing/2014/main" id="{00000000-0008-0000-0000-000045000000}"/>
                  </a:ext>
                </a:extLst>
              </p:cNvPr>
              <p:cNvGraphicFramePr>
                <a:graphicFrameLocks noChangeAspect="1"/>
              </p:cNvGraphicFramePr>
              <p:nvPr/>
            </p:nvGraphicFramePr>
            <p:xfrm>
              <a:off x="0" y="25149"/>
              <a:ext cx="4211215"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图表 17">
                <a:extLst>
                  <a:ext uri="{FF2B5EF4-FFF2-40B4-BE49-F238E27FC236}">
                    <a16:creationId xmlns:a16="http://schemas.microsoft.com/office/drawing/2014/main" id="{00000000-0008-0000-0000-000046000000}"/>
                  </a:ext>
                </a:extLst>
              </p:cNvPr>
              <p:cNvGraphicFramePr>
                <a:graphicFrameLocks noChangeAspect="1"/>
              </p:cNvGraphicFramePr>
              <p:nvPr/>
            </p:nvGraphicFramePr>
            <p:xfrm>
              <a:off x="4426148" y="25149"/>
              <a:ext cx="4220177" cy="3404679"/>
            </p:xfrm>
            <a:graphic>
              <a:graphicData uri="http://schemas.openxmlformats.org/drawingml/2006/chart">
                <c:chart xmlns:c="http://schemas.openxmlformats.org/drawingml/2006/chart" xmlns:r="http://schemas.openxmlformats.org/officeDocument/2006/relationships" r:id="rId3"/>
              </a:graphicData>
            </a:graphic>
          </p:graphicFrame>
        </p:grpSp>
      </p:grpSp>
    </p:spTree>
    <p:extLst>
      <p:ext uri="{BB962C8B-B14F-4D97-AF65-F5344CB8AC3E}">
        <p14:creationId xmlns:p14="http://schemas.microsoft.com/office/powerpoint/2010/main" val="18981030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436227" y="31039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2021</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5</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月六</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5298044" y="2801541"/>
            <a:ext cx="3423972" cy="2952090"/>
          </a:xfrm>
          <a:prstGeom prst="rect">
            <a:avLst/>
          </a:prstGeom>
          <a:noFill/>
        </p:spPr>
        <p:txBody>
          <a:bodyPr wrap="square" rtlCol="0">
            <a:spAutoFit/>
          </a:bodyPr>
          <a:lstStyle/>
          <a:p>
            <a:pPr>
              <a:lnSpc>
                <a:spcPct val="200000"/>
              </a:lnSpc>
            </a:pPr>
            <a:r>
              <a:rPr lang="en-US" altLang="zh-CN" sz="1050">
                <a:latin typeface="微软雅黑" panose="020B0503020204020204" pitchFamily="34" charset="-122"/>
                <a:ea typeface="微软雅黑" panose="020B0503020204020204" pitchFamily="34" charset="-122"/>
              </a:rPr>
              <a:t>2021</a:t>
            </a:r>
            <a:r>
              <a:rPr lang="zh-CN" altLang="en-US" sz="1050">
                <a:latin typeface="微软雅黑" panose="020B0503020204020204" pitchFamily="34" charset="-122"/>
                <a:ea typeface="微软雅黑" panose="020B0503020204020204" pitchFamily="34" charset="-122"/>
              </a:rPr>
              <a:t>年</a:t>
            </a:r>
            <a:r>
              <a:rPr lang="en-US" altLang="zh-CN" sz="1050">
                <a:latin typeface="微软雅黑" panose="020B0503020204020204" pitchFamily="34" charset="-122"/>
                <a:ea typeface="微软雅黑" panose="020B0503020204020204" pitchFamily="34" charset="-122"/>
              </a:rPr>
              <a:t>5</a:t>
            </a:r>
            <a:r>
              <a:rPr lang="zh-CN" altLang="en-US" sz="1050">
                <a:latin typeface="微软雅黑" panose="020B0503020204020204" pitchFamily="34" charset="-122"/>
                <a:ea typeface="微软雅黑" panose="020B0503020204020204" pitchFamily="34" charset="-122"/>
              </a:rPr>
              <a:t>月，</a:t>
            </a:r>
            <a:r>
              <a:rPr lang="zh-CN" altLang="en-US" sz="1050" dirty="0">
                <a:latin typeface="微软雅黑" panose="020B0503020204020204" pitchFamily="34" charset="-122"/>
                <a:ea typeface="微软雅黑" panose="020B0503020204020204" pitchFamily="34" charset="-122"/>
              </a:rPr>
              <a:t>全国</a:t>
            </a:r>
            <a:r>
              <a:rPr lang="zh-CN" altLang="en-US" sz="1050">
                <a:latin typeface="微软雅黑" panose="020B0503020204020204" pitchFamily="34" charset="-122"/>
                <a:ea typeface="微软雅黑" panose="020B0503020204020204" pitchFamily="34" charset="-122"/>
              </a:rPr>
              <a:t>六大区中南与西南地区环比小幅增长，华东、华北、东北、西北四个区域二手车交易量环比有所下降。</a:t>
            </a:r>
            <a:endParaRPr lang="en-US" altLang="zh-CN" sz="1050" dirty="0">
              <a:latin typeface="微软雅黑" panose="020B0503020204020204" pitchFamily="34" charset="-122"/>
              <a:ea typeface="微软雅黑" panose="020B0503020204020204" pitchFamily="34" charset="-122"/>
            </a:endParaRPr>
          </a:p>
          <a:p>
            <a:pPr>
              <a:lnSpc>
                <a:spcPct val="200000"/>
              </a:lnSpc>
            </a:pPr>
            <a:r>
              <a:rPr lang="zh-CN" altLang="en-US" sz="1050">
                <a:latin typeface="微软雅黑" panose="020B0503020204020204" pitchFamily="34" charset="-122"/>
                <a:ea typeface="微软雅黑" panose="020B0503020204020204" pitchFamily="34" charset="-122"/>
              </a:rPr>
              <a:t>中南地区环比增长</a:t>
            </a:r>
            <a:r>
              <a:rPr lang="en-US" altLang="zh-CN" sz="1050">
                <a:latin typeface="微软雅黑" panose="020B0503020204020204" pitchFamily="34" charset="-122"/>
                <a:ea typeface="微软雅黑" panose="020B0503020204020204" pitchFamily="34" charset="-122"/>
              </a:rPr>
              <a:t>2.23%</a:t>
            </a:r>
            <a:r>
              <a:rPr lang="zh-CN" altLang="en-US" sz="1050" dirty="0">
                <a:latin typeface="微软雅黑" panose="020B0503020204020204" pitchFamily="34" charset="-122"/>
                <a:ea typeface="微软雅黑" panose="020B0503020204020204" pitchFamily="34" charset="-122"/>
              </a:rPr>
              <a:t>，共</a:t>
            </a:r>
            <a:r>
              <a:rPr lang="zh-CN" altLang="en-US" sz="1050">
                <a:latin typeface="微软雅黑" panose="020B0503020204020204" pitchFamily="34" charset="-122"/>
                <a:ea typeface="微软雅黑" panose="020B0503020204020204" pitchFamily="34" charset="-122"/>
              </a:rPr>
              <a:t>交易二手车</a:t>
            </a:r>
            <a:r>
              <a:rPr lang="en-US" altLang="zh-CN" sz="1050">
                <a:latin typeface="微软雅黑" panose="020B0503020204020204" pitchFamily="34" charset="-122"/>
                <a:ea typeface="微软雅黑" panose="020B0503020204020204" pitchFamily="34" charset="-122"/>
              </a:rPr>
              <a:t>41.80</a:t>
            </a:r>
            <a:r>
              <a:rPr lang="zh-CN" altLang="en-US" sz="1050">
                <a:latin typeface="微软雅黑" panose="020B0503020204020204" pitchFamily="34" charset="-122"/>
                <a:ea typeface="微软雅黑" panose="020B0503020204020204" pitchFamily="34" charset="-122"/>
              </a:rPr>
              <a:t>万辆；西南地区环比增长</a:t>
            </a:r>
            <a:r>
              <a:rPr lang="en-US" altLang="zh-CN" sz="1050">
                <a:latin typeface="微软雅黑" panose="020B0503020204020204" pitchFamily="34" charset="-122"/>
                <a:ea typeface="微软雅黑" panose="020B0503020204020204" pitchFamily="34" charset="-122"/>
              </a:rPr>
              <a:t>1%</a:t>
            </a:r>
            <a:r>
              <a:rPr lang="zh-CN" altLang="en-US" sz="1050">
                <a:latin typeface="微软雅黑" panose="020B0503020204020204" pitchFamily="34" charset="-122"/>
                <a:ea typeface="微软雅黑" panose="020B0503020204020204" pitchFamily="34" charset="-122"/>
              </a:rPr>
              <a:t>，共交易二手车</a:t>
            </a:r>
            <a:r>
              <a:rPr lang="en-US" altLang="zh-CN" sz="1050">
                <a:latin typeface="微软雅黑" panose="020B0503020204020204" pitchFamily="34" charset="-122"/>
                <a:ea typeface="微软雅黑" panose="020B0503020204020204" pitchFamily="34" charset="-122"/>
              </a:rPr>
              <a:t>19.52</a:t>
            </a:r>
            <a:r>
              <a:rPr lang="zh-CN" altLang="en-US" sz="1050">
                <a:latin typeface="微软雅黑" panose="020B0503020204020204" pitchFamily="34" charset="-122"/>
                <a:ea typeface="微软雅黑" panose="020B0503020204020204" pitchFamily="34" charset="-122"/>
              </a:rPr>
              <a:t>万辆；西北地区下降最为明显，环比下降</a:t>
            </a:r>
            <a:r>
              <a:rPr lang="en-US" altLang="zh-CN" sz="1050">
                <a:latin typeface="微软雅黑" panose="020B0503020204020204" pitchFamily="34" charset="-122"/>
                <a:ea typeface="微软雅黑" panose="020B0503020204020204" pitchFamily="34" charset="-122"/>
              </a:rPr>
              <a:t>7.26%</a:t>
            </a:r>
            <a:r>
              <a:rPr lang="zh-CN" altLang="en-US" sz="1050">
                <a:latin typeface="微软雅黑" panose="020B0503020204020204" pitchFamily="34" charset="-122"/>
                <a:ea typeface="微软雅黑" panose="020B0503020204020204" pitchFamily="34" charset="-122"/>
              </a:rPr>
              <a:t>，共交易二手车</a:t>
            </a:r>
            <a:r>
              <a:rPr lang="en-US" altLang="zh-CN" sz="1050">
                <a:latin typeface="微软雅黑" panose="020B0503020204020204" pitchFamily="34" charset="-122"/>
                <a:ea typeface="微软雅黑" panose="020B0503020204020204" pitchFamily="34" charset="-122"/>
              </a:rPr>
              <a:t>8.28</a:t>
            </a:r>
            <a:r>
              <a:rPr lang="zh-CN" altLang="en-US" sz="1050">
                <a:latin typeface="微软雅黑" panose="020B0503020204020204" pitchFamily="34" charset="-122"/>
                <a:ea typeface="微软雅黑" panose="020B0503020204020204" pitchFamily="34" charset="-122"/>
              </a:rPr>
              <a:t>万辆；其次是华北地区，环比下降</a:t>
            </a:r>
            <a:r>
              <a:rPr lang="en-US" altLang="zh-CN" sz="1050">
                <a:latin typeface="微软雅黑" panose="020B0503020204020204" pitchFamily="34" charset="-122"/>
                <a:ea typeface="微软雅黑" panose="020B0503020204020204" pitchFamily="34" charset="-122"/>
              </a:rPr>
              <a:t>6.15%</a:t>
            </a:r>
            <a:r>
              <a:rPr lang="zh-CN" altLang="en-US" sz="1050">
                <a:latin typeface="微软雅黑" panose="020B0503020204020204" pitchFamily="34" charset="-122"/>
                <a:ea typeface="微软雅黑" panose="020B0503020204020204" pitchFamily="34" charset="-122"/>
              </a:rPr>
              <a:t>，共交易了</a:t>
            </a:r>
            <a:r>
              <a:rPr lang="en-US" altLang="zh-CN" sz="1050">
                <a:latin typeface="微软雅黑" panose="020B0503020204020204" pitchFamily="34" charset="-122"/>
                <a:ea typeface="微软雅黑" panose="020B0503020204020204" pitchFamily="34" charset="-122"/>
              </a:rPr>
              <a:t>17.99</a:t>
            </a:r>
            <a:r>
              <a:rPr lang="zh-CN" altLang="en-US" sz="1050">
                <a:latin typeface="微软雅黑" panose="020B0503020204020204" pitchFamily="34" charset="-122"/>
                <a:ea typeface="微软雅黑" panose="020B0503020204020204" pitchFamily="34" charset="-122"/>
              </a:rPr>
              <a:t>万辆；华东与东北地区分别交易了</a:t>
            </a:r>
            <a:r>
              <a:rPr lang="en-US" altLang="zh-CN" sz="1050">
                <a:latin typeface="微软雅黑" panose="020B0503020204020204" pitchFamily="34" charset="-122"/>
                <a:ea typeface="微软雅黑" panose="020B0503020204020204" pitchFamily="34" charset="-122"/>
              </a:rPr>
              <a:t>48.94</a:t>
            </a:r>
            <a:r>
              <a:rPr lang="zh-CN" altLang="en-US" sz="1050">
                <a:latin typeface="微软雅黑" panose="020B0503020204020204" pitchFamily="34" charset="-122"/>
                <a:ea typeface="微软雅黑" panose="020B0503020204020204" pitchFamily="34" charset="-122"/>
              </a:rPr>
              <a:t>万辆和</a:t>
            </a:r>
            <a:r>
              <a:rPr lang="en-US" altLang="zh-CN" sz="1050">
                <a:latin typeface="微软雅黑" panose="020B0503020204020204" pitchFamily="34" charset="-122"/>
                <a:ea typeface="微软雅黑" panose="020B0503020204020204" pitchFamily="34" charset="-122"/>
              </a:rPr>
              <a:t>9.69</a:t>
            </a:r>
            <a:r>
              <a:rPr lang="zh-CN" altLang="en-US" sz="1050">
                <a:latin typeface="微软雅黑" panose="020B0503020204020204" pitchFamily="34" charset="-122"/>
                <a:ea typeface="微软雅黑" panose="020B0503020204020204" pitchFamily="34" charset="-122"/>
              </a:rPr>
              <a:t>万辆，环比下降了</a:t>
            </a:r>
            <a:r>
              <a:rPr lang="en-US" altLang="zh-CN" sz="1050">
                <a:latin typeface="微软雅黑" panose="020B0503020204020204" pitchFamily="34" charset="-122"/>
                <a:ea typeface="微软雅黑" panose="020B0503020204020204" pitchFamily="34" charset="-122"/>
              </a:rPr>
              <a:t>3.20%</a:t>
            </a:r>
            <a:r>
              <a:rPr lang="zh-CN" altLang="en-US" sz="1050">
                <a:latin typeface="微软雅黑" panose="020B0503020204020204" pitchFamily="34" charset="-122"/>
                <a:ea typeface="微软雅黑" panose="020B0503020204020204" pitchFamily="34" charset="-122"/>
              </a:rPr>
              <a:t>和</a:t>
            </a:r>
            <a:r>
              <a:rPr lang="en-US" altLang="zh-CN" sz="1050">
                <a:latin typeface="微软雅黑" panose="020B0503020204020204" pitchFamily="34" charset="-122"/>
                <a:ea typeface="微软雅黑" panose="020B0503020204020204" pitchFamily="34" charset="-122"/>
              </a:rPr>
              <a:t>3.75%</a:t>
            </a:r>
            <a:r>
              <a:rPr lang="zh-CN" altLang="en-US" sz="1050">
                <a:latin typeface="微软雅黑" panose="020B0503020204020204" pitchFamily="34" charset="-122"/>
                <a:ea typeface="微软雅黑" panose="020B0503020204020204" pitchFamily="34" charset="-122"/>
              </a:rPr>
              <a:t>。</a:t>
            </a:r>
            <a:endParaRPr lang="en-US" altLang="zh-CN" sz="1050" dirty="0">
              <a:latin typeface="微软雅黑" panose="020B0503020204020204" pitchFamily="34" charset="-122"/>
              <a:ea typeface="微软雅黑" panose="020B0503020204020204" pitchFamily="34" charset="-122"/>
            </a:endParaRPr>
          </a:p>
        </p:txBody>
      </p:sp>
      <p:grpSp>
        <p:nvGrpSpPr>
          <p:cNvPr id="6" name="组合 5">
            <a:extLst>
              <a:ext uri="{FF2B5EF4-FFF2-40B4-BE49-F238E27FC236}">
                <a16:creationId xmlns:a16="http://schemas.microsoft.com/office/drawing/2014/main" id="{EB92BB70-EB5C-49F8-8FF4-A709FDAF154E}"/>
              </a:ext>
            </a:extLst>
          </p:cNvPr>
          <p:cNvGrpSpPr/>
          <p:nvPr/>
        </p:nvGrpSpPr>
        <p:grpSpPr>
          <a:xfrm>
            <a:off x="436227" y="1275881"/>
            <a:ext cx="3726370" cy="2831257"/>
            <a:chOff x="613692" y="615176"/>
            <a:chExt cx="7358653" cy="5741611"/>
          </a:xfrm>
        </p:grpSpPr>
        <p:sp>
          <p:nvSpPr>
            <p:cNvPr id="7" name="江西">
              <a:extLst>
                <a:ext uri="{FF2B5EF4-FFF2-40B4-BE49-F238E27FC236}">
                  <a16:creationId xmlns:a16="http://schemas.microsoft.com/office/drawing/2014/main" id="{D8FA6882-625C-4851-97B5-BE11DC57F626}"/>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 name="黑龙江">
              <a:extLst>
                <a:ext uri="{FF2B5EF4-FFF2-40B4-BE49-F238E27FC236}">
                  <a16:creationId xmlns:a16="http://schemas.microsoft.com/office/drawing/2014/main" id="{B5CC9AF6-3DA2-42B1-9F0A-18AC7F20BD69}"/>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0" name="湖北">
              <a:extLst>
                <a:ext uri="{FF2B5EF4-FFF2-40B4-BE49-F238E27FC236}">
                  <a16:creationId xmlns:a16="http://schemas.microsoft.com/office/drawing/2014/main" id="{F72C9BAB-4BFA-448F-96A8-41F2F6142878}"/>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1" name="山东">
              <a:extLst>
                <a:ext uri="{FF2B5EF4-FFF2-40B4-BE49-F238E27FC236}">
                  <a16:creationId xmlns:a16="http://schemas.microsoft.com/office/drawing/2014/main" id="{1B787260-A883-41B5-84B9-F3AEAA8CBE5C}"/>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安徽">
              <a:extLst>
                <a:ext uri="{FF2B5EF4-FFF2-40B4-BE49-F238E27FC236}">
                  <a16:creationId xmlns:a16="http://schemas.microsoft.com/office/drawing/2014/main" id="{AF88438A-E3F1-4250-A4C9-A1415FCABA6D}"/>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山西">
              <a:extLst>
                <a:ext uri="{FF2B5EF4-FFF2-40B4-BE49-F238E27FC236}">
                  <a16:creationId xmlns:a16="http://schemas.microsoft.com/office/drawing/2014/main" id="{13AC1D35-389A-4BA3-8542-8C2E119122EB}"/>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吉林">
              <a:extLst>
                <a:ext uri="{FF2B5EF4-FFF2-40B4-BE49-F238E27FC236}">
                  <a16:creationId xmlns:a16="http://schemas.microsoft.com/office/drawing/2014/main" id="{7FCE889E-5493-4412-97F3-AEFDBCB45495}"/>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湖南">
              <a:extLst>
                <a:ext uri="{FF2B5EF4-FFF2-40B4-BE49-F238E27FC236}">
                  <a16:creationId xmlns:a16="http://schemas.microsoft.com/office/drawing/2014/main" id="{7C045439-A9B1-40C8-B1E6-77C3A16AA01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江苏">
              <a:extLst>
                <a:ext uri="{FF2B5EF4-FFF2-40B4-BE49-F238E27FC236}">
                  <a16:creationId xmlns:a16="http://schemas.microsoft.com/office/drawing/2014/main" id="{76A28571-C21F-4AA8-930C-EEC506488F54}"/>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7" name="福建">
              <a:extLst>
                <a:ext uri="{FF2B5EF4-FFF2-40B4-BE49-F238E27FC236}">
                  <a16:creationId xmlns:a16="http://schemas.microsoft.com/office/drawing/2014/main" id="{38B5FE84-514C-4CE3-AE5A-F961BDBA9366}"/>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8" name="河南">
              <a:extLst>
                <a:ext uri="{FF2B5EF4-FFF2-40B4-BE49-F238E27FC236}">
                  <a16:creationId xmlns:a16="http://schemas.microsoft.com/office/drawing/2014/main" id="{FE9612B2-66EC-4721-A820-D5B8C6C7CA9F}"/>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辽宁">
              <a:extLst>
                <a:ext uri="{FF2B5EF4-FFF2-40B4-BE49-F238E27FC236}">
                  <a16:creationId xmlns:a16="http://schemas.microsoft.com/office/drawing/2014/main" id="{735747F5-5FAE-4AA5-A51B-EB6C1F01B30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浙江">
              <a:extLst>
                <a:ext uri="{FF2B5EF4-FFF2-40B4-BE49-F238E27FC236}">
                  <a16:creationId xmlns:a16="http://schemas.microsoft.com/office/drawing/2014/main" id="{D86436E5-1A50-4939-A7D2-9601B8E915A2}"/>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广东">
              <a:extLst>
                <a:ext uri="{FF2B5EF4-FFF2-40B4-BE49-F238E27FC236}">
                  <a16:creationId xmlns:a16="http://schemas.microsoft.com/office/drawing/2014/main" id="{33CA27A3-2936-4C32-B51E-A3309748CC8C}"/>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天津">
              <a:extLst>
                <a:ext uri="{FF2B5EF4-FFF2-40B4-BE49-F238E27FC236}">
                  <a16:creationId xmlns:a16="http://schemas.microsoft.com/office/drawing/2014/main" id="{D161CFBC-B393-4895-ABEE-126BFF7690DD}"/>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北京">
              <a:extLst>
                <a:ext uri="{FF2B5EF4-FFF2-40B4-BE49-F238E27FC236}">
                  <a16:creationId xmlns:a16="http://schemas.microsoft.com/office/drawing/2014/main" id="{3A2AAFF0-BA2B-4810-A704-D959B326F5B1}"/>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河北">
              <a:extLst>
                <a:ext uri="{FF2B5EF4-FFF2-40B4-BE49-F238E27FC236}">
                  <a16:creationId xmlns:a16="http://schemas.microsoft.com/office/drawing/2014/main" id="{0A285607-3A50-4659-AF59-4A150AFF668A}"/>
                </a:ext>
              </a:extLst>
            </p:cNvPr>
            <p:cNvSpPr>
              <a:spLocks noEditPoints="1"/>
            </p:cNvSpPr>
            <p:nvPr/>
          </p:nvSpPr>
          <p:spPr bwMode="auto">
            <a:xfrm>
              <a:off x="5362776" y="2404303"/>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内蒙古">
              <a:extLst>
                <a:ext uri="{FF2B5EF4-FFF2-40B4-BE49-F238E27FC236}">
                  <a16:creationId xmlns:a16="http://schemas.microsoft.com/office/drawing/2014/main" id="{88FE07AE-64FE-4E43-8AEC-508A3B08DD46}"/>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陕西">
              <a:extLst>
                <a:ext uri="{FF2B5EF4-FFF2-40B4-BE49-F238E27FC236}">
                  <a16:creationId xmlns:a16="http://schemas.microsoft.com/office/drawing/2014/main" id="{3E11E0AB-571B-404C-B7E7-148D1AF0AB5C}"/>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重庆">
              <a:extLst>
                <a:ext uri="{FF2B5EF4-FFF2-40B4-BE49-F238E27FC236}">
                  <a16:creationId xmlns:a16="http://schemas.microsoft.com/office/drawing/2014/main" id="{AB25F43D-B831-4670-B532-D98239644F6E}"/>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广西">
              <a:extLst>
                <a:ext uri="{FF2B5EF4-FFF2-40B4-BE49-F238E27FC236}">
                  <a16:creationId xmlns:a16="http://schemas.microsoft.com/office/drawing/2014/main" id="{7C8A7AFB-8D95-4894-8F3E-E34D299B03B2}"/>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云南">
              <a:extLst>
                <a:ext uri="{FF2B5EF4-FFF2-40B4-BE49-F238E27FC236}">
                  <a16:creationId xmlns:a16="http://schemas.microsoft.com/office/drawing/2014/main" id="{C3D79F74-BF50-4EF6-92A8-CD241E5D6E8A}"/>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青海">
              <a:extLst>
                <a:ext uri="{FF2B5EF4-FFF2-40B4-BE49-F238E27FC236}">
                  <a16:creationId xmlns:a16="http://schemas.microsoft.com/office/drawing/2014/main" id="{30BB5E66-1603-4793-BBF4-E1EEC6231364}"/>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西藏">
              <a:extLst>
                <a:ext uri="{FF2B5EF4-FFF2-40B4-BE49-F238E27FC236}">
                  <a16:creationId xmlns:a16="http://schemas.microsoft.com/office/drawing/2014/main" id="{736AB9CE-BBB2-499D-B010-7E59D0F7EB28}"/>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新疆">
              <a:extLst>
                <a:ext uri="{FF2B5EF4-FFF2-40B4-BE49-F238E27FC236}">
                  <a16:creationId xmlns:a16="http://schemas.microsoft.com/office/drawing/2014/main" id="{478AADF1-1735-4009-B095-2F311C04032C}"/>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宁夏">
              <a:extLst>
                <a:ext uri="{FF2B5EF4-FFF2-40B4-BE49-F238E27FC236}">
                  <a16:creationId xmlns:a16="http://schemas.microsoft.com/office/drawing/2014/main" id="{29FFADEF-7C41-4B94-9F22-927D32EF82EE}"/>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甘肃">
              <a:extLst>
                <a:ext uri="{FF2B5EF4-FFF2-40B4-BE49-F238E27FC236}">
                  <a16:creationId xmlns:a16="http://schemas.microsoft.com/office/drawing/2014/main" id="{AAE59339-0BA3-4A1D-950A-BE1D2C33606E}"/>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四川">
              <a:extLst>
                <a:ext uri="{FF2B5EF4-FFF2-40B4-BE49-F238E27FC236}">
                  <a16:creationId xmlns:a16="http://schemas.microsoft.com/office/drawing/2014/main" id="{6C6EC094-7399-4AD5-8F83-45A6C661051D}"/>
                </a:ext>
              </a:extLst>
            </p:cNvPr>
            <p:cNvSpPr/>
            <p:nvPr/>
          </p:nvSpPr>
          <p:spPr bwMode="auto">
            <a:xfrm>
              <a:off x="3279466" y="3680374"/>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贵州">
              <a:extLst>
                <a:ext uri="{FF2B5EF4-FFF2-40B4-BE49-F238E27FC236}">
                  <a16:creationId xmlns:a16="http://schemas.microsoft.com/office/drawing/2014/main" id="{85BF7CD5-40B3-465F-8555-76498DB86B37}"/>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37" name="组合 36">
              <a:extLst>
                <a:ext uri="{FF2B5EF4-FFF2-40B4-BE49-F238E27FC236}">
                  <a16:creationId xmlns:a16="http://schemas.microsoft.com/office/drawing/2014/main" id="{077C0B25-0473-401A-848B-EE029E1BD58B}"/>
                </a:ext>
              </a:extLst>
            </p:cNvPr>
            <p:cNvGrpSpPr/>
            <p:nvPr/>
          </p:nvGrpSpPr>
          <p:grpSpPr>
            <a:xfrm>
              <a:off x="5507484" y="5627366"/>
              <a:ext cx="78932" cy="65777"/>
              <a:chOff x="5507484" y="5627366"/>
              <a:chExt cx="78932" cy="65777"/>
            </a:xfrm>
            <a:solidFill>
              <a:srgbClr val="0070BC"/>
            </a:solidFill>
          </p:grpSpPr>
          <p:sp>
            <p:nvSpPr>
              <p:cNvPr id="88" name="Freeform 75">
                <a:extLst>
                  <a:ext uri="{FF2B5EF4-FFF2-40B4-BE49-F238E27FC236}">
                    <a16:creationId xmlns:a16="http://schemas.microsoft.com/office/drawing/2014/main" id="{A6E1EB1A-643C-480B-8FF9-33502DEBE805}"/>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89" name="Freeform 105">
                <a:extLst>
                  <a:ext uri="{FF2B5EF4-FFF2-40B4-BE49-F238E27FC236}">
                    <a16:creationId xmlns:a16="http://schemas.microsoft.com/office/drawing/2014/main" id="{4FA0B3CE-05DE-4E47-AC41-1DB610CFE979}"/>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38" name="台湾">
              <a:extLst>
                <a:ext uri="{FF2B5EF4-FFF2-40B4-BE49-F238E27FC236}">
                  <a16:creationId xmlns:a16="http://schemas.microsoft.com/office/drawing/2014/main" id="{0D3E456E-9916-4BB3-AE0B-BC2EFD06886B}"/>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海南">
              <a:extLst>
                <a:ext uri="{FF2B5EF4-FFF2-40B4-BE49-F238E27FC236}">
                  <a16:creationId xmlns:a16="http://schemas.microsoft.com/office/drawing/2014/main" id="{141DDB7F-5E97-4822-B97B-6A5262513E66}"/>
                </a:ext>
              </a:extLst>
            </p:cNvPr>
            <p:cNvSpPr/>
            <p:nvPr/>
          </p:nvSpPr>
          <p:spPr bwMode="auto">
            <a:xfrm>
              <a:off x="4718164" y="6022027"/>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0" name="组合 39">
              <a:extLst>
                <a:ext uri="{FF2B5EF4-FFF2-40B4-BE49-F238E27FC236}">
                  <a16:creationId xmlns:a16="http://schemas.microsoft.com/office/drawing/2014/main" id="{5132BCE0-37A9-426B-9333-00169D93DFFE}"/>
                </a:ext>
              </a:extLst>
            </p:cNvPr>
            <p:cNvGrpSpPr/>
            <p:nvPr/>
          </p:nvGrpSpPr>
          <p:grpSpPr>
            <a:xfrm>
              <a:off x="6388893" y="4075034"/>
              <a:ext cx="131554" cy="184175"/>
              <a:chOff x="6388893" y="4075034"/>
              <a:chExt cx="131554" cy="184175"/>
            </a:xfrm>
            <a:solidFill>
              <a:srgbClr val="0070BC"/>
            </a:solidFill>
          </p:grpSpPr>
          <p:grpSp>
            <p:nvGrpSpPr>
              <p:cNvPr id="83" name="组合 82">
                <a:extLst>
                  <a:ext uri="{FF2B5EF4-FFF2-40B4-BE49-F238E27FC236}">
                    <a16:creationId xmlns:a16="http://schemas.microsoft.com/office/drawing/2014/main" id="{A9A287EF-5797-4DC0-9D91-B4D8CA2E1E9F}"/>
                  </a:ext>
                </a:extLst>
              </p:cNvPr>
              <p:cNvGrpSpPr/>
              <p:nvPr/>
            </p:nvGrpSpPr>
            <p:grpSpPr>
              <a:xfrm>
                <a:off x="6388893" y="4075034"/>
                <a:ext cx="131554" cy="184175"/>
                <a:chOff x="6388893" y="4075034"/>
                <a:chExt cx="131554" cy="184175"/>
              </a:xfrm>
              <a:grpFill/>
            </p:grpSpPr>
            <p:sp>
              <p:nvSpPr>
                <p:cNvPr id="85" name="上海">
                  <a:extLst>
                    <a:ext uri="{FF2B5EF4-FFF2-40B4-BE49-F238E27FC236}">
                      <a16:creationId xmlns:a16="http://schemas.microsoft.com/office/drawing/2014/main" id="{FE5EE976-510D-4266-9A02-85831ED8C42F}"/>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86" name="Freeform 108">
                  <a:extLst>
                    <a:ext uri="{FF2B5EF4-FFF2-40B4-BE49-F238E27FC236}">
                      <a16:creationId xmlns:a16="http://schemas.microsoft.com/office/drawing/2014/main" id="{14D0AD6F-97D6-43FB-87E0-7233FCEBDE7C}"/>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87" name="Freeform 109">
                  <a:extLst>
                    <a:ext uri="{FF2B5EF4-FFF2-40B4-BE49-F238E27FC236}">
                      <a16:creationId xmlns:a16="http://schemas.microsoft.com/office/drawing/2014/main" id="{71A1354B-534F-4695-94B7-D257C1C2468F}"/>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4" name="Freeform 110">
                <a:extLst>
                  <a:ext uri="{FF2B5EF4-FFF2-40B4-BE49-F238E27FC236}">
                    <a16:creationId xmlns:a16="http://schemas.microsoft.com/office/drawing/2014/main" id="{E3188D01-B274-4F8B-9479-FCB5E8550429}"/>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1" name="组合 40">
              <a:extLst>
                <a:ext uri="{FF2B5EF4-FFF2-40B4-BE49-F238E27FC236}">
                  <a16:creationId xmlns:a16="http://schemas.microsoft.com/office/drawing/2014/main" id="{CB505AFD-14B4-45C3-8B1C-D49A8DE7F8C7}"/>
                </a:ext>
              </a:extLst>
            </p:cNvPr>
            <p:cNvGrpSpPr/>
            <p:nvPr/>
          </p:nvGrpSpPr>
          <p:grpSpPr>
            <a:xfrm>
              <a:off x="1705145" y="1413988"/>
              <a:ext cx="5674650" cy="4942799"/>
              <a:chOff x="1705145" y="1413988"/>
              <a:chExt cx="5674650" cy="4942799"/>
            </a:xfrm>
          </p:grpSpPr>
          <p:sp>
            <p:nvSpPr>
              <p:cNvPr id="49" name="TextBox 92">
                <a:extLst>
                  <a:ext uri="{FF2B5EF4-FFF2-40B4-BE49-F238E27FC236}">
                    <a16:creationId xmlns:a16="http://schemas.microsoft.com/office/drawing/2014/main" id="{77EA77DE-6D63-4C67-90EE-13D86AAB7A67}"/>
                  </a:ext>
                </a:extLst>
              </p:cNvPr>
              <p:cNvSpPr txBox="1"/>
              <p:nvPr/>
            </p:nvSpPr>
            <p:spPr>
              <a:xfrm>
                <a:off x="1823125" y="2168377"/>
                <a:ext cx="614938" cy="332922"/>
              </a:xfrm>
              <a:prstGeom prst="rect">
                <a:avLst/>
              </a:prstGeom>
              <a:noFill/>
            </p:spPr>
            <p:txBody>
              <a:bodyPr wrap="none" rtlCol="0">
                <a:spAutoFit/>
              </a:bodyPr>
              <a:lstStyle/>
              <a:p>
                <a:r>
                  <a:rPr lang="zh-CN" altLang="en-US" sz="500" dirty="0">
                    <a:solidFill>
                      <a:schemeClr val="bg1"/>
                    </a:solidFill>
                    <a:cs typeface="+mn-ea"/>
                    <a:sym typeface="+mn-lt"/>
                  </a:rPr>
                  <a:t>新疆</a:t>
                </a:r>
              </a:p>
            </p:txBody>
          </p:sp>
          <p:sp>
            <p:nvSpPr>
              <p:cNvPr id="50" name="TextBox 93">
                <a:extLst>
                  <a:ext uri="{FF2B5EF4-FFF2-40B4-BE49-F238E27FC236}">
                    <a16:creationId xmlns:a16="http://schemas.microsoft.com/office/drawing/2014/main" id="{2DEA5444-1B62-4469-8115-88010D980331}"/>
                  </a:ext>
                </a:extLst>
              </p:cNvPr>
              <p:cNvSpPr txBox="1"/>
              <p:nvPr/>
            </p:nvSpPr>
            <p:spPr>
              <a:xfrm>
                <a:off x="1705145" y="3789348"/>
                <a:ext cx="614938" cy="332922"/>
              </a:xfrm>
              <a:prstGeom prst="rect">
                <a:avLst/>
              </a:prstGeom>
              <a:noFill/>
            </p:spPr>
            <p:txBody>
              <a:bodyPr wrap="none" rtlCol="0">
                <a:spAutoFit/>
              </a:bodyPr>
              <a:lstStyle/>
              <a:p>
                <a:r>
                  <a:rPr lang="zh-CN" altLang="en-US" sz="500" dirty="0">
                    <a:solidFill>
                      <a:schemeClr val="bg1"/>
                    </a:solidFill>
                    <a:cs typeface="+mn-ea"/>
                    <a:sym typeface="+mn-lt"/>
                  </a:rPr>
                  <a:t>西藏</a:t>
                </a:r>
              </a:p>
            </p:txBody>
          </p:sp>
          <p:sp>
            <p:nvSpPr>
              <p:cNvPr id="51" name="TextBox 94">
                <a:extLst>
                  <a:ext uri="{FF2B5EF4-FFF2-40B4-BE49-F238E27FC236}">
                    <a16:creationId xmlns:a16="http://schemas.microsoft.com/office/drawing/2014/main" id="{97807D43-8B5F-4C29-951C-8497AC94F566}"/>
                  </a:ext>
                </a:extLst>
              </p:cNvPr>
              <p:cNvSpPr txBox="1"/>
              <p:nvPr/>
            </p:nvSpPr>
            <p:spPr>
              <a:xfrm>
                <a:off x="2996720" y="3303995"/>
                <a:ext cx="614938" cy="332922"/>
              </a:xfrm>
              <a:prstGeom prst="rect">
                <a:avLst/>
              </a:prstGeom>
              <a:noFill/>
            </p:spPr>
            <p:txBody>
              <a:bodyPr wrap="none" rtlCol="0">
                <a:spAutoFit/>
              </a:bodyPr>
              <a:lstStyle/>
              <a:p>
                <a:r>
                  <a:rPr lang="zh-CN" altLang="en-US" sz="500" dirty="0">
                    <a:solidFill>
                      <a:schemeClr val="bg1"/>
                    </a:solidFill>
                    <a:cs typeface="+mn-ea"/>
                    <a:sym typeface="+mn-lt"/>
                  </a:rPr>
                  <a:t>青海</a:t>
                </a:r>
              </a:p>
            </p:txBody>
          </p:sp>
          <p:sp>
            <p:nvSpPr>
              <p:cNvPr id="52" name="TextBox 95">
                <a:extLst>
                  <a:ext uri="{FF2B5EF4-FFF2-40B4-BE49-F238E27FC236}">
                    <a16:creationId xmlns:a16="http://schemas.microsoft.com/office/drawing/2014/main" id="{0E3727B3-FE18-4858-95D7-F46520D799DF}"/>
                  </a:ext>
                </a:extLst>
              </p:cNvPr>
              <p:cNvSpPr txBox="1"/>
              <p:nvPr/>
            </p:nvSpPr>
            <p:spPr>
              <a:xfrm>
                <a:off x="3176289" y="2641289"/>
                <a:ext cx="614938" cy="332922"/>
              </a:xfrm>
              <a:prstGeom prst="rect">
                <a:avLst/>
              </a:prstGeom>
              <a:noFill/>
            </p:spPr>
            <p:txBody>
              <a:bodyPr wrap="none" rtlCol="0">
                <a:spAutoFit/>
              </a:bodyPr>
              <a:lstStyle/>
              <a:p>
                <a:r>
                  <a:rPr lang="zh-CN" altLang="en-US" sz="500" dirty="0">
                    <a:solidFill>
                      <a:schemeClr val="bg1"/>
                    </a:solidFill>
                    <a:cs typeface="+mn-ea"/>
                    <a:sym typeface="+mn-lt"/>
                  </a:rPr>
                  <a:t>甘肃</a:t>
                </a:r>
              </a:p>
            </p:txBody>
          </p:sp>
          <p:sp>
            <p:nvSpPr>
              <p:cNvPr id="53" name="TextBox 96">
                <a:extLst>
                  <a:ext uri="{FF2B5EF4-FFF2-40B4-BE49-F238E27FC236}">
                    <a16:creationId xmlns:a16="http://schemas.microsoft.com/office/drawing/2014/main" id="{74D9158F-B37A-4FA4-B7E1-2606964CA9CD}"/>
                  </a:ext>
                </a:extLst>
              </p:cNvPr>
              <p:cNvSpPr txBox="1"/>
              <p:nvPr/>
            </p:nvSpPr>
            <p:spPr>
              <a:xfrm>
                <a:off x="5111931" y="2160188"/>
                <a:ext cx="740950" cy="332922"/>
              </a:xfrm>
              <a:prstGeom prst="rect">
                <a:avLst/>
              </a:prstGeom>
              <a:noFill/>
            </p:spPr>
            <p:txBody>
              <a:bodyPr wrap="none" rtlCol="0">
                <a:spAutoFit/>
              </a:bodyPr>
              <a:lstStyle/>
              <a:p>
                <a:r>
                  <a:rPr lang="zh-CN" altLang="en-US" sz="500" dirty="0">
                    <a:solidFill>
                      <a:schemeClr val="bg1"/>
                    </a:solidFill>
                    <a:cs typeface="+mn-ea"/>
                    <a:sym typeface="+mn-lt"/>
                  </a:rPr>
                  <a:t>内蒙古</a:t>
                </a:r>
              </a:p>
            </p:txBody>
          </p:sp>
          <p:sp>
            <p:nvSpPr>
              <p:cNvPr id="54" name="TextBox 98">
                <a:extLst>
                  <a:ext uri="{FF2B5EF4-FFF2-40B4-BE49-F238E27FC236}">
                    <a16:creationId xmlns:a16="http://schemas.microsoft.com/office/drawing/2014/main" id="{B71CDE7D-C8FB-499E-8E4C-7BEDF831BB1D}"/>
                  </a:ext>
                </a:extLst>
              </p:cNvPr>
              <p:cNvSpPr txBox="1"/>
              <p:nvPr/>
            </p:nvSpPr>
            <p:spPr>
              <a:xfrm>
                <a:off x="4123134" y="3149717"/>
                <a:ext cx="514130" cy="433808"/>
              </a:xfrm>
              <a:prstGeom prst="rect">
                <a:avLst/>
              </a:prstGeom>
              <a:noFill/>
            </p:spPr>
            <p:txBody>
              <a:bodyPr vert="eaVert" wrap="none" rtlCol="0">
                <a:spAutoFit/>
              </a:bodyPr>
              <a:lstStyle/>
              <a:p>
                <a:r>
                  <a:rPr lang="zh-CN" altLang="en-US" sz="500" dirty="0">
                    <a:solidFill>
                      <a:schemeClr val="bg1"/>
                    </a:solidFill>
                    <a:cs typeface="+mn-ea"/>
                    <a:sym typeface="+mn-lt"/>
                  </a:rPr>
                  <a:t>宁夏</a:t>
                </a:r>
              </a:p>
            </p:txBody>
          </p:sp>
          <p:sp>
            <p:nvSpPr>
              <p:cNvPr id="55" name="TextBox 99">
                <a:extLst>
                  <a:ext uri="{FF2B5EF4-FFF2-40B4-BE49-F238E27FC236}">
                    <a16:creationId xmlns:a16="http://schemas.microsoft.com/office/drawing/2014/main" id="{CA338923-3AE1-4640-ADC9-1C720C2DE73C}"/>
                  </a:ext>
                </a:extLst>
              </p:cNvPr>
              <p:cNvSpPr txBox="1"/>
              <p:nvPr/>
            </p:nvSpPr>
            <p:spPr>
              <a:xfrm>
                <a:off x="3751242" y="4209973"/>
                <a:ext cx="614938" cy="332922"/>
              </a:xfrm>
              <a:prstGeom prst="rect">
                <a:avLst/>
              </a:prstGeom>
              <a:noFill/>
            </p:spPr>
            <p:txBody>
              <a:bodyPr wrap="none" rtlCol="0">
                <a:spAutoFit/>
              </a:bodyPr>
              <a:lstStyle/>
              <a:p>
                <a:r>
                  <a:rPr lang="zh-CN" altLang="en-US" sz="500" dirty="0">
                    <a:solidFill>
                      <a:schemeClr val="bg1"/>
                    </a:solidFill>
                    <a:cs typeface="+mn-ea"/>
                    <a:sym typeface="+mn-lt"/>
                  </a:rPr>
                  <a:t>四川</a:t>
                </a:r>
              </a:p>
            </p:txBody>
          </p:sp>
          <p:sp>
            <p:nvSpPr>
              <p:cNvPr id="56" name="TextBox 100">
                <a:extLst>
                  <a:ext uri="{FF2B5EF4-FFF2-40B4-BE49-F238E27FC236}">
                    <a16:creationId xmlns:a16="http://schemas.microsoft.com/office/drawing/2014/main" id="{DC98FAEC-5594-4EA2-BDA7-A52EF45367EA}"/>
                  </a:ext>
                </a:extLst>
              </p:cNvPr>
              <p:cNvSpPr txBox="1"/>
              <p:nvPr/>
            </p:nvSpPr>
            <p:spPr>
              <a:xfrm>
                <a:off x="3472709" y="5183816"/>
                <a:ext cx="614938" cy="332922"/>
              </a:xfrm>
              <a:prstGeom prst="rect">
                <a:avLst/>
              </a:prstGeom>
              <a:noFill/>
            </p:spPr>
            <p:txBody>
              <a:bodyPr wrap="none" rtlCol="0">
                <a:spAutoFit/>
              </a:bodyPr>
              <a:lstStyle/>
              <a:p>
                <a:r>
                  <a:rPr lang="zh-CN" altLang="en-US" sz="500" dirty="0">
                    <a:solidFill>
                      <a:schemeClr val="bg1"/>
                    </a:solidFill>
                    <a:cs typeface="+mn-ea"/>
                    <a:sym typeface="+mn-lt"/>
                  </a:rPr>
                  <a:t>云南</a:t>
                </a:r>
              </a:p>
            </p:txBody>
          </p:sp>
          <p:sp>
            <p:nvSpPr>
              <p:cNvPr id="57" name="TextBox 101">
                <a:extLst>
                  <a:ext uri="{FF2B5EF4-FFF2-40B4-BE49-F238E27FC236}">
                    <a16:creationId xmlns:a16="http://schemas.microsoft.com/office/drawing/2014/main" id="{9B95BA5A-DFAC-45E4-B932-EEA2FE5DBF4D}"/>
                  </a:ext>
                </a:extLst>
              </p:cNvPr>
              <p:cNvSpPr txBox="1"/>
              <p:nvPr/>
            </p:nvSpPr>
            <p:spPr>
              <a:xfrm>
                <a:off x="4637264" y="6054132"/>
                <a:ext cx="564532" cy="302655"/>
              </a:xfrm>
              <a:prstGeom prst="rect">
                <a:avLst/>
              </a:prstGeom>
              <a:noFill/>
            </p:spPr>
            <p:txBody>
              <a:bodyPr wrap="none" rtlCol="0">
                <a:spAutoFit/>
              </a:bodyPr>
              <a:lstStyle/>
              <a:p>
                <a:r>
                  <a:rPr lang="zh-CN" altLang="en-US" sz="400" dirty="0">
                    <a:solidFill>
                      <a:schemeClr val="bg1"/>
                    </a:solidFill>
                    <a:cs typeface="+mn-ea"/>
                    <a:sym typeface="+mn-lt"/>
                  </a:rPr>
                  <a:t>海南</a:t>
                </a:r>
                <a:endParaRPr lang="zh-CN" altLang="en-US" sz="500" dirty="0">
                  <a:solidFill>
                    <a:schemeClr val="bg1"/>
                  </a:solidFill>
                  <a:cs typeface="+mn-ea"/>
                  <a:sym typeface="+mn-lt"/>
                </a:endParaRPr>
              </a:p>
            </p:txBody>
          </p:sp>
          <p:sp>
            <p:nvSpPr>
              <p:cNvPr id="58" name="TextBox 102">
                <a:extLst>
                  <a:ext uri="{FF2B5EF4-FFF2-40B4-BE49-F238E27FC236}">
                    <a16:creationId xmlns:a16="http://schemas.microsoft.com/office/drawing/2014/main" id="{888617F1-CB7F-4782-9459-F711C57DE69E}"/>
                  </a:ext>
                </a:extLst>
              </p:cNvPr>
              <p:cNvSpPr txBox="1"/>
              <p:nvPr/>
            </p:nvSpPr>
            <p:spPr>
              <a:xfrm>
                <a:off x="4530935" y="5339298"/>
                <a:ext cx="614938" cy="332922"/>
              </a:xfrm>
              <a:prstGeom prst="rect">
                <a:avLst/>
              </a:prstGeom>
              <a:noFill/>
            </p:spPr>
            <p:txBody>
              <a:bodyPr wrap="none" rtlCol="0">
                <a:spAutoFit/>
              </a:bodyPr>
              <a:lstStyle/>
              <a:p>
                <a:r>
                  <a:rPr lang="zh-CN" altLang="en-US" sz="500" dirty="0">
                    <a:solidFill>
                      <a:schemeClr val="bg1"/>
                    </a:solidFill>
                    <a:cs typeface="+mn-ea"/>
                    <a:sym typeface="+mn-lt"/>
                  </a:rPr>
                  <a:t>广西</a:t>
                </a:r>
              </a:p>
            </p:txBody>
          </p:sp>
          <p:sp>
            <p:nvSpPr>
              <p:cNvPr id="59" name="TextBox 103">
                <a:extLst>
                  <a:ext uri="{FF2B5EF4-FFF2-40B4-BE49-F238E27FC236}">
                    <a16:creationId xmlns:a16="http://schemas.microsoft.com/office/drawing/2014/main" id="{4FAD049F-F40B-47DD-BD46-45677812F89A}"/>
                  </a:ext>
                </a:extLst>
              </p:cNvPr>
              <p:cNvSpPr txBox="1"/>
              <p:nvPr/>
            </p:nvSpPr>
            <p:spPr>
              <a:xfrm>
                <a:off x="4281702" y="4838787"/>
                <a:ext cx="614938" cy="332922"/>
              </a:xfrm>
              <a:prstGeom prst="rect">
                <a:avLst/>
              </a:prstGeom>
              <a:noFill/>
            </p:spPr>
            <p:txBody>
              <a:bodyPr wrap="none" rtlCol="0">
                <a:spAutoFit/>
              </a:bodyPr>
              <a:lstStyle/>
              <a:p>
                <a:r>
                  <a:rPr lang="zh-CN" altLang="en-US" sz="500" dirty="0">
                    <a:solidFill>
                      <a:schemeClr val="bg1"/>
                    </a:solidFill>
                    <a:cs typeface="+mn-ea"/>
                    <a:sym typeface="+mn-lt"/>
                  </a:rPr>
                  <a:t>贵州</a:t>
                </a:r>
              </a:p>
            </p:txBody>
          </p:sp>
          <p:sp>
            <p:nvSpPr>
              <p:cNvPr id="60" name="TextBox 104">
                <a:extLst>
                  <a:ext uri="{FF2B5EF4-FFF2-40B4-BE49-F238E27FC236}">
                    <a16:creationId xmlns:a16="http://schemas.microsoft.com/office/drawing/2014/main" id="{3DA54F06-AD85-40B0-8A57-634EFB4F4DCB}"/>
                  </a:ext>
                </a:extLst>
              </p:cNvPr>
              <p:cNvSpPr txBox="1"/>
              <p:nvPr/>
            </p:nvSpPr>
            <p:spPr>
              <a:xfrm>
                <a:off x="4326371" y="4383854"/>
                <a:ext cx="614938" cy="332922"/>
              </a:xfrm>
              <a:prstGeom prst="rect">
                <a:avLst/>
              </a:prstGeom>
              <a:noFill/>
            </p:spPr>
            <p:txBody>
              <a:bodyPr wrap="none" rtlCol="0">
                <a:spAutoFit/>
              </a:bodyPr>
              <a:lstStyle/>
              <a:p>
                <a:r>
                  <a:rPr lang="zh-CN" altLang="en-US" sz="500" dirty="0">
                    <a:solidFill>
                      <a:schemeClr val="bg1"/>
                    </a:solidFill>
                    <a:cs typeface="+mn-ea"/>
                    <a:sym typeface="+mn-lt"/>
                  </a:rPr>
                  <a:t>重庆</a:t>
                </a:r>
              </a:p>
            </p:txBody>
          </p:sp>
          <p:sp>
            <p:nvSpPr>
              <p:cNvPr id="61" name="TextBox 105">
                <a:extLst>
                  <a:ext uri="{FF2B5EF4-FFF2-40B4-BE49-F238E27FC236}">
                    <a16:creationId xmlns:a16="http://schemas.microsoft.com/office/drawing/2014/main" id="{6562A0B0-C4A4-4EEB-9F07-0B05A7E7EE65}"/>
                  </a:ext>
                </a:extLst>
              </p:cNvPr>
              <p:cNvSpPr txBox="1"/>
              <p:nvPr/>
            </p:nvSpPr>
            <p:spPr>
              <a:xfrm>
                <a:off x="4550212" y="3706684"/>
                <a:ext cx="614938" cy="332922"/>
              </a:xfrm>
              <a:prstGeom prst="rect">
                <a:avLst/>
              </a:prstGeom>
              <a:noFill/>
            </p:spPr>
            <p:txBody>
              <a:bodyPr wrap="none" rtlCol="0">
                <a:spAutoFit/>
              </a:bodyPr>
              <a:lstStyle/>
              <a:p>
                <a:r>
                  <a:rPr lang="zh-CN" altLang="en-US" sz="500" dirty="0">
                    <a:solidFill>
                      <a:schemeClr val="bg1"/>
                    </a:solidFill>
                    <a:cs typeface="+mn-ea"/>
                    <a:sym typeface="+mn-lt"/>
                  </a:rPr>
                  <a:t>陕西</a:t>
                </a:r>
              </a:p>
            </p:txBody>
          </p:sp>
          <p:sp>
            <p:nvSpPr>
              <p:cNvPr id="62" name="TextBox 106">
                <a:extLst>
                  <a:ext uri="{FF2B5EF4-FFF2-40B4-BE49-F238E27FC236}">
                    <a16:creationId xmlns:a16="http://schemas.microsoft.com/office/drawing/2014/main" id="{F1FF1D59-C0FD-4E75-9815-3A2E295E7496}"/>
                  </a:ext>
                </a:extLst>
              </p:cNvPr>
              <p:cNvSpPr txBox="1"/>
              <p:nvPr/>
            </p:nvSpPr>
            <p:spPr>
              <a:xfrm>
                <a:off x="4946493" y="3167024"/>
                <a:ext cx="614938" cy="332922"/>
              </a:xfrm>
              <a:prstGeom prst="rect">
                <a:avLst/>
              </a:prstGeom>
              <a:noFill/>
            </p:spPr>
            <p:txBody>
              <a:bodyPr wrap="none" rtlCol="0">
                <a:spAutoFit/>
              </a:bodyPr>
              <a:lstStyle/>
              <a:p>
                <a:r>
                  <a:rPr lang="zh-CN" altLang="en-US" sz="500" dirty="0">
                    <a:solidFill>
                      <a:schemeClr val="bg1"/>
                    </a:solidFill>
                    <a:cs typeface="+mn-ea"/>
                    <a:sym typeface="+mn-lt"/>
                  </a:rPr>
                  <a:t>山西</a:t>
                </a:r>
              </a:p>
            </p:txBody>
          </p:sp>
          <p:sp>
            <p:nvSpPr>
              <p:cNvPr id="63" name="TextBox 107">
                <a:extLst>
                  <a:ext uri="{FF2B5EF4-FFF2-40B4-BE49-F238E27FC236}">
                    <a16:creationId xmlns:a16="http://schemas.microsoft.com/office/drawing/2014/main" id="{3C26603E-43BF-4FB6-BC1F-4D32E6C863C2}"/>
                  </a:ext>
                </a:extLst>
              </p:cNvPr>
              <p:cNvSpPr txBox="1"/>
              <p:nvPr/>
            </p:nvSpPr>
            <p:spPr>
              <a:xfrm>
                <a:off x="6638845" y="1413988"/>
                <a:ext cx="740950" cy="332922"/>
              </a:xfrm>
              <a:prstGeom prst="rect">
                <a:avLst/>
              </a:prstGeom>
              <a:noFill/>
            </p:spPr>
            <p:txBody>
              <a:bodyPr wrap="none" rtlCol="0">
                <a:spAutoFit/>
              </a:bodyPr>
              <a:lstStyle/>
              <a:p>
                <a:r>
                  <a:rPr lang="zh-CN" altLang="en-US" sz="500" dirty="0">
                    <a:solidFill>
                      <a:schemeClr val="bg1"/>
                    </a:solidFill>
                    <a:cs typeface="+mn-ea"/>
                    <a:sym typeface="+mn-lt"/>
                  </a:rPr>
                  <a:t>黑龙江</a:t>
                </a:r>
              </a:p>
            </p:txBody>
          </p:sp>
          <p:sp>
            <p:nvSpPr>
              <p:cNvPr id="64" name="TextBox 108">
                <a:extLst>
                  <a:ext uri="{FF2B5EF4-FFF2-40B4-BE49-F238E27FC236}">
                    <a16:creationId xmlns:a16="http://schemas.microsoft.com/office/drawing/2014/main" id="{F2BF1389-E122-42E9-A227-4733BF0CE1CF}"/>
                  </a:ext>
                </a:extLst>
              </p:cNvPr>
              <p:cNvSpPr txBox="1"/>
              <p:nvPr/>
            </p:nvSpPr>
            <p:spPr>
              <a:xfrm>
                <a:off x="6543301" y="1981200"/>
                <a:ext cx="614938" cy="332922"/>
              </a:xfrm>
              <a:prstGeom prst="rect">
                <a:avLst/>
              </a:prstGeom>
              <a:noFill/>
            </p:spPr>
            <p:txBody>
              <a:bodyPr wrap="none" rtlCol="0">
                <a:spAutoFit/>
              </a:bodyPr>
              <a:lstStyle/>
              <a:p>
                <a:r>
                  <a:rPr lang="zh-CN" altLang="en-US" sz="500" dirty="0">
                    <a:solidFill>
                      <a:schemeClr val="bg1"/>
                    </a:solidFill>
                    <a:cs typeface="+mn-ea"/>
                    <a:sym typeface="+mn-lt"/>
                  </a:rPr>
                  <a:t>吉林</a:t>
                </a:r>
              </a:p>
            </p:txBody>
          </p:sp>
          <p:sp>
            <p:nvSpPr>
              <p:cNvPr id="65" name="TextBox 109">
                <a:extLst>
                  <a:ext uri="{FF2B5EF4-FFF2-40B4-BE49-F238E27FC236}">
                    <a16:creationId xmlns:a16="http://schemas.microsoft.com/office/drawing/2014/main" id="{D9C0B305-B805-44A0-B821-32BB6D95C197}"/>
                  </a:ext>
                </a:extLst>
              </p:cNvPr>
              <p:cNvSpPr txBox="1"/>
              <p:nvPr/>
            </p:nvSpPr>
            <p:spPr>
              <a:xfrm>
                <a:off x="6286718" y="2414598"/>
                <a:ext cx="614938" cy="332922"/>
              </a:xfrm>
              <a:prstGeom prst="rect">
                <a:avLst/>
              </a:prstGeom>
              <a:noFill/>
            </p:spPr>
            <p:txBody>
              <a:bodyPr wrap="none" rtlCol="0">
                <a:spAutoFit/>
              </a:bodyPr>
              <a:lstStyle/>
              <a:p>
                <a:r>
                  <a:rPr lang="zh-CN" altLang="en-US" sz="500" dirty="0">
                    <a:solidFill>
                      <a:schemeClr val="bg1"/>
                    </a:solidFill>
                    <a:cs typeface="+mn-ea"/>
                    <a:sym typeface="+mn-lt"/>
                  </a:rPr>
                  <a:t>辽宁</a:t>
                </a:r>
              </a:p>
            </p:txBody>
          </p:sp>
          <p:sp>
            <p:nvSpPr>
              <p:cNvPr id="66" name="TextBox 110">
                <a:extLst>
                  <a:ext uri="{FF2B5EF4-FFF2-40B4-BE49-F238E27FC236}">
                    <a16:creationId xmlns:a16="http://schemas.microsoft.com/office/drawing/2014/main" id="{254B027C-F068-439E-97AD-8A88ECAD77D3}"/>
                  </a:ext>
                </a:extLst>
              </p:cNvPr>
              <p:cNvSpPr txBox="1"/>
              <p:nvPr/>
            </p:nvSpPr>
            <p:spPr>
              <a:xfrm>
                <a:off x="5325613" y="2963830"/>
                <a:ext cx="614938" cy="332922"/>
              </a:xfrm>
              <a:prstGeom prst="rect">
                <a:avLst/>
              </a:prstGeom>
              <a:noFill/>
            </p:spPr>
            <p:txBody>
              <a:bodyPr wrap="none" rtlCol="0">
                <a:spAutoFit/>
              </a:bodyPr>
              <a:lstStyle/>
              <a:p>
                <a:r>
                  <a:rPr lang="zh-CN" altLang="en-US" sz="500" dirty="0">
                    <a:solidFill>
                      <a:schemeClr val="bg1"/>
                    </a:solidFill>
                    <a:cs typeface="+mn-ea"/>
                    <a:sym typeface="+mn-lt"/>
                  </a:rPr>
                  <a:t>河北</a:t>
                </a:r>
              </a:p>
            </p:txBody>
          </p:sp>
          <p:sp>
            <p:nvSpPr>
              <p:cNvPr id="67" name="TextBox 111">
                <a:extLst>
                  <a:ext uri="{FF2B5EF4-FFF2-40B4-BE49-F238E27FC236}">
                    <a16:creationId xmlns:a16="http://schemas.microsoft.com/office/drawing/2014/main" id="{71089D89-3F22-4DE4-B568-2D9C11F466E4}"/>
                  </a:ext>
                </a:extLst>
              </p:cNvPr>
              <p:cNvSpPr txBox="1"/>
              <p:nvPr/>
            </p:nvSpPr>
            <p:spPr>
              <a:xfrm>
                <a:off x="5737706" y="3279135"/>
                <a:ext cx="614938" cy="332922"/>
              </a:xfrm>
              <a:prstGeom prst="rect">
                <a:avLst/>
              </a:prstGeom>
              <a:noFill/>
            </p:spPr>
            <p:txBody>
              <a:bodyPr wrap="none" rtlCol="0">
                <a:spAutoFit/>
              </a:bodyPr>
              <a:lstStyle/>
              <a:p>
                <a:r>
                  <a:rPr lang="zh-CN" altLang="en-US" sz="500" dirty="0">
                    <a:solidFill>
                      <a:schemeClr val="bg1"/>
                    </a:solidFill>
                    <a:cs typeface="+mn-ea"/>
                    <a:sym typeface="+mn-lt"/>
                  </a:rPr>
                  <a:t>山东</a:t>
                </a:r>
              </a:p>
            </p:txBody>
          </p:sp>
          <p:sp>
            <p:nvSpPr>
              <p:cNvPr id="68" name="TextBox 112">
                <a:extLst>
                  <a:ext uri="{FF2B5EF4-FFF2-40B4-BE49-F238E27FC236}">
                    <a16:creationId xmlns:a16="http://schemas.microsoft.com/office/drawing/2014/main" id="{63C5AAEF-66CC-42CA-B45D-EF838D3AD832}"/>
                  </a:ext>
                </a:extLst>
              </p:cNvPr>
              <p:cNvSpPr txBox="1"/>
              <p:nvPr/>
            </p:nvSpPr>
            <p:spPr>
              <a:xfrm>
                <a:off x="5142204" y="3719840"/>
                <a:ext cx="614938" cy="332922"/>
              </a:xfrm>
              <a:prstGeom prst="rect">
                <a:avLst/>
              </a:prstGeom>
              <a:noFill/>
            </p:spPr>
            <p:txBody>
              <a:bodyPr wrap="none" rtlCol="0">
                <a:spAutoFit/>
              </a:bodyPr>
              <a:lstStyle/>
              <a:p>
                <a:r>
                  <a:rPr lang="zh-CN" altLang="en-US" sz="500" dirty="0">
                    <a:solidFill>
                      <a:schemeClr val="bg1"/>
                    </a:solidFill>
                    <a:cs typeface="+mn-ea"/>
                    <a:sym typeface="+mn-lt"/>
                  </a:rPr>
                  <a:t>河南</a:t>
                </a:r>
              </a:p>
            </p:txBody>
          </p:sp>
          <p:sp>
            <p:nvSpPr>
              <p:cNvPr id="69" name="TextBox 113">
                <a:extLst>
                  <a:ext uri="{FF2B5EF4-FFF2-40B4-BE49-F238E27FC236}">
                    <a16:creationId xmlns:a16="http://schemas.microsoft.com/office/drawing/2014/main" id="{4C5A06B4-F34C-4108-96B4-24AD880CFFD0}"/>
                  </a:ext>
                </a:extLst>
              </p:cNvPr>
              <p:cNvSpPr txBox="1"/>
              <p:nvPr/>
            </p:nvSpPr>
            <p:spPr>
              <a:xfrm>
                <a:off x="5052915" y="4184036"/>
                <a:ext cx="614938" cy="332922"/>
              </a:xfrm>
              <a:prstGeom prst="rect">
                <a:avLst/>
              </a:prstGeom>
              <a:noFill/>
            </p:spPr>
            <p:txBody>
              <a:bodyPr wrap="none" rtlCol="0">
                <a:spAutoFit/>
              </a:bodyPr>
              <a:lstStyle/>
              <a:p>
                <a:r>
                  <a:rPr lang="zh-CN" altLang="en-US" sz="500" dirty="0">
                    <a:solidFill>
                      <a:schemeClr val="bg1"/>
                    </a:solidFill>
                    <a:cs typeface="+mn-ea"/>
                    <a:sym typeface="+mn-lt"/>
                  </a:rPr>
                  <a:t>湖北</a:t>
                </a:r>
              </a:p>
            </p:txBody>
          </p:sp>
          <p:sp>
            <p:nvSpPr>
              <p:cNvPr id="70" name="TextBox 114">
                <a:extLst>
                  <a:ext uri="{FF2B5EF4-FFF2-40B4-BE49-F238E27FC236}">
                    <a16:creationId xmlns:a16="http://schemas.microsoft.com/office/drawing/2014/main" id="{935507BB-4AF0-4EC3-B64A-3FB8087967CF}"/>
                  </a:ext>
                </a:extLst>
              </p:cNvPr>
              <p:cNvSpPr txBox="1"/>
              <p:nvPr/>
            </p:nvSpPr>
            <p:spPr>
              <a:xfrm>
                <a:off x="4954676" y="4699421"/>
                <a:ext cx="614938" cy="332922"/>
              </a:xfrm>
              <a:prstGeom prst="rect">
                <a:avLst/>
              </a:prstGeom>
              <a:noFill/>
            </p:spPr>
            <p:txBody>
              <a:bodyPr wrap="none" rtlCol="0">
                <a:spAutoFit/>
              </a:bodyPr>
              <a:lstStyle/>
              <a:p>
                <a:r>
                  <a:rPr lang="zh-CN" altLang="en-US" sz="500" dirty="0">
                    <a:solidFill>
                      <a:schemeClr val="bg1"/>
                    </a:solidFill>
                    <a:cs typeface="+mn-ea"/>
                    <a:sym typeface="+mn-lt"/>
                  </a:rPr>
                  <a:t>湖南</a:t>
                </a:r>
              </a:p>
            </p:txBody>
          </p:sp>
          <p:sp>
            <p:nvSpPr>
              <p:cNvPr id="71" name="TextBox 115">
                <a:extLst>
                  <a:ext uri="{FF2B5EF4-FFF2-40B4-BE49-F238E27FC236}">
                    <a16:creationId xmlns:a16="http://schemas.microsoft.com/office/drawing/2014/main" id="{A5105ACD-2C3F-4EF7-9365-A54DC61F2816}"/>
                  </a:ext>
                </a:extLst>
              </p:cNvPr>
              <p:cNvSpPr txBox="1"/>
              <p:nvPr/>
            </p:nvSpPr>
            <p:spPr>
              <a:xfrm>
                <a:off x="5250513" y="5326868"/>
                <a:ext cx="614938" cy="332922"/>
              </a:xfrm>
              <a:prstGeom prst="rect">
                <a:avLst/>
              </a:prstGeom>
              <a:noFill/>
            </p:spPr>
            <p:txBody>
              <a:bodyPr wrap="none" rtlCol="0">
                <a:spAutoFit/>
              </a:bodyPr>
              <a:lstStyle/>
              <a:p>
                <a:r>
                  <a:rPr lang="zh-CN" altLang="en-US" sz="500" dirty="0">
                    <a:solidFill>
                      <a:schemeClr val="bg1"/>
                    </a:solidFill>
                    <a:cs typeface="+mn-ea"/>
                    <a:sym typeface="+mn-lt"/>
                  </a:rPr>
                  <a:t>广东</a:t>
                </a:r>
              </a:p>
            </p:txBody>
          </p:sp>
          <p:sp>
            <p:nvSpPr>
              <p:cNvPr id="72" name="TextBox 116">
                <a:extLst>
                  <a:ext uri="{FF2B5EF4-FFF2-40B4-BE49-F238E27FC236}">
                    <a16:creationId xmlns:a16="http://schemas.microsoft.com/office/drawing/2014/main" id="{67135F54-F351-4437-BDE2-E459B8E25790}"/>
                  </a:ext>
                </a:extLst>
              </p:cNvPr>
              <p:cNvSpPr txBox="1"/>
              <p:nvPr/>
            </p:nvSpPr>
            <p:spPr>
              <a:xfrm>
                <a:off x="5484737" y="4697065"/>
                <a:ext cx="614938" cy="332922"/>
              </a:xfrm>
              <a:prstGeom prst="rect">
                <a:avLst/>
              </a:prstGeom>
              <a:noFill/>
            </p:spPr>
            <p:txBody>
              <a:bodyPr wrap="none" rtlCol="0">
                <a:spAutoFit/>
              </a:bodyPr>
              <a:lstStyle/>
              <a:p>
                <a:r>
                  <a:rPr lang="zh-CN" altLang="en-US" sz="500" dirty="0">
                    <a:solidFill>
                      <a:schemeClr val="bg1"/>
                    </a:solidFill>
                    <a:cs typeface="+mn-ea"/>
                    <a:sym typeface="+mn-lt"/>
                  </a:rPr>
                  <a:t>江西</a:t>
                </a:r>
              </a:p>
            </p:txBody>
          </p:sp>
          <p:sp>
            <p:nvSpPr>
              <p:cNvPr id="73" name="TextBox 117">
                <a:extLst>
                  <a:ext uri="{FF2B5EF4-FFF2-40B4-BE49-F238E27FC236}">
                    <a16:creationId xmlns:a16="http://schemas.microsoft.com/office/drawing/2014/main" id="{BB055157-2EC3-422E-9651-531FBBB5E571}"/>
                  </a:ext>
                </a:extLst>
              </p:cNvPr>
              <p:cNvSpPr txBox="1"/>
              <p:nvPr/>
            </p:nvSpPr>
            <p:spPr>
              <a:xfrm>
                <a:off x="5773955" y="4915268"/>
                <a:ext cx="614938" cy="332922"/>
              </a:xfrm>
              <a:prstGeom prst="rect">
                <a:avLst/>
              </a:prstGeom>
              <a:noFill/>
            </p:spPr>
            <p:txBody>
              <a:bodyPr wrap="none" rtlCol="0">
                <a:spAutoFit/>
              </a:bodyPr>
              <a:lstStyle/>
              <a:p>
                <a:r>
                  <a:rPr lang="zh-CN" altLang="en-US" sz="500" dirty="0">
                    <a:solidFill>
                      <a:schemeClr val="bg1"/>
                    </a:solidFill>
                    <a:cs typeface="+mn-ea"/>
                    <a:sym typeface="+mn-lt"/>
                  </a:rPr>
                  <a:t>福建</a:t>
                </a:r>
              </a:p>
            </p:txBody>
          </p:sp>
          <p:sp>
            <p:nvSpPr>
              <p:cNvPr id="74" name="TextBox 118">
                <a:extLst>
                  <a:ext uri="{FF2B5EF4-FFF2-40B4-BE49-F238E27FC236}">
                    <a16:creationId xmlns:a16="http://schemas.microsoft.com/office/drawing/2014/main" id="{9A12658B-4C33-497A-A407-657908E9173C}"/>
                  </a:ext>
                </a:extLst>
              </p:cNvPr>
              <p:cNvSpPr txBox="1"/>
              <p:nvPr/>
            </p:nvSpPr>
            <p:spPr>
              <a:xfrm>
                <a:off x="5612394" y="4060432"/>
                <a:ext cx="614938" cy="332922"/>
              </a:xfrm>
              <a:prstGeom prst="rect">
                <a:avLst/>
              </a:prstGeom>
              <a:noFill/>
            </p:spPr>
            <p:txBody>
              <a:bodyPr wrap="none" rtlCol="0">
                <a:spAutoFit/>
              </a:bodyPr>
              <a:lstStyle/>
              <a:p>
                <a:r>
                  <a:rPr lang="zh-CN" altLang="en-US" sz="500" dirty="0">
                    <a:solidFill>
                      <a:schemeClr val="bg1"/>
                    </a:solidFill>
                    <a:cs typeface="+mn-ea"/>
                    <a:sym typeface="+mn-lt"/>
                  </a:rPr>
                  <a:t>安徽</a:t>
                </a:r>
              </a:p>
            </p:txBody>
          </p:sp>
          <p:sp>
            <p:nvSpPr>
              <p:cNvPr id="75" name="TextBox 119">
                <a:extLst>
                  <a:ext uri="{FF2B5EF4-FFF2-40B4-BE49-F238E27FC236}">
                    <a16:creationId xmlns:a16="http://schemas.microsoft.com/office/drawing/2014/main" id="{CDEB707E-FFBD-4BDC-9F34-B96F3C6A6246}"/>
                  </a:ext>
                </a:extLst>
              </p:cNvPr>
              <p:cNvSpPr txBox="1"/>
              <p:nvPr/>
            </p:nvSpPr>
            <p:spPr>
              <a:xfrm>
                <a:off x="5867290" y="3714441"/>
                <a:ext cx="614938" cy="332922"/>
              </a:xfrm>
              <a:prstGeom prst="rect">
                <a:avLst/>
              </a:prstGeom>
              <a:noFill/>
            </p:spPr>
            <p:txBody>
              <a:bodyPr wrap="none" rtlCol="0">
                <a:spAutoFit/>
              </a:bodyPr>
              <a:lstStyle/>
              <a:p>
                <a:r>
                  <a:rPr lang="zh-CN" altLang="en-US" sz="500" dirty="0">
                    <a:solidFill>
                      <a:schemeClr val="bg1"/>
                    </a:solidFill>
                    <a:cs typeface="+mn-ea"/>
                    <a:sym typeface="+mn-lt"/>
                  </a:rPr>
                  <a:t>江苏</a:t>
                </a:r>
              </a:p>
            </p:txBody>
          </p:sp>
          <p:sp>
            <p:nvSpPr>
              <p:cNvPr id="76" name="TextBox 120">
                <a:extLst>
                  <a:ext uri="{FF2B5EF4-FFF2-40B4-BE49-F238E27FC236}">
                    <a16:creationId xmlns:a16="http://schemas.microsoft.com/office/drawing/2014/main" id="{65AAAA99-F956-420B-9F78-EBA67BD78D8C}"/>
                  </a:ext>
                </a:extLst>
              </p:cNvPr>
              <p:cNvSpPr txBox="1"/>
              <p:nvPr/>
            </p:nvSpPr>
            <p:spPr>
              <a:xfrm>
                <a:off x="6030489" y="4417748"/>
                <a:ext cx="614938" cy="332922"/>
              </a:xfrm>
              <a:prstGeom prst="rect">
                <a:avLst/>
              </a:prstGeom>
              <a:noFill/>
            </p:spPr>
            <p:txBody>
              <a:bodyPr wrap="none" rtlCol="0">
                <a:spAutoFit/>
              </a:bodyPr>
              <a:lstStyle/>
              <a:p>
                <a:r>
                  <a:rPr lang="zh-CN" altLang="en-US" sz="500" dirty="0">
                    <a:solidFill>
                      <a:schemeClr val="bg1"/>
                    </a:solidFill>
                    <a:cs typeface="+mn-ea"/>
                    <a:sym typeface="+mn-lt"/>
                  </a:rPr>
                  <a:t>浙江</a:t>
                </a:r>
              </a:p>
            </p:txBody>
          </p:sp>
          <p:sp>
            <p:nvSpPr>
              <p:cNvPr id="77" name="TextBox 121">
                <a:extLst>
                  <a:ext uri="{FF2B5EF4-FFF2-40B4-BE49-F238E27FC236}">
                    <a16:creationId xmlns:a16="http://schemas.microsoft.com/office/drawing/2014/main" id="{B36B9CA0-0E4D-4BAD-82A7-130FB570C6A1}"/>
                  </a:ext>
                </a:extLst>
              </p:cNvPr>
              <p:cNvSpPr txBox="1"/>
              <p:nvPr/>
            </p:nvSpPr>
            <p:spPr>
              <a:xfrm>
                <a:off x="5589483" y="5627366"/>
                <a:ext cx="614938" cy="332922"/>
              </a:xfrm>
              <a:prstGeom prst="rect">
                <a:avLst/>
              </a:prstGeom>
              <a:noFill/>
            </p:spPr>
            <p:txBody>
              <a:bodyPr wrap="none" rtlCol="0">
                <a:spAutoFit/>
              </a:bodyPr>
              <a:lstStyle/>
              <a:p>
                <a:r>
                  <a:rPr lang="zh-CN" altLang="en-US" sz="500" dirty="0">
                    <a:solidFill>
                      <a:schemeClr val="bg2">
                        <a:lumMod val="50000"/>
                      </a:schemeClr>
                    </a:solidFill>
                    <a:cs typeface="+mn-ea"/>
                    <a:sym typeface="+mn-lt"/>
                  </a:rPr>
                  <a:t>香港</a:t>
                </a:r>
              </a:p>
            </p:txBody>
          </p:sp>
          <p:sp>
            <p:nvSpPr>
              <p:cNvPr id="78" name="TextBox 122">
                <a:extLst>
                  <a:ext uri="{FF2B5EF4-FFF2-40B4-BE49-F238E27FC236}">
                    <a16:creationId xmlns:a16="http://schemas.microsoft.com/office/drawing/2014/main" id="{1803E36B-0C69-4896-8689-9E25135E666E}"/>
                  </a:ext>
                </a:extLst>
              </p:cNvPr>
              <p:cNvSpPr txBox="1"/>
              <p:nvPr/>
            </p:nvSpPr>
            <p:spPr>
              <a:xfrm>
                <a:off x="6240439" y="5193559"/>
                <a:ext cx="514129" cy="433807"/>
              </a:xfrm>
              <a:prstGeom prst="rect">
                <a:avLst/>
              </a:prstGeom>
              <a:noFill/>
            </p:spPr>
            <p:txBody>
              <a:bodyPr vert="eaVert" wrap="none" rtlCol="0">
                <a:spAutoFit/>
              </a:bodyPr>
              <a:lstStyle/>
              <a:p>
                <a:r>
                  <a:rPr lang="zh-CN" altLang="en-US" sz="500" dirty="0">
                    <a:solidFill>
                      <a:schemeClr val="bg1"/>
                    </a:solidFill>
                    <a:cs typeface="+mn-ea"/>
                    <a:sym typeface="+mn-lt"/>
                  </a:rPr>
                  <a:t>台湾</a:t>
                </a:r>
              </a:p>
            </p:txBody>
          </p:sp>
          <p:sp>
            <p:nvSpPr>
              <p:cNvPr id="79" name="TextBox 123">
                <a:extLst>
                  <a:ext uri="{FF2B5EF4-FFF2-40B4-BE49-F238E27FC236}">
                    <a16:creationId xmlns:a16="http://schemas.microsoft.com/office/drawing/2014/main" id="{84BE1AF2-1AB3-40C4-8E06-71057AE0E23B}"/>
                  </a:ext>
                </a:extLst>
              </p:cNvPr>
              <p:cNvSpPr txBox="1"/>
              <p:nvPr/>
            </p:nvSpPr>
            <p:spPr>
              <a:xfrm>
                <a:off x="5234979" y="5748546"/>
                <a:ext cx="614938" cy="332922"/>
              </a:xfrm>
              <a:prstGeom prst="rect">
                <a:avLst/>
              </a:prstGeom>
              <a:noFill/>
            </p:spPr>
            <p:txBody>
              <a:bodyPr wrap="none" rtlCol="0">
                <a:spAutoFit/>
              </a:bodyPr>
              <a:lstStyle/>
              <a:p>
                <a:r>
                  <a:rPr lang="zh-CN" altLang="en-US" sz="500" dirty="0">
                    <a:solidFill>
                      <a:schemeClr val="bg2">
                        <a:lumMod val="50000"/>
                      </a:schemeClr>
                    </a:solidFill>
                    <a:cs typeface="+mn-ea"/>
                    <a:sym typeface="+mn-lt"/>
                  </a:rPr>
                  <a:t>澳门</a:t>
                </a:r>
              </a:p>
            </p:txBody>
          </p:sp>
          <p:sp>
            <p:nvSpPr>
              <p:cNvPr id="80" name="TextBox 124">
                <a:extLst>
                  <a:ext uri="{FF2B5EF4-FFF2-40B4-BE49-F238E27FC236}">
                    <a16:creationId xmlns:a16="http://schemas.microsoft.com/office/drawing/2014/main" id="{434BD1FA-86A3-4958-A33A-AD3EFDD77D5F}"/>
                  </a:ext>
                </a:extLst>
              </p:cNvPr>
              <p:cNvSpPr txBox="1"/>
              <p:nvPr/>
            </p:nvSpPr>
            <p:spPr>
              <a:xfrm>
                <a:off x="6460801" y="4024277"/>
                <a:ext cx="614938" cy="332922"/>
              </a:xfrm>
              <a:prstGeom prst="rect">
                <a:avLst/>
              </a:prstGeom>
              <a:noFill/>
            </p:spPr>
            <p:txBody>
              <a:bodyPr wrap="none" rtlCol="0">
                <a:spAutoFit/>
              </a:bodyPr>
              <a:lstStyle/>
              <a:p>
                <a:r>
                  <a:rPr lang="zh-CN" altLang="en-US" sz="500" dirty="0">
                    <a:solidFill>
                      <a:schemeClr val="bg2">
                        <a:lumMod val="50000"/>
                      </a:schemeClr>
                    </a:solidFill>
                    <a:cs typeface="+mn-ea"/>
                    <a:sym typeface="+mn-lt"/>
                  </a:rPr>
                  <a:t>上海</a:t>
                </a:r>
              </a:p>
            </p:txBody>
          </p:sp>
          <p:sp>
            <p:nvSpPr>
              <p:cNvPr id="81" name="TextBox 125">
                <a:extLst>
                  <a:ext uri="{FF2B5EF4-FFF2-40B4-BE49-F238E27FC236}">
                    <a16:creationId xmlns:a16="http://schemas.microsoft.com/office/drawing/2014/main" id="{5DD5B264-FCA3-44FF-910F-9A1B53C40D0B}"/>
                  </a:ext>
                </a:extLst>
              </p:cNvPr>
              <p:cNvSpPr txBox="1"/>
              <p:nvPr/>
            </p:nvSpPr>
            <p:spPr>
              <a:xfrm>
                <a:off x="5782019" y="2877227"/>
                <a:ext cx="614939" cy="332923"/>
              </a:xfrm>
              <a:prstGeom prst="rect">
                <a:avLst/>
              </a:prstGeom>
              <a:noFill/>
            </p:spPr>
            <p:txBody>
              <a:bodyPr wrap="none" rtlCol="0">
                <a:spAutoFit/>
              </a:bodyPr>
              <a:lstStyle/>
              <a:p>
                <a:r>
                  <a:rPr lang="zh-CN" altLang="en-US" sz="500" dirty="0">
                    <a:solidFill>
                      <a:schemeClr val="bg2">
                        <a:lumMod val="50000"/>
                      </a:schemeClr>
                    </a:solidFill>
                    <a:cs typeface="+mn-ea"/>
                    <a:sym typeface="+mn-lt"/>
                  </a:rPr>
                  <a:t>天津</a:t>
                </a:r>
              </a:p>
            </p:txBody>
          </p:sp>
          <p:sp>
            <p:nvSpPr>
              <p:cNvPr id="82" name="TextBox 97">
                <a:extLst>
                  <a:ext uri="{FF2B5EF4-FFF2-40B4-BE49-F238E27FC236}">
                    <a16:creationId xmlns:a16="http://schemas.microsoft.com/office/drawing/2014/main" id="{4DFBDCEE-343E-43B9-A68C-D300EEBD0EF2}"/>
                  </a:ext>
                </a:extLst>
              </p:cNvPr>
              <p:cNvSpPr txBox="1"/>
              <p:nvPr/>
            </p:nvSpPr>
            <p:spPr>
              <a:xfrm>
                <a:off x="6606112" y="4847276"/>
                <a:ext cx="740950" cy="332922"/>
              </a:xfrm>
              <a:prstGeom prst="rect">
                <a:avLst/>
              </a:prstGeom>
              <a:noFill/>
            </p:spPr>
            <p:txBody>
              <a:bodyPr wrap="none" rtlCol="0">
                <a:spAutoFit/>
              </a:bodyPr>
              <a:lstStyle/>
              <a:p>
                <a:r>
                  <a:rPr lang="zh-CN" altLang="en-US" sz="500" dirty="0">
                    <a:solidFill>
                      <a:schemeClr val="bg2">
                        <a:lumMod val="50000"/>
                      </a:schemeClr>
                    </a:solidFill>
                    <a:cs typeface="+mn-ea"/>
                    <a:sym typeface="+mn-lt"/>
                  </a:rPr>
                  <a:t>钓鱼岛</a:t>
                </a:r>
              </a:p>
            </p:txBody>
          </p:sp>
        </p:grpSp>
        <p:sp>
          <p:nvSpPr>
            <p:cNvPr id="42" name="TextBox 128">
              <a:extLst>
                <a:ext uri="{FF2B5EF4-FFF2-40B4-BE49-F238E27FC236}">
                  <a16:creationId xmlns:a16="http://schemas.microsoft.com/office/drawing/2014/main" id="{AD768769-A9D3-472F-9843-9AA5F4E5A6BD}"/>
                </a:ext>
              </a:extLst>
            </p:cNvPr>
            <p:cNvSpPr txBox="1"/>
            <p:nvPr/>
          </p:nvSpPr>
          <p:spPr>
            <a:xfrm>
              <a:off x="5475285" y="2586681"/>
              <a:ext cx="517660" cy="255760"/>
            </a:xfrm>
            <a:prstGeom prst="rect">
              <a:avLst/>
            </a:prstGeom>
            <a:noFill/>
          </p:spPr>
          <p:txBody>
            <a:bodyPr wrap="square" rtlCol="0">
              <a:spAutoFit/>
            </a:bodyPr>
            <a:lstStyle/>
            <a:p>
              <a:r>
                <a:rPr lang="zh-CN" altLang="en-US" sz="500" b="1" dirty="0">
                  <a:solidFill>
                    <a:srgbClr val="FF0000"/>
                  </a:solidFill>
                  <a:cs typeface="+mn-ea"/>
                  <a:sym typeface="+mn-lt"/>
                </a:rPr>
                <a:t>北京</a:t>
              </a:r>
            </a:p>
          </p:txBody>
        </p:sp>
        <p:sp>
          <p:nvSpPr>
            <p:cNvPr id="43" name="任意多边形 52">
              <a:extLst>
                <a:ext uri="{FF2B5EF4-FFF2-40B4-BE49-F238E27FC236}">
                  <a16:creationId xmlns:a16="http://schemas.microsoft.com/office/drawing/2014/main" id="{E8145FD8-5E68-4B9B-A800-8BBC66F5D1BE}"/>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5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4" name="南海诸岛">
              <a:extLst>
                <a:ext uri="{FF2B5EF4-FFF2-40B4-BE49-F238E27FC236}">
                  <a16:creationId xmlns:a16="http://schemas.microsoft.com/office/drawing/2014/main" id="{E71CBBD4-FA29-4429-B621-D15EA0B6D3B8}"/>
                </a:ext>
              </a:extLst>
            </p:cNvPr>
            <p:cNvGrpSpPr/>
            <p:nvPr/>
          </p:nvGrpSpPr>
          <p:grpSpPr>
            <a:xfrm>
              <a:off x="7065892" y="5125359"/>
              <a:ext cx="906453" cy="1148563"/>
              <a:chOff x="7235824" y="5383993"/>
              <a:chExt cx="906453" cy="1148563"/>
            </a:xfrm>
          </p:grpSpPr>
          <p:pic>
            <p:nvPicPr>
              <p:cNvPr id="45" name="图片 44">
                <a:extLst>
                  <a:ext uri="{FF2B5EF4-FFF2-40B4-BE49-F238E27FC236}">
                    <a16:creationId xmlns:a16="http://schemas.microsoft.com/office/drawing/2014/main" id="{E28B1379-F57A-4B81-8CDB-35DC0038CC2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46" name="矩形 45">
                <a:extLst>
                  <a:ext uri="{FF2B5EF4-FFF2-40B4-BE49-F238E27FC236}">
                    <a16:creationId xmlns:a16="http://schemas.microsoft.com/office/drawing/2014/main" id="{87D736CF-2894-4592-918E-3A423D771D3D}"/>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cs typeface="+mn-ea"/>
                  <a:sym typeface="+mn-lt"/>
                </a:endParaRPr>
              </a:p>
            </p:txBody>
          </p:sp>
          <p:sp>
            <p:nvSpPr>
              <p:cNvPr id="47" name="矩形 46">
                <a:extLst>
                  <a:ext uri="{FF2B5EF4-FFF2-40B4-BE49-F238E27FC236}">
                    <a16:creationId xmlns:a16="http://schemas.microsoft.com/office/drawing/2014/main" id="{D3434ED4-D239-495D-88B0-CC23F0F07048}"/>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cs typeface="+mn-ea"/>
                  <a:sym typeface="+mn-lt"/>
                </a:endParaRPr>
              </a:p>
            </p:txBody>
          </p:sp>
          <p:sp>
            <p:nvSpPr>
              <p:cNvPr id="48" name="TextBox 56">
                <a:extLst>
                  <a:ext uri="{FF2B5EF4-FFF2-40B4-BE49-F238E27FC236}">
                    <a16:creationId xmlns:a16="http://schemas.microsoft.com/office/drawing/2014/main" id="{78BB2E02-9B1D-4FC4-88E2-E3DB8171E82A}"/>
                  </a:ext>
                </a:extLst>
              </p:cNvPr>
              <p:cNvSpPr txBox="1"/>
              <p:nvPr/>
            </p:nvSpPr>
            <p:spPr>
              <a:xfrm>
                <a:off x="7376125" y="6229901"/>
                <a:ext cx="766152" cy="302655"/>
              </a:xfrm>
              <a:prstGeom prst="rect">
                <a:avLst/>
              </a:prstGeom>
              <a:noFill/>
            </p:spPr>
            <p:txBody>
              <a:bodyPr wrap="none" rtlCol="0">
                <a:spAutoFit/>
              </a:bodyPr>
              <a:lstStyle/>
              <a:p>
                <a:r>
                  <a:rPr lang="zh-CN" altLang="en-US" sz="400" dirty="0">
                    <a:solidFill>
                      <a:schemeClr val="bg1"/>
                    </a:solidFill>
                    <a:cs typeface="+mn-ea"/>
                    <a:sym typeface="+mn-lt"/>
                  </a:rPr>
                  <a:t>南海诸岛</a:t>
                </a:r>
              </a:p>
            </p:txBody>
          </p:sp>
        </p:grpSp>
      </p:grpSp>
      <p:grpSp>
        <p:nvGrpSpPr>
          <p:cNvPr id="117" name="组合 116">
            <a:extLst>
              <a:ext uri="{FF2B5EF4-FFF2-40B4-BE49-F238E27FC236}">
                <a16:creationId xmlns:a16="http://schemas.microsoft.com/office/drawing/2014/main" id="{0FAC3BE7-4C65-42F6-BC5F-3FA99AC94F28}"/>
              </a:ext>
            </a:extLst>
          </p:cNvPr>
          <p:cNvGrpSpPr/>
          <p:nvPr/>
        </p:nvGrpSpPr>
        <p:grpSpPr>
          <a:xfrm>
            <a:off x="630005" y="3332078"/>
            <a:ext cx="413933" cy="597952"/>
            <a:chOff x="386157" y="4731877"/>
            <a:chExt cx="352492" cy="565885"/>
          </a:xfrm>
        </p:grpSpPr>
        <p:grpSp>
          <p:nvGrpSpPr>
            <p:cNvPr id="115" name="组合 114">
              <a:extLst>
                <a:ext uri="{FF2B5EF4-FFF2-40B4-BE49-F238E27FC236}">
                  <a16:creationId xmlns:a16="http://schemas.microsoft.com/office/drawing/2014/main" id="{727A2884-B014-47AB-ACB2-CA98CBED7F89}"/>
                </a:ext>
              </a:extLst>
            </p:cNvPr>
            <p:cNvGrpSpPr/>
            <p:nvPr/>
          </p:nvGrpSpPr>
          <p:grpSpPr>
            <a:xfrm>
              <a:off x="386157" y="4779209"/>
              <a:ext cx="90694" cy="448364"/>
              <a:chOff x="386157" y="4779209"/>
              <a:chExt cx="90694" cy="448364"/>
            </a:xfrm>
          </p:grpSpPr>
          <p:sp>
            <p:nvSpPr>
              <p:cNvPr id="93" name="矩形 92">
                <a:extLst>
                  <a:ext uri="{FF2B5EF4-FFF2-40B4-BE49-F238E27FC236}">
                    <a16:creationId xmlns:a16="http://schemas.microsoft.com/office/drawing/2014/main" id="{8CB371F2-71C1-46BC-BEFE-FF8FD2260610}"/>
                  </a:ext>
                </a:extLst>
              </p:cNvPr>
              <p:cNvSpPr/>
              <p:nvPr/>
            </p:nvSpPr>
            <p:spPr>
              <a:xfrm>
                <a:off x="386157" y="4858809"/>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95" name="矩形 94">
                <a:extLst>
                  <a:ext uri="{FF2B5EF4-FFF2-40B4-BE49-F238E27FC236}">
                    <a16:creationId xmlns:a16="http://schemas.microsoft.com/office/drawing/2014/main" id="{964F9458-9C77-4786-B71C-81D6A71EBAA3}"/>
                  </a:ext>
                </a:extLst>
              </p:cNvPr>
              <p:cNvSpPr/>
              <p:nvPr/>
            </p:nvSpPr>
            <p:spPr>
              <a:xfrm>
                <a:off x="386851" y="4779209"/>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97" name="矩形 96">
                <a:extLst>
                  <a:ext uri="{FF2B5EF4-FFF2-40B4-BE49-F238E27FC236}">
                    <a16:creationId xmlns:a16="http://schemas.microsoft.com/office/drawing/2014/main" id="{89A697DA-0B84-42AE-AD2B-E31131593C26}"/>
                  </a:ext>
                </a:extLst>
              </p:cNvPr>
              <p:cNvSpPr/>
              <p:nvPr/>
            </p:nvSpPr>
            <p:spPr>
              <a:xfrm>
                <a:off x="386157" y="5016875"/>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99" name="矩形 98">
                <a:extLst>
                  <a:ext uri="{FF2B5EF4-FFF2-40B4-BE49-F238E27FC236}">
                    <a16:creationId xmlns:a16="http://schemas.microsoft.com/office/drawing/2014/main" id="{6524F65B-13BC-4553-8BE7-871597BF9F1D}"/>
                  </a:ext>
                </a:extLst>
              </p:cNvPr>
              <p:cNvSpPr/>
              <p:nvPr/>
            </p:nvSpPr>
            <p:spPr>
              <a:xfrm>
                <a:off x="386851" y="4937574"/>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01" name="矩形 100">
                <a:extLst>
                  <a:ext uri="{FF2B5EF4-FFF2-40B4-BE49-F238E27FC236}">
                    <a16:creationId xmlns:a16="http://schemas.microsoft.com/office/drawing/2014/main" id="{005DFC4B-5959-4097-9ADF-CD1FE17766F2}"/>
                  </a:ext>
                </a:extLst>
              </p:cNvPr>
              <p:cNvSpPr/>
              <p:nvPr/>
            </p:nvSpPr>
            <p:spPr>
              <a:xfrm>
                <a:off x="386157" y="5173573"/>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03" name="矩形 102">
                <a:extLst>
                  <a:ext uri="{FF2B5EF4-FFF2-40B4-BE49-F238E27FC236}">
                    <a16:creationId xmlns:a16="http://schemas.microsoft.com/office/drawing/2014/main" id="{7E35240D-CFC1-4389-8B3A-E1270EBE82AC}"/>
                  </a:ext>
                </a:extLst>
              </p:cNvPr>
              <p:cNvSpPr/>
              <p:nvPr/>
            </p:nvSpPr>
            <p:spPr>
              <a:xfrm>
                <a:off x="386157" y="5094593"/>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grpSp>
          <p:nvGrpSpPr>
            <p:cNvPr id="116" name="组合 115">
              <a:extLst>
                <a:ext uri="{FF2B5EF4-FFF2-40B4-BE49-F238E27FC236}">
                  <a16:creationId xmlns:a16="http://schemas.microsoft.com/office/drawing/2014/main" id="{370AA46A-E6DF-4B08-BFBD-6D5C0515023A}"/>
                </a:ext>
              </a:extLst>
            </p:cNvPr>
            <p:cNvGrpSpPr/>
            <p:nvPr/>
          </p:nvGrpSpPr>
          <p:grpSpPr>
            <a:xfrm>
              <a:off x="422400" y="4731877"/>
              <a:ext cx="316249" cy="565885"/>
              <a:chOff x="422400" y="4731877"/>
              <a:chExt cx="316249" cy="565885"/>
            </a:xfrm>
          </p:grpSpPr>
          <p:sp>
            <p:nvSpPr>
              <p:cNvPr id="104" name="文本框 103">
                <a:extLst>
                  <a:ext uri="{FF2B5EF4-FFF2-40B4-BE49-F238E27FC236}">
                    <a16:creationId xmlns:a16="http://schemas.microsoft.com/office/drawing/2014/main" id="{ACC0EB31-789E-407A-8DBF-604CD839890D}"/>
                  </a:ext>
                </a:extLst>
              </p:cNvPr>
              <p:cNvSpPr txBox="1"/>
              <p:nvPr/>
            </p:nvSpPr>
            <p:spPr>
              <a:xfrm>
                <a:off x="424066" y="4731877"/>
                <a:ext cx="312906" cy="169277"/>
              </a:xfrm>
              <a:prstGeom prst="rect">
                <a:avLst/>
              </a:prstGeom>
              <a:noFill/>
            </p:spPr>
            <p:txBody>
              <a:bodyPr wrap="none" rtlCol="0">
                <a:spAutoFit/>
              </a:bodyPr>
              <a:lstStyle/>
              <a:p>
                <a:r>
                  <a:rPr lang="zh-CN" altLang="en-US" sz="500" b="1">
                    <a:solidFill>
                      <a:schemeClr val="tx1">
                        <a:lumMod val="65000"/>
                        <a:lumOff val="35000"/>
                      </a:schemeClr>
                    </a:solidFill>
                  </a:rPr>
                  <a:t>华北</a:t>
                </a:r>
              </a:p>
            </p:txBody>
          </p:sp>
          <p:sp>
            <p:nvSpPr>
              <p:cNvPr id="106" name="文本框 105">
                <a:extLst>
                  <a:ext uri="{FF2B5EF4-FFF2-40B4-BE49-F238E27FC236}">
                    <a16:creationId xmlns:a16="http://schemas.microsoft.com/office/drawing/2014/main" id="{D96EF6A5-FCEC-43E3-88A3-549B3B2564AC}"/>
                  </a:ext>
                </a:extLst>
              </p:cNvPr>
              <p:cNvSpPr txBox="1"/>
              <p:nvPr/>
            </p:nvSpPr>
            <p:spPr>
              <a:xfrm>
                <a:off x="423427" y="4809834"/>
                <a:ext cx="312906" cy="169277"/>
              </a:xfrm>
              <a:prstGeom prst="rect">
                <a:avLst/>
              </a:prstGeom>
              <a:noFill/>
            </p:spPr>
            <p:txBody>
              <a:bodyPr wrap="none" rtlCol="0">
                <a:spAutoFit/>
              </a:bodyPr>
              <a:lstStyle/>
              <a:p>
                <a:r>
                  <a:rPr lang="zh-CN" altLang="en-US" sz="500" b="1">
                    <a:solidFill>
                      <a:schemeClr val="tx1">
                        <a:lumMod val="65000"/>
                        <a:lumOff val="35000"/>
                      </a:schemeClr>
                    </a:solidFill>
                  </a:rPr>
                  <a:t>东北</a:t>
                </a:r>
              </a:p>
            </p:txBody>
          </p:sp>
          <p:sp>
            <p:nvSpPr>
              <p:cNvPr id="108" name="文本框 107">
                <a:extLst>
                  <a:ext uri="{FF2B5EF4-FFF2-40B4-BE49-F238E27FC236}">
                    <a16:creationId xmlns:a16="http://schemas.microsoft.com/office/drawing/2014/main" id="{132D91A8-C715-4E7B-B452-499740768CCC}"/>
                  </a:ext>
                </a:extLst>
              </p:cNvPr>
              <p:cNvSpPr txBox="1"/>
              <p:nvPr/>
            </p:nvSpPr>
            <p:spPr>
              <a:xfrm>
                <a:off x="422400" y="4890761"/>
                <a:ext cx="312906" cy="169277"/>
              </a:xfrm>
              <a:prstGeom prst="rect">
                <a:avLst/>
              </a:prstGeom>
              <a:noFill/>
            </p:spPr>
            <p:txBody>
              <a:bodyPr wrap="none" rtlCol="0">
                <a:spAutoFit/>
              </a:bodyPr>
              <a:lstStyle/>
              <a:p>
                <a:r>
                  <a:rPr lang="zh-CN" altLang="en-US" sz="500" b="1" dirty="0">
                    <a:solidFill>
                      <a:schemeClr val="tx1">
                        <a:lumMod val="65000"/>
                        <a:lumOff val="35000"/>
                      </a:schemeClr>
                    </a:solidFill>
                  </a:rPr>
                  <a:t>华东</a:t>
                </a:r>
              </a:p>
            </p:txBody>
          </p:sp>
          <p:sp>
            <p:nvSpPr>
              <p:cNvPr id="110" name="文本框 109">
                <a:extLst>
                  <a:ext uri="{FF2B5EF4-FFF2-40B4-BE49-F238E27FC236}">
                    <a16:creationId xmlns:a16="http://schemas.microsoft.com/office/drawing/2014/main" id="{4B8EA546-3B2A-4C58-9FBD-7842CF02613E}"/>
                  </a:ext>
                </a:extLst>
              </p:cNvPr>
              <p:cNvSpPr txBox="1"/>
              <p:nvPr/>
            </p:nvSpPr>
            <p:spPr>
              <a:xfrm>
                <a:off x="424066" y="5128485"/>
                <a:ext cx="312906" cy="169277"/>
              </a:xfrm>
              <a:prstGeom prst="rect">
                <a:avLst/>
              </a:prstGeom>
              <a:noFill/>
            </p:spPr>
            <p:txBody>
              <a:bodyPr wrap="none" rtlCol="0">
                <a:spAutoFit/>
              </a:bodyPr>
              <a:lstStyle/>
              <a:p>
                <a:r>
                  <a:rPr lang="zh-CN" altLang="en-US" sz="500" b="1">
                    <a:solidFill>
                      <a:schemeClr val="tx1">
                        <a:lumMod val="65000"/>
                        <a:lumOff val="35000"/>
                      </a:schemeClr>
                    </a:solidFill>
                  </a:rPr>
                  <a:t>中南</a:t>
                </a:r>
              </a:p>
            </p:txBody>
          </p:sp>
          <p:sp>
            <p:nvSpPr>
              <p:cNvPr id="112" name="文本框 111">
                <a:extLst>
                  <a:ext uri="{FF2B5EF4-FFF2-40B4-BE49-F238E27FC236}">
                    <a16:creationId xmlns:a16="http://schemas.microsoft.com/office/drawing/2014/main" id="{A6FB408F-1795-4A02-A47A-3401D3230144}"/>
                  </a:ext>
                </a:extLst>
              </p:cNvPr>
              <p:cNvSpPr txBox="1"/>
              <p:nvPr/>
            </p:nvSpPr>
            <p:spPr>
              <a:xfrm>
                <a:off x="425743" y="5048632"/>
                <a:ext cx="312906" cy="169277"/>
              </a:xfrm>
              <a:prstGeom prst="rect">
                <a:avLst/>
              </a:prstGeom>
              <a:noFill/>
            </p:spPr>
            <p:txBody>
              <a:bodyPr wrap="none" rtlCol="0">
                <a:spAutoFit/>
              </a:bodyPr>
              <a:lstStyle/>
              <a:p>
                <a:r>
                  <a:rPr lang="zh-CN" altLang="en-US" sz="500" b="1">
                    <a:solidFill>
                      <a:schemeClr val="tx1">
                        <a:lumMod val="65000"/>
                        <a:lumOff val="35000"/>
                      </a:schemeClr>
                    </a:solidFill>
                  </a:rPr>
                  <a:t>西南</a:t>
                </a:r>
              </a:p>
            </p:txBody>
          </p:sp>
          <p:sp>
            <p:nvSpPr>
              <p:cNvPr id="114" name="文本框 113">
                <a:extLst>
                  <a:ext uri="{FF2B5EF4-FFF2-40B4-BE49-F238E27FC236}">
                    <a16:creationId xmlns:a16="http://schemas.microsoft.com/office/drawing/2014/main" id="{923B2621-BF77-4908-84A6-ED942C19ADE0}"/>
                  </a:ext>
                </a:extLst>
              </p:cNvPr>
              <p:cNvSpPr txBox="1"/>
              <p:nvPr/>
            </p:nvSpPr>
            <p:spPr>
              <a:xfrm>
                <a:off x="423039" y="4967705"/>
                <a:ext cx="312906" cy="169277"/>
              </a:xfrm>
              <a:prstGeom prst="rect">
                <a:avLst/>
              </a:prstGeom>
              <a:noFill/>
            </p:spPr>
            <p:txBody>
              <a:bodyPr wrap="none" rtlCol="0">
                <a:spAutoFit/>
              </a:bodyPr>
              <a:lstStyle/>
              <a:p>
                <a:r>
                  <a:rPr lang="zh-CN" altLang="en-US" sz="500" b="1" dirty="0">
                    <a:solidFill>
                      <a:schemeClr val="tx1">
                        <a:lumMod val="65000"/>
                        <a:lumOff val="35000"/>
                      </a:schemeClr>
                    </a:solidFill>
                  </a:rPr>
                  <a:t>西北</a:t>
                </a:r>
              </a:p>
            </p:txBody>
          </p:sp>
        </p:grpSp>
      </p:grpSp>
      <p:graphicFrame>
        <p:nvGraphicFramePr>
          <p:cNvPr id="109" name="图表 108">
            <a:extLst>
              <a:ext uri="{FF2B5EF4-FFF2-40B4-BE49-F238E27FC236}">
                <a16:creationId xmlns:a16="http://schemas.microsoft.com/office/drawing/2014/main" id="{78F2D89F-E413-4670-871E-CACB555D3413}"/>
              </a:ext>
            </a:extLst>
          </p:cNvPr>
          <p:cNvGraphicFramePr>
            <a:graphicFrameLocks/>
          </p:cNvGraphicFramePr>
          <p:nvPr/>
        </p:nvGraphicFramePr>
        <p:xfrm>
          <a:off x="4759722" y="1401573"/>
          <a:ext cx="4161147" cy="100954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3" name="图表 112">
            <a:extLst>
              <a:ext uri="{FF2B5EF4-FFF2-40B4-BE49-F238E27FC236}">
                <a16:creationId xmlns:a16="http://schemas.microsoft.com/office/drawing/2014/main" id="{E59B3E0E-4ACA-4AD0-AA69-2984B7D1E83C}"/>
              </a:ext>
            </a:extLst>
          </p:cNvPr>
          <p:cNvGraphicFramePr>
            <a:graphicFrameLocks/>
          </p:cNvGraphicFramePr>
          <p:nvPr/>
        </p:nvGraphicFramePr>
        <p:xfrm>
          <a:off x="96262" y="4320077"/>
          <a:ext cx="4310062" cy="170101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7718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DAC4B71E-EC16-4F42-BC9B-F9AFDE8ECF8F}"/>
              </a:ext>
            </a:extLst>
          </p:cNvPr>
          <p:cNvSpPr txBox="1">
            <a:spLocks noChangeArrowheads="1"/>
          </p:cNvSpPr>
          <p:nvPr/>
        </p:nvSpPr>
        <p:spPr bwMode="auto">
          <a:xfrm>
            <a:off x="230400" y="381600"/>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en-US" altLang="zh-CN" sz="2000" b="1" kern="0">
                <a:solidFill>
                  <a:schemeClr val="bg2">
                    <a:lumMod val="25000"/>
                  </a:schemeClr>
                </a:solidFill>
                <a:latin typeface="微软雅黑" panose="020B0503020204020204" pitchFamily="34" charset="-122"/>
                <a:ea typeface="微软雅黑" panose="020B0503020204020204" pitchFamily="34" charset="-122"/>
              </a:rPr>
              <a:t>2021</a:t>
            </a:r>
            <a:r>
              <a:rPr lang="zh-CN" altLang="en-US" sz="2000" b="1" kern="0">
                <a:solidFill>
                  <a:schemeClr val="bg2">
                    <a:lumMod val="25000"/>
                  </a:schemeClr>
                </a:solidFill>
                <a:latin typeface="微软雅黑" panose="020B0503020204020204" pitchFamily="34" charset="-122"/>
                <a:ea typeface="微软雅黑" panose="020B0503020204020204" pitchFamily="34" charset="-122"/>
              </a:rPr>
              <a:t>年</a:t>
            </a:r>
            <a:r>
              <a:rPr lang="en-US" altLang="zh-CN" sz="2000" b="1" kern="0">
                <a:solidFill>
                  <a:schemeClr val="bg2">
                    <a:lumMod val="25000"/>
                  </a:schemeClr>
                </a:solidFill>
                <a:latin typeface="微软雅黑" panose="020B0503020204020204" pitchFamily="34" charset="-122"/>
                <a:ea typeface="微软雅黑" panose="020B0503020204020204" pitchFamily="34" charset="-122"/>
              </a:rPr>
              <a:t>5</a:t>
            </a:r>
            <a:r>
              <a:rPr lang="zh-CN" altLang="en-US" sz="2000" b="1" kern="0">
                <a:solidFill>
                  <a:schemeClr val="bg2">
                    <a:lumMod val="25000"/>
                  </a:schemeClr>
                </a:solidFill>
                <a:latin typeface="微软雅黑" panose="020B0503020204020204" pitchFamily="34" charset="-122"/>
                <a:ea typeface="微软雅黑" panose="020B0503020204020204" pitchFamily="34" charset="-122"/>
              </a:rPr>
              <a:t>月区域交易情况</a:t>
            </a:r>
          </a:p>
        </p:txBody>
      </p:sp>
      <p:grpSp>
        <p:nvGrpSpPr>
          <p:cNvPr id="31" name="组合 30">
            <a:extLst>
              <a:ext uri="{FF2B5EF4-FFF2-40B4-BE49-F238E27FC236}">
                <a16:creationId xmlns:a16="http://schemas.microsoft.com/office/drawing/2014/main" id="{EDB7D144-143E-4F05-B104-F9182B129836}"/>
              </a:ext>
            </a:extLst>
          </p:cNvPr>
          <p:cNvGrpSpPr/>
          <p:nvPr/>
        </p:nvGrpSpPr>
        <p:grpSpPr>
          <a:xfrm>
            <a:off x="449398" y="2908520"/>
            <a:ext cx="3867632" cy="3040171"/>
            <a:chOff x="613692" y="615176"/>
            <a:chExt cx="7379076" cy="5725481"/>
          </a:xfrm>
        </p:grpSpPr>
        <p:sp>
          <p:nvSpPr>
            <p:cNvPr id="32" name="江西">
              <a:extLst>
                <a:ext uri="{FF2B5EF4-FFF2-40B4-BE49-F238E27FC236}">
                  <a16:creationId xmlns:a16="http://schemas.microsoft.com/office/drawing/2014/main" id="{1A64A4A3-D4D8-45FA-A61C-B485B3E39008}"/>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黑龙江">
              <a:extLst>
                <a:ext uri="{FF2B5EF4-FFF2-40B4-BE49-F238E27FC236}">
                  <a16:creationId xmlns:a16="http://schemas.microsoft.com/office/drawing/2014/main" id="{0A8EC5B2-4BAF-490C-96B3-07B6D26572BB}"/>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湖北">
              <a:extLst>
                <a:ext uri="{FF2B5EF4-FFF2-40B4-BE49-F238E27FC236}">
                  <a16:creationId xmlns:a16="http://schemas.microsoft.com/office/drawing/2014/main" id="{6DA355C1-D624-4BD7-91DE-6D54CBD44F71}"/>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山东">
              <a:extLst>
                <a:ext uri="{FF2B5EF4-FFF2-40B4-BE49-F238E27FC236}">
                  <a16:creationId xmlns:a16="http://schemas.microsoft.com/office/drawing/2014/main" id="{0C87D6CC-B31D-460C-8A28-7D9258DC7DEB}"/>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0A7C88"/>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安徽">
              <a:extLst>
                <a:ext uri="{FF2B5EF4-FFF2-40B4-BE49-F238E27FC236}">
                  <a16:creationId xmlns:a16="http://schemas.microsoft.com/office/drawing/2014/main" id="{ED6BAC5F-49F3-4C26-B0B1-30B3F8CE6F7F}"/>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山西">
              <a:extLst>
                <a:ext uri="{FF2B5EF4-FFF2-40B4-BE49-F238E27FC236}">
                  <a16:creationId xmlns:a16="http://schemas.microsoft.com/office/drawing/2014/main" id="{EFD5D59D-1555-46B8-9AE4-CE328C9B4DD7}"/>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吉林">
              <a:extLst>
                <a:ext uri="{FF2B5EF4-FFF2-40B4-BE49-F238E27FC236}">
                  <a16:creationId xmlns:a16="http://schemas.microsoft.com/office/drawing/2014/main" id="{DB7C1D43-B17D-4194-AA2F-4E72CFDD2E45}"/>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湖南">
              <a:extLst>
                <a:ext uri="{FF2B5EF4-FFF2-40B4-BE49-F238E27FC236}">
                  <a16:creationId xmlns:a16="http://schemas.microsoft.com/office/drawing/2014/main" id="{D13E690F-DC8A-4745-AF66-0451FE4C555B}"/>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江苏">
              <a:extLst>
                <a:ext uri="{FF2B5EF4-FFF2-40B4-BE49-F238E27FC236}">
                  <a16:creationId xmlns:a16="http://schemas.microsoft.com/office/drawing/2014/main" id="{14813B63-9215-41C7-972A-81ED31A9FC98}"/>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0A7C88"/>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福建">
              <a:extLst>
                <a:ext uri="{FF2B5EF4-FFF2-40B4-BE49-F238E27FC236}">
                  <a16:creationId xmlns:a16="http://schemas.microsoft.com/office/drawing/2014/main" id="{87B46656-6071-4999-BAF5-E1DB50083007}"/>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2" name="河南">
              <a:extLst>
                <a:ext uri="{FF2B5EF4-FFF2-40B4-BE49-F238E27FC236}">
                  <a16:creationId xmlns:a16="http://schemas.microsoft.com/office/drawing/2014/main" id="{9C81E422-1282-43AD-8450-E5AC8A882BA1}"/>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0A7C88"/>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3" name="辽宁">
              <a:extLst>
                <a:ext uri="{FF2B5EF4-FFF2-40B4-BE49-F238E27FC236}">
                  <a16:creationId xmlns:a16="http://schemas.microsoft.com/office/drawing/2014/main" id="{3E1DDD74-36AF-4018-A2C6-CBB539049A30}"/>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浙江">
              <a:extLst>
                <a:ext uri="{FF2B5EF4-FFF2-40B4-BE49-F238E27FC236}">
                  <a16:creationId xmlns:a16="http://schemas.microsoft.com/office/drawing/2014/main" id="{D823F727-856A-4407-8492-A0971088A7AF}"/>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0A7C88"/>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5" name="广东">
              <a:extLst>
                <a:ext uri="{FF2B5EF4-FFF2-40B4-BE49-F238E27FC236}">
                  <a16:creationId xmlns:a16="http://schemas.microsoft.com/office/drawing/2014/main" id="{112CC7A1-57A5-4302-9C88-286FCB58405F}"/>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0A7C88"/>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6" name="天津">
              <a:extLst>
                <a:ext uri="{FF2B5EF4-FFF2-40B4-BE49-F238E27FC236}">
                  <a16:creationId xmlns:a16="http://schemas.microsoft.com/office/drawing/2014/main" id="{905ACFD4-1BBC-47FA-A94E-CDC13DED4973}"/>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7" name="北京">
              <a:extLst>
                <a:ext uri="{FF2B5EF4-FFF2-40B4-BE49-F238E27FC236}">
                  <a16:creationId xmlns:a16="http://schemas.microsoft.com/office/drawing/2014/main" id="{622CD0FF-5EFE-4F16-838A-8FC3E258F029}"/>
                </a:ext>
              </a:extLst>
            </p:cNvPr>
            <p:cNvSpPr/>
            <p:nvPr/>
          </p:nvSpPr>
          <p:spPr bwMode="auto">
            <a:xfrm>
              <a:off x="5573262" y="2654255"/>
              <a:ext cx="236798" cy="263107"/>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8" name="河北">
              <a:extLst>
                <a:ext uri="{FF2B5EF4-FFF2-40B4-BE49-F238E27FC236}">
                  <a16:creationId xmlns:a16="http://schemas.microsoft.com/office/drawing/2014/main" id="{0C92715D-4E80-4458-99A6-F31A9A857FA9}"/>
                </a:ext>
              </a:extLst>
            </p:cNvPr>
            <p:cNvSpPr>
              <a:spLocks noEditPoints="1"/>
            </p:cNvSpPr>
            <p:nvPr/>
          </p:nvSpPr>
          <p:spPr bwMode="auto">
            <a:xfrm>
              <a:off x="5362776" y="2404303"/>
              <a:ext cx="749855"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9" name="内蒙古">
              <a:extLst>
                <a:ext uri="{FF2B5EF4-FFF2-40B4-BE49-F238E27FC236}">
                  <a16:creationId xmlns:a16="http://schemas.microsoft.com/office/drawing/2014/main" id="{6EC52E3E-6095-4A0A-A436-A4F0F5EE8653}"/>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50" name="陕西">
              <a:extLst>
                <a:ext uri="{FF2B5EF4-FFF2-40B4-BE49-F238E27FC236}">
                  <a16:creationId xmlns:a16="http://schemas.microsoft.com/office/drawing/2014/main" id="{65966E84-A0CA-469C-A3DB-B4EC59B614D9}"/>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51" name="重庆">
              <a:extLst>
                <a:ext uri="{FF2B5EF4-FFF2-40B4-BE49-F238E27FC236}">
                  <a16:creationId xmlns:a16="http://schemas.microsoft.com/office/drawing/2014/main" id="{4F51CB32-26D7-45FF-B28F-89D90738C672}"/>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52" name="广西">
              <a:extLst>
                <a:ext uri="{FF2B5EF4-FFF2-40B4-BE49-F238E27FC236}">
                  <a16:creationId xmlns:a16="http://schemas.microsoft.com/office/drawing/2014/main" id="{035CD783-E0CA-4F50-B7B8-A2A1722893FC}"/>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53" name="云南">
              <a:extLst>
                <a:ext uri="{FF2B5EF4-FFF2-40B4-BE49-F238E27FC236}">
                  <a16:creationId xmlns:a16="http://schemas.microsoft.com/office/drawing/2014/main" id="{8B5EA14C-4209-46C4-951F-7A8F9F208190}"/>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54" name="青海">
              <a:extLst>
                <a:ext uri="{FF2B5EF4-FFF2-40B4-BE49-F238E27FC236}">
                  <a16:creationId xmlns:a16="http://schemas.microsoft.com/office/drawing/2014/main" id="{873EF670-F430-4474-A7E2-1E0E7FECF549}"/>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55" name="西藏">
              <a:extLst>
                <a:ext uri="{FF2B5EF4-FFF2-40B4-BE49-F238E27FC236}">
                  <a16:creationId xmlns:a16="http://schemas.microsoft.com/office/drawing/2014/main" id="{64FA0B9E-46E6-47A1-8112-E1294E1D03C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56" name="新疆">
              <a:extLst>
                <a:ext uri="{FF2B5EF4-FFF2-40B4-BE49-F238E27FC236}">
                  <a16:creationId xmlns:a16="http://schemas.microsoft.com/office/drawing/2014/main" id="{A92D4D12-702D-4E5C-9A7C-EDF5E8E605F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57" name="宁夏">
              <a:extLst>
                <a:ext uri="{FF2B5EF4-FFF2-40B4-BE49-F238E27FC236}">
                  <a16:creationId xmlns:a16="http://schemas.microsoft.com/office/drawing/2014/main" id="{6252A1F7-1EE2-4A01-8558-7492B7CB71B4}"/>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58" name="甘肃">
              <a:extLst>
                <a:ext uri="{FF2B5EF4-FFF2-40B4-BE49-F238E27FC236}">
                  <a16:creationId xmlns:a16="http://schemas.microsoft.com/office/drawing/2014/main" id="{3DF2A4E7-F4AD-4095-8F80-0D403BC2DE5A}"/>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59" name="四川">
              <a:extLst>
                <a:ext uri="{FF2B5EF4-FFF2-40B4-BE49-F238E27FC236}">
                  <a16:creationId xmlns:a16="http://schemas.microsoft.com/office/drawing/2014/main" id="{D76EA27E-69E4-4802-A4BA-DDCD35281B79}"/>
                </a:ext>
              </a:extLst>
            </p:cNvPr>
            <p:cNvSpPr/>
            <p:nvPr/>
          </p:nvSpPr>
          <p:spPr bwMode="auto">
            <a:xfrm>
              <a:off x="3279466" y="3680374"/>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60" name="贵州">
              <a:extLst>
                <a:ext uri="{FF2B5EF4-FFF2-40B4-BE49-F238E27FC236}">
                  <a16:creationId xmlns:a16="http://schemas.microsoft.com/office/drawing/2014/main" id="{7B25E0A3-E3E9-4BB2-B485-FA19CF06415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61" name="组合 60">
              <a:extLst>
                <a:ext uri="{FF2B5EF4-FFF2-40B4-BE49-F238E27FC236}">
                  <a16:creationId xmlns:a16="http://schemas.microsoft.com/office/drawing/2014/main" id="{C3769BDE-30AA-4DBF-9E56-02710CDF95DC}"/>
                </a:ext>
              </a:extLst>
            </p:cNvPr>
            <p:cNvGrpSpPr/>
            <p:nvPr/>
          </p:nvGrpSpPr>
          <p:grpSpPr>
            <a:xfrm>
              <a:off x="5507484" y="5627366"/>
              <a:ext cx="78932" cy="65777"/>
              <a:chOff x="5507484" y="5627366"/>
              <a:chExt cx="78932" cy="65777"/>
            </a:xfrm>
            <a:solidFill>
              <a:srgbClr val="0070BC"/>
            </a:solidFill>
          </p:grpSpPr>
          <p:sp>
            <p:nvSpPr>
              <p:cNvPr id="112" name="Freeform 75">
                <a:extLst>
                  <a:ext uri="{FF2B5EF4-FFF2-40B4-BE49-F238E27FC236}">
                    <a16:creationId xmlns:a16="http://schemas.microsoft.com/office/drawing/2014/main" id="{B92257AF-35C2-49BB-AF1B-16565359598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13" name="Freeform 105">
                <a:extLst>
                  <a:ext uri="{FF2B5EF4-FFF2-40B4-BE49-F238E27FC236}">
                    <a16:creationId xmlns:a16="http://schemas.microsoft.com/office/drawing/2014/main" id="{C55FADD2-1ECF-46BB-A13A-D70CD5D43DB0}"/>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62" name="台湾">
              <a:extLst>
                <a:ext uri="{FF2B5EF4-FFF2-40B4-BE49-F238E27FC236}">
                  <a16:creationId xmlns:a16="http://schemas.microsoft.com/office/drawing/2014/main" id="{8166FE81-B6CC-48BC-B26E-9AA371316B4E}"/>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63" name="海南">
              <a:extLst>
                <a:ext uri="{FF2B5EF4-FFF2-40B4-BE49-F238E27FC236}">
                  <a16:creationId xmlns:a16="http://schemas.microsoft.com/office/drawing/2014/main" id="{3FD4BE44-2D1B-492B-921F-1DF0C64827A5}"/>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64" name="组合 63">
              <a:extLst>
                <a:ext uri="{FF2B5EF4-FFF2-40B4-BE49-F238E27FC236}">
                  <a16:creationId xmlns:a16="http://schemas.microsoft.com/office/drawing/2014/main" id="{077DB9F4-71DC-4CBC-AD97-9CF85E012B4B}"/>
                </a:ext>
              </a:extLst>
            </p:cNvPr>
            <p:cNvGrpSpPr/>
            <p:nvPr/>
          </p:nvGrpSpPr>
          <p:grpSpPr>
            <a:xfrm>
              <a:off x="6388893" y="4075034"/>
              <a:ext cx="131554" cy="184175"/>
              <a:chOff x="6388893" y="4075034"/>
              <a:chExt cx="131554" cy="184175"/>
            </a:xfrm>
            <a:solidFill>
              <a:srgbClr val="0070BC"/>
            </a:solidFill>
          </p:grpSpPr>
          <p:grpSp>
            <p:nvGrpSpPr>
              <p:cNvPr id="107" name="组合 106">
                <a:extLst>
                  <a:ext uri="{FF2B5EF4-FFF2-40B4-BE49-F238E27FC236}">
                    <a16:creationId xmlns:a16="http://schemas.microsoft.com/office/drawing/2014/main" id="{7888A479-0CA2-4B89-A540-1050D0B11026}"/>
                  </a:ext>
                </a:extLst>
              </p:cNvPr>
              <p:cNvGrpSpPr/>
              <p:nvPr/>
            </p:nvGrpSpPr>
            <p:grpSpPr>
              <a:xfrm>
                <a:off x="6388893" y="4075034"/>
                <a:ext cx="131554" cy="184175"/>
                <a:chOff x="6388893" y="4075034"/>
                <a:chExt cx="131554" cy="184175"/>
              </a:xfrm>
              <a:grpFill/>
            </p:grpSpPr>
            <p:sp>
              <p:nvSpPr>
                <p:cNvPr id="109" name="上海">
                  <a:extLst>
                    <a:ext uri="{FF2B5EF4-FFF2-40B4-BE49-F238E27FC236}">
                      <a16:creationId xmlns:a16="http://schemas.microsoft.com/office/drawing/2014/main" id="{E0D69D30-A34D-46DA-A6D8-E0A8CDC0A1F9}"/>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A6A6A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10" name="Freeform 108">
                  <a:extLst>
                    <a:ext uri="{FF2B5EF4-FFF2-40B4-BE49-F238E27FC236}">
                      <a16:creationId xmlns:a16="http://schemas.microsoft.com/office/drawing/2014/main" id="{0E7AB8A1-3E94-4EB1-84A3-1ED8A616E66F}"/>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11" name="Freeform 109">
                  <a:extLst>
                    <a:ext uri="{FF2B5EF4-FFF2-40B4-BE49-F238E27FC236}">
                      <a16:creationId xmlns:a16="http://schemas.microsoft.com/office/drawing/2014/main" id="{D496D6C7-EF0F-40EA-9E6C-C855779BF460}"/>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108" name="Freeform 110">
                <a:extLst>
                  <a:ext uri="{FF2B5EF4-FFF2-40B4-BE49-F238E27FC236}">
                    <a16:creationId xmlns:a16="http://schemas.microsoft.com/office/drawing/2014/main" id="{AF4FD9D8-8770-4F5A-919E-FA552D75C23F}"/>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65" name="组合 64">
              <a:extLst>
                <a:ext uri="{FF2B5EF4-FFF2-40B4-BE49-F238E27FC236}">
                  <a16:creationId xmlns:a16="http://schemas.microsoft.com/office/drawing/2014/main" id="{313BEEB9-B467-44AB-A756-7971ECAD7A79}"/>
                </a:ext>
              </a:extLst>
            </p:cNvPr>
            <p:cNvGrpSpPr/>
            <p:nvPr/>
          </p:nvGrpSpPr>
          <p:grpSpPr>
            <a:xfrm>
              <a:off x="1705145" y="1413988"/>
              <a:ext cx="5674543" cy="4926669"/>
              <a:chOff x="1705145" y="1413988"/>
              <a:chExt cx="5674543" cy="4926669"/>
            </a:xfrm>
          </p:grpSpPr>
          <p:sp>
            <p:nvSpPr>
              <p:cNvPr id="73" name="TextBox 92">
                <a:extLst>
                  <a:ext uri="{FF2B5EF4-FFF2-40B4-BE49-F238E27FC236}">
                    <a16:creationId xmlns:a16="http://schemas.microsoft.com/office/drawing/2014/main" id="{E9492E69-97DE-4323-91AB-A8693D0B0BF8}"/>
                  </a:ext>
                </a:extLst>
              </p:cNvPr>
              <p:cNvSpPr txBox="1"/>
              <p:nvPr/>
            </p:nvSpPr>
            <p:spPr>
              <a:xfrm>
                <a:off x="1823124" y="2168377"/>
                <a:ext cx="603650" cy="318420"/>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74" name="TextBox 93">
                <a:extLst>
                  <a:ext uri="{FF2B5EF4-FFF2-40B4-BE49-F238E27FC236}">
                    <a16:creationId xmlns:a16="http://schemas.microsoft.com/office/drawing/2014/main" id="{60D28200-0448-4A94-8A59-24AFAC803E23}"/>
                  </a:ext>
                </a:extLst>
              </p:cNvPr>
              <p:cNvSpPr txBox="1"/>
              <p:nvPr/>
            </p:nvSpPr>
            <p:spPr>
              <a:xfrm>
                <a:off x="1705145" y="3789349"/>
                <a:ext cx="603650" cy="318420"/>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75" name="TextBox 94">
                <a:extLst>
                  <a:ext uri="{FF2B5EF4-FFF2-40B4-BE49-F238E27FC236}">
                    <a16:creationId xmlns:a16="http://schemas.microsoft.com/office/drawing/2014/main" id="{A145344E-026F-405C-9E31-04020935BAD7}"/>
                  </a:ext>
                </a:extLst>
              </p:cNvPr>
              <p:cNvSpPr txBox="1"/>
              <p:nvPr/>
            </p:nvSpPr>
            <p:spPr>
              <a:xfrm>
                <a:off x="2996721" y="3303994"/>
                <a:ext cx="603650" cy="318420"/>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76" name="TextBox 95">
                <a:extLst>
                  <a:ext uri="{FF2B5EF4-FFF2-40B4-BE49-F238E27FC236}">
                    <a16:creationId xmlns:a16="http://schemas.microsoft.com/office/drawing/2014/main" id="{F405142F-560B-4E1A-9E69-51533D5BB1B0}"/>
                  </a:ext>
                </a:extLst>
              </p:cNvPr>
              <p:cNvSpPr txBox="1"/>
              <p:nvPr/>
            </p:nvSpPr>
            <p:spPr>
              <a:xfrm>
                <a:off x="3058895" y="2598341"/>
                <a:ext cx="603650" cy="318420"/>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77" name="TextBox 96">
                <a:extLst>
                  <a:ext uri="{FF2B5EF4-FFF2-40B4-BE49-F238E27FC236}">
                    <a16:creationId xmlns:a16="http://schemas.microsoft.com/office/drawing/2014/main" id="{1740E840-37DB-4FCD-B854-245B88939663}"/>
                  </a:ext>
                </a:extLst>
              </p:cNvPr>
              <p:cNvSpPr txBox="1"/>
              <p:nvPr/>
            </p:nvSpPr>
            <p:spPr>
              <a:xfrm>
                <a:off x="5111931" y="2160188"/>
                <a:ext cx="740844" cy="318420"/>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78" name="TextBox 98">
                <a:extLst>
                  <a:ext uri="{FF2B5EF4-FFF2-40B4-BE49-F238E27FC236}">
                    <a16:creationId xmlns:a16="http://schemas.microsoft.com/office/drawing/2014/main" id="{099BF7CF-685C-4FAA-B240-5D7F4157329F}"/>
                  </a:ext>
                </a:extLst>
              </p:cNvPr>
              <p:cNvSpPr txBox="1"/>
              <p:nvPr/>
            </p:nvSpPr>
            <p:spPr>
              <a:xfrm>
                <a:off x="4210093" y="3101858"/>
                <a:ext cx="493896" cy="424559"/>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79" name="TextBox 99">
                <a:extLst>
                  <a:ext uri="{FF2B5EF4-FFF2-40B4-BE49-F238E27FC236}">
                    <a16:creationId xmlns:a16="http://schemas.microsoft.com/office/drawing/2014/main" id="{7C7D2934-FD25-4921-AC2D-B66EF9E0A2F8}"/>
                  </a:ext>
                </a:extLst>
              </p:cNvPr>
              <p:cNvSpPr txBox="1"/>
              <p:nvPr/>
            </p:nvSpPr>
            <p:spPr>
              <a:xfrm>
                <a:off x="3716924" y="4126173"/>
                <a:ext cx="603650" cy="3184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80" name="TextBox 100">
                <a:extLst>
                  <a:ext uri="{FF2B5EF4-FFF2-40B4-BE49-F238E27FC236}">
                    <a16:creationId xmlns:a16="http://schemas.microsoft.com/office/drawing/2014/main" id="{35105958-370C-4E3C-9B30-6EAD8529C687}"/>
                  </a:ext>
                </a:extLst>
              </p:cNvPr>
              <p:cNvSpPr txBox="1"/>
              <p:nvPr/>
            </p:nvSpPr>
            <p:spPr>
              <a:xfrm>
                <a:off x="3390907" y="5105036"/>
                <a:ext cx="603650" cy="318421"/>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81" name="TextBox 101">
                <a:extLst>
                  <a:ext uri="{FF2B5EF4-FFF2-40B4-BE49-F238E27FC236}">
                    <a16:creationId xmlns:a16="http://schemas.microsoft.com/office/drawing/2014/main" id="{631357F7-7F58-4A83-A029-72CD80E07546}"/>
                  </a:ext>
                </a:extLst>
              </p:cNvPr>
              <p:cNvSpPr txBox="1"/>
              <p:nvPr/>
            </p:nvSpPr>
            <p:spPr>
              <a:xfrm>
                <a:off x="4604011" y="6038001"/>
                <a:ext cx="564533" cy="302656"/>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82" name="TextBox 102">
                <a:extLst>
                  <a:ext uri="{FF2B5EF4-FFF2-40B4-BE49-F238E27FC236}">
                    <a16:creationId xmlns:a16="http://schemas.microsoft.com/office/drawing/2014/main" id="{55375BF6-C9BA-4E23-90BB-5EB4F7B8BD1D}"/>
                  </a:ext>
                </a:extLst>
              </p:cNvPr>
              <p:cNvSpPr txBox="1"/>
              <p:nvPr/>
            </p:nvSpPr>
            <p:spPr>
              <a:xfrm>
                <a:off x="4530936" y="5339299"/>
                <a:ext cx="603650" cy="318420"/>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83" name="TextBox 103">
                <a:extLst>
                  <a:ext uri="{FF2B5EF4-FFF2-40B4-BE49-F238E27FC236}">
                    <a16:creationId xmlns:a16="http://schemas.microsoft.com/office/drawing/2014/main" id="{C7A5AFDC-2AD6-4243-9ACD-C51B3C8B115B}"/>
                  </a:ext>
                </a:extLst>
              </p:cNvPr>
              <p:cNvSpPr txBox="1"/>
              <p:nvPr/>
            </p:nvSpPr>
            <p:spPr>
              <a:xfrm>
                <a:off x="4215778" y="4793681"/>
                <a:ext cx="603650" cy="3184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84" name="TextBox 104">
                <a:extLst>
                  <a:ext uri="{FF2B5EF4-FFF2-40B4-BE49-F238E27FC236}">
                    <a16:creationId xmlns:a16="http://schemas.microsoft.com/office/drawing/2014/main" id="{4AB13A22-AA3F-435A-A807-E6C220863673}"/>
                  </a:ext>
                </a:extLst>
              </p:cNvPr>
              <p:cNvSpPr txBox="1"/>
              <p:nvPr/>
            </p:nvSpPr>
            <p:spPr>
              <a:xfrm>
                <a:off x="4272821" y="4318512"/>
                <a:ext cx="603650" cy="3184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85" name="TextBox 105">
                <a:extLst>
                  <a:ext uri="{FF2B5EF4-FFF2-40B4-BE49-F238E27FC236}">
                    <a16:creationId xmlns:a16="http://schemas.microsoft.com/office/drawing/2014/main" id="{AF818390-2DDD-4DB1-B933-061F5EEF3445}"/>
                  </a:ext>
                </a:extLst>
              </p:cNvPr>
              <p:cNvSpPr txBox="1"/>
              <p:nvPr/>
            </p:nvSpPr>
            <p:spPr>
              <a:xfrm>
                <a:off x="4450147" y="3621027"/>
                <a:ext cx="603650" cy="3184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86" name="TextBox 106">
                <a:extLst>
                  <a:ext uri="{FF2B5EF4-FFF2-40B4-BE49-F238E27FC236}">
                    <a16:creationId xmlns:a16="http://schemas.microsoft.com/office/drawing/2014/main" id="{8468A3AA-DB5D-4D7F-ADDE-C8C22F9AC1B6}"/>
                  </a:ext>
                </a:extLst>
              </p:cNvPr>
              <p:cNvSpPr txBox="1"/>
              <p:nvPr/>
            </p:nvSpPr>
            <p:spPr>
              <a:xfrm>
                <a:off x="4912425" y="3117274"/>
                <a:ext cx="603650" cy="318421"/>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87" name="TextBox 107">
                <a:extLst>
                  <a:ext uri="{FF2B5EF4-FFF2-40B4-BE49-F238E27FC236}">
                    <a16:creationId xmlns:a16="http://schemas.microsoft.com/office/drawing/2014/main" id="{A7234F60-52A4-4AAD-A68C-E0FD25C6C5DF}"/>
                  </a:ext>
                </a:extLst>
              </p:cNvPr>
              <p:cNvSpPr txBox="1"/>
              <p:nvPr/>
            </p:nvSpPr>
            <p:spPr>
              <a:xfrm>
                <a:off x="6638844" y="1413988"/>
                <a:ext cx="740844" cy="318420"/>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88" name="TextBox 108">
                <a:extLst>
                  <a:ext uri="{FF2B5EF4-FFF2-40B4-BE49-F238E27FC236}">
                    <a16:creationId xmlns:a16="http://schemas.microsoft.com/office/drawing/2014/main" id="{EB126BE2-D7A5-4D7D-990A-A2AC737B7544}"/>
                  </a:ext>
                </a:extLst>
              </p:cNvPr>
              <p:cNvSpPr txBox="1"/>
              <p:nvPr/>
            </p:nvSpPr>
            <p:spPr>
              <a:xfrm>
                <a:off x="6543301" y="1981200"/>
                <a:ext cx="603650" cy="318420"/>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89" name="TextBox 109">
                <a:extLst>
                  <a:ext uri="{FF2B5EF4-FFF2-40B4-BE49-F238E27FC236}">
                    <a16:creationId xmlns:a16="http://schemas.microsoft.com/office/drawing/2014/main" id="{959E6F3F-CCC6-4128-A221-8EFC8EE3395A}"/>
                  </a:ext>
                </a:extLst>
              </p:cNvPr>
              <p:cNvSpPr txBox="1"/>
              <p:nvPr/>
            </p:nvSpPr>
            <p:spPr>
              <a:xfrm>
                <a:off x="6229752" y="2359827"/>
                <a:ext cx="603650" cy="318420"/>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90" name="TextBox 110">
                <a:extLst>
                  <a:ext uri="{FF2B5EF4-FFF2-40B4-BE49-F238E27FC236}">
                    <a16:creationId xmlns:a16="http://schemas.microsoft.com/office/drawing/2014/main" id="{785D5C6C-7141-460F-A353-3AD3A50923CB}"/>
                  </a:ext>
                </a:extLst>
              </p:cNvPr>
              <p:cNvSpPr txBox="1"/>
              <p:nvPr/>
            </p:nvSpPr>
            <p:spPr>
              <a:xfrm>
                <a:off x="5325612" y="2963829"/>
                <a:ext cx="603650" cy="318420"/>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91" name="TextBox 111">
                <a:extLst>
                  <a:ext uri="{FF2B5EF4-FFF2-40B4-BE49-F238E27FC236}">
                    <a16:creationId xmlns:a16="http://schemas.microsoft.com/office/drawing/2014/main" id="{1346BF11-E2E7-4EE9-B295-474A1A16B3C9}"/>
                  </a:ext>
                </a:extLst>
              </p:cNvPr>
              <p:cNvSpPr txBox="1"/>
              <p:nvPr/>
            </p:nvSpPr>
            <p:spPr>
              <a:xfrm>
                <a:off x="5632325" y="3271150"/>
                <a:ext cx="603650" cy="318420"/>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92" name="TextBox 112">
                <a:extLst>
                  <a:ext uri="{FF2B5EF4-FFF2-40B4-BE49-F238E27FC236}">
                    <a16:creationId xmlns:a16="http://schemas.microsoft.com/office/drawing/2014/main" id="{C8D43FF9-147C-46D6-B0DB-FF85587DE5E8}"/>
                  </a:ext>
                </a:extLst>
              </p:cNvPr>
              <p:cNvSpPr txBox="1"/>
              <p:nvPr/>
            </p:nvSpPr>
            <p:spPr>
              <a:xfrm>
                <a:off x="5086685" y="3682011"/>
                <a:ext cx="603650" cy="318420"/>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93" name="TextBox 113">
                <a:extLst>
                  <a:ext uri="{FF2B5EF4-FFF2-40B4-BE49-F238E27FC236}">
                    <a16:creationId xmlns:a16="http://schemas.microsoft.com/office/drawing/2014/main" id="{6CB76E4E-15A9-45C7-9F8D-80FADB0776EF}"/>
                  </a:ext>
                </a:extLst>
              </p:cNvPr>
              <p:cNvSpPr txBox="1"/>
              <p:nvPr/>
            </p:nvSpPr>
            <p:spPr>
              <a:xfrm>
                <a:off x="5052915" y="4184036"/>
                <a:ext cx="603650" cy="318420"/>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94" name="TextBox 114">
                <a:extLst>
                  <a:ext uri="{FF2B5EF4-FFF2-40B4-BE49-F238E27FC236}">
                    <a16:creationId xmlns:a16="http://schemas.microsoft.com/office/drawing/2014/main" id="{2050CF96-593F-434A-9CDC-6E6C020ADE75}"/>
                  </a:ext>
                </a:extLst>
              </p:cNvPr>
              <p:cNvSpPr txBox="1"/>
              <p:nvPr/>
            </p:nvSpPr>
            <p:spPr>
              <a:xfrm>
                <a:off x="4905084" y="4660794"/>
                <a:ext cx="603650" cy="3184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95" name="TextBox 115">
                <a:extLst>
                  <a:ext uri="{FF2B5EF4-FFF2-40B4-BE49-F238E27FC236}">
                    <a16:creationId xmlns:a16="http://schemas.microsoft.com/office/drawing/2014/main" id="{EF961EB7-66EF-4E57-8E01-2A9900C89F8A}"/>
                  </a:ext>
                </a:extLst>
              </p:cNvPr>
              <p:cNvSpPr txBox="1"/>
              <p:nvPr/>
            </p:nvSpPr>
            <p:spPr>
              <a:xfrm>
                <a:off x="5184235" y="5268446"/>
                <a:ext cx="603650" cy="318421"/>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96" name="TextBox 116">
                <a:extLst>
                  <a:ext uri="{FF2B5EF4-FFF2-40B4-BE49-F238E27FC236}">
                    <a16:creationId xmlns:a16="http://schemas.microsoft.com/office/drawing/2014/main" id="{E1061EB4-9444-44C2-9867-6024781D6281}"/>
                  </a:ext>
                </a:extLst>
              </p:cNvPr>
              <p:cNvSpPr txBox="1"/>
              <p:nvPr/>
            </p:nvSpPr>
            <p:spPr>
              <a:xfrm>
                <a:off x="5412128" y="4578549"/>
                <a:ext cx="603650" cy="3184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97" name="TextBox 117">
                <a:extLst>
                  <a:ext uri="{FF2B5EF4-FFF2-40B4-BE49-F238E27FC236}">
                    <a16:creationId xmlns:a16="http://schemas.microsoft.com/office/drawing/2014/main" id="{9DF729F5-D260-426F-A09F-43CD80B5CA63}"/>
                  </a:ext>
                </a:extLst>
              </p:cNvPr>
              <p:cNvSpPr txBox="1"/>
              <p:nvPr/>
            </p:nvSpPr>
            <p:spPr>
              <a:xfrm>
                <a:off x="5723123" y="4867788"/>
                <a:ext cx="603650" cy="318421"/>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98" name="TextBox 118">
                <a:extLst>
                  <a:ext uri="{FF2B5EF4-FFF2-40B4-BE49-F238E27FC236}">
                    <a16:creationId xmlns:a16="http://schemas.microsoft.com/office/drawing/2014/main" id="{FDD9EB91-BC77-4F19-BE51-59EB585F1317}"/>
                  </a:ext>
                </a:extLst>
              </p:cNvPr>
              <p:cNvSpPr txBox="1"/>
              <p:nvPr/>
            </p:nvSpPr>
            <p:spPr>
              <a:xfrm>
                <a:off x="5600318" y="3995566"/>
                <a:ext cx="603650" cy="3184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99" name="TextBox 119">
                <a:extLst>
                  <a:ext uri="{FF2B5EF4-FFF2-40B4-BE49-F238E27FC236}">
                    <a16:creationId xmlns:a16="http://schemas.microsoft.com/office/drawing/2014/main" id="{0F05A77E-650B-4977-83F0-969165905780}"/>
                  </a:ext>
                </a:extLst>
              </p:cNvPr>
              <p:cNvSpPr txBox="1"/>
              <p:nvPr/>
            </p:nvSpPr>
            <p:spPr>
              <a:xfrm>
                <a:off x="5811552" y="3652699"/>
                <a:ext cx="603650" cy="318421"/>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100" name="TextBox 120">
                <a:extLst>
                  <a:ext uri="{FF2B5EF4-FFF2-40B4-BE49-F238E27FC236}">
                    <a16:creationId xmlns:a16="http://schemas.microsoft.com/office/drawing/2014/main" id="{759B1E87-61A8-4539-B366-3707011AADF0}"/>
                  </a:ext>
                </a:extLst>
              </p:cNvPr>
              <p:cNvSpPr txBox="1"/>
              <p:nvPr/>
            </p:nvSpPr>
            <p:spPr>
              <a:xfrm>
                <a:off x="5988699" y="4368180"/>
                <a:ext cx="603650" cy="3184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101" name="TextBox 121">
                <a:extLst>
                  <a:ext uri="{FF2B5EF4-FFF2-40B4-BE49-F238E27FC236}">
                    <a16:creationId xmlns:a16="http://schemas.microsoft.com/office/drawing/2014/main" id="{AAC1894A-007E-41C8-9AB9-E5B89432EC7B}"/>
                  </a:ext>
                </a:extLst>
              </p:cNvPr>
              <p:cNvSpPr txBox="1"/>
              <p:nvPr/>
            </p:nvSpPr>
            <p:spPr>
              <a:xfrm>
                <a:off x="5589482" y="5627365"/>
                <a:ext cx="603650" cy="318420"/>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102" name="TextBox 122">
                <a:extLst>
                  <a:ext uri="{FF2B5EF4-FFF2-40B4-BE49-F238E27FC236}">
                    <a16:creationId xmlns:a16="http://schemas.microsoft.com/office/drawing/2014/main" id="{9D9318D0-E692-4242-91B6-453AD961DB7C}"/>
                  </a:ext>
                </a:extLst>
              </p:cNvPr>
              <p:cNvSpPr txBox="1"/>
              <p:nvPr/>
            </p:nvSpPr>
            <p:spPr>
              <a:xfrm>
                <a:off x="6282455" y="5155736"/>
                <a:ext cx="493896" cy="424559"/>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103" name="TextBox 123">
                <a:extLst>
                  <a:ext uri="{FF2B5EF4-FFF2-40B4-BE49-F238E27FC236}">
                    <a16:creationId xmlns:a16="http://schemas.microsoft.com/office/drawing/2014/main" id="{95CE7A39-19C4-4305-9C7B-58451283BBC2}"/>
                  </a:ext>
                </a:extLst>
              </p:cNvPr>
              <p:cNvSpPr txBox="1"/>
              <p:nvPr/>
            </p:nvSpPr>
            <p:spPr>
              <a:xfrm>
                <a:off x="5234979" y="5748546"/>
                <a:ext cx="603650" cy="318420"/>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104" name="TextBox 124">
                <a:extLst>
                  <a:ext uri="{FF2B5EF4-FFF2-40B4-BE49-F238E27FC236}">
                    <a16:creationId xmlns:a16="http://schemas.microsoft.com/office/drawing/2014/main" id="{1830194E-90D7-4DEE-8FA5-7A7CB61D7C8C}"/>
                  </a:ext>
                </a:extLst>
              </p:cNvPr>
              <p:cNvSpPr txBox="1"/>
              <p:nvPr/>
            </p:nvSpPr>
            <p:spPr>
              <a:xfrm>
                <a:off x="6460800" y="4024278"/>
                <a:ext cx="603650" cy="318420"/>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105" name="TextBox 125">
                <a:extLst>
                  <a:ext uri="{FF2B5EF4-FFF2-40B4-BE49-F238E27FC236}">
                    <a16:creationId xmlns:a16="http://schemas.microsoft.com/office/drawing/2014/main" id="{17D4ED41-0E72-487C-921D-486A1BB77494}"/>
                  </a:ext>
                </a:extLst>
              </p:cNvPr>
              <p:cNvSpPr txBox="1"/>
              <p:nvPr/>
            </p:nvSpPr>
            <p:spPr>
              <a:xfrm>
                <a:off x="5737705" y="2886484"/>
                <a:ext cx="603650" cy="318420"/>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106" name="TextBox 97">
                <a:extLst>
                  <a:ext uri="{FF2B5EF4-FFF2-40B4-BE49-F238E27FC236}">
                    <a16:creationId xmlns:a16="http://schemas.microsoft.com/office/drawing/2014/main" id="{13E20888-B918-45A2-AEEE-DE1FFDD89BF9}"/>
                  </a:ext>
                </a:extLst>
              </p:cNvPr>
              <p:cNvSpPr txBox="1"/>
              <p:nvPr/>
            </p:nvSpPr>
            <p:spPr>
              <a:xfrm>
                <a:off x="6606112" y="4847276"/>
                <a:ext cx="740844" cy="318420"/>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66" name="TextBox 128">
              <a:extLst>
                <a:ext uri="{FF2B5EF4-FFF2-40B4-BE49-F238E27FC236}">
                  <a16:creationId xmlns:a16="http://schemas.microsoft.com/office/drawing/2014/main" id="{5B24662F-675F-4CD3-8197-6C21CFF65F75}"/>
                </a:ext>
              </a:extLst>
            </p:cNvPr>
            <p:cNvSpPr txBox="1"/>
            <p:nvPr/>
          </p:nvSpPr>
          <p:spPr>
            <a:xfrm>
              <a:off x="5412129" y="2596104"/>
              <a:ext cx="603650" cy="3184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67" name="任意多边形 52">
              <a:extLst>
                <a:ext uri="{FF2B5EF4-FFF2-40B4-BE49-F238E27FC236}">
                  <a16:creationId xmlns:a16="http://schemas.microsoft.com/office/drawing/2014/main" id="{74AE4B8B-8597-4F4C-9E1C-C0ED77A91C75}"/>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68" name="南海诸岛">
              <a:extLst>
                <a:ext uri="{FF2B5EF4-FFF2-40B4-BE49-F238E27FC236}">
                  <a16:creationId xmlns:a16="http://schemas.microsoft.com/office/drawing/2014/main" id="{639BE4C3-AC33-4B54-A756-4B82B63581A9}"/>
                </a:ext>
              </a:extLst>
            </p:cNvPr>
            <p:cNvGrpSpPr/>
            <p:nvPr/>
          </p:nvGrpSpPr>
          <p:grpSpPr>
            <a:xfrm>
              <a:off x="7065892" y="5125359"/>
              <a:ext cx="926876" cy="1137793"/>
              <a:chOff x="7235824" y="5383993"/>
              <a:chExt cx="926876" cy="1137793"/>
            </a:xfrm>
          </p:grpSpPr>
          <p:pic>
            <p:nvPicPr>
              <p:cNvPr id="69" name="图片 68">
                <a:extLst>
                  <a:ext uri="{FF2B5EF4-FFF2-40B4-BE49-F238E27FC236}">
                    <a16:creationId xmlns:a16="http://schemas.microsoft.com/office/drawing/2014/main" id="{9A615688-FB0A-4431-BD74-52A2E69F9ED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70" name="矩形 69">
                <a:extLst>
                  <a:ext uri="{FF2B5EF4-FFF2-40B4-BE49-F238E27FC236}">
                    <a16:creationId xmlns:a16="http://schemas.microsoft.com/office/drawing/2014/main" id="{B6563FB6-570A-448F-9E4B-7289B0FD35A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71" name="矩形 70">
                <a:extLst>
                  <a:ext uri="{FF2B5EF4-FFF2-40B4-BE49-F238E27FC236}">
                    <a16:creationId xmlns:a16="http://schemas.microsoft.com/office/drawing/2014/main" id="{EE0F5571-7037-4393-AB68-1B3757095773}"/>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72" name="TextBox 56">
                <a:extLst>
                  <a:ext uri="{FF2B5EF4-FFF2-40B4-BE49-F238E27FC236}">
                    <a16:creationId xmlns:a16="http://schemas.microsoft.com/office/drawing/2014/main" id="{BAAE8B83-7822-4AF9-94E0-7DC2E2A10B00}"/>
                  </a:ext>
                </a:extLst>
              </p:cNvPr>
              <p:cNvSpPr txBox="1"/>
              <p:nvPr/>
            </p:nvSpPr>
            <p:spPr>
              <a:xfrm>
                <a:off x="7376125" y="6229902"/>
                <a:ext cx="786575" cy="291884"/>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sp>
        <p:nvSpPr>
          <p:cNvPr id="128" name="文本框 8">
            <a:extLst>
              <a:ext uri="{FF2B5EF4-FFF2-40B4-BE49-F238E27FC236}">
                <a16:creationId xmlns:a16="http://schemas.microsoft.com/office/drawing/2014/main" id="{C9E079CB-C013-4650-9E54-E1D5E276246B}"/>
              </a:ext>
            </a:extLst>
          </p:cNvPr>
          <p:cNvSpPr txBox="1"/>
          <p:nvPr/>
        </p:nvSpPr>
        <p:spPr>
          <a:xfrm>
            <a:off x="5509820" y="2903992"/>
            <a:ext cx="2470176" cy="356520"/>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2021</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年</a:t>
            </a:r>
            <a:r>
              <a:rPr lang="zh-CN" altLang="zh-CN" sz="1600" b="1">
                <a:solidFill>
                  <a:schemeClr val="tx1">
                    <a:lumMod val="65000"/>
                    <a:lumOff val="35000"/>
                  </a:schemeClr>
                </a:solidFill>
                <a:latin typeface="微软雅黑" panose="020B0503020204020204" pitchFamily="34" charset="-122"/>
                <a:ea typeface="微软雅黑" panose="020B0503020204020204" pitchFamily="34" charset="-122"/>
              </a:rPr>
              <a:t>交易量</a:t>
            </a:r>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TOP5</a:t>
            </a:r>
            <a:r>
              <a:rPr lang="zh-CN" altLang="zh-CN" sz="1600" b="1">
                <a:solidFill>
                  <a:schemeClr val="tx1">
                    <a:lumMod val="65000"/>
                    <a:lumOff val="35000"/>
                  </a:schemeClr>
                </a:solidFill>
                <a:latin typeface="微软雅黑" panose="020B0503020204020204" pitchFamily="34" charset="-122"/>
                <a:ea typeface="微软雅黑" panose="020B0503020204020204" pitchFamily="34" charset="-122"/>
              </a:rPr>
              <a:t>省份</a:t>
            </a:r>
          </a:p>
        </p:txBody>
      </p:sp>
      <p:graphicFrame>
        <p:nvGraphicFramePr>
          <p:cNvPr id="5" name="表格 4">
            <a:extLst>
              <a:ext uri="{FF2B5EF4-FFF2-40B4-BE49-F238E27FC236}">
                <a16:creationId xmlns:a16="http://schemas.microsoft.com/office/drawing/2014/main" id="{426081C0-F6C5-4C7D-ABCA-522582F42F37}"/>
              </a:ext>
            </a:extLst>
          </p:cNvPr>
          <p:cNvGraphicFramePr>
            <a:graphicFrameLocks noGrp="1"/>
          </p:cNvGraphicFramePr>
          <p:nvPr>
            <p:extLst>
              <p:ext uri="{D42A27DB-BD31-4B8C-83A1-F6EECF244321}">
                <p14:modId xmlns:p14="http://schemas.microsoft.com/office/powerpoint/2010/main" val="3296567183"/>
              </p:ext>
            </p:extLst>
          </p:nvPr>
        </p:nvGraphicFramePr>
        <p:xfrm>
          <a:off x="5126019" y="3501759"/>
          <a:ext cx="3411920" cy="2245719"/>
        </p:xfrm>
        <a:graphic>
          <a:graphicData uri="http://schemas.openxmlformats.org/drawingml/2006/table">
            <a:tbl>
              <a:tblPr>
                <a:effectLst>
                  <a:innerShdw blurRad="114300">
                    <a:prstClr val="black"/>
                  </a:innerShdw>
                </a:effectLst>
              </a:tblPr>
              <a:tblGrid>
                <a:gridCol w="1101793">
                  <a:extLst>
                    <a:ext uri="{9D8B030D-6E8A-4147-A177-3AD203B41FA5}">
                      <a16:colId xmlns:a16="http://schemas.microsoft.com/office/drawing/2014/main" val="3312821202"/>
                    </a:ext>
                  </a:extLst>
                </a:gridCol>
                <a:gridCol w="1241571">
                  <a:extLst>
                    <a:ext uri="{9D8B030D-6E8A-4147-A177-3AD203B41FA5}">
                      <a16:colId xmlns:a16="http://schemas.microsoft.com/office/drawing/2014/main" val="2976516243"/>
                    </a:ext>
                  </a:extLst>
                </a:gridCol>
                <a:gridCol w="1068556">
                  <a:extLst>
                    <a:ext uri="{9D8B030D-6E8A-4147-A177-3AD203B41FA5}">
                      <a16:colId xmlns:a16="http://schemas.microsoft.com/office/drawing/2014/main" val="2848932725"/>
                    </a:ext>
                  </a:extLst>
                </a:gridCol>
              </a:tblGrid>
              <a:tr h="587804">
                <a:tc>
                  <a:txBody>
                    <a:bodyPr/>
                    <a:lstStyle/>
                    <a:p>
                      <a:pPr algn="ctr" rtl="0" fontAlgn="ctr"/>
                      <a:r>
                        <a:rPr lang="en-US" sz="1000" b="1" i="0" u="none" strike="noStrike">
                          <a:solidFill>
                            <a:srgbClr val="000000"/>
                          </a:solidFill>
                          <a:effectLst/>
                          <a:latin typeface="微软雅黑" panose="020B0503020204020204" pitchFamily="34" charset="-122"/>
                          <a:ea typeface="微软雅黑" panose="020B0503020204020204" pitchFamily="34" charset="-122"/>
                        </a:rPr>
                        <a:t>TOP5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0CECE"/>
                    </a:solidFill>
                  </a:tcPr>
                </a:tc>
                <a:tc>
                  <a:txBody>
                    <a:bodyPr/>
                    <a:lstStyle/>
                    <a:p>
                      <a:pPr algn="ctr" rtl="0" fontAlgn="ctr"/>
                      <a:r>
                        <a:rPr lang="zh-CN" altLang="en-US" sz="1000" b="1" i="0" u="none" strike="noStrike">
                          <a:solidFill>
                            <a:srgbClr val="000000"/>
                          </a:solidFill>
                          <a:effectLst/>
                          <a:latin typeface="微软雅黑" panose="020B0503020204020204" pitchFamily="34" charset="-122"/>
                          <a:ea typeface="微软雅黑" panose="020B0503020204020204" pitchFamily="34" charset="-122"/>
                        </a:rPr>
                        <a:t>交易量（万辆）</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0CECE"/>
                    </a:solidFill>
                  </a:tcPr>
                </a:tc>
                <a:tc>
                  <a:txBody>
                    <a:bodyPr/>
                    <a:lstStyle/>
                    <a:p>
                      <a:pPr algn="ctr" rtl="0" fontAlgn="ctr"/>
                      <a:r>
                        <a:rPr lang="zh-CN" altLang="en-US" sz="1000" b="1" i="0" u="none" strike="noStrike">
                          <a:solidFill>
                            <a:srgbClr val="000000"/>
                          </a:solidFill>
                          <a:effectLst/>
                          <a:latin typeface="微软雅黑" panose="020B0503020204020204" pitchFamily="34" charset="-122"/>
                          <a:ea typeface="微软雅黑" panose="020B0503020204020204" pitchFamily="34" charset="-122"/>
                        </a:rPr>
                        <a:t>同比</a:t>
                      </a:r>
                      <a:r>
                        <a:rPr lang="en-US" altLang="zh-CN" sz="1000" b="1" i="0" u="none" strike="noStrike">
                          <a:solidFill>
                            <a:srgbClr val="000000"/>
                          </a:solidFill>
                          <a:effectLst/>
                          <a:latin typeface="微软雅黑" panose="020B0503020204020204" pitchFamily="34" charset="-122"/>
                          <a:ea typeface="微软雅黑" panose="020B0503020204020204" pitchFamily="34" charset="-122"/>
                        </a:rPr>
                        <a:t>(%)</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1402424194"/>
                  </a:ext>
                </a:extLst>
              </a:tr>
              <a:tr h="331583">
                <a:tc>
                  <a:txBody>
                    <a:bodyPr/>
                    <a:lstStyle/>
                    <a:p>
                      <a:pPr marL="0" algn="ctr" defTabSz="914400" rtl="0" eaLnBrk="1" fontAlgn="ctr" latinLnBrk="0" hangingPunct="1"/>
                      <a:r>
                        <a:rPr lang="zh-CN" altLang="en-US" sz="900" b="1" i="0" u="none" strike="noStrike" kern="1200">
                          <a:solidFill>
                            <a:srgbClr val="000000"/>
                          </a:solidFill>
                          <a:effectLst/>
                          <a:latin typeface="微软雅黑" panose="020B0503020204020204" pitchFamily="34" charset="-122"/>
                          <a:ea typeface="微软雅黑" panose="020B0503020204020204" pitchFamily="34" charset="-122"/>
                          <a:cs typeface="+mn-cs"/>
                        </a:rPr>
                        <a:t>广东</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algn="ctr" defTabSz="914400" rtl="0" eaLnBrk="1" fontAlgn="ctr" latinLnBrk="0" hangingPunct="1"/>
                      <a:r>
                        <a:rPr lang="en-US" altLang="zh-CN" sz="900" b="1" i="0" u="none" strike="noStrike" kern="1200">
                          <a:solidFill>
                            <a:srgbClr val="000000"/>
                          </a:solidFill>
                          <a:effectLst/>
                          <a:latin typeface="微软雅黑" panose="020B0503020204020204" pitchFamily="34" charset="-122"/>
                          <a:ea typeface="微软雅黑" panose="020B0503020204020204" pitchFamily="34" charset="-122"/>
                          <a:cs typeface="+mn-cs"/>
                        </a:rPr>
                        <a:t>19.14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algn="ctr" defTabSz="914400" rtl="0" eaLnBrk="1" fontAlgn="ctr" latinLnBrk="0" hangingPunct="1"/>
                      <a:r>
                        <a:rPr lang="en-US" altLang="zh-CN" sz="900" b="1" i="0" u="none" strike="noStrike" kern="1200">
                          <a:solidFill>
                            <a:srgbClr val="000000"/>
                          </a:solidFill>
                          <a:effectLst/>
                          <a:latin typeface="微软雅黑" panose="020B0503020204020204" pitchFamily="34" charset="-122"/>
                          <a:ea typeface="微软雅黑" panose="020B0503020204020204" pitchFamily="34" charset="-122"/>
                          <a:cs typeface="+mn-cs"/>
                        </a:rPr>
                        <a:t>24.06%</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776272106"/>
                  </a:ext>
                </a:extLst>
              </a:tr>
              <a:tr h="331583">
                <a:tc>
                  <a:txBody>
                    <a:bodyPr/>
                    <a:lstStyle/>
                    <a:p>
                      <a:pPr marL="0" algn="ctr" defTabSz="914400" rtl="0" eaLnBrk="1" fontAlgn="ctr" latinLnBrk="0" hangingPunct="1"/>
                      <a:r>
                        <a:rPr lang="zh-CN" altLang="en-US" sz="900" b="1" i="0" u="none" strike="noStrike" kern="1200">
                          <a:solidFill>
                            <a:srgbClr val="000000"/>
                          </a:solidFill>
                          <a:effectLst/>
                          <a:latin typeface="微软雅黑" panose="020B0503020204020204" pitchFamily="34" charset="-122"/>
                          <a:ea typeface="微软雅黑" panose="020B0503020204020204" pitchFamily="34" charset="-122"/>
                          <a:cs typeface="+mn-cs"/>
                        </a:rPr>
                        <a:t>浙江</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algn="ctr" defTabSz="914400" rtl="0" eaLnBrk="1" fontAlgn="ctr" latinLnBrk="0" hangingPunct="1"/>
                      <a:r>
                        <a:rPr lang="en-US" altLang="zh-CN" sz="900" b="1" i="0" u="none" strike="noStrike" kern="1200">
                          <a:solidFill>
                            <a:srgbClr val="000000"/>
                          </a:solidFill>
                          <a:effectLst/>
                          <a:latin typeface="微软雅黑" panose="020B0503020204020204" pitchFamily="34" charset="-122"/>
                          <a:ea typeface="微软雅黑" panose="020B0503020204020204" pitchFamily="34" charset="-122"/>
                          <a:cs typeface="+mn-cs"/>
                        </a:rPr>
                        <a:t>14.14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algn="ctr" defTabSz="914400" rtl="0" eaLnBrk="1" fontAlgn="ctr" latinLnBrk="0" hangingPunct="1"/>
                      <a:r>
                        <a:rPr lang="en-US" altLang="zh-CN" sz="900" b="1" i="0" u="none" strike="noStrike" kern="1200">
                          <a:solidFill>
                            <a:srgbClr val="000000"/>
                          </a:solidFill>
                          <a:effectLst/>
                          <a:latin typeface="微软雅黑" panose="020B0503020204020204" pitchFamily="34" charset="-122"/>
                          <a:ea typeface="微软雅黑" panose="020B0503020204020204" pitchFamily="34" charset="-122"/>
                          <a:cs typeface="+mn-cs"/>
                        </a:rPr>
                        <a:t>21.16%</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4007293940"/>
                  </a:ext>
                </a:extLst>
              </a:tr>
              <a:tr h="331583">
                <a:tc>
                  <a:txBody>
                    <a:bodyPr/>
                    <a:lstStyle/>
                    <a:p>
                      <a:pPr marL="0" algn="ctr" defTabSz="914400" rtl="0" eaLnBrk="1" fontAlgn="ctr" latinLnBrk="0" hangingPunct="1"/>
                      <a:r>
                        <a:rPr lang="zh-CN" altLang="en-US" sz="900" b="1" i="0" u="none" strike="noStrike" kern="1200">
                          <a:solidFill>
                            <a:srgbClr val="000000"/>
                          </a:solidFill>
                          <a:effectLst/>
                          <a:latin typeface="微软雅黑" panose="020B0503020204020204" pitchFamily="34" charset="-122"/>
                          <a:ea typeface="微软雅黑" panose="020B0503020204020204" pitchFamily="34" charset="-122"/>
                          <a:cs typeface="+mn-cs"/>
                        </a:rPr>
                        <a:t>山东</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algn="ctr" defTabSz="914400" rtl="0" eaLnBrk="1" fontAlgn="ctr" latinLnBrk="0" hangingPunct="1"/>
                      <a:r>
                        <a:rPr lang="en-US" altLang="zh-CN" sz="900" b="1" i="0" u="none" strike="noStrike" kern="1200">
                          <a:solidFill>
                            <a:srgbClr val="000000"/>
                          </a:solidFill>
                          <a:effectLst/>
                          <a:latin typeface="微软雅黑" panose="020B0503020204020204" pitchFamily="34" charset="-122"/>
                          <a:ea typeface="微软雅黑" panose="020B0503020204020204" pitchFamily="34" charset="-122"/>
                          <a:cs typeface="+mn-cs"/>
                        </a:rPr>
                        <a:t>13.59</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algn="ctr" defTabSz="914400" rtl="0" eaLnBrk="1" fontAlgn="ctr" latinLnBrk="0" hangingPunct="1"/>
                      <a:r>
                        <a:rPr lang="en-US" altLang="zh-CN" sz="900" b="1" i="0" u="none" strike="noStrike" kern="1200">
                          <a:solidFill>
                            <a:srgbClr val="000000"/>
                          </a:solidFill>
                          <a:effectLst/>
                          <a:latin typeface="微软雅黑" panose="020B0503020204020204" pitchFamily="34" charset="-122"/>
                          <a:ea typeface="微软雅黑" panose="020B0503020204020204" pitchFamily="34" charset="-122"/>
                          <a:cs typeface="+mn-cs"/>
                        </a:rPr>
                        <a:t>50.70%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1499244460"/>
                  </a:ext>
                </a:extLst>
              </a:tr>
              <a:tr h="331583">
                <a:tc>
                  <a:txBody>
                    <a:bodyPr/>
                    <a:lstStyle/>
                    <a:p>
                      <a:pPr marL="0" algn="ctr" defTabSz="914400" rtl="0" eaLnBrk="1" fontAlgn="ctr" latinLnBrk="0" hangingPunct="1"/>
                      <a:r>
                        <a:rPr lang="zh-CN" altLang="en-US" sz="900" b="1" i="0" u="none" strike="noStrike" kern="1200">
                          <a:solidFill>
                            <a:srgbClr val="000000"/>
                          </a:solidFill>
                          <a:effectLst/>
                          <a:latin typeface="微软雅黑" panose="020B0503020204020204" pitchFamily="34" charset="-122"/>
                          <a:ea typeface="微软雅黑" panose="020B0503020204020204" pitchFamily="34" charset="-122"/>
                          <a:cs typeface="+mn-cs"/>
                        </a:rPr>
                        <a:t>河南</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algn="ctr" defTabSz="914400" rtl="0" eaLnBrk="1" fontAlgn="ctr" latinLnBrk="0" hangingPunct="1"/>
                      <a:r>
                        <a:rPr lang="en-US" altLang="zh-CN" sz="900" b="1" i="0" u="none" strike="noStrike" kern="1200">
                          <a:solidFill>
                            <a:srgbClr val="000000"/>
                          </a:solidFill>
                          <a:effectLst/>
                          <a:latin typeface="微软雅黑" panose="020B0503020204020204" pitchFamily="34" charset="-122"/>
                          <a:ea typeface="微软雅黑" panose="020B0503020204020204" pitchFamily="34" charset="-122"/>
                          <a:cs typeface="+mn-cs"/>
                        </a:rPr>
                        <a:t>9.64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algn="ctr" defTabSz="914400" rtl="0" eaLnBrk="1" fontAlgn="ctr" latinLnBrk="0" hangingPunct="1"/>
                      <a:r>
                        <a:rPr lang="en-US" altLang="zh-CN" sz="900" b="1" i="0" u="none" strike="noStrike" kern="1200">
                          <a:solidFill>
                            <a:srgbClr val="000000"/>
                          </a:solidFill>
                          <a:effectLst/>
                          <a:latin typeface="微软雅黑" panose="020B0503020204020204" pitchFamily="34" charset="-122"/>
                          <a:ea typeface="微软雅黑" panose="020B0503020204020204" pitchFamily="34" charset="-122"/>
                          <a:cs typeface="+mn-cs"/>
                        </a:rPr>
                        <a:t>56.53%</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619541409"/>
                  </a:ext>
                </a:extLst>
              </a:tr>
              <a:tr h="331583">
                <a:tc>
                  <a:txBody>
                    <a:bodyPr/>
                    <a:lstStyle/>
                    <a:p>
                      <a:pPr marL="0" algn="ctr" defTabSz="914400" rtl="0" eaLnBrk="1" fontAlgn="ctr" latinLnBrk="0" hangingPunct="1"/>
                      <a:r>
                        <a:rPr lang="zh-CN" altLang="en-US" sz="900" b="1" i="0" u="none" strike="noStrike" kern="1200">
                          <a:solidFill>
                            <a:srgbClr val="000000"/>
                          </a:solidFill>
                          <a:effectLst/>
                          <a:latin typeface="微软雅黑" panose="020B0503020204020204" pitchFamily="34" charset="-122"/>
                          <a:ea typeface="微软雅黑" panose="020B0503020204020204" pitchFamily="34" charset="-122"/>
                          <a:cs typeface="+mn-cs"/>
                        </a:rPr>
                        <a:t>四川</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algn="ctr" defTabSz="914400" rtl="0" eaLnBrk="1" fontAlgn="ctr" latinLnBrk="0" hangingPunct="1"/>
                      <a:r>
                        <a:rPr lang="en-US" altLang="zh-CN" sz="900" b="1" i="0" u="none" strike="noStrike" kern="1200">
                          <a:solidFill>
                            <a:srgbClr val="000000"/>
                          </a:solidFill>
                          <a:effectLst/>
                          <a:latin typeface="微软雅黑" panose="020B0503020204020204" pitchFamily="34" charset="-122"/>
                          <a:ea typeface="微软雅黑" panose="020B0503020204020204" pitchFamily="34" charset="-122"/>
                          <a:cs typeface="+mn-cs"/>
                        </a:rPr>
                        <a:t>8.79</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tc>
                  <a:txBody>
                    <a:bodyPr/>
                    <a:lstStyle/>
                    <a:p>
                      <a:pPr marL="0" algn="ctr" defTabSz="914400" rtl="0" eaLnBrk="1" fontAlgn="ctr" latinLnBrk="0" hangingPunct="1"/>
                      <a:r>
                        <a:rPr lang="en-US" altLang="zh-CN" sz="900" b="1" i="0" u="none" strike="noStrike" kern="1200">
                          <a:solidFill>
                            <a:srgbClr val="000000"/>
                          </a:solidFill>
                          <a:effectLst/>
                          <a:latin typeface="微软雅黑" panose="020B0503020204020204" pitchFamily="34" charset="-122"/>
                          <a:ea typeface="微软雅黑" panose="020B0503020204020204" pitchFamily="34" charset="-122"/>
                          <a:cs typeface="+mn-cs"/>
                        </a:rPr>
                        <a:t>-0.44%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4223661708"/>
                  </a:ext>
                </a:extLst>
              </a:tr>
            </a:tbl>
          </a:graphicData>
        </a:graphic>
      </p:graphicFrame>
      <p:sp>
        <p:nvSpPr>
          <p:cNvPr id="115" name="内容占位符 2">
            <a:extLst>
              <a:ext uri="{FF2B5EF4-FFF2-40B4-BE49-F238E27FC236}">
                <a16:creationId xmlns:a16="http://schemas.microsoft.com/office/drawing/2014/main" id="{8F5A1628-1D95-450C-8D42-141B01C43C8B}"/>
              </a:ext>
            </a:extLst>
          </p:cNvPr>
          <p:cNvSpPr txBox="1">
            <a:spLocks/>
          </p:cNvSpPr>
          <p:nvPr/>
        </p:nvSpPr>
        <p:spPr>
          <a:xfrm>
            <a:off x="449398" y="1279811"/>
            <a:ext cx="8143918" cy="15546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 typeface="Arial" panose="020B0604020202020204" pitchFamily="34" charset="0"/>
              <a:buNone/>
            </a:pPr>
            <a:r>
              <a:rPr lang="en-US" altLang="zh-CN" sz="1200" kern="100" dirty="0">
                <a:solidFill>
                  <a:schemeClr val="tx1">
                    <a:lumMod val="85000"/>
                    <a:lumOff val="15000"/>
                  </a:schemeClr>
                </a:solidFill>
                <a:latin typeface="微软雅黑" panose="020B0503020204020204" pitchFamily="34" charset="-122"/>
                <a:ea typeface="微软雅黑" panose="020B0503020204020204" pitchFamily="34" charset="-122"/>
              </a:rPr>
              <a:t>2021</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200" kern="100"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月，交易量排名前五的省份与去年同期相比均有明显增长，其中河南省较去年同期增长最为明显，同比增长</a:t>
            </a:r>
            <a:r>
              <a:rPr lang="en-US" altLang="zh-CN" sz="1200" kern="100" dirty="0">
                <a:solidFill>
                  <a:schemeClr val="tx1">
                    <a:lumMod val="85000"/>
                    <a:lumOff val="15000"/>
                  </a:schemeClr>
                </a:solidFill>
                <a:latin typeface="微软雅黑" panose="020B0503020204020204" pitchFamily="34" charset="-122"/>
                <a:ea typeface="微软雅黑" panose="020B0503020204020204" pitchFamily="34" charset="-122"/>
              </a:rPr>
              <a:t>56.53%</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，共交易二手车</a:t>
            </a:r>
            <a:r>
              <a:rPr lang="en-US" altLang="zh-CN" sz="1200" kern="100" dirty="0">
                <a:solidFill>
                  <a:schemeClr val="tx1">
                    <a:lumMod val="85000"/>
                    <a:lumOff val="15000"/>
                  </a:schemeClr>
                </a:solidFill>
                <a:latin typeface="微软雅黑" panose="020B0503020204020204" pitchFamily="34" charset="-122"/>
                <a:ea typeface="微软雅黑" panose="020B0503020204020204" pitchFamily="34" charset="-122"/>
              </a:rPr>
              <a:t>9.64</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万辆；其次是山东省同比增长</a:t>
            </a:r>
            <a:r>
              <a:rPr lang="en-US" altLang="zh-CN" sz="1200" kern="100" dirty="0">
                <a:solidFill>
                  <a:schemeClr val="tx1">
                    <a:lumMod val="85000"/>
                    <a:lumOff val="15000"/>
                  </a:schemeClr>
                </a:solidFill>
                <a:latin typeface="微软雅黑" panose="020B0503020204020204" pitchFamily="34" charset="-122"/>
                <a:ea typeface="微软雅黑" panose="020B0503020204020204" pitchFamily="34" charset="-122"/>
              </a:rPr>
              <a:t>50.7%</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，共交易二手车</a:t>
            </a:r>
            <a:r>
              <a:rPr lang="en-US" altLang="zh-CN" sz="1200" kern="100" dirty="0">
                <a:solidFill>
                  <a:schemeClr val="tx1">
                    <a:lumMod val="85000"/>
                    <a:lumOff val="15000"/>
                  </a:schemeClr>
                </a:solidFill>
                <a:latin typeface="微软雅黑" panose="020B0503020204020204" pitchFamily="34" charset="-122"/>
                <a:ea typeface="微软雅黑" panose="020B0503020204020204" pitchFamily="34" charset="-122"/>
              </a:rPr>
              <a:t>13.59</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万辆；广东省同比增长</a:t>
            </a:r>
            <a:r>
              <a:rPr lang="en-US" altLang="zh-CN" sz="1200" kern="100" dirty="0">
                <a:solidFill>
                  <a:schemeClr val="tx1">
                    <a:lumMod val="85000"/>
                    <a:lumOff val="15000"/>
                  </a:schemeClr>
                </a:solidFill>
                <a:latin typeface="微软雅黑" panose="020B0503020204020204" pitchFamily="34" charset="-122"/>
                <a:ea typeface="微软雅黑" panose="020B0503020204020204" pitchFamily="34" charset="-122"/>
              </a:rPr>
              <a:t>24.06%</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，共交易二手车</a:t>
            </a:r>
            <a:r>
              <a:rPr lang="en-US" altLang="zh-CN" sz="1200" kern="100" dirty="0">
                <a:solidFill>
                  <a:schemeClr val="tx1">
                    <a:lumMod val="85000"/>
                    <a:lumOff val="15000"/>
                  </a:schemeClr>
                </a:solidFill>
                <a:latin typeface="微软雅黑" panose="020B0503020204020204" pitchFamily="34" charset="-122"/>
                <a:ea typeface="微软雅黑" panose="020B0503020204020204" pitchFamily="34" charset="-122"/>
              </a:rPr>
              <a:t>19.14</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万辆；浙江省同比增长</a:t>
            </a:r>
            <a:r>
              <a:rPr lang="en-US" altLang="zh-CN" sz="1200" kern="100" dirty="0">
                <a:solidFill>
                  <a:schemeClr val="tx1">
                    <a:lumMod val="85000"/>
                    <a:lumOff val="15000"/>
                  </a:schemeClr>
                </a:solidFill>
                <a:latin typeface="微软雅黑" panose="020B0503020204020204" pitchFamily="34" charset="-122"/>
                <a:ea typeface="微软雅黑" panose="020B0503020204020204" pitchFamily="34" charset="-122"/>
              </a:rPr>
              <a:t>21.16%</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，共交易二手车</a:t>
            </a:r>
            <a:r>
              <a:rPr lang="en-US" altLang="zh-CN" sz="1200" kern="100" dirty="0">
                <a:solidFill>
                  <a:schemeClr val="tx1">
                    <a:lumMod val="85000"/>
                    <a:lumOff val="15000"/>
                  </a:schemeClr>
                </a:solidFill>
                <a:latin typeface="微软雅黑" panose="020B0503020204020204" pitchFamily="34" charset="-122"/>
                <a:ea typeface="微软雅黑" panose="020B0503020204020204" pitchFamily="34" charset="-122"/>
              </a:rPr>
              <a:t>14.14</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万辆，四川省较去年同期下降</a:t>
            </a:r>
            <a:r>
              <a:rPr lang="en-US" altLang="zh-CN" sz="1200" kern="100" dirty="0">
                <a:solidFill>
                  <a:schemeClr val="tx1">
                    <a:lumMod val="85000"/>
                    <a:lumOff val="15000"/>
                  </a:schemeClr>
                </a:solidFill>
                <a:latin typeface="微软雅黑" panose="020B0503020204020204" pitchFamily="34" charset="-122"/>
                <a:ea typeface="微软雅黑" panose="020B0503020204020204" pitchFamily="34" charset="-122"/>
              </a:rPr>
              <a:t>0.44%</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，二手车交易量为</a:t>
            </a:r>
            <a:r>
              <a:rPr lang="en-US" altLang="zh-CN" sz="1200" kern="100" dirty="0">
                <a:solidFill>
                  <a:schemeClr val="tx1">
                    <a:lumMod val="85000"/>
                    <a:lumOff val="15000"/>
                  </a:schemeClr>
                </a:solidFill>
                <a:latin typeface="微软雅黑" panose="020B0503020204020204" pitchFamily="34" charset="-122"/>
                <a:ea typeface="微软雅黑" panose="020B0503020204020204" pitchFamily="34" charset="-122"/>
              </a:rPr>
              <a:t>8.79</a:t>
            </a:r>
            <a:r>
              <a:rPr lang="zh-CN" altLang="en-US" sz="1200" kern="100" dirty="0">
                <a:solidFill>
                  <a:schemeClr val="tx1">
                    <a:lumMod val="85000"/>
                    <a:lumOff val="15000"/>
                  </a:schemeClr>
                </a:solidFill>
                <a:latin typeface="微软雅黑" panose="020B0503020204020204" pitchFamily="34" charset="-122"/>
                <a:ea typeface="微软雅黑" panose="020B0503020204020204" pitchFamily="34" charset="-122"/>
              </a:rPr>
              <a:t>万辆。</a:t>
            </a:r>
          </a:p>
        </p:txBody>
      </p:sp>
    </p:spTree>
    <p:extLst>
      <p:ext uri="{BB962C8B-B14F-4D97-AF65-F5344CB8AC3E}">
        <p14:creationId xmlns:p14="http://schemas.microsoft.com/office/powerpoint/2010/main" val="1879037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781300" y="2942918"/>
            <a:ext cx="4868640"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2021</a:t>
            </a:r>
            <a:r>
              <a:rPr lang="zh-CN" altLang="en-US" sz="3600" b="1">
                <a:latin typeface="微软雅黑" panose="020B0503020204020204" pitchFamily="34" charset="-122"/>
                <a:ea typeface="微软雅黑" panose="020B0503020204020204" pitchFamily="34" charset="-122"/>
              </a:rPr>
              <a:t>年</a:t>
            </a:r>
            <a:r>
              <a:rPr lang="en-US" altLang="zh-CN" sz="3600" b="1">
                <a:latin typeface="微软雅黑" panose="020B0503020204020204" pitchFamily="34" charset="-122"/>
                <a:ea typeface="微软雅黑" panose="020B0503020204020204" pitchFamily="34" charset="-122"/>
              </a:rPr>
              <a:t>1-5</a:t>
            </a:r>
            <a:r>
              <a:rPr lang="zh-CN" altLang="en-US" sz="3600" b="1">
                <a:latin typeface="微软雅黑" panose="020B0503020204020204" pitchFamily="34" charset="-122"/>
                <a:ea typeface="微软雅黑" panose="020B0503020204020204" pitchFamily="34" charset="-122"/>
              </a:rPr>
              <a:t>月市场</a:t>
            </a:r>
            <a:r>
              <a:rPr lang="zh-CN" altLang="en-US" sz="3600" b="1" dirty="0">
                <a:latin typeface="微软雅黑" panose="020B0503020204020204" pitchFamily="34" charset="-122"/>
                <a:ea typeface="微软雅黑" panose="020B0503020204020204" pitchFamily="34" charset="-122"/>
              </a:rPr>
              <a:t>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1673918"/>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52782</TotalTime>
  <Words>1944</Words>
  <Application>Microsoft Office PowerPoint</Application>
  <PresentationFormat>全屏显示(4:3)</PresentationFormat>
  <Paragraphs>302</Paragraphs>
  <Slides>19</Slides>
  <Notes>3</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19</vt:i4>
      </vt:variant>
    </vt:vector>
  </HeadingPairs>
  <TitlesOfParts>
    <vt:vector size="32" baseType="lpstr">
      <vt:lpstr>等线</vt:lpstr>
      <vt:lpstr>等线 Light</vt:lpstr>
      <vt:lpstr>黑体</vt:lpstr>
      <vt:lpstr>华文行楷</vt:lpstr>
      <vt:lpstr>华文新魏</vt:lpstr>
      <vt:lpstr>微软雅黑</vt:lpstr>
      <vt:lpstr>Agency FB</vt:lpstr>
      <vt:lpstr>Arial</vt:lpstr>
      <vt:lpstr>Calibri</vt:lpstr>
      <vt:lpstr>Calibri Light</vt:lpstr>
      <vt:lpstr>Office 主题</vt:lpstr>
      <vt:lpstr>自定义设计方案</vt:lpstr>
      <vt:lpstr>1_自定义设计方案</vt:lpstr>
      <vt:lpstr>PowerPoint 演示文稿</vt:lpstr>
      <vt:lpstr>PowerPoint 演示文稿</vt:lpstr>
      <vt:lpstr>PowerPoint 演示文稿</vt:lpstr>
      <vt:lpstr>PowerPoint 演示文稿</vt:lpstr>
      <vt:lpstr>PowerPoint 演示文稿</vt:lpstr>
      <vt:lpstr>2021年5月二手车交易车辆使用年限分析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admin</cp:lastModifiedBy>
  <cp:revision>4091</cp:revision>
  <dcterms:created xsi:type="dcterms:W3CDTF">2016-02-18T09:25:00Z</dcterms:created>
  <dcterms:modified xsi:type="dcterms:W3CDTF">2021-07-02T03:01:20Z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