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2"/>
  </p:notesMasterIdLst>
  <p:handoutMasterIdLst>
    <p:handoutMasterId r:id="rId13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335" r:id="rId9"/>
    <p:sldId id="336" r:id="rId10"/>
    <p:sldId id="267" r:id="rId11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87" autoAdjust="0"/>
    <p:restoredTop sz="94595" autoAdjust="0"/>
  </p:normalViewPr>
  <p:slideViewPr>
    <p:cSldViewPr>
      <p:cViewPr varScale="1">
        <p:scale>
          <a:sx n="110" d="100"/>
          <a:sy n="110" d="100"/>
        </p:scale>
        <p:origin x="86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10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4785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0788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9C3EC6-B657-44E5-98A7-29E321C074C9}" type="slidenum">
              <a:rPr lang="en-US" altLang="zh-CN" smtClean="0"/>
              <a:pPr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445860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C3EC6-B657-44E5-98A7-29E321C074C9}" type="slidenum">
              <a:rPr lang="en-US" altLang="zh-CN" smtClean="0"/>
              <a:pPr/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451575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10</a:t>
            </a:fld>
            <a:endParaRPr lang="en-US" altLang="zh-CN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857232"/>
            <a:ext cx="6834310" cy="9763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821321980"/>
              </p:ext>
            </p:extLst>
          </p:nvPr>
        </p:nvGraphicFramePr>
        <p:xfrm>
          <a:off x="827584" y="1988840"/>
          <a:ext cx="7281345" cy="430118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6561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9364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222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59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5198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6.41%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10.76%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31826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19.24%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10716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8.65%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-25.07%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67005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10.58%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14958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4.65%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-22.57%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95798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17.36%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新能源小客车</a:t>
                      </a: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20833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38.28%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155.34%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117272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260.21%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519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120.85%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47.03%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1769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48.28%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2066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32.44%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118.62%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8316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122.71%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1948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15.20%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-33.33%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10437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-1.35%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959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56238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18.16%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10.94%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332423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53.20%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370660"/>
            <a:ext cx="2895600" cy="44289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006526"/>
            <a:ext cx="7148203" cy="419137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885950"/>
            <a:ext cx="7056784" cy="43749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上海上牌进口车来源国情况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339815174"/>
              </p:ext>
            </p:extLst>
          </p:nvPr>
        </p:nvGraphicFramePr>
        <p:xfrm>
          <a:off x="827584" y="1965240"/>
          <a:ext cx="8001002" cy="428814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3565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9811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9811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9811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9811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7288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0699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81214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德国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2985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10.60%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13.84%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17843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21.35%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1406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-1.06%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10.80%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8979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36.73%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英国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465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7.89%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11.24%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2853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3.93%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意大利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-11.68%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23.47%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799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72.94%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37246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瑞典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-4.80%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696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5.61%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389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美国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1.16%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-45.96%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588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-62.16%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韩国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36.36%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5727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5198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6.41%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10.76%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31826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19.24%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43722" y="6380911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3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上海国产轿车分类型上牌情况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11891840"/>
              </p:ext>
            </p:extLst>
          </p:nvPr>
        </p:nvGraphicFramePr>
        <p:xfrm>
          <a:off x="827582" y="2000237"/>
          <a:ext cx="7560843" cy="409305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5267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504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1953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16.88%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-7.18%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11936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35.65%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4293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5.87%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-12.08%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25998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24.23%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2604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5.64%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-46.75%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17686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-14.18%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1854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12.16%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-23.48%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11260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11.23%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-36.84%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500.00%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-9.42%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10716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8.65%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-25.07%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67005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10.58%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680837196"/>
              </p:ext>
            </p:extLst>
          </p:nvPr>
        </p:nvGraphicFramePr>
        <p:xfrm>
          <a:off x="785842" y="1952414"/>
          <a:ext cx="7602583" cy="387703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7141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81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376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2731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8.67%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22.19%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15713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63.90%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11552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4.70%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-30.01%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75363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9.90%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675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-9.76%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16.58%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4722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36.24%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14958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4.65%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-22.57%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95798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17.36%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上海上牌新能源小客车情况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478950818"/>
              </p:ext>
            </p:extLst>
          </p:nvPr>
        </p:nvGraphicFramePr>
        <p:xfrm>
          <a:off x="755576" y="1988107"/>
          <a:ext cx="7632850" cy="4356918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825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838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车型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1-6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491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进口小客车（含轿车）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41.38%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175.63%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1945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-14.24%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682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国产轿车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10122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67.22%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87.83%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60700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231.84%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其中：豪华型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28.22%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33.77%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2308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180.10%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中高级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4681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78.46%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78.46%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31718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304.36%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4974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中级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2335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12.37%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12.37%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12496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105.05%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普及型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938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-9.72%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86.11%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7267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130.19%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70961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微型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1859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2481.94%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661.89%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6911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940.81%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12884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国产小客车</a:t>
                      </a:r>
                      <a:r>
                        <a:rPr lang="en-US" altLang="zh-CN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除轿车）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10383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18.24%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291.66%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54627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355.34%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其中：</a:t>
                      </a:r>
                      <a:r>
                        <a:rPr 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MPV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-2.91%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714.63%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1861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52.42%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SUV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9887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17.53%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278.81%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52131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386.84%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74622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548.00%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#DIV/0!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635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833.82%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合计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20833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38.28%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155.34%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117272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260.21%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203848" y="6459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  <p:extLst>
      <p:ext uri="{BB962C8B-B14F-4D97-AF65-F5344CB8AC3E}">
        <p14:creationId xmlns:p14="http://schemas.microsoft.com/office/powerpoint/2010/main" val="40511015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2900" b="1" dirty="0">
                <a:latin typeface="黑体" pitchFamily="49" charset="-122"/>
                <a:ea typeface="黑体" pitchFamily="49" charset="-122"/>
              </a:rPr>
              <a:t>上海市汽车保有量统计报表 </a:t>
            </a:r>
          </a:p>
        </p:txBody>
      </p:sp>
      <p:graphicFrame>
        <p:nvGraphicFramePr>
          <p:cNvPr id="8" name="表格占位符 7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656158888"/>
              </p:ext>
            </p:extLst>
          </p:nvPr>
        </p:nvGraphicFramePr>
        <p:xfrm>
          <a:off x="755576" y="1916832"/>
          <a:ext cx="7848872" cy="4229742"/>
        </p:xfrm>
        <a:graphic>
          <a:graphicData uri="http://schemas.openxmlformats.org/drawingml/2006/table">
            <a:tbl>
              <a:tblPr/>
              <a:tblGrid>
                <a:gridCol w="9361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6815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822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2021</a:t>
                      </a:r>
                      <a:r>
                        <a:rPr lang="zh-CN" altLang="en-US" sz="1800" b="1" i="0" u="none" strike="noStrike">
                          <a:solidFill>
                            <a:srgbClr val="0033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年</a:t>
                      </a:r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altLang="en-US" sz="1800" b="1" i="0" u="none" strike="noStrike">
                          <a:solidFill>
                            <a:srgbClr val="0033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endParaRPr lang="zh-CN" altLang="en-US" sz="1800" b="1" i="0" u="none" strike="noStrike">
                        <a:solidFill>
                          <a:srgbClr val="00336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2021</a:t>
                      </a:r>
                      <a:r>
                        <a:rPr lang="zh-CN" altLang="en-US" sz="1800" b="1" i="0" u="none" strike="noStrike">
                          <a:solidFill>
                            <a:srgbClr val="0033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年</a:t>
                      </a:r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</a:t>
                      </a:r>
                      <a:r>
                        <a:rPr lang="zh-CN" altLang="en-US" sz="1800" b="1" i="0" u="none" strike="noStrike">
                          <a:solidFill>
                            <a:srgbClr val="0033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endParaRPr lang="zh-CN" altLang="en-US" sz="1800" b="1" i="0" u="none" strike="noStrike">
                        <a:solidFill>
                          <a:srgbClr val="00336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33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增减量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33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增减百分比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2816"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大型汽车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客车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51898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51203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-695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-1.34%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货车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157912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161465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3553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2.25%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专用车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91443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91317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-126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小计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301253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308621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7368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2.45%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771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大型新能源车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14883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15257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374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2.51%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72816">
                <a:tc rowSpan="6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小型汽车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客车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3663691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3647645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-16046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-0.44%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货车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67139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68601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1462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2.18%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专用车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9821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9877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0.57%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53975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(</a:t>
                      </a:r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其中郊区车辆</a:t>
                      </a:r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)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1393327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1343516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-49811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-3.57%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小计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3740651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3726123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-14528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-0.39%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771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小型新能源车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386858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444489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57631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14.90%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7281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其它车辆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119413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123483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4070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3.41%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7281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汽车总量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4563058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4617973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54915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1.20%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2742489-9FF3-4CA9-96DE-4EDB55551263}" type="slidenum">
              <a:rPr lang="en-US" altLang="zh-CN" smtClean="0"/>
              <a:pPr/>
              <a:t>9</a:t>
            </a:fld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3968080" cy="365125"/>
          </a:xfrm>
        </p:spPr>
        <p:txBody>
          <a:bodyPr/>
          <a:lstStyle/>
          <a:p>
            <a:r>
              <a:rPr lang="zh-CN" altLang="en-US" sz="1000" dirty="0"/>
              <a:t>上海市经济信息中心汽车产业研究室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22502715</a:t>
            </a:r>
          </a:p>
        </p:txBody>
      </p:sp>
    </p:spTree>
    <p:extLst>
      <p:ext uri="{BB962C8B-B14F-4D97-AF65-F5344CB8AC3E}">
        <p14:creationId xmlns:p14="http://schemas.microsoft.com/office/powerpoint/2010/main" val="4307446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10258</TotalTime>
  <Words>737</Words>
  <Application>Microsoft Office PowerPoint</Application>
  <PresentationFormat>全屏显示(4:3)</PresentationFormat>
  <Paragraphs>402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黑体</vt:lpstr>
      <vt:lpstr>宋体</vt:lpstr>
      <vt:lpstr>Arial</vt:lpstr>
      <vt:lpstr>Calibri</vt:lpstr>
      <vt:lpstr>Times New Roman</vt:lpstr>
      <vt:lpstr>Wingdings</vt:lpstr>
      <vt:lpstr>Office 主题</vt:lpstr>
      <vt:lpstr>PowerPoint 演示文稿</vt:lpstr>
      <vt:lpstr>2021年6月上海各车型上牌量同比情况</vt:lpstr>
      <vt:lpstr>近几年上海车辆月度上牌数累计情况</vt:lpstr>
      <vt:lpstr>近几年上海车辆月度上牌数量情况</vt:lpstr>
      <vt:lpstr>2021年6月上海上牌进口车来源国情况 </vt:lpstr>
      <vt:lpstr>2021年6月上海国产轿车分类型上牌情况 </vt:lpstr>
      <vt:lpstr>2021年6月上海国产小客车分类型上牌情况</vt:lpstr>
      <vt:lpstr>2021年6月上海上牌新能源小客车情况 </vt:lpstr>
      <vt:lpstr>上海市汽车保有量统计报表 </vt:lpstr>
      <vt:lpstr>PowerPoint 演示文稿</vt:lpstr>
    </vt:vector>
  </TitlesOfParts>
  <Company>SHIC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王琰</cp:lastModifiedBy>
  <cp:revision>662</cp:revision>
  <dcterms:created xsi:type="dcterms:W3CDTF">2002-12-18T04:51:24Z</dcterms:created>
  <dcterms:modified xsi:type="dcterms:W3CDTF">2021-07-06T11:09:51Z</dcterms:modified>
</cp:coreProperties>
</file>