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2021/8/3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2021/8/3</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a:t>
            </a:r>
            <a:r>
              <a:rPr lang="en-US" altLang="zh-CN" sz="2800" b="1" dirty="0">
                <a:solidFill>
                  <a:schemeClr val="bg1"/>
                </a:solidFill>
                <a:latin typeface="Microsoft YaHei" charset="-122"/>
                <a:ea typeface="Microsoft YaHei" charset="-122"/>
                <a:cs typeface="Microsoft YaHei" charset="-122"/>
              </a:rPr>
              <a:t>2021</a:t>
            </a:r>
            <a:r>
              <a:rPr lang="zh-CN" altLang="en-US" sz="2800" b="1" dirty="0">
                <a:solidFill>
                  <a:schemeClr val="bg1"/>
                </a:solidFill>
                <a:latin typeface="Microsoft YaHei" charset="-122"/>
                <a:ea typeface="Microsoft YaHei" charset="-122"/>
                <a:cs typeface="Microsoft YaHei" charset="-122"/>
              </a:rPr>
              <a:t>世界人工智能大会</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157502"/>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截至今年，上海已经连续</a:t>
            </a:r>
            <a:r>
              <a:rPr lang="en-US" altLang="zh-CN" sz="1600" b="1" dirty="0">
                <a:solidFill>
                  <a:srgbClr val="203864"/>
                </a:solidFill>
                <a:latin typeface="Arial" panose="020B0604020202020204" pitchFamily="34" charset="0"/>
                <a:ea typeface="微软雅黑" panose="020B0503020204020204" pitchFamily="34" charset="-122"/>
              </a:rPr>
              <a:t>4</a:t>
            </a:r>
            <a:r>
              <a:rPr lang="zh-CN" altLang="en-US" sz="1600" b="1" dirty="0">
                <a:solidFill>
                  <a:srgbClr val="203864"/>
                </a:solidFill>
                <a:latin typeface="Arial" panose="020B0604020202020204" pitchFamily="34" charset="0"/>
                <a:ea typeface="微软雅黑" panose="020B0503020204020204" pitchFamily="34" charset="-122"/>
              </a:rPr>
              <a:t>年举办世界人工智能大会。</a:t>
            </a:r>
            <a:r>
              <a:rPr lang="en-US" altLang="zh-CN" sz="1600" b="1" dirty="0">
                <a:solidFill>
                  <a:srgbClr val="203864"/>
                </a:solidFill>
                <a:latin typeface="Arial" panose="020B0604020202020204" pitchFamily="34" charset="0"/>
                <a:ea typeface="微软雅黑" panose="020B0503020204020204" pitchFamily="34" charset="-122"/>
              </a:rPr>
              <a:t>4</a:t>
            </a:r>
            <a:r>
              <a:rPr lang="zh-CN" altLang="en-US" sz="1600" b="1" dirty="0">
                <a:solidFill>
                  <a:srgbClr val="203864"/>
                </a:solidFill>
                <a:latin typeface="Arial" panose="020B0604020202020204" pitchFamily="34" charset="0"/>
                <a:ea typeface="微软雅黑" panose="020B0503020204020204" pitchFamily="34" charset="-122"/>
              </a:rPr>
              <a:t>年以来，国内人工智能产业发展迅猛。在全球人工智能竞争格局中，中国已跻身世界前列。大会上发布的</a:t>
            </a: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全球人工智能创新指数报告</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也显示，中国人工智能创新指数升至第</a:t>
            </a:r>
            <a:r>
              <a:rPr lang="en-US" altLang="zh-CN" sz="1600" b="1" dirty="0">
                <a:solidFill>
                  <a:srgbClr val="203864"/>
                </a:solidFill>
                <a:latin typeface="Arial" panose="020B0604020202020204" pitchFamily="34" charset="0"/>
                <a:ea typeface="微软雅黑" panose="020B0503020204020204" pitchFamily="34" charset="-122"/>
              </a:rPr>
              <a:t>2</a:t>
            </a:r>
            <a:r>
              <a:rPr lang="zh-CN" altLang="en-US" sz="1600" b="1" dirty="0">
                <a:solidFill>
                  <a:srgbClr val="203864"/>
                </a:solidFill>
                <a:latin typeface="Arial" panose="020B0604020202020204" pitchFamily="34" charset="0"/>
                <a:ea typeface="微软雅黑" panose="020B0503020204020204" pitchFamily="34" charset="-122"/>
              </a:rPr>
              <a:t>位，仅次于美国。</a:t>
            </a: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人工智能与各行业融合加深，经济潜力逐渐释放：</a:t>
            </a:r>
            <a:r>
              <a:rPr lang="en-US" altLang="zh-CN" sz="1600" b="1" dirty="0">
                <a:solidFill>
                  <a:srgbClr val="203864"/>
                </a:solidFill>
                <a:latin typeface="Arial" panose="020B0604020202020204" pitchFamily="34" charset="0"/>
                <a:ea typeface="微软雅黑" panose="020B0503020204020204" pitchFamily="34" charset="-122"/>
              </a:rPr>
              <a:t>AI</a:t>
            </a:r>
            <a:r>
              <a:rPr lang="zh-CN" altLang="en-US" sz="1600" b="1" dirty="0">
                <a:solidFill>
                  <a:srgbClr val="203864"/>
                </a:solidFill>
                <a:latin typeface="Arial" panose="020B0604020202020204" pitchFamily="34" charset="0"/>
                <a:ea typeface="微软雅黑" panose="020B0503020204020204" pitchFamily="34" charset="-122"/>
              </a:rPr>
              <a:t>、</a:t>
            </a:r>
            <a:r>
              <a:rPr lang="en-US" altLang="zh-CN" sz="1600" b="1" dirty="0">
                <a:solidFill>
                  <a:srgbClr val="203864"/>
                </a:solidFill>
                <a:latin typeface="Arial" panose="020B0604020202020204" pitchFamily="34" charset="0"/>
                <a:ea typeface="微软雅黑" panose="020B0503020204020204" pitchFamily="34" charset="-122"/>
              </a:rPr>
              <a:t>5G</a:t>
            </a:r>
            <a:r>
              <a:rPr lang="zh-CN" altLang="en-US" sz="1600" b="1" dirty="0">
                <a:solidFill>
                  <a:srgbClr val="203864"/>
                </a:solidFill>
                <a:latin typeface="Arial" panose="020B0604020202020204" pitchFamily="34" charset="0"/>
                <a:ea typeface="微软雅黑" panose="020B0503020204020204" pitchFamily="34" charset="-122"/>
              </a:rPr>
              <a:t>等技术加速了众多行业企业的数字化和智能化转型，有力推动经济增长。</a:t>
            </a: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年我国人工智能产业规模为</a:t>
            </a:r>
            <a:r>
              <a:rPr lang="en-US" altLang="zh-CN" sz="1600" b="1" dirty="0">
                <a:solidFill>
                  <a:srgbClr val="203864"/>
                </a:solidFill>
                <a:latin typeface="Arial" panose="020B0604020202020204" pitchFamily="34" charset="0"/>
                <a:ea typeface="微软雅黑" panose="020B0503020204020204" pitchFamily="34" charset="-122"/>
              </a:rPr>
              <a:t>3,031</a:t>
            </a:r>
            <a:r>
              <a:rPr lang="zh-CN" altLang="en-US" sz="1600" b="1" dirty="0">
                <a:solidFill>
                  <a:srgbClr val="203864"/>
                </a:solidFill>
                <a:latin typeface="Arial" panose="020B0604020202020204" pitchFamily="34" charset="0"/>
                <a:ea typeface="微软雅黑" panose="020B0503020204020204" pitchFamily="34" charset="-122"/>
              </a:rPr>
              <a:t>亿元，数字经济规模达到了</a:t>
            </a:r>
            <a:r>
              <a:rPr lang="en-US" altLang="zh-CN" sz="1600" b="1" dirty="0">
                <a:solidFill>
                  <a:srgbClr val="203864"/>
                </a:solidFill>
                <a:latin typeface="Arial" panose="020B0604020202020204" pitchFamily="34" charset="0"/>
                <a:ea typeface="微软雅黑" panose="020B0503020204020204" pitchFamily="34" charset="-122"/>
              </a:rPr>
              <a:t>41.4</a:t>
            </a:r>
            <a:r>
              <a:rPr lang="zh-CN" altLang="en-US" sz="1600" b="1" dirty="0">
                <a:solidFill>
                  <a:srgbClr val="203864"/>
                </a:solidFill>
                <a:latin typeface="Arial" panose="020B0604020202020204" pitchFamily="34" charset="0"/>
                <a:ea typeface="微软雅黑" panose="020B0503020204020204" pitchFamily="34" charset="-122"/>
              </a:rPr>
              <a:t>万亿元，且将保持稳定增长态势。汽车行业的人工智能应用尤为显著，自动驾驶、汽车芯片、智能制造、电动化和低碳化发展、科技化转型等都离不开人工智能技术的加持，车企的智能化发展带动整个汽车产业链智能化水平的提升，人工智能也有效赋能产业链企业降低成本增加效率，减少碳排放。</a:t>
            </a: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支持人工智能产业发展的政策不断完善：人工智能产业的高速发展也带来了不小的安全风险与挑战。政府不断出台政策支持人工智能产业发展的同时也在陆续发布相关安全技术和安全保护政策，逐渐完善相应的政策法规体系。“十四五”规划强调了网络安全保障制度的建立，</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数据安全法</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网络安全法</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个人信息保护法</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等法律的颁布与实施也将加速与数字经济发展相适应的政策法规体系的构建。</a:t>
            </a: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AA8ACB4-4CC8-4D7E-B838-0D35C67DB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AF2CEA-5F6C-465E-BD58-4F7CD93266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6FCDE0E-324B-4516-BE17-3DC82D3F39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2D4060-CC71-49B2-A853-E942250DE6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9B95EA6-ED76-423F-978A-0F1C751CF2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7014F5-9C7D-4787-BF7B-C688A4750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0EF9563-D13B-485A-91F6-7332869BE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49722B-4BF4-45E3-9AD1-400ADF6B93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54387</TotalTime>
  <Words>337</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8164</cp:revision>
  <cp:lastPrinted>2016-08-18T05:59:21Z</cp:lastPrinted>
  <dcterms:created xsi:type="dcterms:W3CDTF">2013-12-03T00:55:47Z</dcterms:created>
  <dcterms:modified xsi:type="dcterms:W3CDTF">2021-08-03T02:45:18Z</dcterms:modified>
</cp:coreProperties>
</file>