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8"/>
  </p:notesMasterIdLst>
  <p:sldIdLst>
    <p:sldId id="257" r:id="rId3"/>
    <p:sldId id="293" r:id="rId4"/>
    <p:sldId id="331" r:id="rId5"/>
    <p:sldId id="386" r:id="rId6"/>
    <p:sldId id="385" r:id="rId7"/>
    <p:sldId id="387" r:id="rId8"/>
    <p:sldId id="394" r:id="rId9"/>
    <p:sldId id="388" r:id="rId10"/>
    <p:sldId id="389" r:id="rId11"/>
    <p:sldId id="390" r:id="rId12"/>
    <p:sldId id="391" r:id="rId13"/>
    <p:sldId id="392" r:id="rId14"/>
    <p:sldId id="395" r:id="rId15"/>
    <p:sldId id="393" r:id="rId16"/>
    <p:sldId id="311" r:id="rId17"/>
  </p:sldIdLst>
  <p:sldSz cx="9144000" cy="5143500" type="screen16x9"/>
  <p:notesSz cx="6858000" cy="9144000"/>
  <p:custDataLst>
    <p:tags r:id="rId1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2021/7/4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15</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2021/7/4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2021/7/4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2021/7/4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2021/7/4</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2021/7/4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2021</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7</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关于推荐性国家标准</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纯电动乘用车技术条件（征求意见稿）</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的分析</a:t>
            </a:r>
          </a:p>
        </p:txBody>
      </p:sp>
    </p:spTree>
  </p:cSld>
  <p:clrMapOvr>
    <a:masterClrMapping/>
  </p:clrMapOvr>
  <mc:AlternateContent xmlns:mc="http://schemas.openxmlformats.org/markup-compatibility/2006">
    <mc:Choice xmlns=""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纯电动乘用车技术条件（征求意见稿）修订内容的分析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针对微型低速纯电动乘用车增加的技术要求（</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第六、增加微型低速纯电动乘用车动力性要求。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动力性要求包括最高车速、加速性能、爬坡性能、比功率四项要求。一是最高车速。微型低速纯电动乘用车按照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18385《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电动汽车动力性能试验方法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测量的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分钟最高车速应大于等于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40km/h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，且小于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70km/h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；二是加速性能。测量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0km/h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30km/h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加速时间应小于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10s</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；三是爬坡性能。最大爬坡度应不低于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。其中微型低速纯电动乘用车通过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坡度的爬坡车速不小于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 km/h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坡度的爬坡车速不小于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 km/h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；四是比功率。规定了微型低速纯电动乘用车比功率的要求，采用电机峰值功率与整车整备质量之比计算的比功率值应不小于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10kW/t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，且不大于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20kW/t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，避免该类车辆出现动力不足或动力储备过剩的情况。</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第七、增加微型低速纯电动乘用车低温起动性能要求。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规定车辆在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的试验环境温度下，浸车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后，应能正常起动、行驶。</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第八、增加微型低速纯电动乘用车碰撞安全要求。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针对微型低速纯电动乘用车车速较低的特点，将其正面碰撞试验车速规定为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40km/h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纯电动乘用车技术条件（征求意见稿）修订内容的分析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针对微型低速纯电动乘用车增加的技术要求（</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第九、明确微型低速纯电动乘用车续驶里程的试验方法。</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规定车辆应参照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18386.1《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电动汽车能量消耗量和续驶里程试验方法第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轻型汽车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的试验条件，按照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30km/h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车速匀速进行续驶里程试验并记录试验结果。</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第十、增加微型低速纯电动乘用车动力蓄电池技术要求。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车辆上安装的动力蓄电池的要求包括安全要求、电性能要求、循环寿命要求、能量密度要求共四项要求。一是安全要求。要求微型低速纯电动乘用车应配备电池管理系统，安全要求符合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38031《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，针对微型低速纯电动乘用车车速较低的特点，将蓄电池模拟碰撞试验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方向加速度规定为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38031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y</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方向加速度要求不变；二是电性能要求。微型低速纯电动乘用车动力蓄电池电性能应符合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31486《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电动汽车用动力蓄电池电性能要求及试验方法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要求；三是循环寿命要求。循环寿命应符合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31484《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电动汽车用动力蓄电池循环寿命要求及试验方法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的要求；四是能量密度要求。电池系统能量密度不应低于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70wh/kg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纯电动乘用车技术条件（征求意见稿）修订内容的分析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针对微型低速纯电动乘用车增加的技术要求（</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第十一、增加微型低速纯电动乘用车充电接口的要求。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车辆充电接口应符合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20234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（所有部分）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电动汽车传导充电用连接装置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的要求。</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第十二、增加微型低速纯电动乘用车标志和标识的要求。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在车身两侧及后侧易见部位应喷涂椭圆形状“微电”字样的标识；在车身后部喷涂或粘贴表示最大设计车速（单位：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km/h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）的阿拉伯数字。</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第十三、增加微型低速纯电动乘用车可靠性要求。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微型低速纯电动乘用车可靠性要求包括里程分配、故障、车辆维护、性能复试四项要求。一是里程分配。车辆的可靠性行驶试验应在试验场地内进行。微型低速纯电动乘用车可靠性行驶试验总里程为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8000 km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（其中强化坏路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2000 km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，平坦公路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6000 km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可靠性行驶试验前的动力性能试验里程、以及各试验间的行驶里程等可计入可靠性试验里程。二是故障。试验过程中不应出现致命故障和严重故障；三是车辆维修。整个行驶试验期间，不应更换动力系统的关键部件；四是性能复试。车辆可靠性试验结束后，进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分钟最高车速、续驶里程复试。微型低速纯电动乘用车最高车速、续驶里程与试验前比不应下降超过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纯电动乘用车技术条件（征求意见稿）修订内容的分析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1549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新增微型低速纯电动乘用车的相关技术要求</a:t>
            </a:r>
          </a:p>
        </p:txBody>
      </p:sp>
      <p:graphicFrame>
        <p:nvGraphicFramePr>
          <p:cNvPr id="6" name="表格 5"/>
          <p:cNvGraphicFramePr>
            <a:graphicFrameLocks noGrp="1"/>
          </p:cNvGraphicFramePr>
          <p:nvPr/>
        </p:nvGraphicFramePr>
        <p:xfrm>
          <a:off x="365758" y="1075766"/>
          <a:ext cx="8444756" cy="3560519"/>
        </p:xfrm>
        <a:graphic>
          <a:graphicData uri="http://schemas.openxmlformats.org/drawingml/2006/table">
            <a:tbl>
              <a:tblPr firstRow="1" bandRow="1">
                <a:tableStyleId>{5C22544A-7EE6-4342-B048-85BDC9FD1C3A}</a:tableStyleId>
              </a:tblPr>
              <a:tblGrid>
                <a:gridCol w="978948"/>
                <a:gridCol w="7465808"/>
              </a:tblGrid>
              <a:tr h="295215">
                <a:tc>
                  <a:txBody>
                    <a:bodyPr/>
                    <a:lstStyle/>
                    <a:p>
                      <a:pPr algn="ctr"/>
                      <a:r>
                        <a:rPr lang="zh-CN" altLang="en-US" sz="1200" b="1" kern="1200" dirty="0" smtClean="0">
                          <a:solidFill>
                            <a:schemeClr val="lt1"/>
                          </a:solidFill>
                          <a:latin typeface="+mn-lt"/>
                          <a:ea typeface="+mn-ea"/>
                          <a:cs typeface="+mn-cs"/>
                        </a:rPr>
                        <a:t>性能指标</a:t>
                      </a:r>
                      <a:endParaRPr lang="zh-CN" altLang="en-US" sz="1200" dirty="0"/>
                    </a:p>
                  </a:txBody>
                  <a:tcPr anchor="ctr"/>
                </a:tc>
                <a:tc>
                  <a:txBody>
                    <a:bodyPr/>
                    <a:lstStyle/>
                    <a:p>
                      <a:pPr algn="ctr"/>
                      <a:r>
                        <a:rPr lang="zh-CN" altLang="en-US" sz="1200" b="1" kern="1200" dirty="0" smtClean="0">
                          <a:solidFill>
                            <a:schemeClr val="lt1"/>
                          </a:solidFill>
                          <a:latin typeface="+mn-lt"/>
                          <a:ea typeface="+mn-ea"/>
                          <a:cs typeface="+mn-cs"/>
                        </a:rPr>
                        <a:t>具体要求</a:t>
                      </a:r>
                      <a:endParaRPr lang="zh-CN" altLang="en-US" sz="1200" dirty="0"/>
                    </a:p>
                  </a:txBody>
                  <a:tcPr anchor="ctr"/>
                </a:tc>
              </a:tr>
              <a:tr h="305055">
                <a:tc>
                  <a:txBody>
                    <a:bodyPr/>
                    <a:lstStyle/>
                    <a:p>
                      <a:pPr algn="ctr"/>
                      <a:r>
                        <a:rPr lang="zh-CN" altLang="en-US" sz="1050" kern="1200" dirty="0" smtClean="0">
                          <a:solidFill>
                            <a:schemeClr val="dk1"/>
                          </a:solidFill>
                          <a:latin typeface="+mn-lt"/>
                          <a:ea typeface="+mn-ea"/>
                          <a:cs typeface="+mn-cs"/>
                        </a:rPr>
                        <a:t>外廓尺寸</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车辆长度应不大于</a:t>
                      </a:r>
                      <a:r>
                        <a:rPr lang="en-US" altLang="zh-CN" sz="1050" dirty="0" smtClean="0"/>
                        <a:t>3500mm</a:t>
                      </a:r>
                      <a:r>
                        <a:rPr lang="zh-CN" altLang="en-US" sz="1050" dirty="0" smtClean="0"/>
                        <a:t>，宽度应不大于</a:t>
                      </a:r>
                      <a:r>
                        <a:rPr lang="en-US" altLang="zh-CN" sz="1050" dirty="0" smtClean="0"/>
                        <a:t>1500mm</a:t>
                      </a:r>
                      <a:r>
                        <a:rPr lang="zh-CN" altLang="en-US" sz="1050" dirty="0" smtClean="0"/>
                        <a:t>，高度应不大于</a:t>
                      </a:r>
                      <a:r>
                        <a:rPr lang="en-US" altLang="zh-CN" sz="1050" dirty="0" smtClean="0"/>
                        <a:t>1700mm</a:t>
                      </a:r>
                      <a:r>
                        <a:rPr lang="zh-CN" altLang="en-US" sz="1050" dirty="0" smtClean="0"/>
                        <a:t>。</a:t>
                      </a:r>
                      <a:endParaRPr lang="zh-CN" altLang="en-US" sz="1050" dirty="0"/>
                    </a:p>
                  </a:txBody>
                  <a:tcPr anchor="ctr"/>
                </a:tc>
              </a:tr>
              <a:tr h="400159">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kern="1200" dirty="0" smtClean="0">
                          <a:solidFill>
                            <a:schemeClr val="dk1"/>
                          </a:solidFill>
                          <a:latin typeface="+mn-lt"/>
                          <a:ea typeface="+mn-ea"/>
                          <a:cs typeface="+mn-cs"/>
                        </a:rPr>
                        <a:t>整车整备</a:t>
                      </a:r>
                      <a:endParaRPr lang="en-US" altLang="zh-CN" sz="1050" kern="1200" dirty="0" smtClean="0">
                        <a:solidFill>
                          <a:schemeClr val="dk1"/>
                        </a:solidFill>
                        <a:latin typeface="+mn-lt"/>
                        <a:ea typeface="+mn-ea"/>
                        <a:cs typeface="+mn-cs"/>
                      </a:endParaRPr>
                    </a:p>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kern="1200" dirty="0" smtClean="0">
                          <a:solidFill>
                            <a:schemeClr val="dk1"/>
                          </a:solidFill>
                          <a:latin typeface="+mn-lt"/>
                          <a:ea typeface="+mn-ea"/>
                          <a:cs typeface="+mn-cs"/>
                        </a:rPr>
                        <a:t>质量</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整车整备质量不应超过</a:t>
                      </a:r>
                      <a:r>
                        <a:rPr lang="en-US" altLang="zh-CN" sz="1050" dirty="0" smtClean="0"/>
                        <a:t>750kg〔</a:t>
                      </a:r>
                      <a:r>
                        <a:rPr lang="zh-CN" altLang="en-US" sz="1050" dirty="0" smtClean="0"/>
                        <a:t>注：包括车载动力蓄电池、润滑油、冷却液、随车工具、备胎（如果有）、灭火器、三角警告牌等所有装置的质量</a:t>
                      </a:r>
                      <a:r>
                        <a:rPr lang="en-US" altLang="zh-CN" sz="1050" dirty="0" smtClean="0"/>
                        <a:t>〕</a:t>
                      </a:r>
                      <a:r>
                        <a:rPr lang="zh-CN" altLang="en-US" sz="1050" dirty="0" smtClean="0"/>
                        <a:t>。</a:t>
                      </a:r>
                      <a:endParaRPr lang="zh-CN" altLang="en-US" sz="1050" dirty="0"/>
                    </a:p>
                  </a:txBody>
                  <a:tcPr anchor="ctr"/>
                </a:tc>
              </a:tr>
              <a:tr h="300134">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smtClean="0"/>
                        <a:t>碰撞后安全</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正面碰撞试验以</a:t>
                      </a:r>
                      <a:r>
                        <a:rPr lang="en-US" altLang="zh-CN" sz="1050" dirty="0" smtClean="0"/>
                        <a:t>40 km/h</a:t>
                      </a:r>
                      <a:r>
                        <a:rPr lang="zh-CN" altLang="en-US" sz="1050" dirty="0" smtClean="0"/>
                        <a:t>的速度进行，试验结果应符合</a:t>
                      </a:r>
                      <a:r>
                        <a:rPr lang="en-US" altLang="zh-CN" sz="1050" dirty="0" smtClean="0"/>
                        <a:t>GB/T 31498</a:t>
                      </a:r>
                      <a:r>
                        <a:rPr lang="zh-CN" altLang="en-US" sz="1050" dirty="0" smtClean="0"/>
                        <a:t>的要求。</a:t>
                      </a:r>
                      <a:endParaRPr lang="zh-CN" altLang="en-US" sz="1050" dirty="0"/>
                    </a:p>
                  </a:txBody>
                  <a:tcPr anchor="ctr"/>
                </a:tc>
              </a:tr>
              <a:tr h="400159">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smtClean="0"/>
                        <a:t>制动性能</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制动性能要求和试验方法应满足附录</a:t>
                      </a:r>
                      <a:r>
                        <a:rPr lang="en-US" altLang="zh-CN" sz="1050" dirty="0" smtClean="0"/>
                        <a:t>A</a:t>
                      </a:r>
                      <a:r>
                        <a:rPr lang="zh-CN" altLang="en-US" sz="1050" dirty="0" smtClean="0"/>
                        <a:t>。</a:t>
                      </a:r>
                      <a:r>
                        <a:rPr lang="en-US" altLang="zh-CN" sz="1050" dirty="0" smtClean="0"/>
                        <a:t>〔</a:t>
                      </a:r>
                      <a:r>
                        <a:rPr lang="zh-CN" altLang="en-US" sz="1050" dirty="0" smtClean="0"/>
                        <a:t>附录</a:t>
                      </a:r>
                      <a:r>
                        <a:rPr lang="en-US" altLang="zh-CN" sz="1050" dirty="0" smtClean="0"/>
                        <a:t>A</a:t>
                      </a:r>
                      <a:r>
                        <a:rPr lang="zh-CN" altLang="en-US" sz="1050" dirty="0" smtClean="0"/>
                        <a:t>明确了</a:t>
                      </a:r>
                      <a:r>
                        <a:rPr lang="en-US" altLang="zh-CN" sz="1050" dirty="0" smtClean="0"/>
                        <a:t>O-</a:t>
                      </a:r>
                      <a:r>
                        <a:rPr lang="zh-CN" altLang="en-US" sz="1050" dirty="0" smtClean="0"/>
                        <a:t>型试验、 </a:t>
                      </a:r>
                      <a:r>
                        <a:rPr lang="en-US" altLang="zh-CN" sz="1050" dirty="0" smtClean="0"/>
                        <a:t>I-</a:t>
                      </a:r>
                      <a:r>
                        <a:rPr lang="zh-CN" altLang="en-US" sz="1050" dirty="0" smtClean="0"/>
                        <a:t>型试验（热衰退和恢复试验）、应急制动、驻车制动、 </a:t>
                      </a:r>
                      <a:r>
                        <a:rPr lang="en-US" altLang="zh-CN" sz="1050" dirty="0" smtClean="0"/>
                        <a:t>ABS</a:t>
                      </a:r>
                      <a:r>
                        <a:rPr lang="zh-CN" altLang="en-US" sz="1050" dirty="0" smtClean="0"/>
                        <a:t>附加检查试验方法及要求等各项具体要求</a:t>
                      </a:r>
                      <a:r>
                        <a:rPr lang="en-US" altLang="zh-CN" sz="1050" dirty="0" smtClean="0"/>
                        <a:t>〕</a:t>
                      </a:r>
                      <a:endParaRPr lang="zh-CN" altLang="en-US" sz="1050" dirty="0"/>
                    </a:p>
                  </a:txBody>
                  <a:tcPr anchor="ctr"/>
                </a:tc>
              </a:tr>
              <a:tr h="422906">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smtClean="0"/>
                        <a:t>稳定性</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车辆应按照</a:t>
                      </a:r>
                      <a:r>
                        <a:rPr lang="en-US" altLang="zh-CN" sz="1050" dirty="0" smtClean="0"/>
                        <a:t>GB/T 6323</a:t>
                      </a:r>
                      <a:r>
                        <a:rPr lang="zh-CN" altLang="en-US" sz="1050" dirty="0" smtClean="0"/>
                        <a:t>进行操纵稳定性试验，其指标应符合</a:t>
                      </a:r>
                      <a:r>
                        <a:rPr lang="en-US" altLang="zh-CN" sz="1050" dirty="0" smtClean="0"/>
                        <a:t>QC/T 480</a:t>
                      </a:r>
                      <a:r>
                        <a:rPr lang="zh-CN" altLang="en-US" sz="1050" dirty="0" smtClean="0"/>
                        <a:t>的要求。微型低速纯电动乘用车按照</a:t>
                      </a:r>
                      <a:r>
                        <a:rPr lang="en-US" altLang="zh-CN" sz="1050" dirty="0" smtClean="0"/>
                        <a:t>GB/T 14172</a:t>
                      </a:r>
                      <a:r>
                        <a:rPr lang="zh-CN" altLang="en-US" sz="1050" dirty="0" smtClean="0"/>
                        <a:t>规定的方法，在空载、静态状态下测试，向左侧和右侧倾斜的侧倾稳定角均应大于等于</a:t>
                      </a:r>
                      <a:r>
                        <a:rPr lang="en-US" altLang="zh-CN" sz="1050" dirty="0" smtClean="0"/>
                        <a:t>35°</a:t>
                      </a:r>
                      <a:r>
                        <a:rPr lang="zh-CN" altLang="en-US" sz="1050" dirty="0" smtClean="0"/>
                        <a:t>。</a:t>
                      </a:r>
                      <a:endParaRPr lang="zh-CN" altLang="en-US" sz="1050" dirty="0"/>
                    </a:p>
                  </a:txBody>
                  <a:tcPr anchor="ctr"/>
                </a:tc>
              </a:tr>
              <a:tr h="711394">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smtClean="0"/>
                        <a:t>车辆动力</a:t>
                      </a:r>
                      <a:endParaRPr lang="en-US" altLang="zh-CN" sz="1050" dirty="0" smtClean="0"/>
                    </a:p>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smtClean="0"/>
                        <a:t>性能</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a:t>
                      </a:r>
                      <a:r>
                        <a:rPr lang="en-US" altLang="zh-CN" sz="1050" dirty="0" smtClean="0"/>
                        <a:t>1</a:t>
                      </a:r>
                      <a:r>
                        <a:rPr lang="zh-CN" altLang="en-US" sz="1050" dirty="0" smtClean="0"/>
                        <a:t>）最高车速：车辆按照</a:t>
                      </a:r>
                      <a:r>
                        <a:rPr lang="en-US" altLang="zh-CN" sz="1050" dirty="0" smtClean="0"/>
                        <a:t>GB/T 18385</a:t>
                      </a:r>
                      <a:r>
                        <a:rPr lang="zh-CN" altLang="en-US" sz="1050" dirty="0" smtClean="0"/>
                        <a:t>规定的试验方法测量</a:t>
                      </a:r>
                      <a:r>
                        <a:rPr lang="en-US" altLang="zh-CN" sz="1050" dirty="0" smtClean="0"/>
                        <a:t>30</a:t>
                      </a:r>
                      <a:r>
                        <a:rPr lang="zh-CN" altLang="en-US" sz="1050" dirty="0" smtClean="0"/>
                        <a:t>分钟最高车速应大于等于</a:t>
                      </a:r>
                      <a:r>
                        <a:rPr lang="en-US" altLang="zh-CN" sz="1050" dirty="0" smtClean="0"/>
                        <a:t>40 km/h</a:t>
                      </a:r>
                      <a:r>
                        <a:rPr lang="zh-CN" altLang="en-US" sz="1050" dirty="0" smtClean="0"/>
                        <a:t>且小于</a:t>
                      </a:r>
                      <a:r>
                        <a:rPr lang="en-US" altLang="zh-CN" sz="1050" dirty="0" smtClean="0"/>
                        <a:t>70 km/h</a:t>
                      </a:r>
                      <a:r>
                        <a:rPr lang="zh-CN" altLang="en-US" sz="1050" dirty="0" smtClean="0"/>
                        <a:t>；（</a:t>
                      </a:r>
                      <a:r>
                        <a:rPr lang="en-US" altLang="zh-CN" sz="1050" dirty="0" smtClean="0"/>
                        <a:t>2</a:t>
                      </a:r>
                      <a:r>
                        <a:rPr lang="zh-CN" altLang="en-US" sz="1050" dirty="0" smtClean="0"/>
                        <a:t>）加速性能：测量</a:t>
                      </a:r>
                      <a:r>
                        <a:rPr lang="en-US" altLang="zh-CN" sz="1050" dirty="0" smtClean="0"/>
                        <a:t>0km/h</a:t>
                      </a:r>
                      <a:r>
                        <a:rPr lang="zh-CN" altLang="en-US" sz="1050" dirty="0" smtClean="0"/>
                        <a:t>～</a:t>
                      </a:r>
                      <a:r>
                        <a:rPr lang="en-US" altLang="zh-CN" sz="1050" dirty="0" smtClean="0"/>
                        <a:t>30km/h </a:t>
                      </a:r>
                      <a:r>
                        <a:rPr lang="zh-CN" altLang="en-US" sz="1050" dirty="0" smtClean="0"/>
                        <a:t>加速时间应小于</a:t>
                      </a:r>
                      <a:r>
                        <a:rPr lang="en-US" altLang="zh-CN" sz="1050" dirty="0" smtClean="0"/>
                        <a:t>10s</a:t>
                      </a:r>
                      <a:r>
                        <a:rPr lang="zh-CN" altLang="en-US" sz="1050" dirty="0" smtClean="0"/>
                        <a:t>；（</a:t>
                      </a:r>
                      <a:r>
                        <a:rPr lang="en-US" altLang="zh-CN" sz="1050" dirty="0" smtClean="0"/>
                        <a:t>3</a:t>
                      </a:r>
                      <a:r>
                        <a:rPr lang="zh-CN" altLang="en-US" sz="1050" dirty="0" smtClean="0"/>
                        <a:t>）爬坡性能：最大爬坡度应不低于</a:t>
                      </a:r>
                      <a:r>
                        <a:rPr lang="en-US" altLang="zh-CN" sz="1050" dirty="0" smtClean="0"/>
                        <a:t>20%</a:t>
                      </a:r>
                      <a:r>
                        <a:rPr lang="zh-CN" altLang="en-US" sz="1050" dirty="0" smtClean="0"/>
                        <a:t>。通过</a:t>
                      </a:r>
                      <a:r>
                        <a:rPr lang="en-US" altLang="zh-CN" sz="1050" dirty="0" smtClean="0"/>
                        <a:t>4%</a:t>
                      </a:r>
                      <a:r>
                        <a:rPr lang="zh-CN" altLang="en-US" sz="1050" dirty="0" smtClean="0"/>
                        <a:t>坡度的爬坡车速不小于</a:t>
                      </a:r>
                      <a:r>
                        <a:rPr lang="en-US" altLang="zh-CN" sz="1050" dirty="0" smtClean="0"/>
                        <a:t>20 km/h</a:t>
                      </a:r>
                      <a:r>
                        <a:rPr lang="zh-CN" altLang="en-US" sz="1050" dirty="0" smtClean="0"/>
                        <a:t>，通过</a:t>
                      </a:r>
                      <a:r>
                        <a:rPr lang="en-US" altLang="zh-CN" sz="1050" dirty="0" smtClean="0"/>
                        <a:t>12%</a:t>
                      </a:r>
                      <a:r>
                        <a:rPr lang="zh-CN" altLang="en-US" sz="1050" dirty="0" smtClean="0"/>
                        <a:t>坡度的爬坡车速不小于</a:t>
                      </a:r>
                      <a:r>
                        <a:rPr lang="en-US" altLang="zh-CN" sz="1050" dirty="0" smtClean="0"/>
                        <a:t>10 km/h</a:t>
                      </a:r>
                      <a:r>
                        <a:rPr lang="zh-CN" altLang="en-US" sz="1050" dirty="0" smtClean="0"/>
                        <a:t>；（</a:t>
                      </a:r>
                      <a:r>
                        <a:rPr lang="en-US" altLang="zh-CN" sz="1050" dirty="0" smtClean="0"/>
                        <a:t>4</a:t>
                      </a:r>
                      <a:r>
                        <a:rPr lang="zh-CN" altLang="en-US" sz="1050" dirty="0" smtClean="0"/>
                        <a:t>）比功率：采用电机峰值功率与整车整备质量之比计算的比功率值应不小于</a:t>
                      </a:r>
                      <a:r>
                        <a:rPr lang="en-US" altLang="zh-CN" sz="1050" dirty="0" smtClean="0"/>
                        <a:t>10kW/t</a:t>
                      </a:r>
                      <a:r>
                        <a:rPr lang="zh-CN" altLang="en-US" sz="1050" dirty="0" smtClean="0"/>
                        <a:t>，且不大于</a:t>
                      </a:r>
                      <a:r>
                        <a:rPr lang="en-US" altLang="zh-CN" sz="1050" dirty="0" smtClean="0"/>
                        <a:t>20kW/t</a:t>
                      </a:r>
                      <a:r>
                        <a:rPr lang="zh-CN" altLang="en-US" sz="1050" dirty="0" smtClean="0"/>
                        <a:t>。</a:t>
                      </a:r>
                      <a:endParaRPr lang="zh-CN" altLang="en-US" sz="1050" dirty="0"/>
                    </a:p>
                  </a:txBody>
                  <a:tcPr anchor="ctr"/>
                </a:tc>
              </a:tr>
              <a:tr h="682729">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smtClean="0"/>
                        <a:t>动力蓄电池</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a:t>
                      </a:r>
                      <a:r>
                        <a:rPr lang="en-US" altLang="zh-CN" sz="1050" dirty="0" smtClean="0"/>
                        <a:t>1</a:t>
                      </a:r>
                      <a:r>
                        <a:rPr lang="zh-CN" altLang="en-US" sz="1050" dirty="0" smtClean="0"/>
                        <a:t>）安全要求：蓄电池应该配备电池管理系统，安全要求应符合</a:t>
                      </a:r>
                      <a:r>
                        <a:rPr lang="en-US" altLang="zh-CN" sz="1050" dirty="0" smtClean="0"/>
                        <a:t>GB 38031</a:t>
                      </a:r>
                      <a:r>
                        <a:rPr lang="zh-CN" altLang="en-US" sz="1050" dirty="0" smtClean="0"/>
                        <a:t>的要求。蓄电池模拟碰撞试验，在</a:t>
                      </a:r>
                      <a:r>
                        <a:rPr lang="en-US" altLang="zh-CN" sz="1050" dirty="0" smtClean="0"/>
                        <a:t>x</a:t>
                      </a:r>
                      <a:r>
                        <a:rPr lang="zh-CN" altLang="en-US" sz="1050" dirty="0" smtClean="0"/>
                        <a:t>方向加速度为</a:t>
                      </a:r>
                      <a:r>
                        <a:rPr lang="en-US" altLang="zh-CN" sz="1050" dirty="0" smtClean="0"/>
                        <a:t>GB 38031</a:t>
                      </a:r>
                      <a:r>
                        <a:rPr lang="zh-CN" altLang="en-US" sz="1050" dirty="0" smtClean="0"/>
                        <a:t>要求的</a:t>
                      </a:r>
                      <a:r>
                        <a:rPr lang="en-US" altLang="zh-CN" sz="1050" dirty="0" smtClean="0"/>
                        <a:t>80%</a:t>
                      </a:r>
                      <a:r>
                        <a:rPr lang="zh-CN" altLang="en-US" sz="1050" dirty="0" smtClean="0"/>
                        <a:t>，</a:t>
                      </a:r>
                      <a:r>
                        <a:rPr lang="en-US" altLang="zh-CN" sz="1050" dirty="0" smtClean="0"/>
                        <a:t>y</a:t>
                      </a:r>
                      <a:r>
                        <a:rPr lang="zh-CN" altLang="en-US" sz="1050" dirty="0" smtClean="0"/>
                        <a:t>方向加速度要求保持不变；（</a:t>
                      </a:r>
                      <a:r>
                        <a:rPr lang="en-US" altLang="zh-CN" sz="1050" dirty="0" smtClean="0"/>
                        <a:t>2</a:t>
                      </a:r>
                      <a:r>
                        <a:rPr lang="zh-CN" altLang="en-US" sz="1050" dirty="0" smtClean="0"/>
                        <a:t>）电性能要求：蓄电池电性能应符合</a:t>
                      </a:r>
                      <a:r>
                        <a:rPr lang="en-US" altLang="zh-CN" sz="1050" dirty="0" smtClean="0"/>
                        <a:t>GB/T 31486</a:t>
                      </a:r>
                      <a:r>
                        <a:rPr lang="zh-CN" altLang="en-US" sz="1050" dirty="0" smtClean="0"/>
                        <a:t>的要求；（</a:t>
                      </a:r>
                      <a:r>
                        <a:rPr lang="en-US" altLang="zh-CN" sz="1050" dirty="0" smtClean="0"/>
                        <a:t>3</a:t>
                      </a:r>
                      <a:r>
                        <a:rPr lang="zh-CN" altLang="en-US" sz="1050" dirty="0" smtClean="0"/>
                        <a:t>）循环寿命要求：蓄电池循环寿命应符合</a:t>
                      </a:r>
                      <a:r>
                        <a:rPr lang="en-US" altLang="zh-CN" sz="1050" dirty="0" smtClean="0"/>
                        <a:t>GB/T 31484</a:t>
                      </a:r>
                      <a:r>
                        <a:rPr lang="zh-CN" altLang="en-US" sz="1050" dirty="0" smtClean="0"/>
                        <a:t>的要求；（</a:t>
                      </a:r>
                      <a:r>
                        <a:rPr lang="en-US" altLang="zh-CN" sz="1050" dirty="0" smtClean="0"/>
                        <a:t>4</a:t>
                      </a:r>
                      <a:r>
                        <a:rPr lang="zh-CN" altLang="en-US" sz="1050" dirty="0" smtClean="0"/>
                        <a:t>）能量密度要求：蓄电池电池系统能量密度不应低于</a:t>
                      </a:r>
                      <a:r>
                        <a:rPr lang="en-US" altLang="zh-CN" sz="1050" dirty="0" smtClean="0"/>
                        <a:t>70Wh/kg</a:t>
                      </a:r>
                      <a:r>
                        <a:rPr lang="zh-CN" altLang="en-US" sz="1050" dirty="0" smtClean="0"/>
                        <a:t>。</a:t>
                      </a:r>
                      <a:endParaRPr lang="zh-CN" altLang="en-US" sz="1050" dirty="0"/>
                    </a:p>
                  </a:txBody>
                  <a:tcPr anchor="ctr"/>
                </a:tc>
              </a:tr>
            </a:tbl>
          </a:graphicData>
        </a:graphic>
      </p:graphicFrame>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纯电动乘用车技术条件（征求意见稿）修订内容的分析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此次标准修订对纯电动乘用车产业发展作用的总体分析</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此次启动修订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28382《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一方面更新该标准中引用的电安全、电池、续驶里程等老标准，结合最新的电动汽车技术发展，更新对纯电动乘用车的技术要求。另一方面，将微型低速纯电动乘用车作为纯电动乘用车的一个子门类要求，针对微型低速纯电动乘用车具有的低速化、小型化、轻量化等特点制定相关的技术条件，试验方法。在安全要求不降低基础上，明确低产品属性，有助于加快行业规范管理，促进产业规范有序发展，有利于保障人民安全出行需求。</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新增微型低速纯电动乘用车的相关技术要求，对规范该类车型的行业管理具有重要意义。一是将微型低速纯电动乘用车增加为纯电动乘用车的一个子类，相关部门可以最大程度沿用现有机动车管理制度，不用再单独另建一套管理制度，有利于加快推动后续的规范管理工作开展。二是相关技术指标明确，可为各级管理部门和地方政府开展清理整顿工作提供合理依据。三是本次修订在外廓尺寸、整车整备质量、碰撞后安全、制动性能、稳定性、车辆动力性能、动力蓄电池的要求等方面都提出了科学合理的指标要求，为企业开发规范合规产品指明了方向。</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95655"/>
            <a:ext cx="8555878" cy="3612143"/>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28382-2012《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由国家质量监督检验检疫总局、国家标准化管理委员会批准发布，自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日起实施。该标准规定了座位数在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及以下的纯电动乘用车的术语和定义、技术要求和试验方法，适用于使用动力蓄电池驱动的纯电动乘用车。该标准发布实施以来，进一步规范了我国电动汽车的研发和生产，有利于推动电动汽车市场应用，加强电动汽车管理，促进电动汽车产业健康发展。但是，近年来，随着我国新能源汽车产业蓬勃发展，纯电动乘用车技术取得了跨越式发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28382-2012《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国家标准中部分技术</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条款已</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不适应新技术发展。同时，低速纯电动乘用车产品质量良莠不齐，需要加强管理。因此，</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日，国家标准化管理委员会下达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28382-2012《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的修行计划。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日，工业和信息化部装备工业一司公开征求对推荐性国家标准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修订征求意见稿的意见。在此，对修订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28382-2012《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的必要性，以及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修订的主要内容进行分析。</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修订</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的必要性</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促进纯电动乘用车技术进步、保障行业健康发展的需要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28382-2012《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国家标准中部分技术条款，如最高车速、续驶里程，电动汽车电池系统要求等，存在不适应新技术发展等问题。按照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28382-2012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标准的动力性能</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要求规定</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分钟最高车速：按照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18385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规定的试验方法测量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分钟最高车速，其值应不低于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 km/h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；续驶里程：按照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18386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测量工况法续驶里程，其值应大于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 km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。同时规定了电动汽车安全、质量分配、加速性能、爬坡性能、低温性能、可靠性等方面的技术指标。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近年来，在国家和地方政策的大力扶持下，我国纯电动汽车得到了快速发展，纯电动乘用车技术指标不断提高，纯电动乘用车续航里程基本上达到了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400km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左右，动力蓄电池充电循环次数有了显著提升。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年我国纯电动汽车销量达到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，全年纯电动汽车销量占新能源汽车销量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136.7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万辆的比例达到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，其中纯电动乘用车占</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左右。纯电动汽车已成为我国新能源汽车的主流车型。但是，我国纯电动乘用车技术水平与发达国家相比仍有一定差距。因此，为促进纯电动乘用车技术进步、保障行业健康发展，需要对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28382-2012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标准进行适应性修订。</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修订</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的必要性</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规范管理微型低速纯电动乘用车的需要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近年来，我国微型低速纯电动乘用车市场快速增长，企业投资和数量迅速增加。据不完全统计，全国已有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家左右规模以上微型低速纯电动乘用车生产企业，产能超过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万辆，主要分布在山东、河南、河北、江苏、福建等地区。微型低速纯电动乘用车广义上属于纯电动乘用车，但其具有低速化、小型化、轻量化等自身</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特点。市场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调研发现微型低速纯电动乘用车产品质量良莠不齐，引发多起交通安全事故，部分产品不符合制动、车身强度、碰撞等国家标准的基本要求。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月，工业和信息化部会同公安部、发展改革委、原质检总局、科技部等五部门向国务院联合呈报了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关于低速电动车管理有关问题的请示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月，国务院批复同意了“升级一批、规范一批、淘汰一批”的四轮低速电动车治理总体思路，明确了加强低速电动车管理的措施要求，以引导产业转型升级、规范发展。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为了规范管理微型低速纯电动乘用车，维护正常的交通秩序，保障行车安全，有必要在修订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28382—2012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时，将微型低速纯电动乘用车一并纳入考虑，明确基本的安全技术指标要求，有力支撑行业监管，促进产业规范有序发展。</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纯电动乘用车技术条件（征求意见稿）修订内容的分析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对原标准纯电动乘用车技术条件的修订（</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意见稿对原标准纯电动乘用车技术条件的修订主要有以下五个方面：</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第一、删除原标准中质量分配与行李箱容积的要求。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一是删除了车辆的动力蓄电池总质量与整车整备质量比值不应大于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的要求，主要考虑是随着整车轻量化技术的发展，对于装载电池较多的长续航版车辆，电池与整车整备质量的比值会进一步提高，为鼓励先进技术进步，删除该项要求。二是删除了对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座乘用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车行李箱</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容积宜大于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立方米的</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要求。该要求本身不是强制性条款，考虑行李箱容积只与车辆的个性化设计相关，不宜做强制要求，所以删除该条款。</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第二、增加对纯电动乘用车低速提示音的要求。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增加了纯电动乘用车应满足新发布的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37153《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电动汽车低速提示音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电动汽车低速提示音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该标准规定了电动汽车低速行驶提示音工作的车速范围、声级限值、频率要求、声音类型以及暂停开关等要求和试验方法。该标准有利于提高电动汽车在低速行驶状态下的可察觉性，增强电动汽车的安全性能，有效保护包括行人在内的其他道路使用者的人身安全。</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纯电动乘用车技术条件（征求意见稿）修订内容的分析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对原标准纯电动乘用车技术条件的修订（</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第三、修订纯电动乘用车最高车速的要求。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分钟最高车速的最低车速要求由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80km/h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提高到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100km/h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。即，按照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18385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规定的试验方法测量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分钟最高车速，其值应不小于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 km/h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第四、修订纯电动乘用车续驶里程的要求。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纯电动乘用车应按照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18386.1《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电动汽车能量消耗量和续驶里程试验方法 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部分：轻型汽车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进行续驶里程测试，续驶里程要求由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80km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提高到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100km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。即，按照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18386.1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测量工况法续驶里程，其值应不小于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100km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第五、修订对纯电动乘用车动力蓄电池的要求。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引用了最新的电池相关标准，对纯电动乘用车上安装的动力蓄电池的安全要求、电性能要求、循环寿命要求、能量密度要求、充电接口要求明确规定。</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纯电动乘用车动力蓄电池安全要求符合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38031《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，纯电动乘用车动力蓄电池电性能应符合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31486《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电动汽车用动力蓄电池电性能要求及试验方法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要求，纯电动乘用车动力蓄电池循环寿命应符合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31484《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电动汽车用动力蓄电池循环寿命要求及试验方法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的要求。此外，增加了电池能量密度不应低于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70wh/kg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的要求。</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纯电动乘用车技术条件（征求意见稿）修订内容的分析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80489"/>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原标准与修订意见稿重要性能要求的对比</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387274" y="1172582"/>
          <a:ext cx="8412481" cy="3322321"/>
        </p:xfrm>
        <a:graphic>
          <a:graphicData uri="http://schemas.openxmlformats.org/drawingml/2006/table">
            <a:tbl>
              <a:tblPr firstRow="1" bandRow="1">
                <a:tableStyleId>{5C22544A-7EE6-4342-B048-85BDC9FD1C3A}</a:tableStyleId>
              </a:tblPr>
              <a:tblGrid>
                <a:gridCol w="1323192"/>
                <a:gridCol w="1511450"/>
                <a:gridCol w="1511450"/>
                <a:gridCol w="4066389"/>
              </a:tblGrid>
              <a:tr h="659804">
                <a:tc>
                  <a:txBody>
                    <a:bodyPr/>
                    <a:lstStyle/>
                    <a:p>
                      <a:r>
                        <a:rPr lang="en-US" altLang="zh-CN" dirty="0" smtClean="0"/>
                        <a:t>         </a:t>
                      </a:r>
                      <a:r>
                        <a:rPr lang="zh-CN" altLang="en-US" baseline="0" dirty="0" smtClean="0"/>
                        <a:t>     </a:t>
                      </a:r>
                      <a:r>
                        <a:rPr lang="zh-CN" altLang="en-US" dirty="0" smtClean="0"/>
                        <a:t>要求</a:t>
                      </a:r>
                      <a:endParaRPr lang="en-US" altLang="zh-CN" dirty="0" smtClean="0"/>
                    </a:p>
                    <a:p>
                      <a:r>
                        <a:rPr lang="zh-CN" altLang="en-US" dirty="0" smtClean="0"/>
                        <a:t>标准</a:t>
                      </a:r>
                      <a:endParaRPr lang="zh-CN" altLang="en-US" dirty="0"/>
                    </a:p>
                  </a:txBody>
                  <a:tcPr>
                    <a:lnT w="12700" cap="flat" cmpd="sng" algn="ctr">
                      <a:solidFill>
                        <a:schemeClr val="tx1"/>
                      </a:solidFill>
                      <a:prstDash val="solid"/>
                      <a:round/>
                      <a:headEnd type="none" w="med" len="med"/>
                      <a:tailEnd type="none" w="med" len="med"/>
                    </a:lnT>
                    <a:lnTlToBr w="12700" cap="flat" cmpd="sng" algn="ctr">
                      <a:solidFill>
                        <a:schemeClr val="tx1"/>
                      </a:solidFill>
                      <a:prstDash val="solid"/>
                      <a:round/>
                      <a:headEnd type="none" w="med" len="med"/>
                      <a:tailEnd type="none" w="med" len="med"/>
                    </a:lnTlToBr>
                  </a:tcPr>
                </a:tc>
                <a:tc>
                  <a:txBody>
                    <a:bodyPr/>
                    <a:lstStyle/>
                    <a:p>
                      <a:pPr algn="ctr">
                        <a:spcAft>
                          <a:spcPts val="0"/>
                        </a:spcAft>
                      </a:pPr>
                      <a:r>
                        <a:rPr lang="en-US" sz="1400" b="1" kern="100" dirty="0" smtClean="0">
                          <a:latin typeface="Calibri"/>
                          <a:ea typeface="宋体"/>
                          <a:cs typeface="Times New Roman"/>
                        </a:rPr>
                        <a:t>30</a:t>
                      </a:r>
                      <a:r>
                        <a:rPr lang="zh-CN" altLang="en-US" sz="1400" b="1" kern="100" dirty="0" smtClean="0">
                          <a:latin typeface="Calibri"/>
                          <a:ea typeface="宋体"/>
                          <a:cs typeface="Times New Roman"/>
                        </a:rPr>
                        <a:t>分钟</a:t>
                      </a:r>
                      <a:endParaRPr lang="zh-CN" altLang="en-US" sz="1100" kern="100" dirty="0" smtClean="0">
                        <a:latin typeface="Calibri"/>
                        <a:ea typeface="宋体"/>
                        <a:cs typeface="Times New Roman"/>
                      </a:endParaRPr>
                    </a:p>
                    <a:p>
                      <a:pPr algn="ctr"/>
                      <a:r>
                        <a:rPr lang="zh-CN" altLang="en-US" sz="1400" b="1" dirty="0" smtClean="0">
                          <a:latin typeface="Calibri"/>
                          <a:ea typeface="宋体"/>
                          <a:cs typeface="Times New Roman"/>
                        </a:rPr>
                        <a:t>最高车速</a:t>
                      </a:r>
                      <a:endParaRPr lang="zh-CN" altLang="en-US"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400" b="1" dirty="0" smtClean="0">
                          <a:latin typeface="Calibri"/>
                          <a:ea typeface="宋体"/>
                          <a:cs typeface="Times New Roman"/>
                        </a:rPr>
                        <a:t>续驶里程</a:t>
                      </a:r>
                      <a:endParaRPr lang="zh-CN" altLang="en-US" dirty="0"/>
                    </a:p>
                  </a:txBody>
                  <a:tcPr anchor="ctr"/>
                </a:tc>
                <a:tc>
                  <a:txBody>
                    <a:bodyPr/>
                    <a:lstStyle/>
                    <a:p>
                      <a:pPr algn="ctr"/>
                      <a:r>
                        <a:rPr lang="zh-CN" altLang="en-US" sz="1350" b="1" kern="1200" dirty="0" smtClean="0">
                          <a:solidFill>
                            <a:schemeClr val="lt1"/>
                          </a:solidFill>
                          <a:latin typeface="+mn-lt"/>
                          <a:ea typeface="+mn-ea"/>
                          <a:cs typeface="+mn-cs"/>
                        </a:rPr>
                        <a:t>动力蓄电池</a:t>
                      </a:r>
                      <a:endParaRPr lang="zh-CN" altLang="en-US" dirty="0"/>
                    </a:p>
                  </a:txBody>
                  <a:tcPr anchor="ctr"/>
                </a:tc>
              </a:tr>
              <a:tr h="1384150">
                <a:tc>
                  <a:txBody>
                    <a:bodyPr/>
                    <a:lstStyle/>
                    <a:p>
                      <a:pPr algn="ctr"/>
                      <a:r>
                        <a:rPr lang="zh-CN" altLang="en-US" dirty="0" smtClean="0"/>
                        <a:t>原标准</a:t>
                      </a:r>
                      <a:endParaRPr lang="zh-CN" altLang="en-US" dirty="0"/>
                    </a:p>
                  </a:txBody>
                  <a:tcPr anchor="ctr"/>
                </a:tc>
                <a:tc>
                  <a:txBody>
                    <a:bodyPr/>
                    <a:lstStyle/>
                    <a:p>
                      <a:pPr algn="ctr"/>
                      <a:r>
                        <a:rPr lang="zh-CN" altLang="en-US" sz="1350" kern="1200" dirty="0" smtClean="0">
                          <a:solidFill>
                            <a:schemeClr val="dk1"/>
                          </a:solidFill>
                          <a:latin typeface="+mn-lt"/>
                          <a:ea typeface="+mn-ea"/>
                          <a:cs typeface="+mn-cs"/>
                        </a:rPr>
                        <a:t>其值应不低于</a:t>
                      </a:r>
                      <a:endParaRPr lang="en-US" altLang="zh-CN" sz="1350" kern="1200" dirty="0" smtClean="0">
                        <a:solidFill>
                          <a:schemeClr val="dk1"/>
                        </a:solidFill>
                        <a:latin typeface="+mn-lt"/>
                        <a:ea typeface="+mn-ea"/>
                        <a:cs typeface="+mn-cs"/>
                      </a:endParaRPr>
                    </a:p>
                    <a:p>
                      <a:pPr algn="ctr"/>
                      <a:r>
                        <a:rPr lang="en-US" sz="1350" kern="1200" dirty="0" smtClean="0">
                          <a:solidFill>
                            <a:schemeClr val="dk1"/>
                          </a:solidFill>
                          <a:latin typeface="+mn-lt"/>
                          <a:ea typeface="+mn-ea"/>
                          <a:cs typeface="+mn-cs"/>
                        </a:rPr>
                        <a:t>80 km/h</a:t>
                      </a:r>
                      <a:endParaRPr lang="zh-CN" altLang="en-US"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dirty="0" smtClean="0"/>
                        <a:t>其值应大于</a:t>
                      </a:r>
                    </a:p>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dirty="0" smtClean="0"/>
                        <a:t>80 km</a:t>
                      </a:r>
                      <a:endParaRPr lang="zh-CN" altLang="en-US"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dirty="0" smtClean="0"/>
                        <a:t>（</a:t>
                      </a:r>
                      <a:r>
                        <a:rPr lang="en-US" altLang="zh-CN" dirty="0" smtClean="0"/>
                        <a:t>1</a:t>
                      </a:r>
                      <a:r>
                        <a:rPr lang="zh-CN" altLang="en-US" dirty="0" smtClean="0"/>
                        <a:t>）一般要求：</a:t>
                      </a:r>
                      <a:r>
                        <a:rPr lang="zh-CN" altLang="en-US" sz="1350" kern="1200" baseline="0" dirty="0" smtClean="0">
                          <a:solidFill>
                            <a:schemeClr val="dk1"/>
                          </a:solidFill>
                          <a:latin typeface="+mn-lt"/>
                          <a:ea typeface="+mn-ea"/>
                          <a:cs typeface="+mn-cs"/>
                        </a:rPr>
                        <a:t>动力蓄电池根据其类型，</a:t>
                      </a:r>
                      <a:r>
                        <a:rPr lang="zh-CN" altLang="en-US" dirty="0" smtClean="0"/>
                        <a:t>应符合</a:t>
                      </a:r>
                      <a:r>
                        <a:rPr lang="en-US" altLang="zh-CN" dirty="0" smtClean="0"/>
                        <a:t>QC/T 742</a:t>
                      </a:r>
                      <a:r>
                        <a:rPr lang="zh-CN" altLang="en-US" dirty="0" smtClean="0"/>
                        <a:t>、 </a:t>
                      </a:r>
                      <a:r>
                        <a:rPr lang="en-US" altLang="zh-CN" dirty="0" smtClean="0"/>
                        <a:t>QC/T 743</a:t>
                      </a:r>
                      <a:r>
                        <a:rPr lang="zh-CN" altLang="en-US" dirty="0" smtClean="0"/>
                        <a:t>或</a:t>
                      </a:r>
                      <a:r>
                        <a:rPr lang="en-US" altLang="zh-CN" dirty="0" smtClean="0"/>
                        <a:t>QC/T 744</a:t>
                      </a:r>
                      <a:r>
                        <a:rPr lang="zh-CN" altLang="en-US" dirty="0" smtClean="0"/>
                        <a:t>的要求；（</a:t>
                      </a:r>
                      <a:r>
                        <a:rPr lang="en-US" altLang="zh-CN" dirty="0" smtClean="0"/>
                        <a:t>2</a:t>
                      </a:r>
                      <a:r>
                        <a:rPr lang="zh-CN" altLang="en-US" dirty="0" smtClean="0"/>
                        <a:t>）低温容量：在环境温度</a:t>
                      </a:r>
                      <a:r>
                        <a:rPr lang="en-US" altLang="zh-CN" dirty="0" smtClean="0"/>
                        <a:t>-20℃</a:t>
                      </a:r>
                      <a:r>
                        <a:rPr lang="zh-CN" altLang="en-US" dirty="0" smtClean="0"/>
                        <a:t>时，动力蓄电池模块容量与常温下的容量比应不小于</a:t>
                      </a:r>
                      <a:r>
                        <a:rPr lang="en-US" altLang="zh-CN" dirty="0" smtClean="0"/>
                        <a:t>70</a:t>
                      </a:r>
                      <a:r>
                        <a:rPr lang="zh-CN" altLang="en-US" dirty="0" smtClean="0"/>
                        <a:t>％。动力蓄电池根据其类型，试验方法参照</a:t>
                      </a:r>
                      <a:r>
                        <a:rPr lang="en-US" altLang="zh-CN" dirty="0" smtClean="0"/>
                        <a:t>QC/T 742</a:t>
                      </a:r>
                      <a:r>
                        <a:rPr lang="zh-CN" altLang="en-US" dirty="0" smtClean="0"/>
                        <a:t>、 </a:t>
                      </a:r>
                      <a:r>
                        <a:rPr lang="en-US" altLang="zh-CN" dirty="0" smtClean="0"/>
                        <a:t>QC/T 743 </a:t>
                      </a:r>
                      <a:r>
                        <a:rPr lang="zh-CN" altLang="en-US" dirty="0" smtClean="0"/>
                        <a:t>或</a:t>
                      </a:r>
                      <a:r>
                        <a:rPr lang="en-US" altLang="zh-CN" dirty="0" smtClean="0"/>
                        <a:t>QC/T 744</a:t>
                      </a:r>
                      <a:r>
                        <a:rPr lang="zh-CN" altLang="en-US" dirty="0" smtClean="0"/>
                        <a:t>相应的条款。</a:t>
                      </a:r>
                      <a:endParaRPr lang="zh-CN" altLang="en-US" dirty="0"/>
                    </a:p>
                  </a:txBody>
                  <a:tcPr anchor="ctr"/>
                </a:tc>
              </a:tr>
              <a:tr h="1278367">
                <a:tc>
                  <a:txBody>
                    <a:bodyPr/>
                    <a:lstStyle/>
                    <a:p>
                      <a:pPr algn="ctr"/>
                      <a:r>
                        <a:rPr lang="zh-CN" altLang="en-US" sz="1350" kern="1200" dirty="0" smtClean="0">
                          <a:solidFill>
                            <a:schemeClr val="dk1"/>
                          </a:solidFill>
                          <a:latin typeface="+mn-lt"/>
                          <a:ea typeface="+mn-ea"/>
                          <a:cs typeface="+mn-cs"/>
                        </a:rPr>
                        <a:t>修订意见稿</a:t>
                      </a:r>
                      <a:endParaRPr lang="zh-CN" altLang="en-US" dirty="0"/>
                    </a:p>
                  </a:txBody>
                  <a:tcPr anchor="ctr"/>
                </a:tc>
                <a:tc>
                  <a:txBody>
                    <a:bodyPr/>
                    <a:lstStyle/>
                    <a:p>
                      <a:pPr algn="ctr"/>
                      <a:r>
                        <a:rPr lang="zh-CN" altLang="en-US" sz="1350" kern="1200" dirty="0" smtClean="0">
                          <a:solidFill>
                            <a:schemeClr val="dk1"/>
                          </a:solidFill>
                          <a:latin typeface="+mn-lt"/>
                          <a:ea typeface="+mn-ea"/>
                          <a:cs typeface="+mn-cs"/>
                        </a:rPr>
                        <a:t>其值应不小于</a:t>
                      </a:r>
                      <a:endParaRPr lang="en-US" altLang="zh-CN" sz="1350" kern="1200" dirty="0" smtClean="0">
                        <a:solidFill>
                          <a:schemeClr val="dk1"/>
                        </a:solidFill>
                        <a:latin typeface="+mn-lt"/>
                        <a:ea typeface="+mn-ea"/>
                        <a:cs typeface="+mn-cs"/>
                      </a:endParaRPr>
                    </a:p>
                    <a:p>
                      <a:pPr algn="ctr"/>
                      <a:r>
                        <a:rPr lang="en-US" sz="1350" kern="1200" dirty="0" smtClean="0">
                          <a:solidFill>
                            <a:schemeClr val="dk1"/>
                          </a:solidFill>
                          <a:latin typeface="+mn-lt"/>
                          <a:ea typeface="+mn-ea"/>
                          <a:cs typeface="+mn-cs"/>
                        </a:rPr>
                        <a:t>100 km/h</a:t>
                      </a:r>
                      <a:endParaRPr lang="zh-CN" altLang="en-US" dirty="0"/>
                    </a:p>
                  </a:txBody>
                  <a:tcPr anchor="ctr"/>
                </a:tc>
                <a:tc>
                  <a:txBody>
                    <a:bodyPr/>
                    <a:lstStyle/>
                    <a:p>
                      <a:pPr algn="ctr"/>
                      <a:r>
                        <a:rPr lang="zh-CN" altLang="en-US" sz="1350" kern="1200" dirty="0" smtClean="0">
                          <a:solidFill>
                            <a:schemeClr val="dk1"/>
                          </a:solidFill>
                          <a:latin typeface="+mn-lt"/>
                          <a:ea typeface="+mn-ea"/>
                          <a:cs typeface="+mn-cs"/>
                        </a:rPr>
                        <a:t>其值应不小于</a:t>
                      </a:r>
                      <a:r>
                        <a:rPr lang="en-US" sz="1350" kern="1200" dirty="0" smtClean="0">
                          <a:solidFill>
                            <a:schemeClr val="dk1"/>
                          </a:solidFill>
                          <a:latin typeface="+mn-lt"/>
                          <a:ea typeface="+mn-ea"/>
                          <a:cs typeface="+mn-cs"/>
                        </a:rPr>
                        <a:t>100km</a:t>
                      </a:r>
                      <a:endParaRPr lang="zh-CN" altLang="en-US"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dirty="0" smtClean="0"/>
                        <a:t>（</a:t>
                      </a:r>
                      <a:r>
                        <a:rPr lang="en-US" altLang="zh-CN" dirty="0" smtClean="0"/>
                        <a:t>1</a:t>
                      </a:r>
                      <a:r>
                        <a:rPr lang="zh-CN" altLang="en-US" dirty="0" smtClean="0"/>
                        <a:t>）安全要求：应符合</a:t>
                      </a:r>
                      <a:r>
                        <a:rPr lang="en-US" altLang="zh-CN" dirty="0" smtClean="0"/>
                        <a:t>GB 38031</a:t>
                      </a:r>
                      <a:r>
                        <a:rPr lang="zh-CN" altLang="en-US" dirty="0" smtClean="0"/>
                        <a:t>的要求；（</a:t>
                      </a:r>
                      <a:r>
                        <a:rPr lang="en-US" altLang="zh-CN" dirty="0" smtClean="0"/>
                        <a:t>2</a:t>
                      </a:r>
                      <a:r>
                        <a:rPr lang="zh-CN" altLang="en-US" dirty="0" smtClean="0"/>
                        <a:t>）电性能要求：应符合</a:t>
                      </a:r>
                      <a:r>
                        <a:rPr lang="en-US" altLang="zh-CN" dirty="0" smtClean="0"/>
                        <a:t>GB/T 31486</a:t>
                      </a:r>
                      <a:r>
                        <a:rPr lang="zh-CN" altLang="en-US" dirty="0" smtClean="0"/>
                        <a:t>的要求；（</a:t>
                      </a:r>
                      <a:r>
                        <a:rPr lang="en-US" altLang="zh-CN" dirty="0" smtClean="0"/>
                        <a:t>3</a:t>
                      </a:r>
                      <a:r>
                        <a:rPr lang="zh-CN" altLang="en-US" dirty="0" smtClean="0"/>
                        <a:t>）循环寿命要求：应符合</a:t>
                      </a:r>
                      <a:r>
                        <a:rPr lang="en-US" altLang="zh-CN" dirty="0" smtClean="0"/>
                        <a:t>GB/T 31484</a:t>
                      </a:r>
                      <a:r>
                        <a:rPr lang="zh-CN" altLang="en-US" dirty="0" smtClean="0"/>
                        <a:t>的要求；（</a:t>
                      </a:r>
                      <a:r>
                        <a:rPr lang="en-US" altLang="zh-CN" dirty="0" smtClean="0"/>
                        <a:t>4</a:t>
                      </a:r>
                      <a:r>
                        <a:rPr lang="zh-CN" altLang="en-US" dirty="0" smtClean="0"/>
                        <a:t>）能量密度要求：不应低于</a:t>
                      </a:r>
                      <a:r>
                        <a:rPr lang="en-US" altLang="zh-CN" dirty="0" smtClean="0"/>
                        <a:t>70Wh/kg</a:t>
                      </a:r>
                      <a:r>
                        <a:rPr lang="zh-CN" altLang="en-US" dirty="0" smtClean="0"/>
                        <a:t>；（</a:t>
                      </a:r>
                      <a:r>
                        <a:rPr lang="en-US" altLang="zh-CN" dirty="0" smtClean="0"/>
                        <a:t>5</a:t>
                      </a:r>
                      <a:r>
                        <a:rPr lang="zh-CN" altLang="en-US" dirty="0" smtClean="0"/>
                        <a:t>）充电接口要求：应符合</a:t>
                      </a:r>
                      <a:r>
                        <a:rPr lang="en-US" altLang="zh-CN" dirty="0" smtClean="0"/>
                        <a:t>GB/T 20234</a:t>
                      </a:r>
                      <a:r>
                        <a:rPr lang="zh-CN" altLang="en-US" dirty="0" smtClean="0"/>
                        <a:t>所用部分的要求。</a:t>
                      </a:r>
                      <a:endParaRPr lang="zh-CN" altLang="en-US" dirty="0"/>
                    </a:p>
                  </a:txBody>
                  <a:tcPr anchor="ctr"/>
                </a:tc>
              </a:tr>
            </a:tbl>
          </a:graphicData>
        </a:graphic>
      </p:graphicFrame>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纯电动乘用车技术条件（征求意见稿）修订内容的分析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针对微型低速纯电动乘用车增加的技术要求（</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意见稿针对微型低速纯电动乘用车增加的技术要求有以下十三个方面：</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第一、增加微型低速纯电动乘用车的定义。</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明确了微型低速纯电动乘用车为座位数在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座及以下、最高车速小于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70km/h</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的纯电动乘用车。增加微型低速纯电动乘用车定义，意味着将微型低速纯电动乘用车统一纳入纯电动乘用车标准范畴。</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第二、增加微型低速纯电动乘用车外廓尺寸、整备质量的要求。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明确了微型低速纯电动乘用车的长度应不大于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米，宽度应不大于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米，高度应不大于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米，整车整备质量不应超过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750kg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（注：整车整备质量包括车载动力蓄电池、润滑油、冷却液、随车工具、备胎（如果有）、灭火器、三角警告牌等所有装置的质量）。</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第三、增加微型低速纯电动乘用车轮胎要求。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明确轮胎要求应满足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9743《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轿车轮胎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轿车轮胎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日起实施，该标准规定了轿车轮胎用术语及其定义、要求、试验方法和标志，适用于新的轿车充气轮胎。</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纯电动乘用车技术条件（征求意见稿）修订内容的分析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针对微型低速纯电动乘用车增加的技术要求（</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第四、增加微型低速纯电动乘用车限速装置、制动性能要求。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对具有限速功能或配备有限速装置的微型低速纯电动乘用车，其限速功能或限速装置应符合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24545《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车辆车速限制系统技术要求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标准的相关要求；针对微型低速纯电动乘用车车速较低的特点，在不降低制动性能的前提下，修订了制动试验的具体规范。同时对制动性能规定，车辆应配备符合规定的防抱制动系统（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ABS</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），其中微型低速纯电动乘用车的制动性能要求和试验方法应满足附录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（规范性）微型低速纯电动乘用车制动系统试验条件及性能要求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O-</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型试验、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I-</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型试验（热衰退和恢复试验）、应急制动、驻车制动、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ABS</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附加检查试验方法及要求等各项具体要求。</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第五、增加微型低速纯电动乘用车稳定性要求。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明确车辆应按照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6323《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汽车操纵稳定性试验方法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进行操纵稳定性试验，其指标应符合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QC/T 480《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汽车操纵稳定性试验方法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的要求。此外，微型低速纯电动乘用车应按照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14172《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汽车静侧翻稳定性台架试验方法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规定的方法，在空载、静态状态下测试，向左侧和右侧倾斜的侧倾稳定角均应大于等于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。此项规定可确保车辆行驶安全。</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935</TotalTime>
  <Words>4063</Words>
  <Application>WPS 演示</Application>
  <PresentationFormat>全屏显示(16:9)</PresentationFormat>
  <Paragraphs>133</Paragraphs>
  <Slides>15</Slides>
  <Notes>15</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yan</cp:lastModifiedBy>
  <cp:revision>272</cp:revision>
  <dcterms:created xsi:type="dcterms:W3CDTF">2017-08-15T01:04:00Z</dcterms:created>
  <dcterms:modified xsi:type="dcterms:W3CDTF">2021-07-04T03:52:49Z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