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4.xml" ContentType="application/vnd.openxmlformats-officedocument.drawingml.chartshapes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0" r:id="rId3"/>
  </p:sldMasterIdLst>
  <p:notesMasterIdLst>
    <p:notesMasterId r:id="rId23"/>
  </p:notesMasterIdLst>
  <p:sldIdLst>
    <p:sldId id="9748" r:id="rId4"/>
    <p:sldId id="9822" r:id="rId5"/>
    <p:sldId id="9814" r:id="rId6"/>
    <p:sldId id="9845" r:id="rId7"/>
    <p:sldId id="9846" r:id="rId8"/>
    <p:sldId id="9854" r:id="rId9"/>
    <p:sldId id="614" r:id="rId10"/>
    <p:sldId id="9832" r:id="rId11"/>
    <p:sldId id="9833" r:id="rId12"/>
    <p:sldId id="9855" r:id="rId13"/>
    <p:sldId id="9856" r:id="rId14"/>
    <p:sldId id="9843" r:id="rId15"/>
    <p:sldId id="9837" r:id="rId16"/>
    <p:sldId id="9810" r:id="rId17"/>
    <p:sldId id="615" r:id="rId18"/>
    <p:sldId id="9844" r:id="rId19"/>
    <p:sldId id="9828" r:id="rId20"/>
    <p:sldId id="9829" r:id="rId21"/>
    <p:sldId id="26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04E1AD2-0DFF-49FE-9003-4AF3FAA66D3C}">
          <p14:sldIdLst>
            <p14:sldId id="9748"/>
            <p14:sldId id="9822"/>
            <p14:sldId id="9814"/>
            <p14:sldId id="9845"/>
            <p14:sldId id="9846"/>
            <p14:sldId id="9854"/>
            <p14:sldId id="614"/>
            <p14:sldId id="9832"/>
            <p14:sldId id="9833"/>
            <p14:sldId id="9855"/>
            <p14:sldId id="9856"/>
            <p14:sldId id="9843"/>
            <p14:sldId id="9837"/>
            <p14:sldId id="9810"/>
            <p14:sldId id="615"/>
            <p14:sldId id="9844"/>
            <p14:sldId id="9828"/>
            <p14:sldId id="9829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2" clrIdx="3">
    <p:extLst>
      <p:ext uri="{19B8F6BF-5375-455C-9EA6-DF929625EA0E}">
        <p15:presenceInfo xmlns:p15="http://schemas.microsoft.com/office/powerpoint/2012/main" userId="LG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0A7C88"/>
    <a:srgbClr val="045076"/>
    <a:srgbClr val="FFFFFF"/>
    <a:srgbClr val="F79646"/>
    <a:srgbClr val="0060A8"/>
    <a:srgbClr val="1F4E79"/>
    <a:srgbClr val="94F0EE"/>
    <a:srgbClr val="4BACC6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57" autoAdjust="0"/>
    <p:restoredTop sz="95244" autoAdjust="0"/>
  </p:normalViewPr>
  <p:slideViewPr>
    <p:cSldViewPr snapToGrid="0" showGuides="1">
      <p:cViewPr varScale="1">
        <p:scale>
          <a:sx n="86" d="100"/>
          <a:sy n="86" d="100"/>
        </p:scale>
        <p:origin x="1210" y="67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4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40938768748148"/>
          <c:y val="0.17749231402923216"/>
          <c:w val="0.82743434647090175"/>
          <c:h val="0.6914813648567383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1E0-4B2E-A53A-5A4CB8F0C027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1E0-4B2E-A53A-5A4CB8F0C027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1E0-4B2E-A53A-5A4CB8F0C0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44378</c:v>
                </c:pt>
                <c:pt idx="1">
                  <c:v>44348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145.90459999999999</c:v>
                </c:pt>
                <c:pt idx="1">
                  <c:v>152.69380000000001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4-D1E0-4B2E-A53A-5A4CB8F0C0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8649728"/>
        <c:axId val="15820704"/>
      </c:barChart>
      <c:catAx>
        <c:axId val="20186497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15820704"/>
        <c:crosses val="autoZero"/>
        <c:auto val="0"/>
        <c:lblAlgn val="ctr"/>
        <c:lblOffset val="100"/>
        <c:noMultiLvlLbl val="0"/>
      </c:catAx>
      <c:valAx>
        <c:axId val="1582070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864972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bg1">
          <a:lumMod val="50000"/>
        </a:schemeClr>
      </a:solidFill>
      <a:round/>
    </a:ln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2021年1-7</a:t>
            </a:r>
            <a:r>
              <a:rPr lang="zh-CN" altLang="en-US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en-US" altLang="zh-CN"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价格区间分布</a:t>
            </a:r>
            <a:endParaRPr lang="en-US" altLang="zh-CN" sz="1200" b="1" i="0" u="none" strike="noStrike" kern="1200" spc="0" baseline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c:rich>
      </c:tx>
      <c:layout>
        <c:manualLayout>
          <c:xMode val="edge"/>
          <c:yMode val="edge"/>
          <c:x val="0.2812341445643281"/>
          <c:y val="3.22778383613202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8503671963165811"/>
          <c:y val="0.26310415316950297"/>
          <c:w val="0.44388026450809348"/>
          <c:h val="0.6106794254265774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7CD-4899-86EF-DA743FB49B7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7CD-4899-86EF-DA743FB49B7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7CD-4899-86EF-DA743FB49B7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7CD-4899-86EF-DA743FB49B7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7CD-4899-86EF-DA743FB49B7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7CD-4899-86EF-DA743FB49B7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7CD-4899-86EF-DA743FB49B75}"/>
              </c:ext>
            </c:extLst>
          </c:dPt>
          <c:dLbls>
            <c:dLbl>
              <c:idx val="0"/>
              <c:layout>
                <c:manualLayout>
                  <c:x val="7.653368936193243E-2"/>
                  <c:y val="-7.9323643812064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7CD-4899-86EF-DA743FB49B75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7CD-4899-86EF-DA743FB49B75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7CD-4899-86EF-DA743FB49B75}"/>
                </c:ext>
              </c:extLst>
            </c:dLbl>
            <c:dLbl>
              <c:idx val="3"/>
              <c:layout>
                <c:manualLayout>
                  <c:x val="-0.10670188550662721"/>
                  <c:y val="-5.76320135713269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7CD-4899-86EF-DA743FB49B75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7CD-4899-86EF-DA743FB49B75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7CD-4899-86EF-DA743FB49B75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7CD-4899-86EF-DA743FB49B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PPT模板新!$B$243:$H$243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PPT模板新!$B$244:$H$244</c:f>
              <c:numCache>
                <c:formatCode>0.00%</c:formatCode>
                <c:ptCount val="7"/>
                <c:pt idx="0">
                  <c:v>0.3368421413470018</c:v>
                </c:pt>
                <c:pt idx="1">
                  <c:v>0.23144849525183975</c:v>
                </c:pt>
                <c:pt idx="2">
                  <c:v>0.15590471285221272</c:v>
                </c:pt>
                <c:pt idx="3">
                  <c:v>0.11462172832861846</c:v>
                </c:pt>
                <c:pt idx="4">
                  <c:v>4.0647096984847537E-2</c:v>
                </c:pt>
                <c:pt idx="5">
                  <c:v>9.1084462490776633E-2</c:v>
                </c:pt>
                <c:pt idx="6">
                  <c:v>2.9451362744703152E-2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7CD-4899-86EF-DA743FB49B7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zh-CN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分城市销量占比</a:t>
            </a:r>
            <a:endParaRPr lang="zh-CN" altLang="zh-CN" sz="9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672380534338074"/>
          <c:y val="1.88067070344488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894557456678552"/>
          <c:y val="0.23187129696678913"/>
          <c:w val="0.5262173412780049"/>
          <c:h val="0.623474324402368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184-4491-A09E-50FB43F0EAD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184-4491-A09E-50FB43F0EAD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184-4491-A09E-50FB43F0EAD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184-4491-A09E-50FB43F0EAD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184-4491-A09E-50FB43F0EAD6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84-4491-A09E-50FB43F0EAD6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184-4491-A09E-50FB43F0EAD6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184-4491-A09E-50FB43F0EAD6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184-4491-A09E-50FB43F0EAD6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184-4491-A09E-50FB43F0EA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PPT模板2!$P$176:$T$176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PPT模板2!$P$177:$T$177</c:f>
              <c:numCache>
                <c:formatCode>0.00%</c:formatCode>
                <c:ptCount val="5"/>
                <c:pt idx="0">
                  <c:v>0.11080725638114307</c:v>
                </c:pt>
                <c:pt idx="1">
                  <c:v>0.43494145655457445</c:v>
                </c:pt>
                <c:pt idx="2">
                  <c:v>0.18226334295976115</c:v>
                </c:pt>
                <c:pt idx="3">
                  <c:v>0.1599301382326194</c:v>
                </c:pt>
                <c:pt idx="4">
                  <c:v>0.11205780587190196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184-4491-A09E-50FB43F0EAD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900" b="1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9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2020年二手车分城市销量占比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900" b="1" i="0" u="none" strike="noStrike" kern="1200" spc="0" baseline="0" dirty="0" smtClean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717479653012369"/>
          <c:y val="0.22686705009482744"/>
          <c:w val="0.49735827749461914"/>
          <c:h val="0.6306774446634089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D1B-4970-9FDC-F4215E98B14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D1B-4970-9FDC-F4215E98B14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D1B-4970-9FDC-F4215E98B14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D1B-4970-9FDC-F4215E98B14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D1B-4970-9FDC-F4215E98B141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D1B-4970-9FDC-F4215E98B141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D1B-4970-9FDC-F4215E98B141}"/>
                </c:ext>
              </c:extLst>
            </c:dLbl>
            <c:dLbl>
              <c:idx val="2"/>
              <c:layout>
                <c:manualLayout>
                  <c:x val="-8.2374973083417527E-2"/>
                  <c:y val="0.112119068652585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D1B-4970-9FDC-F4215E98B141}"/>
                </c:ext>
              </c:extLst>
            </c:dLbl>
            <c:dLbl>
              <c:idx val="3"/>
              <c:layout>
                <c:manualLayout>
                  <c:x val="-0.100552313656865"/>
                  <c:y val="-8.6284927072458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D1B-4970-9FDC-F4215E98B141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D1B-4970-9FDC-F4215E98B1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PPT模板2!$Z$176:$AD$176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PPT模板2!$Z$177:$AD$177</c:f>
              <c:numCache>
                <c:formatCode>0.00%</c:formatCode>
                <c:ptCount val="5"/>
                <c:pt idx="0">
                  <c:v>0.12052898683936029</c:v>
                </c:pt>
                <c:pt idx="1">
                  <c:v>0.43274045882390783</c:v>
                </c:pt>
                <c:pt idx="2">
                  <c:v>0.17737282341620711</c:v>
                </c:pt>
                <c:pt idx="3">
                  <c:v>0.15884594990393833</c:v>
                </c:pt>
                <c:pt idx="4">
                  <c:v>0.11051178101658646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D1B-4970-9FDC-F4215E98B1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614266941902759"/>
          <c:y val="0.66391080601754238"/>
          <c:w val="0.17385733058097241"/>
          <c:h val="0.333082870071896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844387790674928E-2"/>
          <c:y val="0.14090176740041219"/>
          <c:w val="0.87998697734538078"/>
          <c:h val="0.70570697780427893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PPT模板1!$A$430</c:f>
              <c:strCache>
                <c:ptCount val="1"/>
                <c:pt idx="0">
                  <c:v>2021转籍率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rgbClr val="C00000"/>
                </a:solidFill>
              </a:ln>
              <a:effectLst/>
            </c:spPr>
          </c:marker>
          <c:dPt>
            <c:idx val="1"/>
            <c:marker>
              <c:symbol val="circle"/>
              <c:size val="6"/>
              <c:spPr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  <a:effectLst/>
              </c:spPr>
            </c:marker>
            <c:bubble3D val="0"/>
            <c:spPr>
              <a:ln w="25400" cap="rnd">
                <a:solidFill>
                  <a:srgbClr val="C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576-4E68-9121-E0A0FC8ED7FD}"/>
              </c:ext>
            </c:extLst>
          </c:dPt>
          <c:dLbls>
            <c:dLbl>
              <c:idx val="1"/>
              <c:layout>
                <c:manualLayout>
                  <c:x val="-3.8060691918796054E-2"/>
                  <c:y val="6.02628577733981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576-4E68-9121-E0A0FC8ED7FD}"/>
                </c:ext>
              </c:extLst>
            </c:dLbl>
            <c:dLbl>
              <c:idx val="2"/>
              <c:layout>
                <c:manualLayout>
                  <c:x val="-3.8425954608598663E-2"/>
                  <c:y val="-0.107508248688335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576-4E68-9121-E0A0FC8ED7FD}"/>
                </c:ext>
              </c:extLst>
            </c:dLbl>
            <c:dLbl>
              <c:idx val="3"/>
              <c:layout>
                <c:manualLayout>
                  <c:x val="-3.1108620485882144E-2"/>
                  <c:y val="-0.1221128652514691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576-4E68-9121-E0A0FC8ED7FD}"/>
                </c:ext>
              </c:extLst>
            </c:dLbl>
            <c:dLbl>
              <c:idx val="4"/>
              <c:layout>
                <c:manualLayout>
                  <c:x val="-3.2341023270166386E-2"/>
                  <c:y val="-9.44875033953109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576-4E68-9121-E0A0FC8ED7FD}"/>
                </c:ext>
              </c:extLst>
            </c:dLbl>
            <c:dLbl>
              <c:idx val="6"/>
              <c:layout>
                <c:manualLayout>
                  <c:x val="-1.5285894384815544E-2"/>
                  <c:y val="8.86302495310811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576-4E68-9121-E0A0FC8ED7FD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576-4E68-9121-E0A0FC8ED7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800" b="1" i="0" u="none" strike="noStrike" kern="1200" baseline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PPT模板1!$B$429:$M$429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PPT模板1!$B$430:$M$430</c:f>
              <c:numCache>
                <c:formatCode>0.00%</c:formatCode>
                <c:ptCount val="12"/>
                <c:pt idx="0">
                  <c:v>0.26219999999999999</c:v>
                </c:pt>
                <c:pt idx="1">
                  <c:v>0.2278</c:v>
                </c:pt>
                <c:pt idx="2">
                  <c:v>0.28652807900987814</c:v>
                </c:pt>
                <c:pt idx="3">
                  <c:v>0.27696442972263202</c:v>
                </c:pt>
                <c:pt idx="4">
                  <c:v>0.28326938465642121</c:v>
                </c:pt>
                <c:pt idx="5">
                  <c:v>0.2824207662655589</c:v>
                </c:pt>
                <c:pt idx="6">
                  <c:v>0.27527918927847372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1576-4E68-9121-E0A0FC8ED7FD}"/>
            </c:ext>
          </c:extLst>
        </c:ser>
        <c:ser>
          <c:idx val="1"/>
          <c:order val="1"/>
          <c:tx>
            <c:strRef>
              <c:f>PPT模板1!$A$431</c:f>
              <c:strCache>
                <c:ptCount val="1"/>
                <c:pt idx="0">
                  <c:v>2020转籍率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5661183936104861E-2"/>
                  <c:y val="7.05735952676453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576-4E68-9121-E0A0FC8ED7FD}"/>
                </c:ext>
              </c:extLst>
            </c:dLbl>
            <c:dLbl>
              <c:idx val="2"/>
              <c:layout>
                <c:manualLayout>
                  <c:x val="-1.7440516958866205E-2"/>
                  <c:y val="4.60629402965425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576-4E68-9121-E0A0FC8ED7FD}"/>
                </c:ext>
              </c:extLst>
            </c:dLbl>
            <c:dLbl>
              <c:idx val="6"/>
              <c:layout>
                <c:manualLayout>
                  <c:x val="-2.8397909812604136E-2"/>
                  <c:y val="-5.62991492513298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576-4E68-9121-E0A0FC8ED7FD}"/>
                </c:ext>
              </c:extLst>
            </c:dLbl>
            <c:dLbl>
              <c:idx val="7"/>
              <c:layout>
                <c:manualLayout>
                  <c:x val="-3.9355302666342136E-2"/>
                  <c:y val="-6.00903377531029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576-4E68-9121-E0A0FC8ED7FD}"/>
                </c:ext>
              </c:extLst>
            </c:dLbl>
            <c:dLbl>
              <c:idx val="8"/>
              <c:layout>
                <c:manualLayout>
                  <c:x val="-3.752907052405241E-2"/>
                  <c:y val="-4.49255837460106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576-4E68-9121-E0A0FC8ED7FD}"/>
                </c:ext>
              </c:extLst>
            </c:dLbl>
            <c:dLbl>
              <c:idx val="9"/>
              <c:layout>
                <c:manualLayout>
                  <c:x val="-3.752907052405241E-2"/>
                  <c:y val="-4.8716772247783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576-4E68-9121-E0A0FC8ED7FD}"/>
                </c:ext>
              </c:extLst>
            </c:dLbl>
            <c:dLbl>
              <c:idx val="10"/>
              <c:layout>
                <c:manualLayout>
                  <c:x val="-3.9355302666342067E-2"/>
                  <c:y val="-4.8716772247783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576-4E68-9121-E0A0FC8ED7FD}"/>
                </c:ext>
              </c:extLst>
            </c:dLbl>
            <c:dLbl>
              <c:idx val="11"/>
              <c:layout>
                <c:manualLayout>
                  <c:x val="-4.8486463377790473E-2"/>
                  <c:y val="-4.49255837460106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576-4E68-9121-E0A0FC8ED7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7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PPT模板1!$B$429:$M$429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PPT模板1!$B$431:$M$431</c:f>
              <c:numCache>
                <c:formatCode>0.00%</c:formatCode>
                <c:ptCount val="12"/>
                <c:pt idx="0">
                  <c:v>0.25059999999999999</c:v>
                </c:pt>
                <c:pt idx="1">
                  <c:v>0.14862849908566605</c:v>
                </c:pt>
                <c:pt idx="2">
                  <c:v>0.22906657316709783</c:v>
                </c:pt>
                <c:pt idx="3">
                  <c:v>0.2681</c:v>
                </c:pt>
                <c:pt idx="4">
                  <c:v>0.27400000000000002</c:v>
                </c:pt>
                <c:pt idx="5">
                  <c:v>0.27681690568700201</c:v>
                </c:pt>
                <c:pt idx="6">
                  <c:v>0.2787</c:v>
                </c:pt>
                <c:pt idx="7">
                  <c:v>0.2772</c:v>
                </c:pt>
                <c:pt idx="8">
                  <c:v>0.28527738541086217</c:v>
                </c:pt>
                <c:pt idx="9">
                  <c:v>0.28341791110374837</c:v>
                </c:pt>
                <c:pt idx="10">
                  <c:v>0.2868436102074014</c:v>
                </c:pt>
                <c:pt idx="11">
                  <c:v>0.28882804751092278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0-1576-4E68-9121-E0A0FC8ED7FD}"/>
            </c:ext>
          </c:extLst>
        </c:ser>
        <c:ser>
          <c:idx val="2"/>
          <c:order val="2"/>
          <c:tx>
            <c:strRef>
              <c:f>PPT模板1!$A$432</c:f>
              <c:strCache>
                <c:ptCount val="1"/>
                <c:pt idx="0">
                  <c:v>2019转籍率</c:v>
                </c:pt>
              </c:strCache>
            </c:strRef>
          </c:tx>
          <c:spPr>
            <a:ln w="28575" cap="rnd">
              <a:solidFill>
                <a:schemeClr val="accent1">
                  <a:alpha val="80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>
                  <a:alpha val="98000"/>
                </a:schemeClr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strRef>
              <c:f>PPT模板1!$B$429:$M$429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PPT模板1!$B$432:$M$432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  <c:pt idx="8">
                  <c:v>0.26</c:v>
                </c:pt>
                <c:pt idx="9">
                  <c:v>0.2505</c:v>
                </c:pt>
                <c:pt idx="10">
                  <c:v>0.25059999999999999</c:v>
                </c:pt>
                <c:pt idx="11">
                  <c:v>0.25109999999999999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1-1576-4E68-9121-E0A0FC8ED7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  <c:extLst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ax val="0.35000000000000003"/>
          <c:min val="0.12000000000000001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59782273332299496"/>
          <c:y val="2.0764122788236257E-2"/>
          <c:w val="0.39140185486719564"/>
          <c:h val="9.040028712685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70000"/>
      </a:schemeClr>
    </a:solidFill>
    <a:ln w="12700" cap="flat" cmpd="sng" algn="ctr">
      <a:solidFill>
        <a:schemeClr val="tx1">
          <a:lumMod val="50000"/>
          <a:lumOff val="50000"/>
        </a:schemeClr>
      </a:solidFill>
      <a:round/>
    </a:ln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 b="1" i="0" u="none" strike="noStrik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1200" b="1" i="0" u="none" strike="noStrik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流通</a:t>
            </a:r>
            <a:r>
              <a:rPr lang="zh-CN" altLang="zh-CN" sz="12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活跃</a:t>
            </a:r>
            <a:r>
              <a:rPr lang="en-US" altLang="zh-CN" sz="12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561507923696304"/>
          <c:y val="2.459690599602602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4349898566414038"/>
          <c:y val="0.12550250257678106"/>
          <c:w val="0.66315848895506169"/>
          <c:h val="0.771782722585916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45076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2820-4A9A-97CE-67F5A1204993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2820-4A9A-97CE-67F5A1204993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2820-4A9A-97CE-67F5A1204993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2820-4A9A-97CE-67F5A12049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PPT模板新!$A$292:$A$296</c:f>
              <c:strCache>
                <c:ptCount val="5"/>
                <c:pt idx="0">
                  <c:v>浙江</c:v>
                </c:pt>
                <c:pt idx="1">
                  <c:v>上海</c:v>
                </c:pt>
                <c:pt idx="2">
                  <c:v>黑龙江</c:v>
                </c:pt>
                <c:pt idx="3">
                  <c:v>吉林</c:v>
                </c:pt>
                <c:pt idx="4">
                  <c:v>北京</c:v>
                </c:pt>
              </c:strCache>
            </c:strRef>
          </c:cat>
          <c:val>
            <c:numRef>
              <c:f>PPT模板新!$B$292:$B$296</c:f>
              <c:numCache>
                <c:formatCode>0.00%</c:formatCode>
                <c:ptCount val="5"/>
                <c:pt idx="0">
                  <c:v>0.32783000000000001</c:v>
                </c:pt>
                <c:pt idx="1">
                  <c:v>0.36462762309696889</c:v>
                </c:pt>
                <c:pt idx="2">
                  <c:v>0.36549999999999999</c:v>
                </c:pt>
                <c:pt idx="3">
                  <c:v>0.38790566761908823</c:v>
                </c:pt>
                <c:pt idx="4">
                  <c:v>0.42130568571228755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820-4A9A-97CE-67F5A120499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932753056"/>
        <c:axId val="1403523360"/>
      </c:barChart>
      <c:catAx>
        <c:axId val="932753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03523360"/>
        <c:crosses val="autoZero"/>
        <c:auto val="1"/>
        <c:lblAlgn val="ctr"/>
        <c:lblOffset val="100"/>
        <c:noMultiLvlLbl val="0"/>
      </c:catAx>
      <c:valAx>
        <c:axId val="1403523360"/>
        <c:scaling>
          <c:orientation val="minMax"/>
          <c:max val="0.65000000000000013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75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平均</a:t>
            </a:r>
            <a:r>
              <a:rPr lang="zh-CN" altLang="zh-CN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490073753736064"/>
          <c:y val="0.21832214036655828"/>
          <c:w val="0.81319992977972655"/>
          <c:h val="0.579009700059999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调研模板!$A$247</c:f>
              <c:strCache>
                <c:ptCount val="1"/>
                <c:pt idx="0">
                  <c:v>15天以内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44378</c:v>
                </c:pt>
                <c:pt idx="1">
                  <c:v>44409</c:v>
                </c:pt>
              </c:numCache>
            </c:numRef>
          </c:cat>
          <c:val>
            <c:numRef>
              <c:f>调研模板!$B$247:$C$247</c:f>
              <c:numCache>
                <c:formatCode>0.0%</c:formatCode>
                <c:ptCount val="2"/>
                <c:pt idx="0">
                  <c:v>7.8651685393258425E-2</c:v>
                </c:pt>
                <c:pt idx="1">
                  <c:v>0.10112359550561797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CE-4B74-A10F-7F42A69903FE}"/>
            </c:ext>
          </c:extLst>
        </c:ser>
        <c:ser>
          <c:idx val="1"/>
          <c:order val="1"/>
          <c:tx>
            <c:strRef>
              <c:f>调研模板!$A$248</c:f>
              <c:strCache>
                <c:ptCount val="1"/>
                <c:pt idx="0">
                  <c:v>15-30天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44378</c:v>
                </c:pt>
                <c:pt idx="1">
                  <c:v>44409</c:v>
                </c:pt>
              </c:numCache>
            </c:numRef>
          </c:cat>
          <c:val>
            <c:numRef>
              <c:f>调研模板!$B$248:$C$248</c:f>
              <c:numCache>
                <c:formatCode>0.0%</c:formatCode>
                <c:ptCount val="2"/>
                <c:pt idx="0">
                  <c:v>0.6853932584269663</c:v>
                </c:pt>
                <c:pt idx="1">
                  <c:v>0.651685393258427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CE-4B74-A10F-7F42A69903FE}"/>
            </c:ext>
          </c:extLst>
        </c:ser>
        <c:ser>
          <c:idx val="2"/>
          <c:order val="2"/>
          <c:tx>
            <c:strRef>
              <c:f>调研模板!$A$249</c:f>
              <c:strCache>
                <c:ptCount val="1"/>
                <c:pt idx="0">
                  <c:v>30天以上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3.469825028426021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2CE-4B74-A10F-7F42A69903FE}"/>
                </c:ext>
              </c:extLst>
            </c:dLbl>
            <c:dLbl>
              <c:idx val="1"/>
              <c:layout>
                <c:manualLayout>
                  <c:x val="0"/>
                  <c:y val="-7.515614638008061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2CE-4B74-A10F-7F42A69903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44378</c:v>
                </c:pt>
                <c:pt idx="1">
                  <c:v>44409</c:v>
                </c:pt>
              </c:numCache>
            </c:numRef>
          </c:cat>
          <c:val>
            <c:numRef>
              <c:f>调研模板!$B$249:$C$249</c:f>
              <c:numCache>
                <c:formatCode>0.0%</c:formatCode>
                <c:ptCount val="2"/>
                <c:pt idx="0">
                  <c:v>0.23595505617977527</c:v>
                </c:pt>
                <c:pt idx="1">
                  <c:v>0.24719101123595505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2CE-4B74-A10F-7F42A69903F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15875" cap="flat" cmpd="sng" algn="ctr">
              <a:solidFill>
                <a:srgbClr val="C00000"/>
              </a:solidFill>
              <a:prstDash val="dash"/>
              <a:round/>
            </a:ln>
            <a:effectLst/>
          </c:spPr>
        </c:serLines>
        <c:axId val="1763902016"/>
        <c:axId val="1763902848"/>
      </c:barChart>
      <c:dateAx>
        <c:axId val="1763902016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63902848"/>
        <c:crosses val="autoZero"/>
        <c:auto val="1"/>
        <c:lblOffset val="100"/>
        <c:baseTimeUnit val="months"/>
      </c:dateAx>
      <c:valAx>
        <c:axId val="1763902848"/>
        <c:scaling>
          <c:orientation val="minMax"/>
          <c:max val="1.2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63902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712494115956667"/>
          <c:y val="0.15614378395443157"/>
          <c:w val="0.41664409553005716"/>
          <c:h val="8.28791533572301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tx1">
          <a:lumMod val="50000"/>
          <a:lumOff val="50000"/>
        </a:schemeClr>
      </a:solidFill>
      <a:round/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40938768748148"/>
          <c:y val="0.17749231402923216"/>
          <c:w val="0.82743434647090175"/>
          <c:h val="0.6914813648567383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EE-415D-9CDB-8031316B0BEE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EE-415D-9CDB-8031316B0BEE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EEE-415D-9CDB-8031316B0B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PPT模板1!$F$18:$G$18</c:f>
              <c:numCache>
                <c:formatCode>yyyy"年"m"月"</c:formatCode>
                <c:ptCount val="2"/>
                <c:pt idx="0">
                  <c:v>44378</c:v>
                </c:pt>
                <c:pt idx="1">
                  <c:v>44013</c:v>
                </c:pt>
              </c:numCache>
            </c:numRef>
          </c:cat>
          <c:val>
            <c:numRef>
              <c:f>PPT模板1!$F$19:$G$19</c:f>
              <c:numCache>
                <c:formatCode>0.00</c:formatCode>
                <c:ptCount val="2"/>
                <c:pt idx="0">
                  <c:v>145.90459999999999</c:v>
                </c:pt>
                <c:pt idx="1">
                  <c:v>126.1515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EEE-415D-9CDB-8031316B0BE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8649728"/>
        <c:axId val="15820704"/>
      </c:barChart>
      <c:catAx>
        <c:axId val="20186497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15820704"/>
        <c:crosses val="autoZero"/>
        <c:auto val="0"/>
        <c:lblAlgn val="ctr"/>
        <c:lblOffset val="100"/>
        <c:noMultiLvlLbl val="0"/>
      </c:catAx>
      <c:valAx>
        <c:axId val="1582070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864972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bg1">
          <a:lumMod val="50000"/>
        </a:schemeClr>
      </a:solidFill>
      <a:round/>
    </a:ln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2019-2021</a:t>
            </a:r>
            <a:r>
              <a:rPr lang="zh-CN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年全国二手车月度交易量变化趋势（单位：万辆，</a:t>
            </a:r>
            <a:r>
              <a:rPr lang="en-US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14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7.0814064422312056E-2"/>
          <c:y val="0.30951722242613361"/>
          <c:w val="0.86190921566643419"/>
          <c:h val="0.54961866687306837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月度会!$C$29</c:f>
              <c:strCache>
                <c:ptCount val="1"/>
                <c:pt idx="0">
                  <c:v>2020年交易量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spcFirstLastPara="1" vertOverflow="ellipsis" vert="eaVert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月度会!$C$30:$C$41</c:f>
              <c:numCache>
                <c:formatCode>0.00</c:formatCode>
                <c:ptCount val="12"/>
                <c:pt idx="0">
                  <c:v>98.48</c:v>
                </c:pt>
                <c:pt idx="1">
                  <c:v>7.109</c:v>
                </c:pt>
                <c:pt idx="2">
                  <c:v>94.973699999999994</c:v>
                </c:pt>
                <c:pt idx="3">
                  <c:v>111.3373</c:v>
                </c:pt>
                <c:pt idx="4">
                  <c:v>117.285</c:v>
                </c:pt>
                <c:pt idx="5">
                  <c:v>122.45820000000001</c:v>
                </c:pt>
                <c:pt idx="6">
                  <c:v>126.15</c:v>
                </c:pt>
                <c:pt idx="7">
                  <c:v>133.66999999999999</c:v>
                </c:pt>
                <c:pt idx="8">
                  <c:v>146.6173</c:v>
                </c:pt>
                <c:pt idx="9">
                  <c:v>147.89150000000001</c:v>
                </c:pt>
                <c:pt idx="10">
                  <c:v>157.376</c:v>
                </c:pt>
                <c:pt idx="11">
                  <c:v>170.7902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B8-4FD9-A785-46B38969BA66}"/>
            </c:ext>
          </c:extLst>
        </c:ser>
        <c:ser>
          <c:idx val="2"/>
          <c:order val="2"/>
          <c:tx>
            <c:strRef>
              <c:f>月度会!$D$29</c:f>
              <c:strCache>
                <c:ptCount val="1"/>
                <c:pt idx="0">
                  <c:v>2021年交易量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3B8-4FD9-A785-46B38969BA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rgbClr val="2695B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月度会!$D$30:$D$41</c:f>
              <c:numCache>
                <c:formatCode>0.00</c:formatCode>
                <c:ptCount val="12"/>
                <c:pt idx="0">
                  <c:v>143.155</c:v>
                </c:pt>
                <c:pt idx="1">
                  <c:v>95.533900000000003</c:v>
                </c:pt>
                <c:pt idx="2">
                  <c:v>156.90190000000001</c:v>
                </c:pt>
                <c:pt idx="3">
                  <c:v>148.92490000000001</c:v>
                </c:pt>
                <c:pt idx="4">
                  <c:v>146.21100000000001</c:v>
                </c:pt>
                <c:pt idx="5">
                  <c:v>152.69380000000001</c:v>
                </c:pt>
                <c:pt idx="6">
                  <c:v>145.90459999999999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B8-4FD9-A785-46B38969BA6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-27"/>
        <c:axId val="1199899551"/>
        <c:axId val="1199888319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月度会!$B$29</c15:sqref>
                        </c15:formulaRef>
                      </c:ext>
                    </c:extLst>
                    <c:strCache>
                      <c:ptCount val="1"/>
                      <c:pt idx="0">
                        <c:v>2019年交易量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vert="eaVert" wrap="square" lIns="38100" tIns="19050" rIns="38100" bIns="19050" anchor="ctr" anchorCtr="0">
                      <a:spAutoFit/>
                    </a:bodyPr>
                    <a:lstStyle/>
                    <a:p>
                      <a:pPr algn="ctr">
                        <a:defRPr lang="en-US" altLang="zh-CN" sz="700" b="1" i="0" u="none" strike="noStrike" kern="1200" baseline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月度会!$A$30:$A$41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月度会!$B$30:$B$41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119.78</c:v>
                      </c:pt>
                      <c:pt idx="1">
                        <c:v>80.73</c:v>
                      </c:pt>
                      <c:pt idx="2">
                        <c:v>125.06</c:v>
                      </c:pt>
                      <c:pt idx="3">
                        <c:v>120.06</c:v>
                      </c:pt>
                      <c:pt idx="4">
                        <c:v>116.11</c:v>
                      </c:pt>
                      <c:pt idx="5">
                        <c:v>124.44</c:v>
                      </c:pt>
                      <c:pt idx="6">
                        <c:v>121.3</c:v>
                      </c:pt>
                      <c:pt idx="7">
                        <c:v>119.86</c:v>
                      </c:pt>
                      <c:pt idx="8">
                        <c:v>131.1755</c:v>
                      </c:pt>
                      <c:pt idx="9">
                        <c:v>126.74469999999999</c:v>
                      </c:pt>
                      <c:pt idx="10">
                        <c:v>138.36840000000001</c:v>
                      </c:pt>
                      <c:pt idx="11">
                        <c:v>168.6414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B-53B8-4FD9-A785-46B38969BA66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3"/>
          <c:order val="3"/>
          <c:tx>
            <c:strRef>
              <c:f>月度会!$E$29</c:f>
              <c:strCache>
                <c:ptCount val="1"/>
                <c:pt idx="0">
                  <c:v>2021月度同比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9525">
                <a:solidFill>
                  <a:srgbClr val="ED7D31"/>
                </a:solidFill>
              </a:ln>
              <a:effectLst/>
            </c:spPr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3-53B8-4FD9-A785-46B38969BA66}"/>
              </c:ext>
            </c:extLst>
          </c:dPt>
          <c:dLbls>
            <c:dLbl>
              <c:idx val="0"/>
              <c:layout>
                <c:manualLayout>
                  <c:x val="-1.5428322512682077E-3"/>
                  <c:y val="-3.24145681059611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3B8-4FD9-A785-46B38969BA66}"/>
                </c:ext>
              </c:extLst>
            </c:dLbl>
            <c:dLbl>
              <c:idx val="1"/>
              <c:layout>
                <c:manualLayout>
                  <c:x val="-3.2311729290566187E-2"/>
                  <c:y val="-5.09666268921861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B8-4FD9-A785-46B38969BA66}"/>
                </c:ext>
              </c:extLst>
            </c:dLbl>
            <c:dLbl>
              <c:idx val="2"/>
              <c:layout>
                <c:manualLayout>
                  <c:x val="-1.5704667054263446E-2"/>
                  <c:y val="-7.82115278073213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3B8-4FD9-A785-46B38969BA66}"/>
                </c:ext>
              </c:extLst>
            </c:dLbl>
            <c:dLbl>
              <c:idx val="3"/>
              <c:layout>
                <c:manualLayout>
                  <c:x val="-1.5326232143477475E-2"/>
                  <c:y val="-8.58833332586367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3B8-4FD9-A785-46B38969BA66}"/>
                </c:ext>
              </c:extLst>
            </c:dLbl>
            <c:dLbl>
              <c:idx val="4"/>
              <c:layout>
                <c:manualLayout>
                  <c:x val="-1.3477449084025912E-2"/>
                  <c:y val="-8.59002261929429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3B8-4FD9-A785-46B38969BA66}"/>
                </c:ext>
              </c:extLst>
            </c:dLbl>
            <c:dLbl>
              <c:idx val="5"/>
              <c:layout>
                <c:manualLayout>
                  <c:x val="-1.3552652524602464E-2"/>
                  <c:y val="-7.8460440023015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3B8-4FD9-A785-46B38969BA66}"/>
                </c:ext>
              </c:extLst>
            </c:dLbl>
            <c:dLbl>
              <c:idx val="6"/>
              <c:layout>
                <c:manualLayout>
                  <c:x val="-1.2555157142742621E-2"/>
                  <c:y val="-6.5970011249315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3B8-4FD9-A785-46B38969BA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月度会!$E$30:$E$41</c:f>
              <c:numCache>
                <c:formatCode>0.00%</c:formatCode>
                <c:ptCount val="12"/>
                <c:pt idx="0">
                  <c:v>0.4536454102355808</c:v>
                </c:pt>
                <c:pt idx="1">
                  <c:v>12.438444225629485</c:v>
                </c:pt>
                <c:pt idx="2">
                  <c:v>0.65205630611421928</c:v>
                </c:pt>
                <c:pt idx="3">
                  <c:v>0.33760114534841434</c:v>
                </c:pt>
                <c:pt idx="4">
                  <c:v>0.24663000383680792</c:v>
                </c:pt>
                <c:pt idx="5">
                  <c:v>0.24690547468442295</c:v>
                </c:pt>
                <c:pt idx="6">
                  <c:v>0.15659611573523569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A-53B8-4FD9-A785-46B38969BA6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99902047"/>
        <c:axId val="1199897887"/>
      </c:lineChart>
      <c:catAx>
        <c:axId val="1199899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99888319"/>
        <c:crosses val="autoZero"/>
        <c:auto val="1"/>
        <c:lblAlgn val="ctr"/>
        <c:lblOffset val="100"/>
        <c:noMultiLvlLbl val="0"/>
      </c:catAx>
      <c:valAx>
        <c:axId val="1199888319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899551"/>
        <c:crosses val="autoZero"/>
        <c:crossBetween val="between"/>
      </c:valAx>
      <c:valAx>
        <c:axId val="1199897887"/>
        <c:scaling>
          <c:orientation val="minMax"/>
          <c:max val="15"/>
          <c:min val="-5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902047"/>
        <c:crosses val="max"/>
        <c:crossBetween val="between"/>
      </c:valAx>
      <c:catAx>
        <c:axId val="11999020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998978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3542237341852204"/>
          <c:y val="0.18797086136106314"/>
          <c:w val="0.50005281384587863"/>
          <c:h val="6.43378866658620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2021年7月交易使用年限分析</a:t>
            </a:r>
          </a:p>
        </c:rich>
      </c:tx>
      <c:layout>
        <c:manualLayout>
          <c:xMode val="edge"/>
          <c:yMode val="edge"/>
          <c:x val="0.20943422930879005"/>
          <c:y val="3.5371810054873093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3A57-42B9-A185-F7CD1524AE82}"/>
              </c:ext>
            </c:extLst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3A57-42B9-A185-F7CD1524AE82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3A57-42B9-A185-F7CD1524AE82}"/>
              </c:ext>
            </c:extLst>
          </c:dPt>
          <c:dPt>
            <c:idx val="3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6-3A57-42B9-A185-F7CD1524AE82}"/>
              </c:ext>
            </c:extLst>
          </c:dPt>
          <c:dLbls>
            <c:dLbl>
              <c:idx val="0"/>
              <c:layout>
                <c:manualLayout>
                  <c:x val="0.20420210826489907"/>
                  <c:y val="-9.67718424086614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A57-42B9-A185-F7CD1524AE82}"/>
                </c:ext>
              </c:extLst>
            </c:dLbl>
            <c:dLbl>
              <c:idx val="1"/>
              <c:layout>
                <c:manualLayout>
                  <c:x val="-5.4655155794680839E-2"/>
                  <c:y val="0.158576037130587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A57-42B9-A185-F7CD1524AE82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3A57-42B9-A185-F7CD1524AE82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3A57-42B9-A185-F7CD1524AE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>
                  <a:noFill/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0.2189807586601108</c:v>
                </c:pt>
                <c:pt idx="1">
                  <c:v>0.37468181263647615</c:v>
                </c:pt>
                <c:pt idx="2">
                  <c:v>0.23925839212745861</c:v>
                </c:pt>
                <c:pt idx="3">
                  <c:v>0.16707903657595444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A57-42B9-A185-F7CD1524AE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2021年6月交易使用年限分析</a:t>
            </a:r>
          </a:p>
        </c:rich>
      </c:tx>
      <c:layout>
        <c:manualLayout>
          <c:xMode val="edge"/>
          <c:yMode val="edge"/>
          <c:x val="0.22491860787836324"/>
          <c:y val="1.7412205654689154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2153448098618786"/>
          <c:y val="0.24504045314768039"/>
          <c:w val="0.55386248566386342"/>
          <c:h val="0.6562469256513092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1181-4D9A-A6C4-BD9EF32611F7}"/>
              </c:ext>
            </c:extLst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1181-4D9A-A6C4-BD9EF32611F7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1181-4D9A-A6C4-BD9EF32611F7}"/>
              </c:ext>
            </c:extLst>
          </c:dPt>
          <c:dPt>
            <c:idx val="3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6-1181-4D9A-A6C4-BD9EF32611F7}"/>
              </c:ext>
            </c:extLst>
          </c:dPt>
          <c:dLbls>
            <c:dLbl>
              <c:idx val="0"/>
              <c:layout>
                <c:manualLayout>
                  <c:x val="0.18495908218097049"/>
                  <c:y val="-6.731954254515577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181-4D9A-A6C4-BD9EF32611F7}"/>
                </c:ext>
              </c:extLst>
            </c:dLbl>
            <c:dLbl>
              <c:idx val="1"/>
              <c:layout>
                <c:manualLayout>
                  <c:x val="-3.3548772476464365E-2"/>
                  <c:y val="0.1547434748363616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181-4D9A-A6C4-BD9EF32611F7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1181-4D9A-A6C4-BD9EF32611F7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1181-4D9A-A6C4-BD9EF32611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PPT模板1!$A$198:$A$201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PPT模板1!$B$198:$B$201</c:f>
              <c:numCache>
                <c:formatCode>0.00%</c:formatCode>
                <c:ptCount val="4"/>
                <c:pt idx="0">
                  <c:v>0.22781933516619535</c:v>
                </c:pt>
                <c:pt idx="1">
                  <c:v>0.38429196208359473</c:v>
                </c:pt>
                <c:pt idx="2">
                  <c:v>0.23709607069835187</c:v>
                </c:pt>
                <c:pt idx="3">
                  <c:v>0.15079263205185803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181-4D9A-A6C4-BD9EF32611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186287076977127E-2"/>
          <c:y val="0.17665181251682091"/>
          <c:w val="0.84030954992627471"/>
          <c:h val="0.650804556652795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PPT模板2!$AH$217</c:f>
              <c:strCache>
                <c:ptCount val="1"/>
                <c:pt idx="0">
                  <c:v>环比</c:v>
                </c:pt>
              </c:strCache>
            </c:strRef>
          </c:tx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E75B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8D-4505-98B4-1D9D487F8D78}"/>
              </c:ext>
            </c:extLst>
          </c:dPt>
          <c:dPt>
            <c:idx val="1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8D-4505-98B4-1D9D487F8D78}"/>
              </c:ext>
            </c:extLst>
          </c:dPt>
          <c:dPt>
            <c:idx val="2"/>
            <c:invertIfNegative val="0"/>
            <c:bubble3D val="0"/>
            <c:spPr>
              <a:solidFill>
                <a:srgbClr val="1F4E7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88D-4505-98B4-1D9D487F8D78}"/>
              </c:ext>
            </c:extLst>
          </c:dPt>
          <c:dPt>
            <c:idx val="3"/>
            <c:invertIfNegative val="0"/>
            <c:bubble3D val="0"/>
            <c:spPr>
              <a:solidFill>
                <a:srgbClr val="75AE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88D-4505-98B4-1D9D487F8D78}"/>
              </c:ext>
            </c:extLst>
          </c:dPt>
          <c:dPt>
            <c:idx val="4"/>
            <c:invertIfNegative val="0"/>
            <c:bubble3D val="0"/>
            <c:spPr>
              <a:solidFill>
                <a:srgbClr val="0984A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88D-4505-98B4-1D9D487F8D78}"/>
              </c:ext>
            </c:extLst>
          </c:dPt>
          <c:dPt>
            <c:idx val="5"/>
            <c:invertIfNegative val="0"/>
            <c:bubble3D val="0"/>
            <c:spPr>
              <a:solidFill>
                <a:srgbClr val="3B8AB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88D-4505-98B4-1D9D487F8D78}"/>
              </c:ext>
            </c:extLst>
          </c:dPt>
          <c:dLbls>
            <c:dLbl>
              <c:idx val="4"/>
              <c:layout>
                <c:manualLayout>
                  <c:x val="0"/>
                  <c:y val="-4.107858207564747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88D-4505-98B4-1D9D487F8D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PPT模板2!$AI$216:$AN$216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PPT模板2!$AI$217:$AN$217</c:f>
              <c:numCache>
                <c:formatCode>0.00%</c:formatCode>
                <c:ptCount val="6"/>
                <c:pt idx="0">
                  <c:v>-3.3601551750647551E-2</c:v>
                </c:pt>
                <c:pt idx="1">
                  <c:v>-0.11482681823081881</c:v>
                </c:pt>
                <c:pt idx="2">
                  <c:v>3.2602205536562553E-3</c:v>
                </c:pt>
                <c:pt idx="3">
                  <c:v>-9.8024059133291468E-3</c:v>
                </c:pt>
                <c:pt idx="4">
                  <c:v>2.3087995393916132E-2</c:v>
                </c:pt>
                <c:pt idx="5">
                  <c:v>-2.135765967164251E-2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88D-4505-98B4-1D9D487F8D7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532862352"/>
        <c:axId val="532862680"/>
      </c:barChart>
      <c:catAx>
        <c:axId val="53286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254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32862680"/>
        <c:crosses val="autoZero"/>
        <c:auto val="1"/>
        <c:lblAlgn val="ctr"/>
        <c:lblOffset val="100"/>
        <c:noMultiLvlLbl val="0"/>
      </c:catAx>
      <c:valAx>
        <c:axId val="532862680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286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868193183793778E-2"/>
          <c:y val="9.7048057892605247E-2"/>
          <c:w val="0.90057775525414718"/>
          <c:h val="0.75394305495059732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PPT模板2!$J$211</c:f>
              <c:strCache>
                <c:ptCount val="1"/>
                <c:pt idx="0">
                  <c:v>2021年当月</c:v>
                </c:pt>
              </c:strCache>
            </c:strRef>
          </c:tx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FCA-480C-A7EB-B6F4791FB8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PPT模板2!$K$208:$P$208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PPT模板2!$K$211:$P$211</c:f>
              <c:numCache>
                <c:formatCode>0.00</c:formatCode>
                <c:ptCount val="6"/>
                <c:pt idx="0">
                  <c:v>49.025199999999998</c:v>
                </c:pt>
                <c:pt idx="1">
                  <c:v>38.592399999999998</c:v>
                </c:pt>
                <c:pt idx="2">
                  <c:v>18.986799999999999</c:v>
                </c:pt>
                <c:pt idx="3">
                  <c:v>20.496099999999998</c:v>
                </c:pt>
                <c:pt idx="4">
                  <c:v>10.6616</c:v>
                </c:pt>
                <c:pt idx="5">
                  <c:v>8.1425000000000001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CA-480C-A7EB-B6F4791FB8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2108796399"/>
        <c:axId val="2035837743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PPT模板2!$J$209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solidFill>
                    <a:srgbClr val="2695B8"/>
                  </a:solidFill>
                  <a:ln>
                    <a:noFill/>
                  </a:ln>
                  <a:effectLst/>
                </c:spPr>
                <c:invertIfNegative val="0"/>
                <c:dPt>
                  <c:idx val="0"/>
                  <c:invertIfNegative val="0"/>
                  <c:bubble3D val="0"/>
                  <c:spPr>
                    <a:solidFill>
                      <a:srgbClr val="ED7D31"/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4-1FCA-480C-A7EB-B6F4791FB868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PPT模板2!$K$208:$P$208</c15:sqref>
                        </c15:formulaRef>
                      </c:ext>
                    </c:extLst>
                    <c:strCache>
                      <c:ptCount val="6"/>
                      <c:pt idx="0">
                        <c:v>华东</c:v>
                      </c:pt>
                      <c:pt idx="1">
                        <c:v>中南</c:v>
                      </c:pt>
                      <c:pt idx="2">
                        <c:v>华北</c:v>
                      </c:pt>
                      <c:pt idx="3">
                        <c:v>西南</c:v>
                      </c:pt>
                      <c:pt idx="4">
                        <c:v>东北</c:v>
                      </c:pt>
                      <c:pt idx="5">
                        <c:v>西北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PPT模板2!$K$209:$P$209</c15:sqref>
                        </c15:formulaRef>
                      </c:ext>
                    </c:extLst>
                    <c:numCache>
                      <c:formatCode>0.00</c:formatCode>
                      <c:ptCount val="6"/>
                      <c:pt idx="0">
                        <c:v>333.07870000000003</c:v>
                      </c:pt>
                      <c:pt idx="1">
                        <c:v>276.63060000000002</c:v>
                      </c:pt>
                      <c:pt idx="2">
                        <c:v>120.3501</c:v>
                      </c:pt>
                      <c:pt idx="3">
                        <c:v>137.2636</c:v>
                      </c:pt>
                      <c:pt idx="4">
                        <c:v>65.942599999999999</c:v>
                      </c:pt>
                      <c:pt idx="5">
                        <c:v>56.0595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5-1FCA-480C-A7EB-B6F4791FB868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PPT模板2!$J$210</c15:sqref>
                        </c15:formulaRef>
                      </c:ext>
                    </c:extLst>
                    <c:strCache>
                      <c:ptCount val="1"/>
                      <c:pt idx="0">
                        <c:v>累计区域占比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PPT模板2!$K$208:$P$208</c15:sqref>
                        </c15:formulaRef>
                      </c:ext>
                    </c:extLst>
                    <c:strCache>
                      <c:ptCount val="6"/>
                      <c:pt idx="0">
                        <c:v>华东</c:v>
                      </c:pt>
                      <c:pt idx="1">
                        <c:v>中南</c:v>
                      </c:pt>
                      <c:pt idx="2">
                        <c:v>华北</c:v>
                      </c:pt>
                      <c:pt idx="3">
                        <c:v>西南</c:v>
                      </c:pt>
                      <c:pt idx="4">
                        <c:v>东北</c:v>
                      </c:pt>
                      <c:pt idx="5">
                        <c:v>西北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PPT模板2!$K$210:$P$210</c15:sqref>
                        </c15:formulaRef>
                      </c:ext>
                    </c:extLst>
                    <c:numCache>
                      <c:formatCode>0.00%</c:formatCode>
                      <c:ptCount val="6"/>
                      <c:pt idx="0">
                        <c:v>0.33667264683772807</c:v>
                      </c:pt>
                      <c:pt idx="1">
                        <c:v>0.27961546715028257</c:v>
                      </c:pt>
                      <c:pt idx="2">
                        <c:v>0.12164868757499431</c:v>
                      </c:pt>
                      <c:pt idx="3">
                        <c:v>0.13874468564478956</c:v>
                      </c:pt>
                      <c:pt idx="4">
                        <c:v>6.6654126131036204E-2</c:v>
                      </c:pt>
                      <c:pt idx="5">
                        <c:v>5.6664386661169318E-2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1FCA-480C-A7EB-B6F4791FB868}"/>
                  </c:ext>
                </c:extLst>
              </c15:ser>
            </c15:filteredBarSeries>
          </c:ext>
        </c:extLst>
      </c:barChart>
      <c:catAx>
        <c:axId val="21087963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10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35837743"/>
        <c:crosses val="autoZero"/>
        <c:auto val="1"/>
        <c:lblAlgn val="ctr"/>
        <c:lblOffset val="100"/>
        <c:noMultiLvlLbl val="0"/>
      </c:catAx>
      <c:valAx>
        <c:axId val="2035837743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087963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93691983247442"/>
          <c:y val="0.12529068908128332"/>
          <c:w val="0.78338273377966361"/>
          <c:h val="0.749198210420007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PPT模板1!$B$470:$B$471</c:f>
              <c:strCache>
                <c:ptCount val="2"/>
                <c:pt idx="0">
                  <c:v>2020年</c:v>
                </c:pt>
                <c:pt idx="1">
                  <c:v>累计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layout>
                <c:manualLayout>
                  <c:x val="-2.0531328589069738E-3"/>
                  <c:y val="2.452637977926502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105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732784835790417E-2"/>
                      <c:h val="5.733359157747112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7DA0-4D94-B781-E4C38A3C70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PPT模板1!$A$472:$A$481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PPT模板1!$B$472:$B$481</c:f>
              <c:numCache>
                <c:formatCode>0.00_);[Red]\(0.00\)</c:formatCode>
                <c:ptCount val="10"/>
                <c:pt idx="0">
                  <c:v>1.9392</c:v>
                </c:pt>
                <c:pt idx="1">
                  <c:v>5.2946</c:v>
                </c:pt>
                <c:pt idx="2">
                  <c:v>10.5862</c:v>
                </c:pt>
                <c:pt idx="3">
                  <c:v>16.959700000000002</c:v>
                </c:pt>
                <c:pt idx="4">
                  <c:v>14.919</c:v>
                </c:pt>
                <c:pt idx="5">
                  <c:v>40.120899999999999</c:v>
                </c:pt>
                <c:pt idx="6">
                  <c:v>65.5364</c:v>
                </c:pt>
                <c:pt idx="7">
                  <c:v>62.238799999999998</c:v>
                </c:pt>
                <c:pt idx="8">
                  <c:v>59.096400000000003</c:v>
                </c:pt>
                <c:pt idx="9">
                  <c:v>401.1026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A0-4D94-B781-E4C38A3C70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32400"/>
        <c:axId val="2006721232"/>
      </c:barChart>
      <c:barChart>
        <c:barDir val="bar"/>
        <c:grouping val="clustered"/>
        <c:varyColors val="0"/>
        <c:ser>
          <c:idx val="1"/>
          <c:order val="1"/>
          <c:tx>
            <c:strRef>
              <c:f>PPT模板1!$C$470:$C$471</c:f>
              <c:strCache>
                <c:ptCount val="2"/>
                <c:pt idx="0">
                  <c:v>2021年</c:v>
                </c:pt>
                <c:pt idx="1">
                  <c:v>累计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PPT模板1!$A$472:$A$481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PPT模板1!$C$472:$C$481</c:f>
              <c:numCache>
                <c:formatCode>0.00_);[Red]\(0.00\)</c:formatCode>
                <c:ptCount val="10"/>
                <c:pt idx="0">
                  <c:v>2.6032000000000002</c:v>
                </c:pt>
                <c:pt idx="1">
                  <c:v>7.7563000000000004</c:v>
                </c:pt>
                <c:pt idx="2">
                  <c:v>14.6273</c:v>
                </c:pt>
                <c:pt idx="3">
                  <c:v>22.1816</c:v>
                </c:pt>
                <c:pt idx="4">
                  <c:v>19.130600000000001</c:v>
                </c:pt>
                <c:pt idx="5">
                  <c:v>57.3491</c:v>
                </c:pt>
                <c:pt idx="6">
                  <c:v>106.8967</c:v>
                </c:pt>
                <c:pt idx="7">
                  <c:v>83.081199999999995</c:v>
                </c:pt>
                <c:pt idx="8">
                  <c:v>76.919700000000006</c:v>
                </c:pt>
                <c:pt idx="9">
                  <c:v>598.77940000000001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A0-4D94-B781-E4C38A3C70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80000"/>
        <c:axId val="2006712080"/>
      </c:barChart>
      <c:catAx>
        <c:axId val="587932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06721232"/>
        <c:crosses val="autoZero"/>
        <c:auto val="1"/>
        <c:lblAlgn val="ctr"/>
        <c:lblOffset val="100"/>
        <c:noMultiLvlLbl val="0"/>
      </c:catAx>
      <c:valAx>
        <c:axId val="2006721232"/>
        <c:scaling>
          <c:orientation val="minMax"/>
          <c:max val="700"/>
          <c:min val="-700"/>
        </c:scaling>
        <c:delete val="0"/>
        <c:axPos val="b"/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32400"/>
        <c:crosses val="autoZero"/>
        <c:crossBetween val="between"/>
      </c:valAx>
      <c:valAx>
        <c:axId val="2006712080"/>
        <c:scaling>
          <c:orientation val="maxMin"/>
          <c:max val="700"/>
          <c:min val="-700"/>
        </c:scaling>
        <c:delete val="0"/>
        <c:axPos val="t"/>
        <c:numFmt formatCode="0.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80000"/>
        <c:crosses val="max"/>
        <c:crossBetween val="between"/>
      </c:valAx>
      <c:catAx>
        <c:axId val="58798000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0067120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1-7</a:t>
            </a:r>
            <a:r>
              <a:rPr lang="zh-CN" altLang="en-US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en-US" altLang="zh-CN"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价格区间分布</a:t>
            </a:r>
            <a:endParaRPr lang="en-US" altLang="zh-CN" sz="1200" b="1" i="0" u="none" strike="noStrike" kern="1200" spc="0" baseline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c:rich>
      </c:tx>
      <c:layout>
        <c:manualLayout>
          <c:xMode val="edge"/>
          <c:yMode val="edge"/>
          <c:x val="0.27714019014453617"/>
          <c:y val="6.32922648731455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6310415316950297"/>
          <c:w val="0.43442194542745949"/>
          <c:h val="0.6106794254265774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4D8-46E9-9E44-B553225227C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4D8-46E9-9E44-B553225227C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4D8-46E9-9E44-B553225227C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4D8-46E9-9E44-B553225227C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4D8-46E9-9E44-B553225227C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4D8-46E9-9E44-B553225227C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4D8-46E9-9E44-B553225227C2}"/>
              </c:ext>
            </c:extLst>
          </c:dPt>
          <c:dLbls>
            <c:dLbl>
              <c:idx val="0"/>
              <c:layout>
                <c:manualLayout>
                  <c:x val="8.6496275369902481E-2"/>
                  <c:y val="-9.5188875938633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4D8-46E9-9E44-B553225227C2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4D8-46E9-9E44-B553225227C2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4D8-46E9-9E44-B553225227C2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4D8-46E9-9E44-B553225227C2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4D8-46E9-9E44-B553225227C2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4D8-46E9-9E44-B553225227C2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4D8-46E9-9E44-B553225227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PPT模板新!$M$243:$S$243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PPT模板新!$M$244:$S$244</c:f>
              <c:numCache>
                <c:formatCode>0.00%</c:formatCode>
                <c:ptCount val="7"/>
                <c:pt idx="0">
                  <c:v>0.34333143776694214</c:v>
                </c:pt>
                <c:pt idx="1">
                  <c:v>0.21322702029062662</c:v>
                </c:pt>
                <c:pt idx="2">
                  <c:v>0.16545214758139296</c:v>
                </c:pt>
                <c:pt idx="3">
                  <c:v>0.11809195293568971</c:v>
                </c:pt>
                <c:pt idx="4">
                  <c:v>5.1064798672150247E-2</c:v>
                </c:pt>
                <c:pt idx="5">
                  <c:v>8.0867722097501038E-2</c:v>
                </c:pt>
                <c:pt idx="6">
                  <c:v>2.7964920655697313E-2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4D8-46E9-9E44-B553225227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5879401405188582"/>
          <c:y val="0.56784041638982619"/>
          <c:w val="0.13572066771715466"/>
          <c:h val="0.427503789127923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0.45885</cdr:x>
      <cdr:y>0.37325</cdr:y>
    </cdr:from>
    <cdr:to>
      <cdr:x>0.54115</cdr:x>
      <cdr:y>0.57257</cdr:y>
    </cdr:to>
    <cdr:sp macro="" textlink="">
      <cdr:nvSpPr>
        <cdr:cNvPr id="3" name="箭头: 下 2">
          <a:extLst xmlns:a="http://schemas.openxmlformats.org/drawingml/2006/main">
            <a:ext uri="{FF2B5EF4-FFF2-40B4-BE49-F238E27FC236}">
              <a16:creationId xmlns:a16="http://schemas.microsoft.com/office/drawing/2014/main" id="{1FAD76E8-9574-4711-B661-7BB6346A3171}"/>
            </a:ext>
          </a:extLst>
        </cdr:cNvPr>
        <cdr:cNvSpPr/>
      </cdr:nvSpPr>
      <cdr:spPr>
        <a:xfrm xmlns:a="http://schemas.openxmlformats.org/drawingml/2006/main">
          <a:off x="1866601" y="604662"/>
          <a:ext cx="334797" cy="322898"/>
        </a:xfrm>
        <a:prstGeom xmlns:a="http://schemas.openxmlformats.org/drawingml/2006/main" prst="downArrow">
          <a:avLst/>
        </a:prstGeom>
        <a:solidFill xmlns:a="http://schemas.openxmlformats.org/drawingml/2006/main">
          <a:schemeClr val="accent6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zh-CN" altLang="en-US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0.45885</cdr:x>
      <cdr:y>0.39627</cdr:y>
    </cdr:from>
    <cdr:to>
      <cdr:x>0.54115</cdr:x>
      <cdr:y>0.60373</cdr:y>
    </cdr:to>
    <cdr:sp macro="" textlink="">
      <cdr:nvSpPr>
        <cdr:cNvPr id="2" name="箭头: 下 1">
          <a:extLst xmlns:a="http://schemas.openxmlformats.org/drawingml/2006/main">
            <a:ext uri="{FF2B5EF4-FFF2-40B4-BE49-F238E27FC236}">
              <a16:creationId xmlns:a16="http://schemas.microsoft.com/office/drawing/2014/main" id="{38A04639-5378-4BD6-8A72-085F04A8E8A0}"/>
            </a:ext>
          </a:extLst>
        </cdr:cNvPr>
        <cdr:cNvSpPr/>
      </cdr:nvSpPr>
      <cdr:spPr>
        <a:xfrm xmlns:a="http://schemas.openxmlformats.org/drawingml/2006/main" rot="10800000">
          <a:off x="1866602" y="641957"/>
          <a:ext cx="334796" cy="336086"/>
        </a:xfrm>
        <a:prstGeom xmlns:a="http://schemas.openxmlformats.org/drawingml/2006/main" prst="downArrow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zh-CN" altLang="en-US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0.85379</cdr:x>
      <cdr:y>0.11111</cdr:y>
    </cdr:from>
    <cdr:to>
      <cdr:x>0.97049</cdr:x>
      <cdr:y>0.1634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81C6BC7F-17AF-4347-BA1D-87DB31735ADC}"/>
            </a:ext>
          </a:extLst>
        </cdr:cNvPr>
        <cdr:cNvSpPr txBox="1"/>
      </cdr:nvSpPr>
      <cdr:spPr>
        <a:xfrm xmlns:a="http://schemas.openxmlformats.org/drawingml/2006/main">
          <a:off x="6062664" y="404813"/>
          <a:ext cx="828675" cy="190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/>
        </a:p>
      </cdr:txBody>
    </cdr:sp>
  </cdr:relSizeAnchor>
  <cdr:relSizeAnchor xmlns:cdr="http://schemas.openxmlformats.org/drawingml/2006/chartDrawing">
    <cdr:from>
      <cdr:x>0.76403</cdr:x>
      <cdr:y>0.04414</cdr:y>
    </cdr:from>
    <cdr:to>
      <cdr:x>0.93522</cdr:x>
      <cdr:y>0.22047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4915FE65-D900-40E3-9DF6-EEF6B8B2045F}"/>
            </a:ext>
          </a:extLst>
        </cdr:cNvPr>
        <cdr:cNvSpPr txBox="1"/>
      </cdr:nvSpPr>
      <cdr:spPr>
        <a:xfrm xmlns:a="http://schemas.openxmlformats.org/drawingml/2006/main">
          <a:off x="3224822" y="83753"/>
          <a:ext cx="722549" cy="3345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单位：万辆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2021/8/31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7386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54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576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C81B4-DA54-4152-A8F1-C656843B0928}"/>
              </a:ext>
            </a:extLst>
          </p:cNvPr>
          <p:cNvSpPr/>
          <p:nvPr userDrawn="1"/>
        </p:nvSpPr>
        <p:spPr>
          <a:xfrm>
            <a:off x="0" y="955343"/>
            <a:ext cx="9144000" cy="5902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19588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3705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2021/8/31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526A-395D-402B-BF39-362D20E6C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80B967-20C5-4C9B-B871-F90B6B0D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0700E-A0EA-42A6-BAB8-F1913CC1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7B0B9D-D263-4E0D-9B95-329C8F7D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453097-0EBE-4283-8AD0-E46D53EC1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15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2683F-BB0C-41B3-8B46-79634CB5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88F8A-5A28-4623-8785-88A1D06A6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9D45-9C84-450A-94D0-B0E7A88ED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B340-4C91-4E2E-88C0-3316232B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BD6CC-3CDD-4A76-9E99-36B978E3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1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14D9F-C08F-49E2-9375-6C842A97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B35A3-42FA-4DE0-9CED-E01897DCB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0A571-B802-4371-843B-F5566E92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7439F-8996-4414-A344-607FC266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5617F-350D-4F46-96B0-39751BDD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6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6DE10-6947-43CD-B333-AA5E78B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DD6EE9-AEF4-4663-A734-62D2F5CCE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E4290A-15D0-4BE9-8F50-3FC3058C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9380BF-2B45-4AEF-92D5-4FB21869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EDCBC5-AB9A-4419-A428-D43847642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F9B1E-D731-4F6A-8D51-DC5535577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727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1E6608-E025-464A-97AB-551BED90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36693-F20F-4FB6-BA60-1D02CDBCB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64D132-FFAC-4E48-82FD-7446D44A6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626921-926E-454A-B128-14E66B5B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0D0697-7093-4860-B0FC-7FCBC3E4E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D004DE-8D93-4BC1-ACB5-99D4F850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90E1C-279C-439B-81A4-5B118DD72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68E4E4-7969-4A86-A2F6-4FFDD5CF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43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9D04D-9297-421F-8060-FAD62230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624B1F-EEC8-424B-AD11-BAC94D2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1022C-1E7F-4FD0-BD51-91C09E54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769C1-AB1E-4CA7-BEF3-CB4FF0617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146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854DC1-EFAB-4F72-B67F-8578F2BB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202B86-64A9-47EF-A5AD-4E7A86F5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50BD1-137C-4E1C-B3C0-482B5ACB4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42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FF463-946B-4ADB-94A9-BEDC5161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370FD2-0807-4E26-975D-DC5F9338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F24B33-F72B-4F0C-B61D-65F4098B9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9EA7F0-29C2-40B0-B308-A6B84359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31A401-531F-4992-A2BA-D60CB7FC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606F43-7AF5-4202-860F-1BD25FA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24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7936C-7062-42F8-98D7-93006813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03D1DA-0B99-4178-98C7-97B7C867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32B0B3-2EF2-49DF-9AE6-63D04C98A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EDD9F8-A849-40BB-9389-E21B4A5E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3D19-E142-4D84-9777-5D989C2E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BF4EA-894B-4AB3-B4C6-CC1F0FC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6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3C78EC-F358-4512-9B6E-518730C3B38B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04C27-D919-49C4-AB73-70CB83CB1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721F6-3AEE-4711-9D5D-79F8CC38B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90235-F6D2-4013-858C-28AF891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A91C0E-5DDD-4DEA-80D0-52675CE8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D05A1-A8B1-44D7-B22E-B5CF808E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109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97450F-C828-4F9C-A27F-68BF5CA7B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4A146E-2F44-4C64-83CA-777458DB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4951D-6D6C-45A5-BFCE-E42C09A9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63889D-F801-40A5-AE61-30012191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354A9-590A-4A20-83E6-40756F21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32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22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60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442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65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49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7379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972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53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280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040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6"/>
            <a:ext cx="7886700" cy="58118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995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86834"/>
            <a:ext cx="10515600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8475134"/>
            <a:ext cx="27432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8475134"/>
            <a:ext cx="41148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8475134"/>
            <a:ext cx="27432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5749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6183"/>
          </a:xfrm>
        </p:spPr>
        <p:txBody>
          <a:bodyPr/>
          <a:lstStyle/>
          <a:p>
            <a:fld id="{C2D9F5CF-6BA5-4922-869E-AF5BEDAC82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6183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6183"/>
          </a:xfrm>
        </p:spPr>
        <p:txBody>
          <a:bodyPr/>
          <a:lstStyle/>
          <a:p>
            <a:fld id="{1EEEE471-A33D-40DC-B8A7-90A86224C00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 descr="图片2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75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52" y="0"/>
            <a:ext cx="9143499" cy="6858000"/>
          </a:xfrm>
          <a:prstGeom prst="rect">
            <a:avLst/>
          </a:prstGeom>
        </p:spPr>
      </p:pic>
      <p:pic>
        <p:nvPicPr>
          <p:cNvPr id="7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7" y="280460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pic>
        <p:nvPicPr>
          <p:cNvPr id="8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7936" y="292956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sp>
        <p:nvSpPr>
          <p:cNvPr id="9" name="矩形 3"/>
          <p:cNvSpPr>
            <a:spLocks noChangeArrowheads="1"/>
          </p:cNvSpPr>
          <p:nvPr userDrawn="1"/>
        </p:nvSpPr>
        <p:spPr bwMode="auto">
          <a:xfrm>
            <a:off x="1187624" y="816963"/>
            <a:ext cx="2587892" cy="230836"/>
          </a:xfrm>
          <a:prstGeom prst="rect">
            <a:avLst/>
          </a:prstGeom>
          <a:noFill/>
          <a:ln>
            <a:noFill/>
          </a:ln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 userDrawn="1"/>
        </p:nvSpPr>
        <p:spPr bwMode="auto">
          <a:xfrm>
            <a:off x="1187624" y="493729"/>
            <a:ext cx="2160240" cy="281101"/>
          </a:xfrm>
          <a:prstGeom prst="rect">
            <a:avLst/>
          </a:prstGeom>
          <a:noFill/>
          <a:ln>
            <a:noFill/>
          </a:ln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879458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8/31/2021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5154374" y="3"/>
            <a:ext cx="3998418" cy="5426605"/>
          </a:xfrm>
          <a:custGeom>
            <a:avLst/>
            <a:gdLst>
              <a:gd name="connsiteX0" fmla="*/ 1261721 w 5331224"/>
              <a:gd name="connsiteY0" fmla="*/ 0 h 5426605"/>
              <a:gd name="connsiteX1" fmla="*/ 5331224 w 5331224"/>
              <a:gd name="connsiteY1" fmla="*/ 0 h 5426605"/>
              <a:gd name="connsiteX2" fmla="*/ 5331224 w 5331224"/>
              <a:gd name="connsiteY2" fmla="*/ 4260264 h 5426605"/>
              <a:gd name="connsiteX3" fmla="*/ 4762871 w 5331224"/>
              <a:gd name="connsiteY3" fmla="*/ 4828618 h 5426605"/>
              <a:gd name="connsiteX4" fmla="*/ 1875533 w 5331224"/>
              <a:gd name="connsiteY4" fmla="*/ 4828618 h 5426605"/>
              <a:gd name="connsiteX5" fmla="*/ 597987 w 5331224"/>
              <a:gd name="connsiteY5" fmla="*/ 3551072 h 5426605"/>
              <a:gd name="connsiteX6" fmla="*/ 597987 w 5331224"/>
              <a:gd name="connsiteY6" fmla="*/ 663734 h 54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1224" h="5426605">
                <a:moveTo>
                  <a:pt x="1261721" y="0"/>
                </a:moveTo>
                <a:lnTo>
                  <a:pt x="5331224" y="0"/>
                </a:lnTo>
                <a:lnTo>
                  <a:pt x="5331224" y="4260264"/>
                </a:lnTo>
                <a:lnTo>
                  <a:pt x="4762871" y="4828618"/>
                </a:lnTo>
                <a:cubicBezTo>
                  <a:pt x="3965555" y="5625934"/>
                  <a:pt x="2672849" y="5625934"/>
                  <a:pt x="1875533" y="4828618"/>
                </a:cubicBezTo>
                <a:lnTo>
                  <a:pt x="597987" y="3551072"/>
                </a:lnTo>
                <a:cubicBezTo>
                  <a:pt x="-199329" y="2753756"/>
                  <a:pt x="-199329" y="1461050"/>
                  <a:pt x="597987" y="6637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116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8/31/2021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 hasCustomPrompt="1"/>
          </p:nvPr>
        </p:nvSpPr>
        <p:spPr>
          <a:xfrm>
            <a:off x="857250" y="-5367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9" hasCustomPrompt="1"/>
          </p:nvPr>
        </p:nvSpPr>
        <p:spPr>
          <a:xfrm>
            <a:off x="1297368" y="3537234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 hasCustomPrompt="1"/>
          </p:nvPr>
        </p:nvSpPr>
        <p:spPr>
          <a:xfrm>
            <a:off x="2782253" y="1436211"/>
            <a:ext cx="2082296" cy="3985580"/>
          </a:xfrm>
          <a:custGeom>
            <a:avLst/>
            <a:gdLst>
              <a:gd name="connsiteX0" fmla="*/ 0 w 2776395"/>
              <a:gd name="connsiteY0" fmla="*/ 0 h 3985580"/>
              <a:gd name="connsiteX1" fmla="*/ 2096428 w 2776395"/>
              <a:gd name="connsiteY1" fmla="*/ 0 h 3985580"/>
              <a:gd name="connsiteX2" fmla="*/ 2776395 w 2776395"/>
              <a:gd name="connsiteY2" fmla="*/ 3985580 h 3985580"/>
              <a:gd name="connsiteX3" fmla="*/ 679967 w 2776395"/>
              <a:gd name="connsiteY3" fmla="*/ 3985580 h 398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6395" h="3985580">
                <a:moveTo>
                  <a:pt x="0" y="0"/>
                </a:moveTo>
                <a:lnTo>
                  <a:pt x="2096428" y="0"/>
                </a:lnTo>
                <a:lnTo>
                  <a:pt x="2776395" y="3985580"/>
                </a:lnTo>
                <a:lnTo>
                  <a:pt x="679967" y="39855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6536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93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2021/8/31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51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ABF790-56F0-4F87-9849-A8685691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4A823-2CDF-478C-930E-46794555C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2FEEDA-7F3B-4A17-81E8-8AA17C996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852DD-A038-4ABE-B115-9D64ED562377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0D77C3-2851-47DF-A5AA-5D41BB783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6096-04D9-4F33-96FE-5F148E1AB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17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096017" y="2545759"/>
            <a:ext cx="7369326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2021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全国二手车市场深度分析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>
            <a:extLst>
              <a:ext uri="{FF2B5EF4-FFF2-40B4-BE49-F238E27FC236}">
                <a16:creationId xmlns:a16="http://schemas.microsoft.com/office/drawing/2014/main" id="{66BB70F8-3166-46F0-8E51-B5915EF27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802" y="1052560"/>
            <a:ext cx="8596395" cy="2316401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全国二手车市场累计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989.33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45.96%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。其中；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598.78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49.28%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76.92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30.16%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83.08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33.49%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SUV 106.90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63.11%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MPV 57.35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42.94%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交叉型乘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用车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22.18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30.79%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月，各车型同比均有明显增长。</a:t>
            </a:r>
            <a:endParaRPr lang="en-US" altLang="zh-CN" sz="14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B7834D9-99E1-4492-BD7B-63EF37133FCF}"/>
              </a:ext>
            </a:extLst>
          </p:cNvPr>
          <p:cNvCxnSpPr>
            <a:cxnSpLocks/>
          </p:cNvCxnSpPr>
          <p:nvPr/>
        </p:nvCxnSpPr>
        <p:spPr>
          <a:xfrm>
            <a:off x="0" y="2950693"/>
            <a:ext cx="9112698" cy="0"/>
          </a:xfrm>
          <a:prstGeom prst="line">
            <a:avLst/>
          </a:prstGeom>
          <a:ln w="28575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月细分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市场变化情况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4F87CF4-1147-4BB1-B248-F7139127CF81}"/>
              </a:ext>
            </a:extLst>
          </p:cNvPr>
          <p:cNvGrpSpPr/>
          <p:nvPr/>
        </p:nvGrpSpPr>
        <p:grpSpPr>
          <a:xfrm>
            <a:off x="3639126" y="6271499"/>
            <a:ext cx="2828785" cy="230832"/>
            <a:chOff x="3734264" y="6322536"/>
            <a:chExt cx="2770728" cy="237429"/>
          </a:xfrm>
        </p:grpSpPr>
        <p:sp>
          <p:nvSpPr>
            <p:cNvPr id="19" name="动作按钮: 空白 18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52BE14AB-2608-43DE-991D-15249CFAEC36}"/>
                </a:ext>
              </a:extLst>
            </p:cNvPr>
            <p:cNvSpPr/>
            <p:nvPr/>
          </p:nvSpPr>
          <p:spPr>
            <a:xfrm>
              <a:off x="5110301" y="6392952"/>
              <a:ext cx="90000" cy="90000"/>
            </a:xfrm>
            <a:prstGeom prst="actionButtonBlank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AA05D26-7F30-4450-AFF1-82E961F3C3C8}"/>
                </a:ext>
              </a:extLst>
            </p:cNvPr>
            <p:cNvSpPr txBox="1"/>
            <p:nvPr/>
          </p:nvSpPr>
          <p:spPr>
            <a:xfrm>
              <a:off x="5200301" y="6322536"/>
              <a:ext cx="1304691" cy="237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r>
                <a:rPr lang="zh-CN" altLang="en-US" sz="9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 </a:t>
              </a:r>
              <a:r>
                <a:rPr lang="en-US" altLang="zh-CN" sz="9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1-7</a:t>
              </a:r>
              <a:r>
                <a:rPr lang="zh-CN" altLang="en-US" sz="9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动作按钮: 空白 20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601CF62D-FD60-477B-A2DD-B2B67E5E737E}"/>
                </a:ext>
              </a:extLst>
            </p:cNvPr>
            <p:cNvSpPr/>
            <p:nvPr/>
          </p:nvSpPr>
          <p:spPr>
            <a:xfrm>
              <a:off x="3734264" y="6392953"/>
              <a:ext cx="90000" cy="90000"/>
            </a:xfrm>
            <a:prstGeom prst="actionButtonBlank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EA25B64-D08C-480B-BDA9-67D33A8EAB43}"/>
                </a:ext>
              </a:extLst>
            </p:cNvPr>
            <p:cNvSpPr txBox="1"/>
            <p:nvPr/>
          </p:nvSpPr>
          <p:spPr>
            <a:xfrm>
              <a:off x="3807070" y="6322536"/>
              <a:ext cx="1014305" cy="237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9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 </a:t>
              </a:r>
              <a:r>
                <a:rPr lang="en-US" altLang="zh-CN" sz="9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1-7</a:t>
              </a:r>
              <a:r>
                <a:rPr lang="zh-CN" altLang="en-US" sz="9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0000000-0008-0000-0000-00003F000000}"/>
              </a:ext>
            </a:extLst>
          </p:cNvPr>
          <p:cNvGrpSpPr/>
          <p:nvPr/>
        </p:nvGrpSpPr>
        <p:grpSpPr>
          <a:xfrm>
            <a:off x="389608" y="3027848"/>
            <a:ext cx="8601839" cy="3584764"/>
            <a:chOff x="0" y="0"/>
            <a:chExt cx="8784220" cy="4283329"/>
          </a:xfrm>
        </p:grpSpPr>
        <p:graphicFrame>
          <p:nvGraphicFramePr>
            <p:cNvPr id="14" name="图表 13">
              <a:extLst>
                <a:ext uri="{FF2B5EF4-FFF2-40B4-BE49-F238E27FC236}">
                  <a16:creationId xmlns:a16="http://schemas.microsoft.com/office/drawing/2014/main" id="{00000000-0008-0000-0000-00004000000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0"/>
            <a:ext cx="8784220" cy="42833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5" name="文本框 4">
              <a:extLst>
                <a:ext uri="{FF2B5EF4-FFF2-40B4-BE49-F238E27FC236}">
                  <a16:creationId xmlns:a16="http://schemas.microsoft.com/office/drawing/2014/main" id="{00000000-0008-0000-0000-000041000000}"/>
                </a:ext>
              </a:extLst>
            </p:cNvPr>
            <p:cNvSpPr txBox="1"/>
            <p:nvPr/>
          </p:nvSpPr>
          <p:spPr>
            <a:xfrm>
              <a:off x="2955768" y="45208"/>
              <a:ext cx="3807175" cy="41380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年二手车各细分车型交易情况（单位：万辆）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8697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月价格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704794" y="1192637"/>
            <a:ext cx="7632088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价格区间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分布：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的车辆下降</a:t>
            </a:r>
            <a:r>
              <a:rPr lang="en-US" altLang="zh-CN" sz="12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0.65%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区间增长</a:t>
            </a:r>
            <a:r>
              <a:rPr lang="en-US" altLang="zh-CN" sz="1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1.82%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区间下降</a:t>
            </a:r>
            <a:r>
              <a:rPr lang="en-US" altLang="zh-CN" sz="12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0.95%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区间下降</a:t>
            </a:r>
            <a:r>
              <a:rPr lang="en-US" altLang="zh-CN" sz="12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0.35%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区间下降</a:t>
            </a:r>
            <a:r>
              <a:rPr lang="en-US" altLang="zh-CN" sz="12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1.04%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1.02%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区间以上增长</a:t>
            </a:r>
            <a:r>
              <a:rPr lang="en-US" altLang="zh-CN" sz="1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0.15%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万元以下价格区间与去年同期相比增长了</a:t>
            </a:r>
            <a:r>
              <a:rPr lang="en-US" altLang="zh-CN" sz="1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1.17%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5-15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万元价格区间与去年同期相比下降了</a:t>
            </a:r>
            <a:r>
              <a:rPr lang="en-US" altLang="zh-CN" sz="12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2.34%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0000000-0008-0000-0200-000041010000}"/>
              </a:ext>
            </a:extLst>
          </p:cNvPr>
          <p:cNvGrpSpPr/>
          <p:nvPr/>
        </p:nvGrpSpPr>
        <p:grpSpPr>
          <a:xfrm>
            <a:off x="584492" y="2771856"/>
            <a:ext cx="7872691" cy="3278771"/>
            <a:chOff x="0" y="0"/>
            <a:chExt cx="7544120" cy="3011533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0000000-0008-0000-0200-000042010000}"/>
                </a:ext>
              </a:extLst>
            </p:cNvPr>
            <p:cNvSpPr/>
            <p:nvPr/>
          </p:nvSpPr>
          <p:spPr>
            <a:xfrm>
              <a:off x="237309" y="0"/>
              <a:ext cx="7306811" cy="2996919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0000000-0008-0000-0200-000043010000}"/>
                </a:ext>
              </a:extLst>
            </p:cNvPr>
            <p:cNvGrpSpPr/>
            <p:nvPr/>
          </p:nvGrpSpPr>
          <p:grpSpPr>
            <a:xfrm>
              <a:off x="0" y="90574"/>
              <a:ext cx="7385810" cy="2920959"/>
              <a:chOff x="0" y="90574"/>
              <a:chExt cx="7119578" cy="2764725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aphicFrame>
            <p:nvGraphicFramePr>
              <p:cNvPr id="15" name="图表 14">
                <a:extLst>
                  <a:ext uri="{FF2B5EF4-FFF2-40B4-BE49-F238E27FC236}">
                    <a16:creationId xmlns:a16="http://schemas.microsoft.com/office/drawing/2014/main" id="{00000000-0008-0000-0200-00004401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3302322" y="90574"/>
              <a:ext cx="3817256" cy="272595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16" name="图表 15">
                <a:extLst>
                  <a:ext uri="{FF2B5EF4-FFF2-40B4-BE49-F238E27FC236}">
                    <a16:creationId xmlns:a16="http://schemas.microsoft.com/office/drawing/2014/main" id="{00000000-0008-0000-0200-00004501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0" y="129341"/>
              <a:ext cx="3817256" cy="272595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3530952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204750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5369249" y="1326338"/>
            <a:ext cx="3499622" cy="2508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销量城市占比分布：一线城市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11.08%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0.97%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43.49%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0.22%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18.23%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0.49%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15.99%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0.11%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11.21%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0.15%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月二手车交易情况，从城市分布占比来看，与去年同期相比仅一线城市有所下降，二、三、四、五线城市均有不同程度增长。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71BCDA5A-9318-4BC3-93FF-02E29DB2CAC8}"/>
              </a:ext>
            </a:extLst>
          </p:cNvPr>
          <p:cNvGraphicFramePr>
            <a:graphicFrameLocks noGrp="1"/>
          </p:cNvGraphicFramePr>
          <p:nvPr/>
        </p:nvGraphicFramePr>
        <p:xfrm>
          <a:off x="121196" y="3922636"/>
          <a:ext cx="5024763" cy="1821879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94316">
                  <a:extLst>
                    <a:ext uri="{9D8B030D-6E8A-4147-A177-3AD203B41FA5}">
                      <a16:colId xmlns:a16="http://schemas.microsoft.com/office/drawing/2014/main" val="1776926331"/>
                    </a:ext>
                  </a:extLst>
                </a:gridCol>
                <a:gridCol w="1610315">
                  <a:extLst>
                    <a:ext uri="{9D8B030D-6E8A-4147-A177-3AD203B41FA5}">
                      <a16:colId xmlns:a16="http://schemas.microsoft.com/office/drawing/2014/main" val="1244558198"/>
                    </a:ext>
                  </a:extLst>
                </a:gridCol>
                <a:gridCol w="1820132">
                  <a:extLst>
                    <a:ext uri="{9D8B030D-6E8A-4147-A177-3AD203B41FA5}">
                      <a16:colId xmlns:a16="http://schemas.microsoft.com/office/drawing/2014/main" val="2218426445"/>
                    </a:ext>
                  </a:extLst>
                </a:gridCol>
              </a:tblGrid>
              <a:tr h="31684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城市划分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交易量（万辆）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同比（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4581851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109.62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687897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430.30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820410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180.32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34970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158.22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8840789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110.86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153840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35684330-D76F-445E-9205-F8677787FCAA}"/>
              </a:ext>
            </a:extLst>
          </p:cNvPr>
          <p:cNvSpPr txBox="1"/>
          <p:nvPr/>
        </p:nvSpPr>
        <p:spPr>
          <a:xfrm>
            <a:off x="5369249" y="3878547"/>
            <a:ext cx="3774751" cy="1910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月，全国一至五线城市二手车交易量较去年同期均有明显增长，一线城市共交易了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109.62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34.19%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二线城市共交易了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430.30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46.7%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三线城市共交易了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180.32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49.99%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158.22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46.96%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110.86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5B834F3-5821-49D2-9B06-250BB44CF71E}"/>
              </a:ext>
            </a:extLst>
          </p:cNvPr>
          <p:cNvSpPr/>
          <p:nvPr/>
        </p:nvSpPr>
        <p:spPr>
          <a:xfrm>
            <a:off x="3854545" y="3968726"/>
            <a:ext cx="687822" cy="1729697"/>
          </a:xfrm>
          <a:prstGeom prst="rect">
            <a:avLst/>
          </a:prstGeom>
          <a:noFill/>
          <a:ln w="19050">
            <a:solidFill>
              <a:srgbClr val="C0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0000000-0008-0000-0100-00003A000000}"/>
              </a:ext>
            </a:extLst>
          </p:cNvPr>
          <p:cNvGrpSpPr/>
          <p:nvPr/>
        </p:nvGrpSpPr>
        <p:grpSpPr>
          <a:xfrm>
            <a:off x="-68094" y="1291327"/>
            <a:ext cx="5214053" cy="2401191"/>
            <a:chOff x="0" y="0"/>
            <a:chExt cx="5214053" cy="240119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0000000-0008-0000-0100-00003B000000}"/>
                </a:ext>
              </a:extLst>
            </p:cNvPr>
            <p:cNvSpPr/>
            <p:nvPr/>
          </p:nvSpPr>
          <p:spPr>
            <a:xfrm>
              <a:off x="184789" y="0"/>
              <a:ext cx="5029264" cy="2373470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 w="25400">
              <a:solidFill>
                <a:schemeClr val="bg1">
                  <a:lumMod val="6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0000000-0008-0000-0100-00003C000000}"/>
                </a:ext>
              </a:extLst>
            </p:cNvPr>
            <p:cNvGrpSpPr/>
            <p:nvPr/>
          </p:nvGrpSpPr>
          <p:grpSpPr>
            <a:xfrm>
              <a:off x="0" y="41045"/>
              <a:ext cx="5214053" cy="2360146"/>
              <a:chOff x="0" y="41045"/>
              <a:chExt cx="5214053" cy="2360146"/>
            </a:xfrm>
          </p:grpSpPr>
          <p:graphicFrame>
            <p:nvGraphicFramePr>
              <p:cNvPr id="24" name="图表 23">
                <a:extLst>
                  <a:ext uri="{FF2B5EF4-FFF2-40B4-BE49-F238E27FC236}">
                    <a16:creationId xmlns:a16="http://schemas.microsoft.com/office/drawing/2014/main" id="{00000000-0008-0000-0100-00003D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0" y="41045"/>
              <a:ext cx="2599606" cy="236014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25" name="图表 24">
                <a:extLst>
                  <a:ext uri="{FF2B5EF4-FFF2-40B4-BE49-F238E27FC236}">
                    <a16:creationId xmlns:a16="http://schemas.microsoft.com/office/drawing/2014/main" id="{00000000-0008-0000-0100-00003E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399292" y="41045"/>
              <a:ext cx="2814761" cy="235079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1754716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0B1352-DF19-4D96-A1C3-D45DC9D65060}"/>
              </a:ext>
            </a:extLst>
          </p:cNvPr>
          <p:cNvSpPr txBox="1"/>
          <p:nvPr/>
        </p:nvSpPr>
        <p:spPr>
          <a:xfrm>
            <a:off x="461394" y="335560"/>
            <a:ext cx="3029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周度情况分析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E1F5BCF-A777-4395-8B75-F80DC2B38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854" y="3968537"/>
            <a:ext cx="8014176" cy="2096159"/>
          </a:xfrm>
        </p:spPr>
        <p:txBody>
          <a:bodyPr/>
          <a:lstStyle/>
          <a:p>
            <a:pPr indent="266700" algn="just">
              <a:lnSpc>
                <a:spcPct val="200000"/>
              </a:lnSpc>
            </a:pP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第一周日均交易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5.33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万辆，延续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月底的低迷态势；第二周二手车日均交易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5.19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万辆，环比下降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2.63%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，第三周多数受疫情影响的企业已基本恢复正常经营，交易量逐渐走强，日均交易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5.48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万辆，环比增长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5.52%,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月第三周相比增长了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2.8%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。符合月度前低后高的交易规律。伴随着全国疫情得到有效控制，高温多雨的恶劣天气也相对减少，客流量逐渐恢复，二手车交易一扫前几周的阴霾，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月份迎来首个正增长周期，市场或将逐渐走出淡季。</a:t>
            </a:r>
          </a:p>
          <a:p>
            <a:pPr indent="266700" algn="just">
              <a:lnSpc>
                <a:spcPct val="200000"/>
              </a:lnSpc>
            </a:pP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据前三周重点监测企业同口径数据显示，与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月份相比交易量下降了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个百分点。目前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月份还有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个交易日，最后一周如延续本周的上扬趋势，预计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月交易量与</a:t>
            </a:r>
            <a:r>
              <a:rPr lang="en-US" altLang="zh-CN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月持平或者呈现微增长，或将达到</a:t>
            </a:r>
            <a:r>
              <a:rPr lang="en-US" altLang="zh-CN" sz="11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149</a:t>
            </a:r>
            <a:r>
              <a:rPr lang="zh-CN" altLang="en-US" sz="11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万</a:t>
            </a:r>
            <a:r>
              <a:rPr lang="zh-CN" altLang="en-US" sz="11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台左右。</a:t>
            </a:r>
          </a:p>
          <a:p>
            <a:pPr indent="266700" algn="just">
              <a:lnSpc>
                <a:spcPct val="200000"/>
              </a:lnSpc>
            </a:pPr>
            <a:endParaRPr lang="zh-CN" altLang="en-US" sz="11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C1A28E0-7879-4E83-858B-262DF7F7B60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95" y="1116284"/>
            <a:ext cx="7388210" cy="27678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9139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843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871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zh-CN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8148D2A-9B6A-4819-97F1-330A983478DE}"/>
              </a:ext>
            </a:extLst>
          </p:cNvPr>
          <p:cNvGrpSpPr/>
          <p:nvPr/>
        </p:nvGrpSpPr>
        <p:grpSpPr>
          <a:xfrm>
            <a:off x="755248" y="4518307"/>
            <a:ext cx="7861213" cy="1049624"/>
            <a:chOff x="1426147" y="4489386"/>
            <a:chExt cx="9510935" cy="120317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7C11054-845A-4642-9EC4-6AAC775F81B4}"/>
                </a:ext>
              </a:extLst>
            </p:cNvPr>
            <p:cNvGrpSpPr/>
            <p:nvPr/>
          </p:nvGrpSpPr>
          <p:grpSpPr>
            <a:xfrm>
              <a:off x="1426147" y="4489386"/>
              <a:ext cx="9510935" cy="1203173"/>
              <a:chOff x="6060868" y="1837871"/>
              <a:chExt cx="9510935" cy="120317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E359EFCB-4E9F-4312-92E8-9F56EEBC9A80}"/>
                  </a:ext>
                </a:extLst>
              </p:cNvPr>
              <p:cNvSpPr/>
              <p:nvPr/>
            </p:nvSpPr>
            <p:spPr>
              <a:xfrm>
                <a:off x="6063293" y="1837871"/>
                <a:ext cx="3624069" cy="352802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1400" b="1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2021</a:t>
                </a:r>
                <a:r>
                  <a:rPr lang="zh-CN" altLang="en-US" sz="1400" b="1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  <a:r>
                  <a:rPr lang="zh-CN" altLang="en-US" sz="1400" b="1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r>
                  <a:rPr lang="zh-CN" altLang="en-US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跨区域流通情况</a:t>
                </a:r>
                <a:endParaRPr lang="en-US" altLang="zh-CN" sz="1400" b="1" dirty="0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F754A3A-19C7-4220-B8DF-92C2D12D2C95}"/>
                  </a:ext>
                </a:extLst>
              </p:cNvPr>
              <p:cNvSpPr/>
              <p:nvPr/>
            </p:nvSpPr>
            <p:spPr>
              <a:xfrm>
                <a:off x="6060868" y="2237981"/>
                <a:ext cx="9510935" cy="8030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月二手车转籍比例为</a:t>
                </a:r>
                <a:r>
                  <a:rPr lang="en-US" altLang="zh-CN" sz="14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27.53%</a:t>
                </a: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转籍比例较去年同期下降了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0.34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个百分点。环比上月下降了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0.71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百分点。</a:t>
                </a:r>
                <a:endPara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ACCEA39-CD80-4E32-89BD-641CB07D979F}"/>
                </a:ext>
              </a:extLst>
            </p:cNvPr>
            <p:cNvCxnSpPr>
              <a:cxnSpLocks/>
            </p:cNvCxnSpPr>
            <p:nvPr/>
          </p:nvCxnSpPr>
          <p:spPr>
            <a:xfrm>
              <a:off x="4886924" y="4672014"/>
              <a:ext cx="5804390" cy="0"/>
            </a:xfrm>
            <a:prstGeom prst="line">
              <a:avLst/>
            </a:prstGeom>
            <a:ln w="25400" cap="rnd" cmpd="sng">
              <a:gradFill>
                <a:gsLst>
                  <a:gs pos="0">
                    <a:srgbClr val="0E0F13"/>
                  </a:gs>
                  <a:gs pos="100000">
                    <a:srgbClr val="AFCFCC"/>
                  </a:gs>
                </a:gsLst>
                <a:lin ang="0" scaled="0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4C000000}"/>
              </a:ext>
            </a:extLst>
          </p:cNvPr>
          <p:cNvGraphicFramePr>
            <a:graphicFrameLocks/>
          </p:cNvGraphicFramePr>
          <p:nvPr/>
        </p:nvGraphicFramePr>
        <p:xfrm>
          <a:off x="946088" y="1290069"/>
          <a:ext cx="7467235" cy="2856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3197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5069" y="1126532"/>
            <a:ext cx="8559800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月全国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转籍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比例为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27.53%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，同期相比下降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0.34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61DD7D1-67B3-4A19-BF3B-6064A67FAED1}"/>
              </a:ext>
            </a:extLst>
          </p:cNvPr>
          <p:cNvCxnSpPr>
            <a:cxnSpLocks/>
          </p:cNvCxnSpPr>
          <p:nvPr/>
        </p:nvCxnSpPr>
        <p:spPr>
          <a:xfrm>
            <a:off x="15651" y="1872036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D7B5AD9-0AC6-49C5-9B5E-8AC16172A2D5}"/>
              </a:ext>
            </a:extLst>
          </p:cNvPr>
          <p:cNvCxnSpPr>
            <a:cxnSpLocks/>
          </p:cNvCxnSpPr>
          <p:nvPr/>
        </p:nvCxnSpPr>
        <p:spPr>
          <a:xfrm>
            <a:off x="31302" y="6051208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3EEEAE-C51D-491F-863E-6AD100B4B3F2}"/>
              </a:ext>
            </a:extLst>
          </p:cNvPr>
          <p:cNvGrpSpPr/>
          <p:nvPr/>
        </p:nvGrpSpPr>
        <p:grpSpPr>
          <a:xfrm>
            <a:off x="4414072" y="2374249"/>
            <a:ext cx="3969269" cy="3174746"/>
            <a:chOff x="613692" y="615176"/>
            <a:chExt cx="7342549" cy="5729078"/>
          </a:xfrm>
        </p:grpSpPr>
        <p:sp>
          <p:nvSpPr>
            <p:cNvPr id="9" name="江西">
              <a:extLst>
                <a:ext uri="{FF2B5EF4-FFF2-40B4-BE49-F238E27FC236}">
                  <a16:creationId xmlns:a16="http://schemas.microsoft.com/office/drawing/2014/main" id="{F4DA61EA-C1DD-488A-BB55-F3F16FFD6A5A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黑龙江">
              <a:extLst>
                <a:ext uri="{FF2B5EF4-FFF2-40B4-BE49-F238E27FC236}">
                  <a16:creationId xmlns:a16="http://schemas.microsoft.com/office/drawing/2014/main" id="{B18CF033-BCF2-4BE8-87B2-AC5232A12CA2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湖北">
              <a:extLst>
                <a:ext uri="{FF2B5EF4-FFF2-40B4-BE49-F238E27FC236}">
                  <a16:creationId xmlns:a16="http://schemas.microsoft.com/office/drawing/2014/main" id="{80A58447-A3C9-4CF7-BE3A-DCBD25ECD325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山东">
              <a:extLst>
                <a:ext uri="{FF2B5EF4-FFF2-40B4-BE49-F238E27FC236}">
                  <a16:creationId xmlns:a16="http://schemas.microsoft.com/office/drawing/2014/main" id="{0AB4B765-7364-418B-B8F6-4C95A6A9AE0E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安徽">
              <a:extLst>
                <a:ext uri="{FF2B5EF4-FFF2-40B4-BE49-F238E27FC236}">
                  <a16:creationId xmlns:a16="http://schemas.microsoft.com/office/drawing/2014/main" id="{67F6AC58-465F-42C7-BE9F-6D58C1733490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山西">
              <a:extLst>
                <a:ext uri="{FF2B5EF4-FFF2-40B4-BE49-F238E27FC236}">
                  <a16:creationId xmlns:a16="http://schemas.microsoft.com/office/drawing/2014/main" id="{E35C09BB-4C7B-4F73-932D-1B483858F4D4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吉林">
              <a:extLst>
                <a:ext uri="{FF2B5EF4-FFF2-40B4-BE49-F238E27FC236}">
                  <a16:creationId xmlns:a16="http://schemas.microsoft.com/office/drawing/2014/main" id="{F213C73D-DF2A-4BE2-AF66-4A1DE49A6E1A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湖南">
              <a:extLst>
                <a:ext uri="{FF2B5EF4-FFF2-40B4-BE49-F238E27FC236}">
                  <a16:creationId xmlns:a16="http://schemas.microsoft.com/office/drawing/2014/main" id="{00B62C68-3B55-42D1-975D-7842E54A8CA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江苏">
              <a:extLst>
                <a:ext uri="{FF2B5EF4-FFF2-40B4-BE49-F238E27FC236}">
                  <a16:creationId xmlns:a16="http://schemas.microsoft.com/office/drawing/2014/main" id="{03D72E23-2F6B-4359-B661-8184CB4E284F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福建">
              <a:extLst>
                <a:ext uri="{FF2B5EF4-FFF2-40B4-BE49-F238E27FC236}">
                  <a16:creationId xmlns:a16="http://schemas.microsoft.com/office/drawing/2014/main" id="{24DA3122-055D-4D0B-A100-3A7BCE61DBDF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河南">
              <a:extLst>
                <a:ext uri="{FF2B5EF4-FFF2-40B4-BE49-F238E27FC236}">
                  <a16:creationId xmlns:a16="http://schemas.microsoft.com/office/drawing/2014/main" id="{28FA6055-3D96-4768-9445-DAEC603126DA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辽宁">
              <a:extLst>
                <a:ext uri="{FF2B5EF4-FFF2-40B4-BE49-F238E27FC236}">
                  <a16:creationId xmlns:a16="http://schemas.microsoft.com/office/drawing/2014/main" id="{53628ED3-FD81-4C00-A48E-762847A6DE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浙江">
              <a:extLst>
                <a:ext uri="{FF2B5EF4-FFF2-40B4-BE49-F238E27FC236}">
                  <a16:creationId xmlns:a16="http://schemas.microsoft.com/office/drawing/2014/main" id="{4994764C-E17B-4B2A-A6BD-74B18C032D4A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广东">
              <a:extLst>
                <a:ext uri="{FF2B5EF4-FFF2-40B4-BE49-F238E27FC236}">
                  <a16:creationId xmlns:a16="http://schemas.microsoft.com/office/drawing/2014/main" id="{CD493C82-35D9-4076-BFA1-F245C3C59E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天津">
              <a:extLst>
                <a:ext uri="{FF2B5EF4-FFF2-40B4-BE49-F238E27FC236}">
                  <a16:creationId xmlns:a16="http://schemas.microsoft.com/office/drawing/2014/main" id="{B9AB5AEC-53DB-4E4E-AB44-2467E7AD7449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北京">
              <a:extLst>
                <a:ext uri="{FF2B5EF4-FFF2-40B4-BE49-F238E27FC236}">
                  <a16:creationId xmlns:a16="http://schemas.microsoft.com/office/drawing/2014/main" id="{170A02E0-68B1-4B08-A7DE-250255F07995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河北">
              <a:extLst>
                <a:ext uri="{FF2B5EF4-FFF2-40B4-BE49-F238E27FC236}">
                  <a16:creationId xmlns:a16="http://schemas.microsoft.com/office/drawing/2014/main" id="{78CEE0D5-9553-487D-9E8F-99EC427E0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4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内蒙古">
              <a:extLst>
                <a:ext uri="{FF2B5EF4-FFF2-40B4-BE49-F238E27FC236}">
                  <a16:creationId xmlns:a16="http://schemas.microsoft.com/office/drawing/2014/main" id="{391D1C96-AA14-4956-83E7-E69046D922DC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陕西">
              <a:extLst>
                <a:ext uri="{FF2B5EF4-FFF2-40B4-BE49-F238E27FC236}">
                  <a16:creationId xmlns:a16="http://schemas.microsoft.com/office/drawing/2014/main" id="{CBE6ADAA-CD86-4C6F-A799-549323DD055D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重庆">
              <a:extLst>
                <a:ext uri="{FF2B5EF4-FFF2-40B4-BE49-F238E27FC236}">
                  <a16:creationId xmlns:a16="http://schemas.microsoft.com/office/drawing/2014/main" id="{8BB03CE5-1CD0-41DB-9E0E-F894E7390CEF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广西">
              <a:extLst>
                <a:ext uri="{FF2B5EF4-FFF2-40B4-BE49-F238E27FC236}">
                  <a16:creationId xmlns:a16="http://schemas.microsoft.com/office/drawing/2014/main" id="{D2147AE1-E8D0-4361-A2DD-E8D0D0B14826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云南">
              <a:extLst>
                <a:ext uri="{FF2B5EF4-FFF2-40B4-BE49-F238E27FC236}">
                  <a16:creationId xmlns:a16="http://schemas.microsoft.com/office/drawing/2014/main" id="{EFE84D31-9C65-48D8-9552-CE4EF8B431F4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青海">
              <a:extLst>
                <a:ext uri="{FF2B5EF4-FFF2-40B4-BE49-F238E27FC236}">
                  <a16:creationId xmlns:a16="http://schemas.microsoft.com/office/drawing/2014/main" id="{5D9B9BC0-027D-4C5F-9962-926BF5B22323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西藏">
              <a:extLst>
                <a:ext uri="{FF2B5EF4-FFF2-40B4-BE49-F238E27FC236}">
                  <a16:creationId xmlns:a16="http://schemas.microsoft.com/office/drawing/2014/main" id="{B90625A6-93F4-49E1-87F3-AA1CB08DBD3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新疆">
              <a:extLst>
                <a:ext uri="{FF2B5EF4-FFF2-40B4-BE49-F238E27FC236}">
                  <a16:creationId xmlns:a16="http://schemas.microsoft.com/office/drawing/2014/main" id="{2F3960B1-5119-4421-BF6A-7A9FEC9A4F2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宁夏">
              <a:extLst>
                <a:ext uri="{FF2B5EF4-FFF2-40B4-BE49-F238E27FC236}">
                  <a16:creationId xmlns:a16="http://schemas.microsoft.com/office/drawing/2014/main" id="{32A4B095-3A87-44A7-804E-916F18FA3BEB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甘肃">
              <a:extLst>
                <a:ext uri="{FF2B5EF4-FFF2-40B4-BE49-F238E27FC236}">
                  <a16:creationId xmlns:a16="http://schemas.microsoft.com/office/drawing/2014/main" id="{01FBF05D-6E72-40E2-96E8-F244C6E7D156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四川">
              <a:extLst>
                <a:ext uri="{FF2B5EF4-FFF2-40B4-BE49-F238E27FC236}">
                  <a16:creationId xmlns:a16="http://schemas.microsoft.com/office/drawing/2014/main" id="{E5C05D23-FB17-48BA-AEDE-737ECAF95AA1}"/>
                </a:ext>
              </a:extLst>
            </p:cNvPr>
            <p:cNvSpPr/>
            <p:nvPr/>
          </p:nvSpPr>
          <p:spPr bwMode="auto">
            <a:xfrm>
              <a:off x="3279465" y="3680373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贵州">
              <a:extLst>
                <a:ext uri="{FF2B5EF4-FFF2-40B4-BE49-F238E27FC236}">
                  <a16:creationId xmlns:a16="http://schemas.microsoft.com/office/drawing/2014/main" id="{B1054999-214E-44C1-B8DE-82A91514AD2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721D940-8C86-4DCD-944C-7DCE0328D6A0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93" name="Freeform 75">
                <a:extLst>
                  <a:ext uri="{FF2B5EF4-FFF2-40B4-BE49-F238E27FC236}">
                    <a16:creationId xmlns:a16="http://schemas.microsoft.com/office/drawing/2014/main" id="{A85B4A6F-FAF0-4C0C-ABB8-E6C6AC151A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105">
                <a:extLst>
                  <a:ext uri="{FF2B5EF4-FFF2-40B4-BE49-F238E27FC236}">
                    <a16:creationId xmlns:a16="http://schemas.microsoft.com/office/drawing/2014/main" id="{3A1B5BDB-65E0-42B4-9A1D-6D672BE9A906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台湾">
              <a:extLst>
                <a:ext uri="{FF2B5EF4-FFF2-40B4-BE49-F238E27FC236}">
                  <a16:creationId xmlns:a16="http://schemas.microsoft.com/office/drawing/2014/main" id="{D14FF8BF-FC17-4490-9A6E-B38EAFD39A23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海南">
              <a:extLst>
                <a:ext uri="{FF2B5EF4-FFF2-40B4-BE49-F238E27FC236}">
                  <a16:creationId xmlns:a16="http://schemas.microsoft.com/office/drawing/2014/main" id="{C35E0E29-2E04-4247-AD06-E50EDFE5190A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C38ADBD-EC1B-46A0-8E32-4C284B8FD266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4A385D66-687A-4F83-86A9-0FDF17B3B2C1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90" name="上海">
                  <a:extLst>
                    <a:ext uri="{FF2B5EF4-FFF2-40B4-BE49-F238E27FC236}">
                      <a16:creationId xmlns:a16="http://schemas.microsoft.com/office/drawing/2014/main" id="{A8CDE5CD-FEFF-4236-BD42-62CA48016C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04507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08">
                  <a:extLst>
                    <a:ext uri="{FF2B5EF4-FFF2-40B4-BE49-F238E27FC236}">
                      <a16:creationId xmlns:a16="http://schemas.microsoft.com/office/drawing/2014/main" id="{95ADBBD3-069A-47A2-BDD5-91F4A7AE4FC9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04507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09">
                  <a:extLst>
                    <a:ext uri="{FF2B5EF4-FFF2-40B4-BE49-F238E27FC236}">
                      <a16:creationId xmlns:a16="http://schemas.microsoft.com/office/drawing/2014/main" id="{44AE178F-7D06-41E1-967E-2E90EFA4AB98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9" name="Freeform 110">
                <a:extLst>
                  <a:ext uri="{FF2B5EF4-FFF2-40B4-BE49-F238E27FC236}">
                    <a16:creationId xmlns:a16="http://schemas.microsoft.com/office/drawing/2014/main" id="{F82E0736-4C74-43DB-BCDE-04188101F99D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544C136-9DAA-4FB8-BB82-27B946B28E12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30266"/>
              <a:chOff x="1705145" y="1413988"/>
              <a:chExt cx="5674650" cy="4930266"/>
            </a:xfrm>
          </p:grpSpPr>
          <p:sp>
            <p:nvSpPr>
              <p:cNvPr id="54" name="TextBox 92">
                <a:extLst>
                  <a:ext uri="{FF2B5EF4-FFF2-40B4-BE49-F238E27FC236}">
                    <a16:creationId xmlns:a16="http://schemas.microsoft.com/office/drawing/2014/main" id="{C94FF59D-FE06-4CE0-A614-D1DD40A36ACD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5" name="TextBox 93">
                <a:extLst>
                  <a:ext uri="{FF2B5EF4-FFF2-40B4-BE49-F238E27FC236}">
                    <a16:creationId xmlns:a16="http://schemas.microsoft.com/office/drawing/2014/main" id="{24AC4DD7-6FC8-4DB7-90EC-B52F99D2B270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6" name="TextBox 94">
                <a:extLst>
                  <a:ext uri="{FF2B5EF4-FFF2-40B4-BE49-F238E27FC236}">
                    <a16:creationId xmlns:a16="http://schemas.microsoft.com/office/drawing/2014/main" id="{FE7916E3-A4C4-40F7-A679-5506BE84BC3D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7" name="TextBox 95">
                <a:extLst>
                  <a:ext uri="{FF2B5EF4-FFF2-40B4-BE49-F238E27FC236}">
                    <a16:creationId xmlns:a16="http://schemas.microsoft.com/office/drawing/2014/main" id="{3F2ADFB0-1A23-42EB-8704-E2ABAFDBCC0E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8" name="TextBox 96">
                <a:extLst>
                  <a:ext uri="{FF2B5EF4-FFF2-40B4-BE49-F238E27FC236}">
                    <a16:creationId xmlns:a16="http://schemas.microsoft.com/office/drawing/2014/main" id="{50CB54EC-CA59-426D-B774-5DAA3E8261A6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9" name="TextBox 98">
                <a:extLst>
                  <a:ext uri="{FF2B5EF4-FFF2-40B4-BE49-F238E27FC236}">
                    <a16:creationId xmlns:a16="http://schemas.microsoft.com/office/drawing/2014/main" id="{2534C20B-DFD5-4BDB-BF35-28C992AD7A47}"/>
                  </a:ext>
                </a:extLst>
              </p:cNvPr>
              <p:cNvSpPr txBox="1"/>
              <p:nvPr/>
            </p:nvSpPr>
            <p:spPr>
              <a:xfrm>
                <a:off x="4208237" y="310185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60" name="TextBox 99">
                <a:extLst>
                  <a:ext uri="{FF2B5EF4-FFF2-40B4-BE49-F238E27FC236}">
                    <a16:creationId xmlns:a16="http://schemas.microsoft.com/office/drawing/2014/main" id="{D00DEB97-E35D-4736-88CE-D62F26689479}"/>
                  </a:ext>
                </a:extLst>
              </p:cNvPr>
              <p:cNvSpPr txBox="1"/>
              <p:nvPr/>
            </p:nvSpPr>
            <p:spPr>
              <a:xfrm>
                <a:off x="3721721" y="4070485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61" name="TextBox 100">
                <a:extLst>
                  <a:ext uri="{FF2B5EF4-FFF2-40B4-BE49-F238E27FC236}">
                    <a16:creationId xmlns:a16="http://schemas.microsoft.com/office/drawing/2014/main" id="{274258D4-CF91-4C7A-B7F7-8D913925F639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62" name="TextBox 101">
                <a:extLst>
                  <a:ext uri="{FF2B5EF4-FFF2-40B4-BE49-F238E27FC236}">
                    <a16:creationId xmlns:a16="http://schemas.microsoft.com/office/drawing/2014/main" id="{47A00FBF-1690-4ADD-8DEC-1E34738E16A5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0015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102">
                <a:extLst>
                  <a:ext uri="{FF2B5EF4-FFF2-40B4-BE49-F238E27FC236}">
                    <a16:creationId xmlns:a16="http://schemas.microsoft.com/office/drawing/2014/main" id="{07D0B9E9-E48E-4CDB-91BB-9C25B95731B9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64" name="TextBox 103">
                <a:extLst>
                  <a:ext uri="{FF2B5EF4-FFF2-40B4-BE49-F238E27FC236}">
                    <a16:creationId xmlns:a16="http://schemas.microsoft.com/office/drawing/2014/main" id="{B9E137D2-DC06-4DAE-8F96-8877AC8CA1C2}"/>
                  </a:ext>
                </a:extLst>
              </p:cNvPr>
              <p:cNvSpPr txBox="1"/>
              <p:nvPr/>
            </p:nvSpPr>
            <p:spPr>
              <a:xfrm>
                <a:off x="4224496" y="4766794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5" name="TextBox 104">
                <a:extLst>
                  <a:ext uri="{FF2B5EF4-FFF2-40B4-BE49-F238E27FC236}">
                    <a16:creationId xmlns:a16="http://schemas.microsoft.com/office/drawing/2014/main" id="{BCE4D3CC-C17F-4F9E-9755-A5AA62F399EF}"/>
                  </a:ext>
                </a:extLst>
              </p:cNvPr>
              <p:cNvSpPr txBox="1"/>
              <p:nvPr/>
            </p:nvSpPr>
            <p:spPr>
              <a:xfrm>
                <a:off x="4348413" y="4316099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6" name="TextBox 105">
                <a:extLst>
                  <a:ext uri="{FF2B5EF4-FFF2-40B4-BE49-F238E27FC236}">
                    <a16:creationId xmlns:a16="http://schemas.microsoft.com/office/drawing/2014/main" id="{FC5BDDF1-A13E-4A6C-87DD-71D7BE3D7707}"/>
                  </a:ext>
                </a:extLst>
              </p:cNvPr>
              <p:cNvSpPr txBox="1"/>
              <p:nvPr/>
            </p:nvSpPr>
            <p:spPr>
              <a:xfrm>
                <a:off x="4503766" y="35830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7" name="TextBox 106">
                <a:extLst>
                  <a:ext uri="{FF2B5EF4-FFF2-40B4-BE49-F238E27FC236}">
                    <a16:creationId xmlns:a16="http://schemas.microsoft.com/office/drawing/2014/main" id="{9907B916-5FA4-449E-B6CA-B1B3038B08FE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8" name="TextBox 107">
                <a:extLst>
                  <a:ext uri="{FF2B5EF4-FFF2-40B4-BE49-F238E27FC236}">
                    <a16:creationId xmlns:a16="http://schemas.microsoft.com/office/drawing/2014/main" id="{62DEA6DF-C63E-428A-A83F-AC8C8A00378D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9" name="TextBox 108">
                <a:extLst>
                  <a:ext uri="{FF2B5EF4-FFF2-40B4-BE49-F238E27FC236}">
                    <a16:creationId xmlns:a16="http://schemas.microsoft.com/office/drawing/2014/main" id="{A7938282-80D2-498E-B77A-4D9CF1BE529A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70" name="TextBox 109">
                <a:extLst>
                  <a:ext uri="{FF2B5EF4-FFF2-40B4-BE49-F238E27FC236}">
                    <a16:creationId xmlns:a16="http://schemas.microsoft.com/office/drawing/2014/main" id="{C820DBF1-AA53-4DC2-9551-4A964886E826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71" name="TextBox 110">
                <a:extLst>
                  <a:ext uri="{FF2B5EF4-FFF2-40B4-BE49-F238E27FC236}">
                    <a16:creationId xmlns:a16="http://schemas.microsoft.com/office/drawing/2014/main" id="{DB6E9E76-E4FD-4AFF-8C47-8130AAC1049F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72" name="TextBox 111">
                <a:extLst>
                  <a:ext uri="{FF2B5EF4-FFF2-40B4-BE49-F238E27FC236}">
                    <a16:creationId xmlns:a16="http://schemas.microsoft.com/office/drawing/2014/main" id="{96E581F5-186E-4C84-94D1-9240BD1C6913}"/>
                  </a:ext>
                </a:extLst>
              </p:cNvPr>
              <p:cNvSpPr txBox="1"/>
              <p:nvPr/>
            </p:nvSpPr>
            <p:spPr>
              <a:xfrm>
                <a:off x="5737706" y="327913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73" name="TextBox 112">
                <a:extLst>
                  <a:ext uri="{FF2B5EF4-FFF2-40B4-BE49-F238E27FC236}">
                    <a16:creationId xmlns:a16="http://schemas.microsoft.com/office/drawing/2014/main" id="{DC6C7793-E88D-421B-AA17-85AF5CC94198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74" name="TextBox 113">
                <a:extLst>
                  <a:ext uri="{FF2B5EF4-FFF2-40B4-BE49-F238E27FC236}">
                    <a16:creationId xmlns:a16="http://schemas.microsoft.com/office/drawing/2014/main" id="{B0B30942-8888-415A-B2BC-E15C5A3B37A2}"/>
                  </a:ext>
                </a:extLst>
              </p:cNvPr>
              <p:cNvSpPr txBox="1"/>
              <p:nvPr/>
            </p:nvSpPr>
            <p:spPr>
              <a:xfrm>
                <a:off x="4969926" y="4140811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5" name="TextBox 114">
                <a:extLst>
                  <a:ext uri="{FF2B5EF4-FFF2-40B4-BE49-F238E27FC236}">
                    <a16:creationId xmlns:a16="http://schemas.microsoft.com/office/drawing/2014/main" id="{C1B2B849-EC89-4CC1-B1B8-F4CB0F693AFA}"/>
                  </a:ext>
                </a:extLst>
              </p:cNvPr>
              <p:cNvSpPr txBox="1"/>
              <p:nvPr/>
            </p:nvSpPr>
            <p:spPr>
              <a:xfrm>
                <a:off x="4896925" y="46431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6" name="TextBox 115">
                <a:extLst>
                  <a:ext uri="{FF2B5EF4-FFF2-40B4-BE49-F238E27FC236}">
                    <a16:creationId xmlns:a16="http://schemas.microsoft.com/office/drawing/2014/main" id="{3FD7DD7E-DA89-4582-B0C8-5AD7D65E7BC5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7" name="TextBox 116">
                <a:extLst>
                  <a:ext uri="{FF2B5EF4-FFF2-40B4-BE49-F238E27FC236}">
                    <a16:creationId xmlns:a16="http://schemas.microsoft.com/office/drawing/2014/main" id="{5AEE9457-6BEB-44BC-A70D-2994C5AC75FD}"/>
                  </a:ext>
                </a:extLst>
              </p:cNvPr>
              <p:cNvSpPr txBox="1"/>
              <p:nvPr/>
            </p:nvSpPr>
            <p:spPr>
              <a:xfrm>
                <a:off x="5428552" y="455147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8" name="TextBox 117">
                <a:extLst>
                  <a:ext uri="{FF2B5EF4-FFF2-40B4-BE49-F238E27FC236}">
                    <a16:creationId xmlns:a16="http://schemas.microsoft.com/office/drawing/2014/main" id="{5B473521-6F2A-4637-826C-08E8664792B9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9" name="TextBox 118">
                <a:extLst>
                  <a:ext uri="{FF2B5EF4-FFF2-40B4-BE49-F238E27FC236}">
                    <a16:creationId xmlns:a16="http://schemas.microsoft.com/office/drawing/2014/main" id="{5074F1D6-7133-40D2-985A-D86ACD2F1AB0}"/>
                  </a:ext>
                </a:extLst>
              </p:cNvPr>
              <p:cNvSpPr txBox="1"/>
              <p:nvPr/>
            </p:nvSpPr>
            <p:spPr>
              <a:xfrm>
                <a:off x="5584020" y="4017380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80" name="TextBox 119">
                <a:extLst>
                  <a:ext uri="{FF2B5EF4-FFF2-40B4-BE49-F238E27FC236}">
                    <a16:creationId xmlns:a16="http://schemas.microsoft.com/office/drawing/2014/main" id="{18018E56-3626-4341-828C-520A19F19693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81" name="TextBox 120">
                <a:extLst>
                  <a:ext uri="{FF2B5EF4-FFF2-40B4-BE49-F238E27FC236}">
                    <a16:creationId xmlns:a16="http://schemas.microsoft.com/office/drawing/2014/main" id="{4A0403BF-5181-4AFF-8195-E459AB786D0C}"/>
                  </a:ext>
                </a:extLst>
              </p:cNvPr>
              <p:cNvSpPr txBox="1"/>
              <p:nvPr/>
            </p:nvSpPr>
            <p:spPr>
              <a:xfrm>
                <a:off x="5968898" y="4340062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82" name="TextBox 121">
                <a:extLst>
                  <a:ext uri="{FF2B5EF4-FFF2-40B4-BE49-F238E27FC236}">
                    <a16:creationId xmlns:a16="http://schemas.microsoft.com/office/drawing/2014/main" id="{DF31912C-B1A6-4B14-A10E-1D8357BE4E6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83" name="TextBox 122">
                <a:extLst>
                  <a:ext uri="{FF2B5EF4-FFF2-40B4-BE49-F238E27FC236}">
                    <a16:creationId xmlns:a16="http://schemas.microsoft.com/office/drawing/2014/main" id="{3E62FFB8-E237-4D34-900E-E00E1A1BBF9C}"/>
                  </a:ext>
                </a:extLst>
              </p:cNvPr>
              <p:cNvSpPr txBox="1"/>
              <p:nvPr/>
            </p:nvSpPr>
            <p:spPr>
              <a:xfrm>
                <a:off x="6280599" y="515573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84" name="TextBox 123">
                <a:extLst>
                  <a:ext uri="{FF2B5EF4-FFF2-40B4-BE49-F238E27FC236}">
                    <a16:creationId xmlns:a16="http://schemas.microsoft.com/office/drawing/2014/main" id="{4133F4E6-CA28-4E93-A90C-4814A97C8E2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5" name="TextBox 124">
                <a:extLst>
                  <a:ext uri="{FF2B5EF4-FFF2-40B4-BE49-F238E27FC236}">
                    <a16:creationId xmlns:a16="http://schemas.microsoft.com/office/drawing/2014/main" id="{CC4EC72C-DBE7-42B5-B1EF-9C15784E99C7}"/>
                  </a:ext>
                </a:extLst>
              </p:cNvPr>
              <p:cNvSpPr txBox="1"/>
              <p:nvPr/>
            </p:nvSpPr>
            <p:spPr>
              <a:xfrm>
                <a:off x="6460801" y="40242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6" name="TextBox 125">
                <a:extLst>
                  <a:ext uri="{FF2B5EF4-FFF2-40B4-BE49-F238E27FC236}">
                    <a16:creationId xmlns:a16="http://schemas.microsoft.com/office/drawing/2014/main" id="{EC4712FC-27FC-4D20-8B28-239F9918A10F}"/>
                  </a:ext>
                </a:extLst>
              </p:cNvPr>
              <p:cNvSpPr txBox="1"/>
              <p:nvPr/>
            </p:nvSpPr>
            <p:spPr>
              <a:xfrm>
                <a:off x="5695564" y="285720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7" name="TextBox 97">
                <a:extLst>
                  <a:ext uri="{FF2B5EF4-FFF2-40B4-BE49-F238E27FC236}">
                    <a16:creationId xmlns:a16="http://schemas.microsoft.com/office/drawing/2014/main" id="{AC498921-A9DC-4987-A76D-6C69FF7CCFBC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7" name="TextBox 128">
              <a:extLst>
                <a:ext uri="{FF2B5EF4-FFF2-40B4-BE49-F238E27FC236}">
                  <a16:creationId xmlns:a16="http://schemas.microsoft.com/office/drawing/2014/main" id="{CDBAA963-BCE4-423A-BCE5-3B3C621BC6CD}"/>
                </a:ext>
              </a:extLst>
            </p:cNvPr>
            <p:cNvSpPr txBox="1"/>
            <p:nvPr/>
          </p:nvSpPr>
          <p:spPr>
            <a:xfrm>
              <a:off x="5377568" y="2621793"/>
              <a:ext cx="614938" cy="332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8" name="任意多边形 52">
              <a:extLst>
                <a:ext uri="{FF2B5EF4-FFF2-40B4-BE49-F238E27FC236}">
                  <a16:creationId xmlns:a16="http://schemas.microsoft.com/office/drawing/2014/main" id="{0641FDA7-2FAB-4F1C-A9F3-1CCCBFFED1DB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南海诸岛">
              <a:extLst>
                <a:ext uri="{FF2B5EF4-FFF2-40B4-BE49-F238E27FC236}">
                  <a16:creationId xmlns:a16="http://schemas.microsoft.com/office/drawing/2014/main" id="{E009BB28-30D6-4FA2-ABBC-48D2B2688A28}"/>
                </a:ext>
              </a:extLst>
            </p:cNvPr>
            <p:cNvGrpSpPr/>
            <p:nvPr/>
          </p:nvGrpSpPr>
          <p:grpSpPr>
            <a:xfrm>
              <a:off x="7065892" y="5125359"/>
              <a:ext cx="890349" cy="1120909"/>
              <a:chOff x="7235824" y="5383993"/>
              <a:chExt cx="890349" cy="1120909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2F18C45D-7507-4678-ADCD-13E52BB115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FE6A573D-E7CA-4591-9843-6A2F0FDFF1E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9499587A-FFA9-4299-8AF3-E2EC625D64CB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3" name="TextBox 56">
                <a:extLst>
                  <a:ext uri="{FF2B5EF4-FFF2-40B4-BE49-F238E27FC236}">
                    <a16:creationId xmlns:a16="http://schemas.microsoft.com/office/drawing/2014/main" id="{C7B7C086-0AAA-4E30-B617-4CDCC408FCE0}"/>
                  </a:ext>
                </a:extLst>
              </p:cNvPr>
              <p:cNvSpPr txBox="1"/>
              <p:nvPr/>
            </p:nvSpPr>
            <p:spPr>
              <a:xfrm>
                <a:off x="7336644" y="6198649"/>
                <a:ext cx="789529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aphicFrame>
        <p:nvGraphicFramePr>
          <p:cNvPr id="96" name="图表 95">
            <a:extLst>
              <a:ext uri="{FF2B5EF4-FFF2-40B4-BE49-F238E27FC236}">
                <a16:creationId xmlns:a16="http://schemas.microsoft.com/office/drawing/2014/main" id="{00000000-0008-0000-0200-0000BE000000}"/>
              </a:ext>
            </a:extLst>
          </p:cNvPr>
          <p:cNvGraphicFramePr>
            <a:graphicFrameLocks/>
          </p:cNvGraphicFramePr>
          <p:nvPr/>
        </p:nvGraphicFramePr>
        <p:xfrm>
          <a:off x="644208" y="2231338"/>
          <a:ext cx="3323138" cy="3607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208018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82604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二手车经销商情况分析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17B065B-FCB1-4B31-AE64-DE7F8AA9E215}"/>
              </a:ext>
            </a:extLst>
          </p:cNvPr>
          <p:cNvSpPr txBox="1"/>
          <p:nvPr/>
        </p:nvSpPr>
        <p:spPr>
          <a:xfrm>
            <a:off x="5290054" y="1920776"/>
            <a:ext cx="3498095" cy="370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月份库存周期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天以内的企业占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10.1%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，较上月占比增长了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 库存周期在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天的企业占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65.2%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，较上月占比下降了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 库存周期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天以上的企业占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24.7%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，较上月占比增长了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成以上的经销商表示库存周期在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天之间。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月份整体库存周期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28.4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天，较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27.7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天略有增长。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F00-00002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1416179"/>
              </p:ext>
            </p:extLst>
          </p:nvPr>
        </p:nvGraphicFramePr>
        <p:xfrm>
          <a:off x="436227" y="1423361"/>
          <a:ext cx="4523258" cy="4701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5027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3136900" y="2151727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7537A2-A6AC-4F19-9E65-FB0314E8A3A5}"/>
              </a:ext>
            </a:extLst>
          </p:cNvPr>
          <p:cNvSpPr/>
          <p:nvPr/>
        </p:nvSpPr>
        <p:spPr>
          <a:xfrm>
            <a:off x="237744" y="166744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7F914A5D-4D84-4E26-8844-D8D768BAC122}"/>
              </a:ext>
            </a:extLst>
          </p:cNvPr>
          <p:cNvSpPr txBox="1"/>
          <p:nvPr/>
        </p:nvSpPr>
        <p:spPr>
          <a:xfrm>
            <a:off x="684862" y="2343546"/>
            <a:ext cx="2425958" cy="1138745"/>
          </a:xfrm>
          <a:prstGeom prst="rect">
            <a:avLst/>
          </a:prstGeom>
          <a:noFill/>
        </p:spPr>
        <p:txBody>
          <a:bodyPr wrap="square" lIns="91413" tIns="45706" rIns="91413" bIns="45706">
            <a:spAutoFit/>
          </a:bodyPr>
          <a:lstStyle/>
          <a:p>
            <a:pPr algn="ctr">
              <a:defRPr/>
            </a:pPr>
            <a:r>
              <a:rPr lang="zh-CN" altLang="en-US" sz="4000" b="1" spc="1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40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b="1" spc="15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72" descr="协会LOGO矢量图">
            <a:extLst>
              <a:ext uri="{FF2B5EF4-FFF2-40B4-BE49-F238E27FC236}">
                <a16:creationId xmlns:a16="http://schemas.microsoft.com/office/drawing/2014/main" id="{6075A17A-3427-4666-A46A-33F003229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1" y="4530001"/>
            <a:ext cx="970884" cy="108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16911031-C56F-4BA8-A3D5-FCD5726E46B5}"/>
              </a:ext>
            </a:extLst>
          </p:cNvPr>
          <p:cNvSpPr/>
          <p:nvPr/>
        </p:nvSpPr>
        <p:spPr>
          <a:xfrm>
            <a:off x="4802477" y="5020418"/>
            <a:ext cx="2984640" cy="369314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301DDF4-877C-4C5A-AA25-257266493A6B}"/>
              </a:ext>
            </a:extLst>
          </p:cNvPr>
          <p:cNvGrpSpPr/>
          <p:nvPr/>
        </p:nvGrpSpPr>
        <p:grpSpPr>
          <a:xfrm>
            <a:off x="3756921" y="2024105"/>
            <a:ext cx="4745465" cy="3141627"/>
            <a:chOff x="3713673" y="1479045"/>
            <a:chExt cx="4745465" cy="314162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A30E5C7-84F0-4EA6-A696-3B25129B477A}"/>
                </a:ext>
              </a:extLst>
            </p:cNvPr>
            <p:cNvGrpSpPr/>
            <p:nvPr/>
          </p:nvGrpSpPr>
          <p:grpSpPr>
            <a:xfrm>
              <a:off x="3713673" y="1479045"/>
              <a:ext cx="4745465" cy="3141627"/>
              <a:chOff x="3687637" y="2064193"/>
              <a:chExt cx="4745465" cy="3141627"/>
            </a:xfrm>
          </p:grpSpPr>
          <p:sp>
            <p:nvSpPr>
              <p:cNvPr id="7" name="圆角矩形 30">
                <a:extLst>
                  <a:ext uri="{FF2B5EF4-FFF2-40B4-BE49-F238E27FC236}">
                    <a16:creationId xmlns:a16="http://schemas.microsoft.com/office/drawing/2014/main" id="{E9AC4311-40DE-4995-B395-F0FF6D9BC514}"/>
                  </a:ext>
                </a:extLst>
              </p:cNvPr>
              <p:cNvSpPr/>
              <p:nvPr/>
            </p:nvSpPr>
            <p:spPr>
              <a:xfrm>
                <a:off x="3687637" y="2064193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1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E8E665EB-87DF-4D2A-8095-17DBA71B5179}"/>
                  </a:ext>
                </a:extLst>
              </p:cNvPr>
              <p:cNvGrpSpPr/>
              <p:nvPr/>
            </p:nvGrpSpPr>
            <p:grpSpPr>
              <a:xfrm>
                <a:off x="4348859" y="2064193"/>
                <a:ext cx="4084243" cy="514298"/>
                <a:chOff x="6339097" y="1573726"/>
                <a:chExt cx="3744416" cy="511504"/>
              </a:xfrm>
            </p:grpSpPr>
            <p:sp>
              <p:nvSpPr>
                <p:cNvPr id="9" name="圆角矩形 16">
                  <a:extLst>
                    <a:ext uri="{FF2B5EF4-FFF2-40B4-BE49-F238E27FC236}">
                      <a16:creationId xmlns:a16="http://schemas.microsoft.com/office/drawing/2014/main" id="{492BB1D4-8090-4F0A-95A6-46435C6A28FE}"/>
                    </a:ext>
                  </a:extLst>
                </p:cNvPr>
                <p:cNvSpPr/>
                <p:nvPr/>
              </p:nvSpPr>
              <p:spPr>
                <a:xfrm>
                  <a:off x="6339097" y="1573726"/>
                  <a:ext cx="3744416" cy="511504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2" tIns="45711" rIns="91422" bIns="45711" anchor="ctr"/>
                <a:lstStyle/>
                <a:p>
                  <a:pPr algn="ctr">
                    <a:defRPr/>
                  </a:pPr>
                  <a:endParaRPr lang="zh-CN" altLang="en-US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47097DE0-548D-4101-89ED-8102757AA2E2}"/>
                    </a:ext>
                  </a:extLst>
                </p:cNvPr>
                <p:cNvSpPr/>
                <p:nvPr/>
              </p:nvSpPr>
              <p:spPr>
                <a:xfrm>
                  <a:off x="6719958" y="1633219"/>
                  <a:ext cx="2653075" cy="367308"/>
                </a:xfrm>
                <a:prstGeom prst="rect">
                  <a:avLst/>
                </a:prstGeom>
              </p:spPr>
              <p:txBody>
                <a:bodyPr wrap="square" lIns="91422" tIns="45711" rIns="91422" bIns="45711">
                  <a:spAutoFit/>
                </a:bodyPr>
                <a:lstStyle/>
                <a:p>
                  <a:r>
                    <a:rPr lang="en-US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2021</a:t>
                  </a:r>
                  <a:r>
                    <a:rPr lang="zh-CN" altLang="en-US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年</a:t>
                  </a:r>
                  <a:r>
                    <a:rPr lang="en-US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</a:t>
                  </a:r>
                  <a:r>
                    <a:rPr lang="zh-CN" altLang="en-US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月</a:t>
                  </a:r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市场概况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1" name="圆角矩形 32">
                <a:extLst>
                  <a:ext uri="{FF2B5EF4-FFF2-40B4-BE49-F238E27FC236}">
                    <a16:creationId xmlns:a16="http://schemas.microsoft.com/office/drawing/2014/main" id="{D843952A-08B9-4731-B840-86AEF6351B95}"/>
                  </a:ext>
                </a:extLst>
              </p:cNvPr>
              <p:cNvSpPr/>
              <p:nvPr/>
            </p:nvSpPr>
            <p:spPr>
              <a:xfrm>
                <a:off x="3705551" y="2945789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3" name="圆角矩形 17">
                <a:extLst>
                  <a:ext uri="{FF2B5EF4-FFF2-40B4-BE49-F238E27FC236}">
                    <a16:creationId xmlns:a16="http://schemas.microsoft.com/office/drawing/2014/main" id="{D84859AA-2082-45C6-A595-DF8323E9ADBB}"/>
                  </a:ext>
                </a:extLst>
              </p:cNvPr>
              <p:cNvSpPr/>
              <p:nvPr/>
            </p:nvSpPr>
            <p:spPr>
              <a:xfrm>
                <a:off x="4348859" y="2945789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5" name="圆角矩形 35">
                <a:extLst>
                  <a:ext uri="{FF2B5EF4-FFF2-40B4-BE49-F238E27FC236}">
                    <a16:creationId xmlns:a16="http://schemas.microsoft.com/office/drawing/2014/main" id="{64AF60BE-0FF5-40E7-92CC-87595A08C149}"/>
                  </a:ext>
                </a:extLst>
              </p:cNvPr>
              <p:cNvSpPr/>
              <p:nvPr/>
            </p:nvSpPr>
            <p:spPr>
              <a:xfrm>
                <a:off x="3687637" y="3809926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3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7" name="圆角矩形 24">
                <a:extLst>
                  <a:ext uri="{FF2B5EF4-FFF2-40B4-BE49-F238E27FC236}">
                    <a16:creationId xmlns:a16="http://schemas.microsoft.com/office/drawing/2014/main" id="{3F010F74-7732-46CD-8D60-25FC6F38DC76}"/>
                  </a:ext>
                </a:extLst>
              </p:cNvPr>
              <p:cNvSpPr/>
              <p:nvPr/>
            </p:nvSpPr>
            <p:spPr>
              <a:xfrm>
                <a:off x="4348859" y="3809926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9" name="圆角矩形 35">
                <a:extLst>
                  <a:ext uri="{FF2B5EF4-FFF2-40B4-BE49-F238E27FC236}">
                    <a16:creationId xmlns:a16="http://schemas.microsoft.com/office/drawing/2014/main" id="{A6FFED4E-76EE-4C88-94CE-417C2563443C}"/>
                  </a:ext>
                </a:extLst>
              </p:cNvPr>
              <p:cNvSpPr/>
              <p:nvPr/>
            </p:nvSpPr>
            <p:spPr>
              <a:xfrm>
                <a:off x="3687637" y="4691522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4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1" name="圆角矩形 24">
                <a:extLst>
                  <a:ext uri="{FF2B5EF4-FFF2-40B4-BE49-F238E27FC236}">
                    <a16:creationId xmlns:a16="http://schemas.microsoft.com/office/drawing/2014/main" id="{AB85A5A2-9B90-43E7-948C-7E3AC952C026}"/>
                  </a:ext>
                </a:extLst>
              </p:cNvPr>
              <p:cNvSpPr/>
              <p:nvPr/>
            </p:nvSpPr>
            <p:spPr>
              <a:xfrm>
                <a:off x="4348859" y="4691522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E855BAF-E6F3-41B0-ADE4-1105E10DA06E}"/>
                </a:ext>
              </a:extLst>
            </p:cNvPr>
            <p:cNvSpPr/>
            <p:nvPr/>
          </p:nvSpPr>
          <p:spPr>
            <a:xfrm>
              <a:off x="4734587" y="4178866"/>
              <a:ext cx="2984640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经销商调研情况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204F8F3-D8C3-4D15-A4BD-61EECC5A5FFA}"/>
                </a:ext>
              </a:extLst>
            </p:cNvPr>
            <p:cNvSpPr/>
            <p:nvPr/>
          </p:nvSpPr>
          <p:spPr>
            <a:xfrm>
              <a:off x="4709096" y="3306560"/>
              <a:ext cx="3138125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二手车流通性分析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DFE562B-0416-43D8-AA5F-8CF64B0D790A}"/>
                </a:ext>
              </a:extLst>
            </p:cNvPr>
            <p:cNvSpPr/>
            <p:nvPr/>
          </p:nvSpPr>
          <p:spPr>
            <a:xfrm>
              <a:off x="4725734" y="2436417"/>
              <a:ext cx="2893857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1-7</a:t>
              </a: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6820419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91540" y="2942918"/>
            <a:ext cx="4381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462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2676" y="333409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152676" y="1140032"/>
            <a:ext cx="8560300" cy="377409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145.90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4.45%</a:t>
            </a:r>
            <a:r>
              <a:rPr lang="zh-CN" altLang="en-US" sz="1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交易金额为</a:t>
            </a:r>
            <a:r>
              <a:rPr lang="en-US" altLang="zh-CN" sz="1400" b="1" i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912.20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b="1" i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id="{1F8ACA53-67AC-486D-9A8C-49AB6E389184}"/>
              </a:ext>
            </a:extLst>
          </p:cNvPr>
          <p:cNvSpPr/>
          <p:nvPr/>
        </p:nvSpPr>
        <p:spPr>
          <a:xfrm>
            <a:off x="4586534" y="2170247"/>
            <a:ext cx="202060" cy="4169203"/>
          </a:xfrm>
          <a:prstGeom prst="leftBrac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F02DA5-9EF2-4410-941C-F1FC79D4E3E2}"/>
              </a:ext>
            </a:extLst>
          </p:cNvPr>
          <p:cNvSpPr/>
          <p:nvPr/>
        </p:nvSpPr>
        <p:spPr>
          <a:xfrm>
            <a:off x="4982628" y="3895585"/>
            <a:ext cx="4002244" cy="2534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87.86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4.86%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17.07%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16.18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2.39%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38.50%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8.42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5.49%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11.44%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交叉型乘用车共交易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3.30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3.17%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10.66%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10.85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5.48%</a:t>
            </a:r>
            <a:r>
              <a:rPr lang="zh-CN" altLang="en-US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同比下降</a:t>
            </a:r>
            <a:r>
              <a:rPr lang="en-US" altLang="zh-CN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2.05%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12.38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3.93%</a:t>
            </a:r>
            <a:r>
              <a:rPr lang="zh-CN" altLang="zh-CN" sz="1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1.54%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  <a:defRPr/>
            </a:pP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7CF7B8C-C0F2-4089-B69C-25BEDD2BBF03}"/>
              </a:ext>
            </a:extLst>
          </p:cNvPr>
          <p:cNvSpPr/>
          <p:nvPr/>
        </p:nvSpPr>
        <p:spPr>
          <a:xfrm>
            <a:off x="4982628" y="2098778"/>
            <a:ext cx="4050684" cy="1584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月份是二手车行业的销售淡季，购车需求有所下降。本月郑州及周边遭遇百年不遇的暴雨灾害，对全省造成严重影响，河南省二手车交易量环比下降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。另一方面，全国多地出现新冠肺炎本土病例，南京市疫情已外溢至多个省份和城市，全国多地发布防疫出行紧急通知，二手车市场客流出现明显下降，交易量环比下降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4.45%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000" dirty="0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9006A49-1395-4F0E-ADB6-248868FAE96E}"/>
              </a:ext>
            </a:extLst>
          </p:cNvPr>
          <p:cNvCxnSpPr>
            <a:cxnSpLocks/>
          </p:cNvCxnSpPr>
          <p:nvPr/>
        </p:nvCxnSpPr>
        <p:spPr>
          <a:xfrm>
            <a:off x="62605" y="1811575"/>
            <a:ext cx="9081395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000-00004B000000}"/>
              </a:ext>
            </a:extLst>
          </p:cNvPr>
          <p:cNvGraphicFramePr>
            <a:graphicFrameLocks/>
          </p:cNvGraphicFramePr>
          <p:nvPr/>
        </p:nvGraphicFramePr>
        <p:xfrm>
          <a:off x="227424" y="2195230"/>
          <a:ext cx="4068000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B1E70E8D-9749-406D-9F6D-27CB24CACA51}"/>
              </a:ext>
            </a:extLst>
          </p:cNvPr>
          <p:cNvGraphicFramePr>
            <a:graphicFrameLocks/>
          </p:cNvGraphicFramePr>
          <p:nvPr/>
        </p:nvGraphicFramePr>
        <p:xfrm>
          <a:off x="227424" y="4403549"/>
          <a:ext cx="4068000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1710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E09EDA-00C7-4FC5-9E28-AD15CC676F4B}"/>
              </a:ext>
            </a:extLst>
          </p:cNvPr>
          <p:cNvGrpSpPr/>
          <p:nvPr/>
        </p:nvGrpSpPr>
        <p:grpSpPr>
          <a:xfrm>
            <a:off x="738308" y="3825270"/>
            <a:ext cx="7755476" cy="1860189"/>
            <a:chOff x="5662430" y="1317695"/>
            <a:chExt cx="10340635" cy="1448639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C2B7E2C-C8A1-4319-8E22-046714532A83}"/>
                </a:ext>
              </a:extLst>
            </p:cNvPr>
            <p:cNvSpPr/>
            <p:nvPr/>
          </p:nvSpPr>
          <p:spPr>
            <a:xfrm>
              <a:off x="6063293" y="1837871"/>
              <a:ext cx="3755512" cy="41036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endParaRPr lang="en-US" altLang="zh-CN" sz="1400" b="1" dirty="0">
                <a:solidFill>
                  <a:srgbClr val="0E0F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EB32B4B-EE54-4D09-8BE4-2150B759055D}"/>
                </a:ext>
              </a:extLst>
            </p:cNvPr>
            <p:cNvSpPr/>
            <p:nvPr/>
          </p:nvSpPr>
          <p:spPr>
            <a:xfrm>
              <a:off x="5662430" y="1317695"/>
              <a:ext cx="10340635" cy="1448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月，全国二手车交易量为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145.90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万辆，同比去年同期增长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15.66%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，增速有所减缓。去年的低基数效应在第二季度已基本消除。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月份受天气和疫情等因素影响，二手车交易量环比出现小幅下降。今年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1-7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月，二手车交易量为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989.33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万辆，较去年同期增长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45.96%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，去年同期受疫情影响，全国二手车交易量为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678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万辆，参考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年同期数据，二手车交易量较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年同期增长了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22.52%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Rectangle 2">
            <a:extLst>
              <a:ext uri="{FF2B5EF4-FFF2-40B4-BE49-F238E27FC236}">
                <a16:creationId xmlns:a16="http://schemas.microsoft.com/office/drawing/2014/main" id="{7E98EA66-DA6F-49B5-8C72-B5AC1798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" y="325402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年二手车市场月度交易趋势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300-00000C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3107648"/>
              </p:ext>
            </p:extLst>
          </p:nvPr>
        </p:nvGraphicFramePr>
        <p:xfrm>
          <a:off x="650215" y="1083659"/>
          <a:ext cx="7843569" cy="2934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9637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77751"/>
            <a:ext cx="8229600" cy="461665"/>
          </a:xfrm>
        </p:spPr>
        <p:txBody>
          <a:bodyPr/>
          <a:lstStyle/>
          <a:p>
            <a:r>
              <a:rPr lang="en-US" altLang="zh-CN" sz="2000" b="1" kern="0">
                <a:solidFill>
                  <a:schemeClr val="tx1"/>
                </a:solidFill>
              </a:rPr>
              <a:t>2021</a:t>
            </a:r>
            <a:r>
              <a:rPr lang="zh-CN" altLang="en-US" sz="2000" b="1" kern="0">
                <a:solidFill>
                  <a:schemeClr val="tx1"/>
                </a:solidFill>
              </a:rPr>
              <a:t>年</a:t>
            </a:r>
            <a:r>
              <a:rPr lang="en-US" altLang="zh-CN" sz="2000" b="1" kern="0">
                <a:solidFill>
                  <a:schemeClr val="tx1"/>
                </a:solidFill>
              </a:rPr>
              <a:t>7</a:t>
            </a:r>
            <a:r>
              <a:rPr lang="zh-CN" altLang="en-US" sz="2000" b="1" kern="0">
                <a:solidFill>
                  <a:schemeClr val="tx1"/>
                </a:solidFill>
              </a:rPr>
              <a:t>月二手车</a:t>
            </a:r>
            <a:r>
              <a:rPr lang="zh-CN" altLang="en-US" sz="2000" b="1" kern="0" dirty="0">
                <a:solidFill>
                  <a:schemeClr val="tx1"/>
                </a:solidFill>
              </a:rPr>
              <a:t>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1358" y="4578592"/>
            <a:ext cx="7261283" cy="1416454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100">
                <a:solidFill>
                  <a:schemeClr val="tx1"/>
                </a:solidFill>
                <a:cs typeface="+mn-cs"/>
              </a:rPr>
              <a:t>7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月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，二手车使用年限在</a:t>
            </a:r>
            <a:r>
              <a:rPr lang="en-US" altLang="zh-CN" sz="110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年的交易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量最多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,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37.47%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，与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6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月份相比下降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0.96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百分点；</a:t>
            </a:r>
            <a:endParaRPr lang="en-US" altLang="zh-CN" sz="11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年内车型占比为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21.90%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，下降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0.88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个百分点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；</a:t>
            </a:r>
            <a:endParaRPr lang="en-US" altLang="zh-CN" sz="11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年的车型占比为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23.93%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0.22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百分点；</a:t>
            </a:r>
            <a:endParaRPr lang="en-US" altLang="zh-CN" sz="11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1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年以上的车型占比为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16.71%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1.63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百分点。</a:t>
            </a:r>
          </a:p>
          <a:p>
            <a:endParaRPr lang="zh-CN" altLang="en-US" dirty="0"/>
          </a:p>
        </p:txBody>
      </p:sp>
      <p:sp>
        <p:nvSpPr>
          <p:cNvPr id="27" name="箭头: 下 26">
            <a:extLst>
              <a:ext uri="{FF2B5EF4-FFF2-40B4-BE49-F238E27FC236}">
                <a16:creationId xmlns:a16="http://schemas.microsoft.com/office/drawing/2014/main" id="{86DD342A-C1B7-40DB-9CE7-32A8FF00282E}"/>
              </a:ext>
            </a:extLst>
          </p:cNvPr>
          <p:cNvSpPr/>
          <p:nvPr/>
        </p:nvSpPr>
        <p:spPr>
          <a:xfrm flipH="1" flipV="1">
            <a:off x="4706086" y="5435554"/>
            <a:ext cx="206629" cy="17964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箭头: 下 20">
            <a:extLst>
              <a:ext uri="{FF2B5EF4-FFF2-40B4-BE49-F238E27FC236}">
                <a16:creationId xmlns:a16="http://schemas.microsoft.com/office/drawing/2014/main" id="{A0A3164E-AB77-4958-95F2-C45E787E5E80}"/>
              </a:ext>
            </a:extLst>
          </p:cNvPr>
          <p:cNvSpPr/>
          <p:nvPr/>
        </p:nvSpPr>
        <p:spPr>
          <a:xfrm rot="10800000" flipH="1" flipV="1">
            <a:off x="4706086" y="5066448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0000000-0008-0000-0000-000042000000}"/>
              </a:ext>
            </a:extLst>
          </p:cNvPr>
          <p:cNvGrpSpPr/>
          <p:nvPr/>
        </p:nvGrpSpPr>
        <p:grpSpPr>
          <a:xfrm>
            <a:off x="850795" y="1268604"/>
            <a:ext cx="7555857" cy="3148181"/>
            <a:chOff x="0" y="0"/>
            <a:chExt cx="7625593" cy="297809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0000000-0008-0000-0000-000043000000}"/>
                </a:ext>
              </a:extLst>
            </p:cNvPr>
            <p:cNvSpPr/>
            <p:nvPr/>
          </p:nvSpPr>
          <p:spPr>
            <a:xfrm>
              <a:off x="0" y="0"/>
              <a:ext cx="7625593" cy="2978092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0000000-0008-0000-0000-000044000000}"/>
                </a:ext>
              </a:extLst>
            </p:cNvPr>
            <p:cNvGrpSpPr/>
            <p:nvPr/>
          </p:nvGrpSpPr>
          <p:grpSpPr>
            <a:xfrm>
              <a:off x="0" y="25149"/>
              <a:ext cx="7615943" cy="2745972"/>
              <a:chOff x="0" y="25149"/>
              <a:chExt cx="8646325" cy="3404679"/>
            </a:xfrm>
            <a:solidFill>
              <a:schemeClr val="bg1">
                <a:lumMod val="75000"/>
              </a:schemeClr>
            </a:solidFill>
          </p:grpSpPr>
          <p:graphicFrame>
            <p:nvGraphicFramePr>
              <p:cNvPr id="17" name="图表 16">
                <a:extLst>
                  <a:ext uri="{FF2B5EF4-FFF2-40B4-BE49-F238E27FC236}">
                    <a16:creationId xmlns:a16="http://schemas.microsoft.com/office/drawing/2014/main" id="{00000000-0008-0000-0000-00004500000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0" y="25149"/>
              <a:ext cx="4211215" cy="340467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18" name="图表 17">
                <a:extLst>
                  <a:ext uri="{FF2B5EF4-FFF2-40B4-BE49-F238E27FC236}">
                    <a16:creationId xmlns:a16="http://schemas.microsoft.com/office/drawing/2014/main" id="{00000000-0008-0000-0000-00004600000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26148" y="25149"/>
              <a:ext cx="4220177" cy="340467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</p:grpSp>
      <p:sp>
        <p:nvSpPr>
          <p:cNvPr id="20" name="箭头: 下 19">
            <a:extLst>
              <a:ext uri="{FF2B5EF4-FFF2-40B4-BE49-F238E27FC236}">
                <a16:creationId xmlns:a16="http://schemas.microsoft.com/office/drawing/2014/main" id="{CF12FBDC-71CD-4AE7-83BE-ED1484138BAC}"/>
              </a:ext>
            </a:extLst>
          </p:cNvPr>
          <p:cNvSpPr/>
          <p:nvPr/>
        </p:nvSpPr>
        <p:spPr>
          <a:xfrm rot="10800000" flipH="1" flipV="1">
            <a:off x="6828038" y="4666326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箭头: 下 25">
            <a:extLst>
              <a:ext uri="{FF2B5EF4-FFF2-40B4-BE49-F238E27FC236}">
                <a16:creationId xmlns:a16="http://schemas.microsoft.com/office/drawing/2014/main" id="{BC70A38F-F5AE-4CAF-A397-52979C45FA5A}"/>
              </a:ext>
            </a:extLst>
          </p:cNvPr>
          <p:cNvSpPr/>
          <p:nvPr/>
        </p:nvSpPr>
        <p:spPr>
          <a:xfrm flipH="1" flipV="1">
            <a:off x="4706086" y="5804660"/>
            <a:ext cx="206629" cy="17964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10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CAED6D-4C1B-4B80-8517-A06DC4C53F80}"/>
              </a:ext>
            </a:extLst>
          </p:cNvPr>
          <p:cNvSpPr txBox="1"/>
          <p:nvPr/>
        </p:nvSpPr>
        <p:spPr>
          <a:xfrm>
            <a:off x="436227" y="310393"/>
            <a:ext cx="354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月六大区域情况分析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AE573C-9928-4046-8ECF-C4F799CC52A4}"/>
              </a:ext>
            </a:extLst>
          </p:cNvPr>
          <p:cNvSpPr txBox="1"/>
          <p:nvPr/>
        </p:nvSpPr>
        <p:spPr>
          <a:xfrm>
            <a:off x="5065913" y="3400161"/>
            <a:ext cx="3866802" cy="2305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月，全国六大区仅华北与东北两个地区环比为正增长，其他区域环比均出现不同程度下降。其中中南地区受天气影响下降最为明显，环比下降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11.48%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，共交易二手车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38.59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万辆；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华东地区环比下降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3.36%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，共交易二手车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49.03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万辆；西南地区环比下降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0.98%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，共交易二手车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20.50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万辆；西北地区环比下降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2.14%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，共交易二手车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8.14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万辆；华北和东北地区分别交易了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18.99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万辆和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10.66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万辆，环比增长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0.33%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2.31%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B92BB70-EB5C-49F8-8FF4-A709FDAF154E}"/>
              </a:ext>
            </a:extLst>
          </p:cNvPr>
          <p:cNvGrpSpPr/>
          <p:nvPr/>
        </p:nvGrpSpPr>
        <p:grpSpPr>
          <a:xfrm>
            <a:off x="553784" y="1279734"/>
            <a:ext cx="3726370" cy="2831257"/>
            <a:chOff x="613692" y="615176"/>
            <a:chExt cx="7358653" cy="5741611"/>
          </a:xfrm>
        </p:grpSpPr>
        <p:sp>
          <p:nvSpPr>
            <p:cNvPr id="7" name="江西">
              <a:extLst>
                <a:ext uri="{FF2B5EF4-FFF2-40B4-BE49-F238E27FC236}">
                  <a16:creationId xmlns:a16="http://schemas.microsoft.com/office/drawing/2014/main" id="{D8FA6882-625C-4851-97B5-BE11DC57F626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黑龙江">
              <a:extLst>
                <a:ext uri="{FF2B5EF4-FFF2-40B4-BE49-F238E27FC236}">
                  <a16:creationId xmlns:a16="http://schemas.microsoft.com/office/drawing/2014/main" id="{B5CC9AF6-3DA2-42B1-9F0A-18AC7F20BD69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湖北">
              <a:extLst>
                <a:ext uri="{FF2B5EF4-FFF2-40B4-BE49-F238E27FC236}">
                  <a16:creationId xmlns:a16="http://schemas.microsoft.com/office/drawing/2014/main" id="{F72C9BAB-4BFA-448F-96A8-41F2F6142878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山东">
              <a:extLst>
                <a:ext uri="{FF2B5EF4-FFF2-40B4-BE49-F238E27FC236}">
                  <a16:creationId xmlns:a16="http://schemas.microsoft.com/office/drawing/2014/main" id="{1B787260-A883-41B5-84B9-F3AEAA8CBE5C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安徽">
              <a:extLst>
                <a:ext uri="{FF2B5EF4-FFF2-40B4-BE49-F238E27FC236}">
                  <a16:creationId xmlns:a16="http://schemas.microsoft.com/office/drawing/2014/main" id="{AF88438A-E3F1-4250-A4C9-A1415FCABA6D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山西">
              <a:extLst>
                <a:ext uri="{FF2B5EF4-FFF2-40B4-BE49-F238E27FC236}">
                  <a16:creationId xmlns:a16="http://schemas.microsoft.com/office/drawing/2014/main" id="{13AC1D35-389A-4BA3-8542-8C2E119122EB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吉林">
              <a:extLst>
                <a:ext uri="{FF2B5EF4-FFF2-40B4-BE49-F238E27FC236}">
                  <a16:creationId xmlns:a16="http://schemas.microsoft.com/office/drawing/2014/main" id="{7FCE889E-5493-4412-97F3-AEFDBCB45495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湖南">
              <a:extLst>
                <a:ext uri="{FF2B5EF4-FFF2-40B4-BE49-F238E27FC236}">
                  <a16:creationId xmlns:a16="http://schemas.microsoft.com/office/drawing/2014/main" id="{7C045439-A9B1-40C8-B1E6-77C3A16AA01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江苏">
              <a:extLst>
                <a:ext uri="{FF2B5EF4-FFF2-40B4-BE49-F238E27FC236}">
                  <a16:creationId xmlns:a16="http://schemas.microsoft.com/office/drawing/2014/main" id="{76A28571-C21F-4AA8-930C-EEC506488F54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福建">
              <a:extLst>
                <a:ext uri="{FF2B5EF4-FFF2-40B4-BE49-F238E27FC236}">
                  <a16:creationId xmlns:a16="http://schemas.microsoft.com/office/drawing/2014/main" id="{38B5FE84-514C-4CE3-AE5A-F961BDBA9366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河南">
              <a:extLst>
                <a:ext uri="{FF2B5EF4-FFF2-40B4-BE49-F238E27FC236}">
                  <a16:creationId xmlns:a16="http://schemas.microsoft.com/office/drawing/2014/main" id="{FE9612B2-66EC-4721-A820-D5B8C6C7CA9F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辽宁">
              <a:extLst>
                <a:ext uri="{FF2B5EF4-FFF2-40B4-BE49-F238E27FC236}">
                  <a16:creationId xmlns:a16="http://schemas.microsoft.com/office/drawing/2014/main" id="{735747F5-5FAE-4AA5-A51B-EB6C1F01B3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浙江">
              <a:extLst>
                <a:ext uri="{FF2B5EF4-FFF2-40B4-BE49-F238E27FC236}">
                  <a16:creationId xmlns:a16="http://schemas.microsoft.com/office/drawing/2014/main" id="{D86436E5-1A50-4939-A7D2-9601B8E915A2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广东">
              <a:extLst>
                <a:ext uri="{FF2B5EF4-FFF2-40B4-BE49-F238E27FC236}">
                  <a16:creationId xmlns:a16="http://schemas.microsoft.com/office/drawing/2014/main" id="{33CA27A3-2936-4C32-B51E-A3309748C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天津">
              <a:extLst>
                <a:ext uri="{FF2B5EF4-FFF2-40B4-BE49-F238E27FC236}">
                  <a16:creationId xmlns:a16="http://schemas.microsoft.com/office/drawing/2014/main" id="{D161CFBC-B393-4895-ABEE-126BFF7690DD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北京">
              <a:extLst>
                <a:ext uri="{FF2B5EF4-FFF2-40B4-BE49-F238E27FC236}">
                  <a16:creationId xmlns:a16="http://schemas.microsoft.com/office/drawing/2014/main" id="{3A2AAFF0-BA2B-4810-A704-D959B326F5B1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河北">
              <a:extLst>
                <a:ext uri="{FF2B5EF4-FFF2-40B4-BE49-F238E27FC236}">
                  <a16:creationId xmlns:a16="http://schemas.microsoft.com/office/drawing/2014/main" id="{0A285607-3A50-4659-AF59-4A150AFF6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3"/>
              <a:ext cx="749854" cy="1052427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内蒙古">
              <a:extLst>
                <a:ext uri="{FF2B5EF4-FFF2-40B4-BE49-F238E27FC236}">
                  <a16:creationId xmlns:a16="http://schemas.microsoft.com/office/drawing/2014/main" id="{88FE07AE-64FE-4E43-8AEC-508A3B08DD46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陕西">
              <a:extLst>
                <a:ext uri="{FF2B5EF4-FFF2-40B4-BE49-F238E27FC236}">
                  <a16:creationId xmlns:a16="http://schemas.microsoft.com/office/drawing/2014/main" id="{3E11E0AB-571B-404C-B7E7-148D1AF0AB5C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重庆">
              <a:extLst>
                <a:ext uri="{FF2B5EF4-FFF2-40B4-BE49-F238E27FC236}">
                  <a16:creationId xmlns:a16="http://schemas.microsoft.com/office/drawing/2014/main" id="{AB25F43D-B831-4670-B532-D98239644F6E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广西">
              <a:extLst>
                <a:ext uri="{FF2B5EF4-FFF2-40B4-BE49-F238E27FC236}">
                  <a16:creationId xmlns:a16="http://schemas.microsoft.com/office/drawing/2014/main" id="{7C8A7AFB-8D95-4894-8F3E-E34D299B03B2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云南">
              <a:extLst>
                <a:ext uri="{FF2B5EF4-FFF2-40B4-BE49-F238E27FC236}">
                  <a16:creationId xmlns:a16="http://schemas.microsoft.com/office/drawing/2014/main" id="{C3D79F74-BF50-4EF6-92A8-CD241E5D6E8A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青海">
              <a:extLst>
                <a:ext uri="{FF2B5EF4-FFF2-40B4-BE49-F238E27FC236}">
                  <a16:creationId xmlns:a16="http://schemas.microsoft.com/office/drawing/2014/main" id="{30BB5E66-1603-4793-BBF4-E1EEC6231364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西藏">
              <a:extLst>
                <a:ext uri="{FF2B5EF4-FFF2-40B4-BE49-F238E27FC236}">
                  <a16:creationId xmlns:a16="http://schemas.microsoft.com/office/drawing/2014/main" id="{736AB9CE-BBB2-499D-B010-7E59D0F7EB28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新疆">
              <a:extLst>
                <a:ext uri="{FF2B5EF4-FFF2-40B4-BE49-F238E27FC236}">
                  <a16:creationId xmlns:a16="http://schemas.microsoft.com/office/drawing/2014/main" id="{478AADF1-1735-4009-B095-2F311C04032C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宁夏">
              <a:extLst>
                <a:ext uri="{FF2B5EF4-FFF2-40B4-BE49-F238E27FC236}">
                  <a16:creationId xmlns:a16="http://schemas.microsoft.com/office/drawing/2014/main" id="{29FFADEF-7C41-4B94-9F22-927D32EF82EE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甘肃">
              <a:extLst>
                <a:ext uri="{FF2B5EF4-FFF2-40B4-BE49-F238E27FC236}">
                  <a16:creationId xmlns:a16="http://schemas.microsoft.com/office/drawing/2014/main" id="{AAE59339-0BA3-4A1D-950A-BE1D2C33606E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四川">
              <a:extLst>
                <a:ext uri="{FF2B5EF4-FFF2-40B4-BE49-F238E27FC236}">
                  <a16:creationId xmlns:a16="http://schemas.microsoft.com/office/drawing/2014/main" id="{6C6EC094-7399-4AD5-8F83-45A6C661051D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贵州">
              <a:extLst>
                <a:ext uri="{FF2B5EF4-FFF2-40B4-BE49-F238E27FC236}">
                  <a16:creationId xmlns:a16="http://schemas.microsoft.com/office/drawing/2014/main" id="{85BF7CD5-40B3-465F-8555-76498DB86B37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77C0B25-0473-401A-848B-EE029E1BD58B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88" name="Freeform 75">
                <a:extLst>
                  <a:ext uri="{FF2B5EF4-FFF2-40B4-BE49-F238E27FC236}">
                    <a16:creationId xmlns:a16="http://schemas.microsoft.com/office/drawing/2014/main" id="{A6E1EB1A-643C-480B-8FF9-33502DEBE8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105">
                <a:extLst>
                  <a:ext uri="{FF2B5EF4-FFF2-40B4-BE49-F238E27FC236}">
                    <a16:creationId xmlns:a16="http://schemas.microsoft.com/office/drawing/2014/main" id="{4FA0B3CE-05DE-4E47-AC41-1DB610CFE979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台湾">
              <a:extLst>
                <a:ext uri="{FF2B5EF4-FFF2-40B4-BE49-F238E27FC236}">
                  <a16:creationId xmlns:a16="http://schemas.microsoft.com/office/drawing/2014/main" id="{0D3E456E-9916-4BB3-AE0B-BC2EFD06886B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海南">
              <a:extLst>
                <a:ext uri="{FF2B5EF4-FFF2-40B4-BE49-F238E27FC236}">
                  <a16:creationId xmlns:a16="http://schemas.microsoft.com/office/drawing/2014/main" id="{141DDB7F-5E97-4822-B97B-6A5262513E66}"/>
                </a:ext>
              </a:extLst>
            </p:cNvPr>
            <p:cNvSpPr/>
            <p:nvPr/>
          </p:nvSpPr>
          <p:spPr bwMode="auto">
            <a:xfrm>
              <a:off x="4718164" y="6022027"/>
              <a:ext cx="368351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132BCE0-37A9-426B-9333-00169D93DFFE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A9A287EF-5797-4DC0-9D91-B4D8CA2E1E9F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85" name="上海">
                  <a:extLst>
                    <a:ext uri="{FF2B5EF4-FFF2-40B4-BE49-F238E27FC236}">
                      <a16:creationId xmlns:a16="http://schemas.microsoft.com/office/drawing/2014/main" id="{FE5EE976-510D-4266-9A02-85831ED8C4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08">
                  <a:extLst>
                    <a:ext uri="{FF2B5EF4-FFF2-40B4-BE49-F238E27FC236}">
                      <a16:creationId xmlns:a16="http://schemas.microsoft.com/office/drawing/2014/main" id="{14D0AD6F-97D6-43FB-87E0-7233FCEBDE7C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09">
                  <a:extLst>
                    <a:ext uri="{FF2B5EF4-FFF2-40B4-BE49-F238E27FC236}">
                      <a16:creationId xmlns:a16="http://schemas.microsoft.com/office/drawing/2014/main" id="{71A1354B-534F-4695-94B7-D257C1C2468F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4" name="Freeform 110">
                <a:extLst>
                  <a:ext uri="{FF2B5EF4-FFF2-40B4-BE49-F238E27FC236}">
                    <a16:creationId xmlns:a16="http://schemas.microsoft.com/office/drawing/2014/main" id="{E3188D01-B274-4F8B-9479-FCB5E8550429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B505AFD-14B4-45C3-8B1C-D49A8DE7F8C7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42799"/>
              <a:chOff x="1705145" y="1413988"/>
              <a:chExt cx="5674650" cy="4942799"/>
            </a:xfrm>
          </p:grpSpPr>
          <p:sp>
            <p:nvSpPr>
              <p:cNvPr id="49" name="TextBox 92">
                <a:extLst>
                  <a:ext uri="{FF2B5EF4-FFF2-40B4-BE49-F238E27FC236}">
                    <a16:creationId xmlns:a16="http://schemas.microsoft.com/office/drawing/2014/main" id="{77EA77DE-6D63-4C67-90EE-13D86AAB7A67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0" name="TextBox 93">
                <a:extLst>
                  <a:ext uri="{FF2B5EF4-FFF2-40B4-BE49-F238E27FC236}">
                    <a16:creationId xmlns:a16="http://schemas.microsoft.com/office/drawing/2014/main" id="{2DEA5444-1B62-4469-8115-88010D980331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1" name="TextBox 94">
                <a:extLst>
                  <a:ext uri="{FF2B5EF4-FFF2-40B4-BE49-F238E27FC236}">
                    <a16:creationId xmlns:a16="http://schemas.microsoft.com/office/drawing/2014/main" id="{97807D43-8B5F-4C29-951C-8497AC94F566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2" name="TextBox 95">
                <a:extLst>
                  <a:ext uri="{FF2B5EF4-FFF2-40B4-BE49-F238E27FC236}">
                    <a16:creationId xmlns:a16="http://schemas.microsoft.com/office/drawing/2014/main" id="{0E3727B3-FE18-4858-95D7-F46520D799DF}"/>
                  </a:ext>
                </a:extLst>
              </p:cNvPr>
              <p:cNvSpPr txBox="1"/>
              <p:nvPr/>
            </p:nvSpPr>
            <p:spPr>
              <a:xfrm>
                <a:off x="3176289" y="2641289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3" name="TextBox 96">
                <a:extLst>
                  <a:ext uri="{FF2B5EF4-FFF2-40B4-BE49-F238E27FC236}">
                    <a16:creationId xmlns:a16="http://schemas.microsoft.com/office/drawing/2014/main" id="{74D9158F-B37A-4FA4-B7E1-2606964CA9CD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4" name="TextBox 98">
                <a:extLst>
                  <a:ext uri="{FF2B5EF4-FFF2-40B4-BE49-F238E27FC236}">
                    <a16:creationId xmlns:a16="http://schemas.microsoft.com/office/drawing/2014/main" id="{B71CDE7D-C8FB-499E-8E4C-7BEDF831BB1D}"/>
                  </a:ext>
                </a:extLst>
              </p:cNvPr>
              <p:cNvSpPr txBox="1"/>
              <p:nvPr/>
            </p:nvSpPr>
            <p:spPr>
              <a:xfrm>
                <a:off x="4123134" y="3149717"/>
                <a:ext cx="514130" cy="43380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55" name="TextBox 99">
                <a:extLst>
                  <a:ext uri="{FF2B5EF4-FFF2-40B4-BE49-F238E27FC236}">
                    <a16:creationId xmlns:a16="http://schemas.microsoft.com/office/drawing/2014/main" id="{CA338923-3AE1-4640-ADC9-1C720C2DE73C}"/>
                  </a:ext>
                </a:extLst>
              </p:cNvPr>
              <p:cNvSpPr txBox="1"/>
              <p:nvPr/>
            </p:nvSpPr>
            <p:spPr>
              <a:xfrm>
                <a:off x="3751242" y="4209973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56" name="TextBox 100">
                <a:extLst>
                  <a:ext uri="{FF2B5EF4-FFF2-40B4-BE49-F238E27FC236}">
                    <a16:creationId xmlns:a16="http://schemas.microsoft.com/office/drawing/2014/main" id="{DC98FAEC-5594-4EA2-BDA7-A52EF45367EA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57" name="TextBox 101">
                <a:extLst>
                  <a:ext uri="{FF2B5EF4-FFF2-40B4-BE49-F238E27FC236}">
                    <a16:creationId xmlns:a16="http://schemas.microsoft.com/office/drawing/2014/main" id="{9B95BA5A-DFAC-45E4-B932-EEA2FE5DBF4D}"/>
                  </a:ext>
                </a:extLst>
              </p:cNvPr>
              <p:cNvSpPr txBox="1"/>
              <p:nvPr/>
            </p:nvSpPr>
            <p:spPr>
              <a:xfrm>
                <a:off x="4637264" y="6054132"/>
                <a:ext cx="564532" cy="3026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5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TextBox 102">
                <a:extLst>
                  <a:ext uri="{FF2B5EF4-FFF2-40B4-BE49-F238E27FC236}">
                    <a16:creationId xmlns:a16="http://schemas.microsoft.com/office/drawing/2014/main" id="{888617F1-CB7F-4782-9459-F711C57DE69E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59" name="TextBox 103">
                <a:extLst>
                  <a:ext uri="{FF2B5EF4-FFF2-40B4-BE49-F238E27FC236}">
                    <a16:creationId xmlns:a16="http://schemas.microsoft.com/office/drawing/2014/main" id="{4FAD049F-F40B-47DD-BD46-45677812F89A}"/>
                  </a:ext>
                </a:extLst>
              </p:cNvPr>
              <p:cNvSpPr txBox="1"/>
              <p:nvPr/>
            </p:nvSpPr>
            <p:spPr>
              <a:xfrm>
                <a:off x="4281702" y="483878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0" name="TextBox 104">
                <a:extLst>
                  <a:ext uri="{FF2B5EF4-FFF2-40B4-BE49-F238E27FC236}">
                    <a16:creationId xmlns:a16="http://schemas.microsoft.com/office/drawing/2014/main" id="{3DA54F06-AD85-40B0-8A57-634EFB4F4DCB}"/>
                  </a:ext>
                </a:extLst>
              </p:cNvPr>
              <p:cNvSpPr txBox="1"/>
              <p:nvPr/>
            </p:nvSpPr>
            <p:spPr>
              <a:xfrm>
                <a:off x="4326371" y="438385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1" name="TextBox 105">
                <a:extLst>
                  <a:ext uri="{FF2B5EF4-FFF2-40B4-BE49-F238E27FC236}">
                    <a16:creationId xmlns:a16="http://schemas.microsoft.com/office/drawing/2014/main" id="{6562A0B0-C4A4-4EEB-9F07-0B05A7E7EE65}"/>
                  </a:ext>
                </a:extLst>
              </p:cNvPr>
              <p:cNvSpPr txBox="1"/>
              <p:nvPr/>
            </p:nvSpPr>
            <p:spPr>
              <a:xfrm>
                <a:off x="4550212" y="370668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2" name="TextBox 106">
                <a:extLst>
                  <a:ext uri="{FF2B5EF4-FFF2-40B4-BE49-F238E27FC236}">
                    <a16:creationId xmlns:a16="http://schemas.microsoft.com/office/drawing/2014/main" id="{F1FF1D59-C0FD-4E75-9815-3A2E295E7496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3" name="TextBox 107">
                <a:extLst>
                  <a:ext uri="{FF2B5EF4-FFF2-40B4-BE49-F238E27FC236}">
                    <a16:creationId xmlns:a16="http://schemas.microsoft.com/office/drawing/2014/main" id="{3C26603E-43BF-4FB6-BC1F-4D32E6C863C2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4" name="TextBox 108">
                <a:extLst>
                  <a:ext uri="{FF2B5EF4-FFF2-40B4-BE49-F238E27FC236}">
                    <a16:creationId xmlns:a16="http://schemas.microsoft.com/office/drawing/2014/main" id="{F2BF1389-E122-42E9-A227-4733BF0CE1CF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65" name="TextBox 109">
                <a:extLst>
                  <a:ext uri="{FF2B5EF4-FFF2-40B4-BE49-F238E27FC236}">
                    <a16:creationId xmlns:a16="http://schemas.microsoft.com/office/drawing/2014/main" id="{D9C0B305-B805-44A0-B821-32BB6D95C197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66" name="TextBox 110">
                <a:extLst>
                  <a:ext uri="{FF2B5EF4-FFF2-40B4-BE49-F238E27FC236}">
                    <a16:creationId xmlns:a16="http://schemas.microsoft.com/office/drawing/2014/main" id="{254B027C-F068-439E-97AD-8A88ECAD77D3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67" name="TextBox 111">
                <a:extLst>
                  <a:ext uri="{FF2B5EF4-FFF2-40B4-BE49-F238E27FC236}">
                    <a16:creationId xmlns:a16="http://schemas.microsoft.com/office/drawing/2014/main" id="{71089D89-3F22-4DE4-B568-2D9C11F466E4}"/>
                  </a:ext>
                </a:extLst>
              </p:cNvPr>
              <p:cNvSpPr txBox="1"/>
              <p:nvPr/>
            </p:nvSpPr>
            <p:spPr>
              <a:xfrm>
                <a:off x="5737706" y="327913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68" name="TextBox 112">
                <a:extLst>
                  <a:ext uri="{FF2B5EF4-FFF2-40B4-BE49-F238E27FC236}">
                    <a16:creationId xmlns:a16="http://schemas.microsoft.com/office/drawing/2014/main" id="{63C5AAEF-66CC-42CA-B45D-EF838D3AD832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69" name="TextBox 113">
                <a:extLst>
                  <a:ext uri="{FF2B5EF4-FFF2-40B4-BE49-F238E27FC236}">
                    <a16:creationId xmlns:a16="http://schemas.microsoft.com/office/drawing/2014/main" id="{4C5A06B4-F34C-4108-96B4-24AD880CFFD0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0" name="TextBox 114">
                <a:extLst>
                  <a:ext uri="{FF2B5EF4-FFF2-40B4-BE49-F238E27FC236}">
                    <a16:creationId xmlns:a16="http://schemas.microsoft.com/office/drawing/2014/main" id="{935507BB-4AF0-4EC3-B64A-3FB8087967CF}"/>
                  </a:ext>
                </a:extLst>
              </p:cNvPr>
              <p:cNvSpPr txBox="1"/>
              <p:nvPr/>
            </p:nvSpPr>
            <p:spPr>
              <a:xfrm>
                <a:off x="4954676" y="469942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1" name="TextBox 115">
                <a:extLst>
                  <a:ext uri="{FF2B5EF4-FFF2-40B4-BE49-F238E27FC236}">
                    <a16:creationId xmlns:a16="http://schemas.microsoft.com/office/drawing/2014/main" id="{A5105ACD-2C3F-4EF7-9365-A54DC61F2816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2" name="TextBox 116">
                <a:extLst>
                  <a:ext uri="{FF2B5EF4-FFF2-40B4-BE49-F238E27FC236}">
                    <a16:creationId xmlns:a16="http://schemas.microsoft.com/office/drawing/2014/main" id="{67135F54-F351-4437-BDE2-E459B8E25790}"/>
                  </a:ext>
                </a:extLst>
              </p:cNvPr>
              <p:cNvSpPr txBox="1"/>
              <p:nvPr/>
            </p:nvSpPr>
            <p:spPr>
              <a:xfrm>
                <a:off x="5484737" y="469706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3" name="TextBox 117">
                <a:extLst>
                  <a:ext uri="{FF2B5EF4-FFF2-40B4-BE49-F238E27FC236}">
                    <a16:creationId xmlns:a16="http://schemas.microsoft.com/office/drawing/2014/main" id="{BB055157-2EC3-422E-9651-531FBBB5E571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4" name="TextBox 118">
                <a:extLst>
                  <a:ext uri="{FF2B5EF4-FFF2-40B4-BE49-F238E27FC236}">
                    <a16:creationId xmlns:a16="http://schemas.microsoft.com/office/drawing/2014/main" id="{9A12658B-4C33-497A-A407-657908E9173C}"/>
                  </a:ext>
                </a:extLst>
              </p:cNvPr>
              <p:cNvSpPr txBox="1"/>
              <p:nvPr/>
            </p:nvSpPr>
            <p:spPr>
              <a:xfrm>
                <a:off x="5612394" y="4060432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75" name="TextBox 119">
                <a:extLst>
                  <a:ext uri="{FF2B5EF4-FFF2-40B4-BE49-F238E27FC236}">
                    <a16:creationId xmlns:a16="http://schemas.microsoft.com/office/drawing/2014/main" id="{CDEB707E-FFBD-4BDC-9F34-B96F3C6A6246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76" name="TextBox 120">
                <a:extLst>
                  <a:ext uri="{FF2B5EF4-FFF2-40B4-BE49-F238E27FC236}">
                    <a16:creationId xmlns:a16="http://schemas.microsoft.com/office/drawing/2014/main" id="{65AAAA99-F956-420B-9F78-EBA67BD78D8C}"/>
                  </a:ext>
                </a:extLst>
              </p:cNvPr>
              <p:cNvSpPr txBox="1"/>
              <p:nvPr/>
            </p:nvSpPr>
            <p:spPr>
              <a:xfrm>
                <a:off x="6030489" y="44177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77" name="TextBox 121">
                <a:extLst>
                  <a:ext uri="{FF2B5EF4-FFF2-40B4-BE49-F238E27FC236}">
                    <a16:creationId xmlns:a16="http://schemas.microsoft.com/office/drawing/2014/main" id="{B36B9CA0-0E4D-4BAD-82A7-130FB570C6A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78" name="TextBox 122">
                <a:extLst>
                  <a:ext uri="{FF2B5EF4-FFF2-40B4-BE49-F238E27FC236}">
                    <a16:creationId xmlns:a16="http://schemas.microsoft.com/office/drawing/2014/main" id="{1803E36B-0C69-4896-8689-9E25135E666E}"/>
                  </a:ext>
                </a:extLst>
              </p:cNvPr>
              <p:cNvSpPr txBox="1"/>
              <p:nvPr/>
            </p:nvSpPr>
            <p:spPr>
              <a:xfrm>
                <a:off x="6240439" y="5193559"/>
                <a:ext cx="514129" cy="433807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79" name="TextBox 123">
                <a:extLst>
                  <a:ext uri="{FF2B5EF4-FFF2-40B4-BE49-F238E27FC236}">
                    <a16:creationId xmlns:a16="http://schemas.microsoft.com/office/drawing/2014/main" id="{84BE1AF2-1AB3-40C4-8E06-71057AE0E23B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0" name="TextBox 124">
                <a:extLst>
                  <a:ext uri="{FF2B5EF4-FFF2-40B4-BE49-F238E27FC236}">
                    <a16:creationId xmlns:a16="http://schemas.microsoft.com/office/drawing/2014/main" id="{434BD1FA-86A3-4958-A33A-AD3EFDD77D5F}"/>
                  </a:ext>
                </a:extLst>
              </p:cNvPr>
              <p:cNvSpPr txBox="1"/>
              <p:nvPr/>
            </p:nvSpPr>
            <p:spPr>
              <a:xfrm>
                <a:off x="6460801" y="40242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1" name="TextBox 125">
                <a:extLst>
                  <a:ext uri="{FF2B5EF4-FFF2-40B4-BE49-F238E27FC236}">
                    <a16:creationId xmlns:a16="http://schemas.microsoft.com/office/drawing/2014/main" id="{5DD5B264-FCA3-44FF-910F-9A1B53C40D0B}"/>
                  </a:ext>
                </a:extLst>
              </p:cNvPr>
              <p:cNvSpPr txBox="1"/>
              <p:nvPr/>
            </p:nvSpPr>
            <p:spPr>
              <a:xfrm>
                <a:off x="5782019" y="2877227"/>
                <a:ext cx="614939" cy="3329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2" name="TextBox 97">
                <a:extLst>
                  <a:ext uri="{FF2B5EF4-FFF2-40B4-BE49-F238E27FC236}">
                    <a16:creationId xmlns:a16="http://schemas.microsoft.com/office/drawing/2014/main" id="{4DFBDCEE-343E-43B9-A68C-D300EEBD0EF2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2" name="TextBox 128">
              <a:extLst>
                <a:ext uri="{FF2B5EF4-FFF2-40B4-BE49-F238E27FC236}">
                  <a16:creationId xmlns:a16="http://schemas.microsoft.com/office/drawing/2014/main" id="{AD768769-A9D3-472F-9843-9AA5F4E5A6BD}"/>
                </a:ext>
              </a:extLst>
            </p:cNvPr>
            <p:cNvSpPr txBox="1"/>
            <p:nvPr/>
          </p:nvSpPr>
          <p:spPr>
            <a:xfrm>
              <a:off x="5475285" y="2586681"/>
              <a:ext cx="517660" cy="25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3" name="任意多边形 52">
              <a:extLst>
                <a:ext uri="{FF2B5EF4-FFF2-40B4-BE49-F238E27FC236}">
                  <a16:creationId xmlns:a16="http://schemas.microsoft.com/office/drawing/2014/main" id="{E8145FD8-5E68-4B9B-A800-8BBC66F5D1BE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南海诸岛">
              <a:extLst>
                <a:ext uri="{FF2B5EF4-FFF2-40B4-BE49-F238E27FC236}">
                  <a16:creationId xmlns:a16="http://schemas.microsoft.com/office/drawing/2014/main" id="{E71CBBD4-FA29-4429-B621-D15EA0B6D3B8}"/>
                </a:ext>
              </a:extLst>
            </p:cNvPr>
            <p:cNvGrpSpPr/>
            <p:nvPr/>
          </p:nvGrpSpPr>
          <p:grpSpPr>
            <a:xfrm>
              <a:off x="7065892" y="5125359"/>
              <a:ext cx="906453" cy="1148563"/>
              <a:chOff x="7235824" y="5383993"/>
              <a:chExt cx="906453" cy="1148563"/>
            </a:xfrm>
          </p:grpSpPr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E28B1379-F57A-4B81-8CDB-35DC0038CC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87D736CF-2894-4592-918E-3A423D771D3D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D3434ED4-D239-495D-88B0-CC23F0F07048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cs typeface="+mn-ea"/>
                  <a:sym typeface="+mn-lt"/>
                </a:endParaRPr>
              </a:p>
            </p:txBody>
          </p:sp>
          <p:sp>
            <p:nvSpPr>
              <p:cNvPr id="48" name="TextBox 56">
                <a:extLst>
                  <a:ext uri="{FF2B5EF4-FFF2-40B4-BE49-F238E27FC236}">
                    <a16:creationId xmlns:a16="http://schemas.microsoft.com/office/drawing/2014/main" id="{78BB2E02-9B1D-4FC4-88E2-E3DB8171E82A}"/>
                  </a:ext>
                </a:extLst>
              </p:cNvPr>
              <p:cNvSpPr txBox="1"/>
              <p:nvPr/>
            </p:nvSpPr>
            <p:spPr>
              <a:xfrm>
                <a:off x="7376125" y="6229901"/>
                <a:ext cx="766152" cy="3026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0FAC3BE7-4C65-42F6-BC5F-3FA99AC94F28}"/>
              </a:ext>
            </a:extLst>
          </p:cNvPr>
          <p:cNvGrpSpPr/>
          <p:nvPr/>
        </p:nvGrpSpPr>
        <p:grpSpPr>
          <a:xfrm>
            <a:off x="630005" y="3332078"/>
            <a:ext cx="413933" cy="597952"/>
            <a:chOff x="386157" y="4731877"/>
            <a:chExt cx="352492" cy="565885"/>
          </a:xfrm>
        </p:grpSpPr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727A2884-B014-47AB-ACB2-CA98CBED7F89}"/>
                </a:ext>
              </a:extLst>
            </p:cNvPr>
            <p:cNvGrpSpPr/>
            <p:nvPr/>
          </p:nvGrpSpPr>
          <p:grpSpPr>
            <a:xfrm>
              <a:off x="386157" y="4779209"/>
              <a:ext cx="90694" cy="448364"/>
              <a:chOff x="386157" y="4779209"/>
              <a:chExt cx="90694" cy="448364"/>
            </a:xfrm>
          </p:grpSpPr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8CB371F2-71C1-46BC-BEFE-FF8FD2260610}"/>
                  </a:ext>
                </a:extLst>
              </p:cNvPr>
              <p:cNvSpPr/>
              <p:nvPr/>
            </p:nvSpPr>
            <p:spPr>
              <a:xfrm>
                <a:off x="386157" y="4858809"/>
                <a:ext cx="90000" cy="54000"/>
              </a:xfrm>
              <a:prstGeom prst="rect">
                <a:avLst/>
              </a:prstGeom>
              <a:solidFill>
                <a:srgbClr val="09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964F9458-9C77-4786-B71C-81D6A71EBAA3}"/>
                  </a:ext>
                </a:extLst>
              </p:cNvPr>
              <p:cNvSpPr/>
              <p:nvPr/>
            </p:nvSpPr>
            <p:spPr>
              <a:xfrm>
                <a:off x="386851" y="4779209"/>
                <a:ext cx="90000" cy="54000"/>
              </a:xfrm>
              <a:prstGeom prst="rect">
                <a:avLst/>
              </a:pr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89A697DA-0B84-42AE-AD2B-E31131593C26}"/>
                  </a:ext>
                </a:extLst>
              </p:cNvPr>
              <p:cNvSpPr/>
              <p:nvPr/>
            </p:nvSpPr>
            <p:spPr>
              <a:xfrm>
                <a:off x="386157" y="5016875"/>
                <a:ext cx="90000" cy="54000"/>
              </a:xfrm>
              <a:prstGeom prst="rect">
                <a:avLst/>
              </a:prstGeom>
              <a:solidFill>
                <a:srgbClr val="3B8A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6524F65B-13BC-4553-8BE7-871597BF9F1D}"/>
                  </a:ext>
                </a:extLst>
              </p:cNvPr>
              <p:cNvSpPr/>
              <p:nvPr/>
            </p:nvSpPr>
            <p:spPr>
              <a:xfrm>
                <a:off x="386851" y="4937574"/>
                <a:ext cx="90000" cy="5400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005DFC4B-5959-4097-9ADF-CD1FE17766F2}"/>
                  </a:ext>
                </a:extLst>
              </p:cNvPr>
              <p:cNvSpPr/>
              <p:nvPr/>
            </p:nvSpPr>
            <p:spPr>
              <a:xfrm>
                <a:off x="386157" y="5173573"/>
                <a:ext cx="90000" cy="54000"/>
              </a:xfrm>
              <a:prstGeom prst="rect">
                <a:avLst/>
              </a:prstGeom>
              <a:solidFill>
                <a:srgbClr val="8FAA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7E35240D-CFC1-4389-8B3A-E1270EBE82AC}"/>
                  </a:ext>
                </a:extLst>
              </p:cNvPr>
              <p:cNvSpPr/>
              <p:nvPr/>
            </p:nvSpPr>
            <p:spPr>
              <a:xfrm>
                <a:off x="386157" y="5094593"/>
                <a:ext cx="90000" cy="54000"/>
              </a:xfrm>
              <a:prstGeom prst="rect">
                <a:avLst/>
              </a:prstGeom>
              <a:solidFill>
                <a:srgbClr val="75AE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370AA46A-E6DF-4B08-BFBD-6D5C0515023A}"/>
                </a:ext>
              </a:extLst>
            </p:cNvPr>
            <p:cNvGrpSpPr/>
            <p:nvPr/>
          </p:nvGrpSpPr>
          <p:grpSpPr>
            <a:xfrm>
              <a:off x="422400" y="4731877"/>
              <a:ext cx="316249" cy="565885"/>
              <a:chOff x="422400" y="4731877"/>
              <a:chExt cx="316249" cy="565885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ACC0EB31-789E-407A-8DBF-604CD839890D}"/>
                  </a:ext>
                </a:extLst>
              </p:cNvPr>
              <p:cNvSpPr txBox="1"/>
              <p:nvPr/>
            </p:nvSpPr>
            <p:spPr>
              <a:xfrm>
                <a:off x="424066" y="4731877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华北</a:t>
                </a:r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D96EF6A5-FCEC-43E3-88A3-549B3B2564AC}"/>
                  </a:ext>
                </a:extLst>
              </p:cNvPr>
              <p:cNvSpPr txBox="1"/>
              <p:nvPr/>
            </p:nvSpPr>
            <p:spPr>
              <a:xfrm>
                <a:off x="423427" y="4809834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东北</a:t>
                </a: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132D91A8-C715-4E7B-B452-499740768CCC}"/>
                  </a:ext>
                </a:extLst>
              </p:cNvPr>
              <p:cNvSpPr txBox="1"/>
              <p:nvPr/>
            </p:nvSpPr>
            <p:spPr>
              <a:xfrm>
                <a:off x="422400" y="4890761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华东</a:t>
                </a: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4B8EA546-3B2A-4C58-9FBD-7842CF02613E}"/>
                  </a:ext>
                </a:extLst>
              </p:cNvPr>
              <p:cNvSpPr txBox="1"/>
              <p:nvPr/>
            </p:nvSpPr>
            <p:spPr>
              <a:xfrm>
                <a:off x="424066" y="5128485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中南</a:t>
                </a: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A6FB408F-1795-4A02-A47A-3401D3230144}"/>
                  </a:ext>
                </a:extLst>
              </p:cNvPr>
              <p:cNvSpPr txBox="1"/>
              <p:nvPr/>
            </p:nvSpPr>
            <p:spPr>
              <a:xfrm>
                <a:off x="425743" y="5048632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西南</a:t>
                </a: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923B2621-BF77-4908-84A6-ED942C19ADE0}"/>
                  </a:ext>
                </a:extLst>
              </p:cNvPr>
              <p:cNvSpPr txBox="1"/>
              <p:nvPr/>
            </p:nvSpPr>
            <p:spPr>
              <a:xfrm>
                <a:off x="423039" y="4967705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西北</a:t>
                </a:r>
              </a:p>
            </p:txBody>
          </p:sp>
        </p:grpSp>
      </p:grpSp>
      <p:graphicFrame>
        <p:nvGraphicFramePr>
          <p:cNvPr id="109" name="图表 108">
            <a:extLst>
              <a:ext uri="{FF2B5EF4-FFF2-40B4-BE49-F238E27FC236}">
                <a16:creationId xmlns:a16="http://schemas.microsoft.com/office/drawing/2014/main" id="{00000000-0008-0000-0100-000034000000}"/>
              </a:ext>
            </a:extLst>
          </p:cNvPr>
          <p:cNvGraphicFramePr>
            <a:graphicFrameLocks/>
          </p:cNvGraphicFramePr>
          <p:nvPr/>
        </p:nvGraphicFramePr>
        <p:xfrm>
          <a:off x="4630793" y="1444664"/>
          <a:ext cx="4291157" cy="1298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1" name="图表 110">
            <a:extLst>
              <a:ext uri="{FF2B5EF4-FFF2-40B4-BE49-F238E27FC236}">
                <a16:creationId xmlns:a16="http://schemas.microsoft.com/office/drawing/2014/main" id="{00000000-0008-0000-0100-000035000000}"/>
              </a:ext>
            </a:extLst>
          </p:cNvPr>
          <p:cNvGraphicFramePr>
            <a:graphicFrameLocks/>
          </p:cNvGraphicFramePr>
          <p:nvPr/>
        </p:nvGraphicFramePr>
        <p:xfrm>
          <a:off x="513345" y="4296568"/>
          <a:ext cx="3864768" cy="1772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7718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AC4B71E-EC16-4F42-BC9B-F9AFDE8EC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DB7D144-143E-4F05-B104-F9182B129836}"/>
              </a:ext>
            </a:extLst>
          </p:cNvPr>
          <p:cNvGrpSpPr/>
          <p:nvPr/>
        </p:nvGrpSpPr>
        <p:grpSpPr>
          <a:xfrm>
            <a:off x="449398" y="2908520"/>
            <a:ext cx="3867632" cy="3040171"/>
            <a:chOff x="613692" y="615176"/>
            <a:chExt cx="7379076" cy="5725481"/>
          </a:xfrm>
        </p:grpSpPr>
        <p:sp>
          <p:nvSpPr>
            <p:cNvPr id="32" name="江西">
              <a:extLst>
                <a:ext uri="{FF2B5EF4-FFF2-40B4-BE49-F238E27FC236}">
                  <a16:creationId xmlns:a16="http://schemas.microsoft.com/office/drawing/2014/main" id="{1A64A4A3-D4D8-45FA-A61C-B485B3E39008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黑龙江">
              <a:extLst>
                <a:ext uri="{FF2B5EF4-FFF2-40B4-BE49-F238E27FC236}">
                  <a16:creationId xmlns:a16="http://schemas.microsoft.com/office/drawing/2014/main" id="{0A8EC5B2-4BAF-490C-96B3-07B6D26572BB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湖北">
              <a:extLst>
                <a:ext uri="{FF2B5EF4-FFF2-40B4-BE49-F238E27FC236}">
                  <a16:creationId xmlns:a16="http://schemas.microsoft.com/office/drawing/2014/main" id="{6DA355C1-D624-4BD7-91DE-6D54CBD44F71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山东">
              <a:extLst>
                <a:ext uri="{FF2B5EF4-FFF2-40B4-BE49-F238E27FC236}">
                  <a16:creationId xmlns:a16="http://schemas.microsoft.com/office/drawing/2014/main" id="{0C87D6CC-B31D-460C-8A28-7D9258DC7DEB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安徽">
              <a:extLst>
                <a:ext uri="{FF2B5EF4-FFF2-40B4-BE49-F238E27FC236}">
                  <a16:creationId xmlns:a16="http://schemas.microsoft.com/office/drawing/2014/main" id="{ED6BAC5F-49F3-4C26-B0B1-30B3F8CE6F7F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山西">
              <a:extLst>
                <a:ext uri="{FF2B5EF4-FFF2-40B4-BE49-F238E27FC236}">
                  <a16:creationId xmlns:a16="http://schemas.microsoft.com/office/drawing/2014/main" id="{EFD5D59D-1555-46B8-9AE4-CE328C9B4DD7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吉林">
              <a:extLst>
                <a:ext uri="{FF2B5EF4-FFF2-40B4-BE49-F238E27FC236}">
                  <a16:creationId xmlns:a16="http://schemas.microsoft.com/office/drawing/2014/main" id="{DB7C1D43-B17D-4194-AA2F-4E72CFDD2E45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湖南">
              <a:extLst>
                <a:ext uri="{FF2B5EF4-FFF2-40B4-BE49-F238E27FC236}">
                  <a16:creationId xmlns:a16="http://schemas.microsoft.com/office/drawing/2014/main" id="{D13E690F-DC8A-4745-AF66-0451FE4C555B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江苏">
              <a:extLst>
                <a:ext uri="{FF2B5EF4-FFF2-40B4-BE49-F238E27FC236}">
                  <a16:creationId xmlns:a16="http://schemas.microsoft.com/office/drawing/2014/main" id="{14813B63-9215-41C7-972A-81ED31A9FC98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福建">
              <a:extLst>
                <a:ext uri="{FF2B5EF4-FFF2-40B4-BE49-F238E27FC236}">
                  <a16:creationId xmlns:a16="http://schemas.microsoft.com/office/drawing/2014/main" id="{87B46656-6071-4999-BAF5-E1DB50083007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河南">
              <a:extLst>
                <a:ext uri="{FF2B5EF4-FFF2-40B4-BE49-F238E27FC236}">
                  <a16:creationId xmlns:a16="http://schemas.microsoft.com/office/drawing/2014/main" id="{9C81E422-1282-43AD-8450-E5AC8A882BA1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辽宁">
              <a:extLst>
                <a:ext uri="{FF2B5EF4-FFF2-40B4-BE49-F238E27FC236}">
                  <a16:creationId xmlns:a16="http://schemas.microsoft.com/office/drawing/2014/main" id="{3E1DDD74-36AF-4018-A2C6-CBB539049A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浙江">
              <a:extLst>
                <a:ext uri="{FF2B5EF4-FFF2-40B4-BE49-F238E27FC236}">
                  <a16:creationId xmlns:a16="http://schemas.microsoft.com/office/drawing/2014/main" id="{D823F727-856A-4407-8492-A0971088A7AF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广东">
              <a:extLst>
                <a:ext uri="{FF2B5EF4-FFF2-40B4-BE49-F238E27FC236}">
                  <a16:creationId xmlns:a16="http://schemas.microsoft.com/office/drawing/2014/main" id="{112CC7A1-57A5-4302-9C88-286FCB5840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天津">
              <a:extLst>
                <a:ext uri="{FF2B5EF4-FFF2-40B4-BE49-F238E27FC236}">
                  <a16:creationId xmlns:a16="http://schemas.microsoft.com/office/drawing/2014/main" id="{905ACFD4-1BBC-47FA-A94E-CDC13DED4973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北京">
              <a:extLst>
                <a:ext uri="{FF2B5EF4-FFF2-40B4-BE49-F238E27FC236}">
                  <a16:creationId xmlns:a16="http://schemas.microsoft.com/office/drawing/2014/main" id="{622CD0FF-5EFE-4F16-838A-8FC3E258F029}"/>
                </a:ext>
              </a:extLst>
            </p:cNvPr>
            <p:cNvSpPr/>
            <p:nvPr/>
          </p:nvSpPr>
          <p:spPr bwMode="auto">
            <a:xfrm>
              <a:off x="5573262" y="2654255"/>
              <a:ext cx="236798" cy="263107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河北">
              <a:extLst>
                <a:ext uri="{FF2B5EF4-FFF2-40B4-BE49-F238E27FC236}">
                  <a16:creationId xmlns:a16="http://schemas.microsoft.com/office/drawing/2014/main" id="{0C92715D-4E80-4458-99A6-F31A9A857F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3"/>
              <a:ext cx="749855" cy="1052427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内蒙古">
              <a:extLst>
                <a:ext uri="{FF2B5EF4-FFF2-40B4-BE49-F238E27FC236}">
                  <a16:creationId xmlns:a16="http://schemas.microsoft.com/office/drawing/2014/main" id="{6EC52E3E-6095-4A0A-A436-A4F0F5EE8653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陕西">
              <a:extLst>
                <a:ext uri="{FF2B5EF4-FFF2-40B4-BE49-F238E27FC236}">
                  <a16:creationId xmlns:a16="http://schemas.microsoft.com/office/drawing/2014/main" id="{65966E84-A0CA-469C-A3DB-B4EC59B614D9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重庆">
              <a:extLst>
                <a:ext uri="{FF2B5EF4-FFF2-40B4-BE49-F238E27FC236}">
                  <a16:creationId xmlns:a16="http://schemas.microsoft.com/office/drawing/2014/main" id="{4F51CB32-26D7-45FF-B28F-89D90738C672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广西">
              <a:extLst>
                <a:ext uri="{FF2B5EF4-FFF2-40B4-BE49-F238E27FC236}">
                  <a16:creationId xmlns:a16="http://schemas.microsoft.com/office/drawing/2014/main" id="{035CD783-E0CA-4F50-B7B8-A2A1722893FC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云南">
              <a:extLst>
                <a:ext uri="{FF2B5EF4-FFF2-40B4-BE49-F238E27FC236}">
                  <a16:creationId xmlns:a16="http://schemas.microsoft.com/office/drawing/2014/main" id="{8B5EA14C-4209-46C4-951F-7A8F9F208190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青海">
              <a:extLst>
                <a:ext uri="{FF2B5EF4-FFF2-40B4-BE49-F238E27FC236}">
                  <a16:creationId xmlns:a16="http://schemas.microsoft.com/office/drawing/2014/main" id="{873EF670-F430-4474-A7E2-1E0E7FECF549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西藏">
              <a:extLst>
                <a:ext uri="{FF2B5EF4-FFF2-40B4-BE49-F238E27FC236}">
                  <a16:creationId xmlns:a16="http://schemas.microsoft.com/office/drawing/2014/main" id="{64FA0B9E-46E6-47A1-8112-E1294E1D03C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新疆">
              <a:extLst>
                <a:ext uri="{FF2B5EF4-FFF2-40B4-BE49-F238E27FC236}">
                  <a16:creationId xmlns:a16="http://schemas.microsoft.com/office/drawing/2014/main" id="{A92D4D12-702D-4E5C-9A7C-EDF5E8E605F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宁夏">
              <a:extLst>
                <a:ext uri="{FF2B5EF4-FFF2-40B4-BE49-F238E27FC236}">
                  <a16:creationId xmlns:a16="http://schemas.microsoft.com/office/drawing/2014/main" id="{6252A1F7-1EE2-4A01-8558-7492B7CB71B4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甘肃">
              <a:extLst>
                <a:ext uri="{FF2B5EF4-FFF2-40B4-BE49-F238E27FC236}">
                  <a16:creationId xmlns:a16="http://schemas.microsoft.com/office/drawing/2014/main" id="{3DF2A4E7-F4AD-4095-8F80-0D403BC2DE5A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四川">
              <a:extLst>
                <a:ext uri="{FF2B5EF4-FFF2-40B4-BE49-F238E27FC236}">
                  <a16:creationId xmlns:a16="http://schemas.microsoft.com/office/drawing/2014/main" id="{D76EA27E-69E4-4802-A4BA-DDCD35281B79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贵州">
              <a:extLst>
                <a:ext uri="{FF2B5EF4-FFF2-40B4-BE49-F238E27FC236}">
                  <a16:creationId xmlns:a16="http://schemas.microsoft.com/office/drawing/2014/main" id="{7B25E0A3-E3E9-4BB2-B485-FA19CF06415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3769BDE-30AA-4DBF-9E56-02710CDF95DC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112" name="Freeform 75">
                <a:extLst>
                  <a:ext uri="{FF2B5EF4-FFF2-40B4-BE49-F238E27FC236}">
                    <a16:creationId xmlns:a16="http://schemas.microsoft.com/office/drawing/2014/main" id="{B92257AF-35C2-49BB-AF1B-1656535959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Freeform 105">
                <a:extLst>
                  <a:ext uri="{FF2B5EF4-FFF2-40B4-BE49-F238E27FC236}">
                    <a16:creationId xmlns:a16="http://schemas.microsoft.com/office/drawing/2014/main" id="{C55FADD2-1ECF-46BB-A13A-D70CD5D43DB0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2" name="台湾">
              <a:extLst>
                <a:ext uri="{FF2B5EF4-FFF2-40B4-BE49-F238E27FC236}">
                  <a16:creationId xmlns:a16="http://schemas.microsoft.com/office/drawing/2014/main" id="{8166FE81-B6CC-48BC-B26E-9AA371316B4E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海南">
              <a:extLst>
                <a:ext uri="{FF2B5EF4-FFF2-40B4-BE49-F238E27FC236}">
                  <a16:creationId xmlns:a16="http://schemas.microsoft.com/office/drawing/2014/main" id="{3FD4BE44-2D1B-492B-921F-1DF0C64827A5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77DB9F4-71DC-4CBC-AD97-9CF85E012B4B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7888A479-0CA2-4B89-A540-1050D0B11026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109" name="上海">
                  <a:extLst>
                    <a:ext uri="{FF2B5EF4-FFF2-40B4-BE49-F238E27FC236}">
                      <a16:creationId xmlns:a16="http://schemas.microsoft.com/office/drawing/2014/main" id="{E0D69D30-A34D-46DA-A6D8-E0A8CDC0A1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108">
                  <a:extLst>
                    <a:ext uri="{FF2B5EF4-FFF2-40B4-BE49-F238E27FC236}">
                      <a16:creationId xmlns:a16="http://schemas.microsoft.com/office/drawing/2014/main" id="{0E7AB8A1-3E94-4EB1-84A3-1ED8A616E66F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109">
                  <a:extLst>
                    <a:ext uri="{FF2B5EF4-FFF2-40B4-BE49-F238E27FC236}">
                      <a16:creationId xmlns:a16="http://schemas.microsoft.com/office/drawing/2014/main" id="{D496D6C7-EF0F-40EA-9E6C-C855779BF460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8" name="Freeform 110">
                <a:extLst>
                  <a:ext uri="{FF2B5EF4-FFF2-40B4-BE49-F238E27FC236}">
                    <a16:creationId xmlns:a16="http://schemas.microsoft.com/office/drawing/2014/main" id="{AF4FD9D8-8770-4F5A-919E-FA552D75C23F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313BEEB9-B467-44AB-A756-7971ECAD7A79}"/>
                </a:ext>
              </a:extLst>
            </p:cNvPr>
            <p:cNvGrpSpPr/>
            <p:nvPr/>
          </p:nvGrpSpPr>
          <p:grpSpPr>
            <a:xfrm>
              <a:off x="1705145" y="1413988"/>
              <a:ext cx="5674543" cy="4926669"/>
              <a:chOff x="1705145" y="1413988"/>
              <a:chExt cx="5674543" cy="4926669"/>
            </a:xfrm>
          </p:grpSpPr>
          <p:sp>
            <p:nvSpPr>
              <p:cNvPr id="73" name="TextBox 92">
                <a:extLst>
                  <a:ext uri="{FF2B5EF4-FFF2-40B4-BE49-F238E27FC236}">
                    <a16:creationId xmlns:a16="http://schemas.microsoft.com/office/drawing/2014/main" id="{E9492E69-97DE-4323-91AB-A8693D0B0BF8}"/>
                  </a:ext>
                </a:extLst>
              </p:cNvPr>
              <p:cNvSpPr txBox="1"/>
              <p:nvPr/>
            </p:nvSpPr>
            <p:spPr>
              <a:xfrm>
                <a:off x="1823124" y="216837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74" name="TextBox 93">
                <a:extLst>
                  <a:ext uri="{FF2B5EF4-FFF2-40B4-BE49-F238E27FC236}">
                    <a16:creationId xmlns:a16="http://schemas.microsoft.com/office/drawing/2014/main" id="{60D28200-0448-4A94-8A59-24AFAC803E23}"/>
                  </a:ext>
                </a:extLst>
              </p:cNvPr>
              <p:cNvSpPr txBox="1"/>
              <p:nvPr/>
            </p:nvSpPr>
            <p:spPr>
              <a:xfrm>
                <a:off x="1705145" y="378934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75" name="TextBox 94">
                <a:extLst>
                  <a:ext uri="{FF2B5EF4-FFF2-40B4-BE49-F238E27FC236}">
                    <a16:creationId xmlns:a16="http://schemas.microsoft.com/office/drawing/2014/main" id="{A145344E-026F-405C-9E31-04020935BAD7}"/>
                  </a:ext>
                </a:extLst>
              </p:cNvPr>
              <p:cNvSpPr txBox="1"/>
              <p:nvPr/>
            </p:nvSpPr>
            <p:spPr>
              <a:xfrm>
                <a:off x="2996721" y="330399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76" name="TextBox 95">
                <a:extLst>
                  <a:ext uri="{FF2B5EF4-FFF2-40B4-BE49-F238E27FC236}">
                    <a16:creationId xmlns:a16="http://schemas.microsoft.com/office/drawing/2014/main" id="{F405142F-560B-4E1A-9E69-51533D5BB1B0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77" name="TextBox 96">
                <a:extLst>
                  <a:ext uri="{FF2B5EF4-FFF2-40B4-BE49-F238E27FC236}">
                    <a16:creationId xmlns:a16="http://schemas.microsoft.com/office/drawing/2014/main" id="{1740E840-37DB-4FCD-B854-245B88939663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78" name="TextBox 98">
                <a:extLst>
                  <a:ext uri="{FF2B5EF4-FFF2-40B4-BE49-F238E27FC236}">
                    <a16:creationId xmlns:a16="http://schemas.microsoft.com/office/drawing/2014/main" id="{099BF7CF-685C-4FAA-B240-5D7F4157329F}"/>
                  </a:ext>
                </a:extLst>
              </p:cNvPr>
              <p:cNvSpPr txBox="1"/>
              <p:nvPr/>
            </p:nvSpPr>
            <p:spPr>
              <a:xfrm>
                <a:off x="4210093" y="3101858"/>
                <a:ext cx="493896" cy="42455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79" name="TextBox 99">
                <a:extLst>
                  <a:ext uri="{FF2B5EF4-FFF2-40B4-BE49-F238E27FC236}">
                    <a16:creationId xmlns:a16="http://schemas.microsoft.com/office/drawing/2014/main" id="{7C7D2934-FD25-4921-AC2D-B66EF9E0A2F8}"/>
                  </a:ext>
                </a:extLst>
              </p:cNvPr>
              <p:cNvSpPr txBox="1"/>
              <p:nvPr/>
            </p:nvSpPr>
            <p:spPr>
              <a:xfrm>
                <a:off x="3716924" y="4126173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80" name="TextBox 100">
                <a:extLst>
                  <a:ext uri="{FF2B5EF4-FFF2-40B4-BE49-F238E27FC236}">
                    <a16:creationId xmlns:a16="http://schemas.microsoft.com/office/drawing/2014/main" id="{35105958-370C-4E3C-9B30-6EAD8529C687}"/>
                  </a:ext>
                </a:extLst>
              </p:cNvPr>
              <p:cNvSpPr txBox="1"/>
              <p:nvPr/>
            </p:nvSpPr>
            <p:spPr>
              <a:xfrm>
                <a:off x="3390907" y="5105036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81" name="TextBox 101">
                <a:extLst>
                  <a:ext uri="{FF2B5EF4-FFF2-40B4-BE49-F238E27FC236}">
                    <a16:creationId xmlns:a16="http://schemas.microsoft.com/office/drawing/2014/main" id="{631357F7-7F58-4A83-A029-72CD80E07546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4533" cy="302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TextBox 102">
                <a:extLst>
                  <a:ext uri="{FF2B5EF4-FFF2-40B4-BE49-F238E27FC236}">
                    <a16:creationId xmlns:a16="http://schemas.microsoft.com/office/drawing/2014/main" id="{55375BF6-C9BA-4E23-90BB-5EB4F7B8BD1D}"/>
                  </a:ext>
                </a:extLst>
              </p:cNvPr>
              <p:cNvSpPr txBox="1"/>
              <p:nvPr/>
            </p:nvSpPr>
            <p:spPr>
              <a:xfrm>
                <a:off x="4530936" y="533929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83" name="TextBox 103">
                <a:extLst>
                  <a:ext uri="{FF2B5EF4-FFF2-40B4-BE49-F238E27FC236}">
                    <a16:creationId xmlns:a16="http://schemas.microsoft.com/office/drawing/2014/main" id="{C7A5AFDC-2AD6-4243-9ACD-C51B3C8B115B}"/>
                  </a:ext>
                </a:extLst>
              </p:cNvPr>
              <p:cNvSpPr txBox="1"/>
              <p:nvPr/>
            </p:nvSpPr>
            <p:spPr>
              <a:xfrm>
                <a:off x="4215778" y="4793681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84" name="TextBox 104">
                <a:extLst>
                  <a:ext uri="{FF2B5EF4-FFF2-40B4-BE49-F238E27FC236}">
                    <a16:creationId xmlns:a16="http://schemas.microsoft.com/office/drawing/2014/main" id="{4AB13A22-AA3F-435A-A807-E6C220863673}"/>
                  </a:ext>
                </a:extLst>
              </p:cNvPr>
              <p:cNvSpPr txBox="1"/>
              <p:nvPr/>
            </p:nvSpPr>
            <p:spPr>
              <a:xfrm>
                <a:off x="4272821" y="4318512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85" name="TextBox 105">
                <a:extLst>
                  <a:ext uri="{FF2B5EF4-FFF2-40B4-BE49-F238E27FC236}">
                    <a16:creationId xmlns:a16="http://schemas.microsoft.com/office/drawing/2014/main" id="{AF818390-2DDD-4DB1-B933-061F5EEF3445}"/>
                  </a:ext>
                </a:extLst>
              </p:cNvPr>
              <p:cNvSpPr txBox="1"/>
              <p:nvPr/>
            </p:nvSpPr>
            <p:spPr>
              <a:xfrm>
                <a:off x="4450147" y="3621027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86" name="TextBox 106">
                <a:extLst>
                  <a:ext uri="{FF2B5EF4-FFF2-40B4-BE49-F238E27FC236}">
                    <a16:creationId xmlns:a16="http://schemas.microsoft.com/office/drawing/2014/main" id="{8468A3AA-DB5D-4D7F-ADDE-C8C22F9AC1B6}"/>
                  </a:ext>
                </a:extLst>
              </p:cNvPr>
              <p:cNvSpPr txBox="1"/>
              <p:nvPr/>
            </p:nvSpPr>
            <p:spPr>
              <a:xfrm>
                <a:off x="4912425" y="3117274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87" name="TextBox 107">
                <a:extLst>
                  <a:ext uri="{FF2B5EF4-FFF2-40B4-BE49-F238E27FC236}">
                    <a16:creationId xmlns:a16="http://schemas.microsoft.com/office/drawing/2014/main" id="{A7234F60-52A4-4AAD-A68C-E0FD25C6C5DF}"/>
                  </a:ext>
                </a:extLst>
              </p:cNvPr>
              <p:cNvSpPr txBox="1"/>
              <p:nvPr/>
            </p:nvSpPr>
            <p:spPr>
              <a:xfrm>
                <a:off x="6638844" y="1413988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88" name="TextBox 108">
                <a:extLst>
                  <a:ext uri="{FF2B5EF4-FFF2-40B4-BE49-F238E27FC236}">
                    <a16:creationId xmlns:a16="http://schemas.microsoft.com/office/drawing/2014/main" id="{EB126BE2-D7A5-4D7D-990A-A2AC737B7544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89" name="TextBox 109">
                <a:extLst>
                  <a:ext uri="{FF2B5EF4-FFF2-40B4-BE49-F238E27FC236}">
                    <a16:creationId xmlns:a16="http://schemas.microsoft.com/office/drawing/2014/main" id="{959E6F3F-CCC6-4128-A221-8EFC8EE3395A}"/>
                  </a:ext>
                </a:extLst>
              </p:cNvPr>
              <p:cNvSpPr txBox="1"/>
              <p:nvPr/>
            </p:nvSpPr>
            <p:spPr>
              <a:xfrm>
                <a:off x="6229752" y="235982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90" name="TextBox 110">
                <a:extLst>
                  <a:ext uri="{FF2B5EF4-FFF2-40B4-BE49-F238E27FC236}">
                    <a16:creationId xmlns:a16="http://schemas.microsoft.com/office/drawing/2014/main" id="{785D5C6C-7141-460F-A353-3AD3A50923CB}"/>
                  </a:ext>
                </a:extLst>
              </p:cNvPr>
              <p:cNvSpPr txBox="1"/>
              <p:nvPr/>
            </p:nvSpPr>
            <p:spPr>
              <a:xfrm>
                <a:off x="5325612" y="296382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91" name="TextBox 111">
                <a:extLst>
                  <a:ext uri="{FF2B5EF4-FFF2-40B4-BE49-F238E27FC236}">
                    <a16:creationId xmlns:a16="http://schemas.microsoft.com/office/drawing/2014/main" id="{1346BF11-E2E7-4EE9-B295-474A1A16B3C9}"/>
                  </a:ext>
                </a:extLst>
              </p:cNvPr>
              <p:cNvSpPr txBox="1"/>
              <p:nvPr/>
            </p:nvSpPr>
            <p:spPr>
              <a:xfrm>
                <a:off x="5632325" y="3271150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92" name="TextBox 112">
                <a:extLst>
                  <a:ext uri="{FF2B5EF4-FFF2-40B4-BE49-F238E27FC236}">
                    <a16:creationId xmlns:a16="http://schemas.microsoft.com/office/drawing/2014/main" id="{C8D43FF9-147C-46D6-B0DB-FF85587DE5E8}"/>
                  </a:ext>
                </a:extLst>
              </p:cNvPr>
              <p:cNvSpPr txBox="1"/>
              <p:nvPr/>
            </p:nvSpPr>
            <p:spPr>
              <a:xfrm>
                <a:off x="5086685" y="368201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93" name="TextBox 113">
                <a:extLst>
                  <a:ext uri="{FF2B5EF4-FFF2-40B4-BE49-F238E27FC236}">
                    <a16:creationId xmlns:a16="http://schemas.microsoft.com/office/drawing/2014/main" id="{6CB76E4E-15A9-45C7-9F8D-80FADB0776EF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94" name="TextBox 114">
                <a:extLst>
                  <a:ext uri="{FF2B5EF4-FFF2-40B4-BE49-F238E27FC236}">
                    <a16:creationId xmlns:a16="http://schemas.microsoft.com/office/drawing/2014/main" id="{2050CF96-593F-434A-9CDC-6E6C020ADE75}"/>
                  </a:ext>
                </a:extLst>
              </p:cNvPr>
              <p:cNvSpPr txBox="1"/>
              <p:nvPr/>
            </p:nvSpPr>
            <p:spPr>
              <a:xfrm>
                <a:off x="4905084" y="4660794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95" name="TextBox 115">
                <a:extLst>
                  <a:ext uri="{FF2B5EF4-FFF2-40B4-BE49-F238E27FC236}">
                    <a16:creationId xmlns:a16="http://schemas.microsoft.com/office/drawing/2014/main" id="{EF961EB7-66EF-4E57-8E01-2A9900C89F8A}"/>
                  </a:ext>
                </a:extLst>
              </p:cNvPr>
              <p:cNvSpPr txBox="1"/>
              <p:nvPr/>
            </p:nvSpPr>
            <p:spPr>
              <a:xfrm>
                <a:off x="5184235" y="5268446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96" name="TextBox 116">
                <a:extLst>
                  <a:ext uri="{FF2B5EF4-FFF2-40B4-BE49-F238E27FC236}">
                    <a16:creationId xmlns:a16="http://schemas.microsoft.com/office/drawing/2014/main" id="{E1061EB4-9444-44C2-9867-6024781D6281}"/>
                  </a:ext>
                </a:extLst>
              </p:cNvPr>
              <p:cNvSpPr txBox="1"/>
              <p:nvPr/>
            </p:nvSpPr>
            <p:spPr>
              <a:xfrm>
                <a:off x="5412128" y="4578549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97" name="TextBox 117">
                <a:extLst>
                  <a:ext uri="{FF2B5EF4-FFF2-40B4-BE49-F238E27FC236}">
                    <a16:creationId xmlns:a16="http://schemas.microsoft.com/office/drawing/2014/main" id="{9DF729F5-D260-426F-A09F-43CD80B5CA63}"/>
                  </a:ext>
                </a:extLst>
              </p:cNvPr>
              <p:cNvSpPr txBox="1"/>
              <p:nvPr/>
            </p:nvSpPr>
            <p:spPr>
              <a:xfrm>
                <a:off x="5723123" y="4867788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98" name="TextBox 118">
                <a:extLst>
                  <a:ext uri="{FF2B5EF4-FFF2-40B4-BE49-F238E27FC236}">
                    <a16:creationId xmlns:a16="http://schemas.microsoft.com/office/drawing/2014/main" id="{FDD9EB91-BC77-4F19-BE51-59EB585F1317}"/>
                  </a:ext>
                </a:extLst>
              </p:cNvPr>
              <p:cNvSpPr txBox="1"/>
              <p:nvPr/>
            </p:nvSpPr>
            <p:spPr>
              <a:xfrm>
                <a:off x="5600318" y="3995566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99" name="TextBox 119">
                <a:extLst>
                  <a:ext uri="{FF2B5EF4-FFF2-40B4-BE49-F238E27FC236}">
                    <a16:creationId xmlns:a16="http://schemas.microsoft.com/office/drawing/2014/main" id="{0F05A77E-650B-4977-83F0-969165905780}"/>
                  </a:ext>
                </a:extLst>
              </p:cNvPr>
              <p:cNvSpPr txBox="1"/>
              <p:nvPr/>
            </p:nvSpPr>
            <p:spPr>
              <a:xfrm>
                <a:off x="5811552" y="3652699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100" name="TextBox 120">
                <a:extLst>
                  <a:ext uri="{FF2B5EF4-FFF2-40B4-BE49-F238E27FC236}">
                    <a16:creationId xmlns:a16="http://schemas.microsoft.com/office/drawing/2014/main" id="{759B1E87-61A8-4539-B366-3707011AADF0}"/>
                  </a:ext>
                </a:extLst>
              </p:cNvPr>
              <p:cNvSpPr txBox="1"/>
              <p:nvPr/>
            </p:nvSpPr>
            <p:spPr>
              <a:xfrm>
                <a:off x="5988699" y="4368180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101" name="TextBox 121">
                <a:extLst>
                  <a:ext uri="{FF2B5EF4-FFF2-40B4-BE49-F238E27FC236}">
                    <a16:creationId xmlns:a16="http://schemas.microsoft.com/office/drawing/2014/main" id="{AAC1894A-007E-41C8-9AB9-E5B89432EC7B}"/>
                  </a:ext>
                </a:extLst>
              </p:cNvPr>
              <p:cNvSpPr txBox="1"/>
              <p:nvPr/>
            </p:nvSpPr>
            <p:spPr>
              <a:xfrm>
                <a:off x="5589482" y="5627365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102" name="TextBox 122">
                <a:extLst>
                  <a:ext uri="{FF2B5EF4-FFF2-40B4-BE49-F238E27FC236}">
                    <a16:creationId xmlns:a16="http://schemas.microsoft.com/office/drawing/2014/main" id="{9D9318D0-E692-4242-91B6-453AD961DB7C}"/>
                  </a:ext>
                </a:extLst>
              </p:cNvPr>
              <p:cNvSpPr txBox="1"/>
              <p:nvPr/>
            </p:nvSpPr>
            <p:spPr>
              <a:xfrm>
                <a:off x="6282455" y="5155736"/>
                <a:ext cx="493896" cy="42455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103" name="TextBox 123">
                <a:extLst>
                  <a:ext uri="{FF2B5EF4-FFF2-40B4-BE49-F238E27FC236}">
                    <a16:creationId xmlns:a16="http://schemas.microsoft.com/office/drawing/2014/main" id="{95CE7A39-19C4-4305-9C7B-58451283BBC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104" name="TextBox 124">
                <a:extLst>
                  <a:ext uri="{FF2B5EF4-FFF2-40B4-BE49-F238E27FC236}">
                    <a16:creationId xmlns:a16="http://schemas.microsoft.com/office/drawing/2014/main" id="{1830194E-90D7-4DEE-8FA5-7A7CB61D7C8C}"/>
                  </a:ext>
                </a:extLst>
              </p:cNvPr>
              <p:cNvSpPr txBox="1"/>
              <p:nvPr/>
            </p:nvSpPr>
            <p:spPr>
              <a:xfrm>
                <a:off x="6460800" y="4024278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105" name="TextBox 125">
                <a:extLst>
                  <a:ext uri="{FF2B5EF4-FFF2-40B4-BE49-F238E27FC236}">
                    <a16:creationId xmlns:a16="http://schemas.microsoft.com/office/drawing/2014/main" id="{17D4ED41-0E72-487C-921D-486A1BB77494}"/>
                  </a:ext>
                </a:extLst>
              </p:cNvPr>
              <p:cNvSpPr txBox="1"/>
              <p:nvPr/>
            </p:nvSpPr>
            <p:spPr>
              <a:xfrm>
                <a:off x="5737705" y="288648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106" name="TextBox 97">
                <a:extLst>
                  <a:ext uri="{FF2B5EF4-FFF2-40B4-BE49-F238E27FC236}">
                    <a16:creationId xmlns:a16="http://schemas.microsoft.com/office/drawing/2014/main" id="{13E20888-B918-45A2-AEEE-DE1FFDD89BF9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66" name="TextBox 128">
              <a:extLst>
                <a:ext uri="{FF2B5EF4-FFF2-40B4-BE49-F238E27FC236}">
                  <a16:creationId xmlns:a16="http://schemas.microsoft.com/office/drawing/2014/main" id="{5B24662F-675F-4CD3-8197-6C21CFF65F75}"/>
                </a:ext>
              </a:extLst>
            </p:cNvPr>
            <p:cNvSpPr txBox="1"/>
            <p:nvPr/>
          </p:nvSpPr>
          <p:spPr>
            <a:xfrm>
              <a:off x="5412129" y="2596104"/>
              <a:ext cx="603650" cy="3184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67" name="任意多边形 52">
              <a:extLst>
                <a:ext uri="{FF2B5EF4-FFF2-40B4-BE49-F238E27FC236}">
                  <a16:creationId xmlns:a16="http://schemas.microsoft.com/office/drawing/2014/main" id="{74AE4B8B-8597-4F4C-9E1C-C0ED77A91C75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8" name="南海诸岛">
              <a:extLst>
                <a:ext uri="{FF2B5EF4-FFF2-40B4-BE49-F238E27FC236}">
                  <a16:creationId xmlns:a16="http://schemas.microsoft.com/office/drawing/2014/main" id="{639BE4C3-AC33-4B54-A756-4B82B63581A9}"/>
                </a:ext>
              </a:extLst>
            </p:cNvPr>
            <p:cNvGrpSpPr/>
            <p:nvPr/>
          </p:nvGrpSpPr>
          <p:grpSpPr>
            <a:xfrm>
              <a:off x="7065892" y="5125359"/>
              <a:ext cx="926876" cy="1137793"/>
              <a:chOff x="7235824" y="5383993"/>
              <a:chExt cx="926876" cy="1137793"/>
            </a:xfrm>
          </p:grpSpPr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id="{9A615688-FB0A-4431-BD74-52A2E69F9E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B6563FB6-570A-448F-9E4B-7289B0FD35A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EE0F5571-7037-4393-AB68-1B3757095773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72" name="TextBox 56">
                <a:extLst>
                  <a:ext uri="{FF2B5EF4-FFF2-40B4-BE49-F238E27FC236}">
                    <a16:creationId xmlns:a16="http://schemas.microsoft.com/office/drawing/2014/main" id="{BAAE8B83-7822-4AF9-94E0-7DC2E2A10B00}"/>
                  </a:ext>
                </a:extLst>
              </p:cNvPr>
              <p:cNvSpPr txBox="1"/>
              <p:nvPr/>
            </p:nvSpPr>
            <p:spPr>
              <a:xfrm>
                <a:off x="7376125" y="6229902"/>
                <a:ext cx="786575" cy="2918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sp>
        <p:nvSpPr>
          <p:cNvPr id="128" name="文本框 8">
            <a:extLst>
              <a:ext uri="{FF2B5EF4-FFF2-40B4-BE49-F238E27FC236}">
                <a16:creationId xmlns:a16="http://schemas.microsoft.com/office/drawing/2014/main" id="{C9E079CB-C013-4650-9E54-E1D5E276246B}"/>
              </a:ext>
            </a:extLst>
          </p:cNvPr>
          <p:cNvSpPr txBox="1"/>
          <p:nvPr/>
        </p:nvSpPr>
        <p:spPr>
          <a:xfrm>
            <a:off x="5509820" y="2903992"/>
            <a:ext cx="2470176" cy="356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r>
              <a:rPr lang="zh-CN" altLang="zh-CN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省份</a:t>
            </a:r>
          </a:p>
        </p:txBody>
      </p:sp>
      <p:sp>
        <p:nvSpPr>
          <p:cNvPr id="114" name="内容占位符 2">
            <a:extLst>
              <a:ext uri="{FF2B5EF4-FFF2-40B4-BE49-F238E27FC236}">
                <a16:creationId xmlns:a16="http://schemas.microsoft.com/office/drawing/2014/main" id="{78C22B4A-A9B1-49E4-8874-D44AED014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398" y="1190265"/>
            <a:ext cx="8143918" cy="1554681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，交易量排名前五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的省份中，山东省较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去年同期增长最为明显，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31.06%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，共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交易二手车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13.38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辆；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其次是浙江省同比增长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13.17%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，共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交易二手车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14.01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辆；广东省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8.36%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，共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交易二手车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19.57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万辆；江苏省同比增长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5.59%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，共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交易二手车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8.24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，四川省是排名前五的省份中唯一负增长的地区，同比下降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6.34%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，二手车交易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量为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8.10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辆。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426081C0-F6C5-4C7D-ABCA-522582F42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655257"/>
              </p:ext>
            </p:extLst>
          </p:nvPr>
        </p:nvGraphicFramePr>
        <p:xfrm>
          <a:off x="5126019" y="3501759"/>
          <a:ext cx="3411920" cy="2245719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</a:tblPr>
              <a:tblGrid>
                <a:gridCol w="1101793">
                  <a:extLst>
                    <a:ext uri="{9D8B030D-6E8A-4147-A177-3AD203B41FA5}">
                      <a16:colId xmlns:a16="http://schemas.microsoft.com/office/drawing/2014/main" val="3312821202"/>
                    </a:ext>
                  </a:extLst>
                </a:gridCol>
                <a:gridCol w="1241571">
                  <a:extLst>
                    <a:ext uri="{9D8B030D-6E8A-4147-A177-3AD203B41FA5}">
                      <a16:colId xmlns:a16="http://schemas.microsoft.com/office/drawing/2014/main" val="2976516243"/>
                    </a:ext>
                  </a:extLst>
                </a:gridCol>
                <a:gridCol w="1068556">
                  <a:extLst>
                    <a:ext uri="{9D8B030D-6E8A-4147-A177-3AD203B41FA5}">
                      <a16:colId xmlns:a16="http://schemas.microsoft.com/office/drawing/2014/main" val="2848932725"/>
                    </a:ext>
                  </a:extLst>
                </a:gridCol>
              </a:tblGrid>
              <a:tr h="5878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交易量（万辆）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(%)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424194"/>
                  </a:ext>
                </a:extLst>
              </a:tr>
              <a:tr h="33158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19.57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272106"/>
                  </a:ext>
                </a:extLst>
              </a:tr>
              <a:tr h="33158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14.01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293940"/>
                  </a:ext>
                </a:extLst>
              </a:tr>
              <a:tr h="33158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山东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13.38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9244460"/>
                  </a:ext>
                </a:extLst>
              </a:tr>
              <a:tr h="33158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8.24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541409"/>
                  </a:ext>
                </a:extLst>
              </a:tr>
              <a:tr h="33158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-6.34%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661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037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781300" y="2942918"/>
            <a:ext cx="4868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月市场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1673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52893</TotalTime>
  <Words>1912</Words>
  <Application>Microsoft Office PowerPoint</Application>
  <PresentationFormat>全屏显示(4:3)</PresentationFormat>
  <Paragraphs>245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等线</vt:lpstr>
      <vt:lpstr>等线 Light</vt:lpstr>
      <vt:lpstr>黑体</vt:lpstr>
      <vt:lpstr>华文行楷</vt:lpstr>
      <vt:lpstr>华文新魏</vt:lpstr>
      <vt:lpstr>微软雅黑</vt:lpstr>
      <vt:lpstr>Agency FB</vt:lpstr>
      <vt:lpstr>Arial</vt:lpstr>
      <vt:lpstr>Calibri</vt:lpstr>
      <vt:lpstr>Calibri Light</vt:lpstr>
      <vt:lpstr>Office 主题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2021年7月二手车交易车辆使用年限分析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4111</cp:revision>
  <dcterms:created xsi:type="dcterms:W3CDTF">2016-02-18T09:25:00Z</dcterms:created>
  <dcterms:modified xsi:type="dcterms:W3CDTF">2021-08-31T06:49:14Z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