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5"/>
  </p:notesMasterIdLst>
  <p:sldIdLst>
    <p:sldId id="257" r:id="rId3"/>
    <p:sldId id="293" r:id="rId4"/>
    <p:sldId id="331" r:id="rId5"/>
    <p:sldId id="386" r:id="rId6"/>
    <p:sldId id="385" r:id="rId7"/>
    <p:sldId id="387" r:id="rId8"/>
    <p:sldId id="388" r:id="rId9"/>
    <p:sldId id="389" r:id="rId10"/>
    <p:sldId id="390" r:id="rId11"/>
    <p:sldId id="391" r:id="rId12"/>
    <p:sldId id="392" r:id="rId13"/>
    <p:sldId id="311" r:id="rId14"/>
  </p:sldIdLst>
  <p:sldSz cx="9144000" cy="5143500" type="screen16x9"/>
  <p:notesSz cx="6858000" cy="9144000"/>
  <p:custDataLst>
    <p:tags r:id="rId1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2021/8/19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2021/8/19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2021/8/19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家用汽车产品修理、更换、退货</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责任规定</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政策的分析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新版汽车三包规定的其他主要有关事项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除上述主要变化的内容外，其他主要有关事项有以下几点：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第一、家用汽车三包期限和保修期的具体要求。</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第十八条规定，“家用汽车产品的三包有效期不得低于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年或者行驶里程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公里，以先到者为准；包修期不得低于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年或者行驶里程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公里，以先到者为准”。“三包有效期和包修期自销售者开具购车发票之日起计算；开具购车发票日期与交付家用汽车产品日期不一致的，自交付之日起计算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第二、鼓励经营者指定更高的三包责任承诺。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第四条规定，“鼓励经营者（生产者、销售者、修理者）作出严于本规定、更有利于保护消费者合法权益的三包承诺。承诺一经作出，应当依法履行”。</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第三、发生三包责任争议时的解决途径。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十四条规定，发生三包责任争议，可以通过下列途径解决：（一）协商和解；（二）请求消费者协会或者依法成立的其他调解组织调解；（三）向市场监督管理部门等有关行政机关投诉；（四）根据当事人达成的仲裁协议提请仲裁机构仲裁；（五）向人民法院提起诉讼。第三十六条规定，市场监督管理部门处理三包责任争议投诉举报，按照市场监督管理部门有关投诉举报处理的规定执行。</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新版汽车三包规定对汽车消费市场的总体影响分析</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的公布，受到业界广泛关注，不少机构和媒体给予了积极评价。我们认为，从总体上分析，新版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对汽车消费市场的影响主要有以下几点： </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第一</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、消费者对家用电动汽车的消费信心得以增强。新版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增家用纯电动、插电式混合动力汽车相关条款，系统性回应了消费者对购买电动汽车可能出现质量和安全问题的担心，有助于保障消费者合法权益，提升消费者的购车信心，为进一步激活家用电动汽车消费注入动力。 </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、有助于促进家用乘用车和皮卡车消费。新版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关新增七天可退换车条款、赔偿消费者的损失、降低使用补偿系数、为消费者维修服务提供便利条件、将皮卡车纳入三包调整范围等新举措，突出问题导向，使消费者直接受益，将会起到促进家用乘用车和皮卡车消费的作用。 </a:t>
            </a:r>
          </a:p>
          <a:p>
            <a:pPr>
              <a:lnSpc>
                <a:spcPct val="140000"/>
              </a:lnSpc>
            </a:pPr>
            <a:r>
              <a:rPr lang="zh-CN" altLang="en-US" sz="1500" smtClean="0">
                <a:latin typeface="微软雅黑" panose="020B0503020204020204" pitchFamily="34" charset="-122"/>
                <a:ea typeface="微软雅黑" panose="020B0503020204020204" pitchFamily="34" charset="-122"/>
                <a:cs typeface="微软雅黑" panose="020B0503020204020204" pitchFamily="34" charset="-122"/>
                <a:sym typeface="+mn-ea"/>
              </a:rPr>
              <a:t>       第三</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、对我国汽车产业迈向高质量发展起到推动作用。新版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不仅强化了对消费者的权益保护，同时对经营者提出更加严格的三包责任要求，将促进汽车生产者、经营者提高产品质量和提升服务水平，对推动我国汽车产业高质量发展、构建双循环新发展格局将发挥积极作用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765646"/>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日，国家市场监督管理总局令第</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43</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号公布</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家用汽车产品修理更换退货责任规定</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5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50" dirty="0" smtClean="0"/>
              <a:t>自</a:t>
            </a:r>
            <a:r>
              <a:rPr lang="en-US" sz="1550" dirty="0" smtClean="0"/>
              <a:t>2022</a:t>
            </a:r>
            <a:r>
              <a:rPr lang="zh-CN" altLang="en-US" sz="1550" dirty="0" smtClean="0"/>
              <a:t>年</a:t>
            </a:r>
            <a:r>
              <a:rPr lang="en-US" sz="1550" dirty="0" smtClean="0"/>
              <a:t>1</a:t>
            </a:r>
            <a:r>
              <a:rPr lang="zh-CN" altLang="en-US" sz="1550" dirty="0" smtClean="0"/>
              <a:t>月</a:t>
            </a:r>
            <a:r>
              <a:rPr lang="en-US" sz="1550" dirty="0" smtClean="0"/>
              <a:t>1</a:t>
            </a:r>
            <a:r>
              <a:rPr lang="zh-CN" altLang="en-US" sz="1550" dirty="0" smtClean="0"/>
              <a:t>日起施行。</a:t>
            </a:r>
            <a:r>
              <a:rPr lang="en-US" altLang="zh-CN" sz="1550" dirty="0" smtClean="0"/>
              <a:t>2012</a:t>
            </a:r>
            <a:r>
              <a:rPr lang="zh-CN" altLang="en-US" sz="1550" dirty="0" smtClean="0"/>
              <a:t>年</a:t>
            </a:r>
            <a:r>
              <a:rPr lang="en-US" altLang="zh-CN" sz="1550" dirty="0" smtClean="0"/>
              <a:t>12</a:t>
            </a:r>
            <a:r>
              <a:rPr lang="zh-CN" altLang="en-US" sz="1550" dirty="0" smtClean="0"/>
              <a:t>月</a:t>
            </a:r>
            <a:r>
              <a:rPr lang="en-US" altLang="zh-CN" sz="1550" dirty="0" smtClean="0"/>
              <a:t>29</a:t>
            </a:r>
            <a:r>
              <a:rPr lang="zh-CN" altLang="en-US" sz="1550" dirty="0" smtClean="0"/>
              <a:t>日原国家质量监督检验检疫总局令第</a:t>
            </a:r>
            <a:r>
              <a:rPr lang="en-US" altLang="zh-CN" sz="1550" dirty="0" smtClean="0"/>
              <a:t>150</a:t>
            </a:r>
            <a:r>
              <a:rPr lang="zh-CN" altLang="en-US" sz="1550" dirty="0" smtClean="0"/>
              <a:t>号公布的</a:t>
            </a:r>
            <a:r>
              <a:rPr lang="en-US" altLang="zh-CN" sz="1550" dirty="0" smtClean="0"/>
              <a:t>《</a:t>
            </a:r>
            <a:r>
              <a:rPr lang="zh-CN" altLang="en-US" sz="1550" dirty="0" smtClean="0"/>
              <a:t>家用汽车产品修理、更换、退货责任规定</a:t>
            </a:r>
            <a:r>
              <a:rPr lang="en-US" altLang="zh-CN" sz="1550" dirty="0" smtClean="0"/>
              <a:t>》</a:t>
            </a:r>
            <a:r>
              <a:rPr lang="zh-CN" altLang="en-US" sz="1550" dirty="0" smtClean="0"/>
              <a:t>同时废止。</a:t>
            </a:r>
            <a:endParaRPr lang="en-US" altLang="zh-CN" sz="1550" dirty="0" smtClean="0"/>
          </a:p>
          <a:p>
            <a:pPr>
              <a:lnSpc>
                <a:spcPct val="140000"/>
              </a:lnSpc>
            </a:pPr>
            <a:r>
              <a:rPr lang="zh-CN" altLang="en-US" sz="1550" dirty="0" smtClean="0"/>
              <a:t>       汽车产品不同于一般生活消费品，其产品具有技术复杂、制造成本高、价值链长，以及使用环境复杂、管理涉及面广等特点。我国是汽车生产、销售、使用大国。对每个家庭来讲，汽车都是名副其实的“大件”商品，其质量问题往往成为消费者的揪心事。</a:t>
            </a:r>
            <a:endParaRPr lang="en-US" altLang="zh-CN" sz="1550" dirty="0" smtClean="0"/>
          </a:p>
          <a:p>
            <a:pPr>
              <a:lnSpc>
                <a:spcPct val="140000"/>
              </a:lnSpc>
            </a:pPr>
            <a:r>
              <a:rPr lang="en-US" altLang="zh-CN" sz="1550" dirty="0" smtClean="0"/>
              <a:t>       </a:t>
            </a:r>
            <a:r>
              <a:rPr lang="zh-CN" altLang="en-US" sz="1550" dirty="0" smtClean="0"/>
              <a:t>新修订的</a:t>
            </a:r>
            <a:r>
              <a:rPr lang="en-US" altLang="zh-CN" sz="1550" dirty="0" smtClean="0"/>
              <a:t>《</a:t>
            </a:r>
            <a:r>
              <a:rPr lang="zh-CN" altLang="en-US" sz="1550" dirty="0" smtClean="0"/>
              <a:t>汽车三包规定</a:t>
            </a:r>
            <a:r>
              <a:rPr lang="en-US" altLang="zh-CN" sz="1550" dirty="0" smtClean="0"/>
              <a:t>》</a:t>
            </a:r>
            <a:r>
              <a:rPr lang="zh-CN" altLang="en-US" sz="1550" dirty="0" smtClean="0"/>
              <a:t>的出台，紧贴国家发展战略，突出问题导向，积极回应近年来发生的汽车“三包”热点事件，体现了以人民为中心的发展思想，将对强化消费者权益保护、推动我国汽车产业高质量发展、构建双循环新发展格局发挥积极作用。因此，对修订</a:t>
            </a:r>
            <a:r>
              <a:rPr lang="en-US" altLang="zh-CN" sz="1550" dirty="0" smtClean="0"/>
              <a:t>《</a:t>
            </a:r>
            <a:r>
              <a:rPr lang="zh-CN" altLang="en-US" sz="1550" dirty="0" smtClean="0"/>
              <a:t>汽车三包规定</a:t>
            </a:r>
            <a:r>
              <a:rPr lang="en-US" altLang="zh-CN" sz="1550" dirty="0" smtClean="0"/>
              <a:t>》</a:t>
            </a:r>
            <a:r>
              <a:rPr lang="zh-CN" altLang="en-US" sz="1550" dirty="0" smtClean="0"/>
              <a:t>的必要性，新修订的</a:t>
            </a:r>
            <a:r>
              <a:rPr lang="en-US" altLang="zh-CN" sz="1550" dirty="0" smtClean="0"/>
              <a:t>《</a:t>
            </a:r>
            <a:r>
              <a:rPr lang="zh-CN" altLang="en-US" sz="1550" dirty="0" smtClean="0"/>
              <a:t>汽车三包规定</a:t>
            </a:r>
            <a:r>
              <a:rPr lang="en-US" altLang="zh-CN" sz="1550" dirty="0" smtClean="0"/>
              <a:t>》</a:t>
            </a:r>
            <a:r>
              <a:rPr lang="zh-CN" altLang="en-US" sz="1550" dirty="0" smtClean="0"/>
              <a:t>的主要内容，以及与现行</a:t>
            </a:r>
            <a:r>
              <a:rPr lang="en-US" altLang="zh-CN" sz="1550" dirty="0" smtClean="0"/>
              <a:t>《</a:t>
            </a:r>
            <a:r>
              <a:rPr lang="zh-CN" altLang="en-US" sz="1550" dirty="0" smtClean="0"/>
              <a:t>汽车三包规定</a:t>
            </a:r>
            <a:r>
              <a:rPr lang="en-US" altLang="zh-CN" sz="1550" dirty="0" smtClean="0"/>
              <a:t>》</a:t>
            </a:r>
            <a:r>
              <a:rPr lang="zh-CN" altLang="en-US" sz="1550" dirty="0" smtClean="0"/>
              <a:t>的主要变化进行认真分析。</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4034951"/>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600" b="1" dirty="0" smtClean="0">
                <a:solidFill>
                  <a:srgbClr val="C00000"/>
                </a:solidFill>
              </a:rPr>
              <a:t>进一步加大对消费者合法权益保护力度的需要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sz="1600" dirty="0" smtClean="0"/>
              <a:t>2013</a:t>
            </a:r>
            <a:r>
              <a:rPr lang="zh-CN" altLang="en-US" sz="1600" dirty="0" smtClean="0"/>
              <a:t>年</a:t>
            </a:r>
            <a:r>
              <a:rPr lang="en-US" altLang="zh-CN" sz="1600" dirty="0" smtClean="0"/>
              <a:t>10</a:t>
            </a:r>
            <a:r>
              <a:rPr lang="zh-CN" altLang="en-US" sz="1600" dirty="0" smtClean="0"/>
              <a:t>月</a:t>
            </a:r>
            <a:r>
              <a:rPr lang="en-US" altLang="zh-CN" sz="1600" dirty="0" smtClean="0"/>
              <a:t>1</a:t>
            </a:r>
            <a:r>
              <a:rPr lang="zh-CN" altLang="en-US" sz="1600" dirty="0" smtClean="0"/>
              <a:t>日实施以来，对落实企业质量主体责任、推动产品和售后服务质量提升、保护消费者权益、促进汽车产业健康发展等发挥了重要作用。但是，现行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消费者权益保护不够，应该进行相应修改。例如，消费者刚刚购买的新车出现需要更换发动机、变速器、动力蓄电池、行驶驱动电机或者其主要零部件的严重质量问题，对消费者心理形成冲击，情感层面受到很大伤害。但是，按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，消费者提出换车或退车的诉求却难以满足要求；再如，现行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使用补偿系数设置不尽合理。 第二十五条规定，除免费更换、退货的情形外，消费者退换车时，应当支付因使用家用汽车产品所产生的合理使用补偿。合理使用补偿费用的计算公式为：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（车价款（元）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行驶里程（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。使用补偿系数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由生产者根据家用汽车产品使用时间、使用状况等因素在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之间确定。但是，在实际操作中，生产者大多选择退换车补偿系数为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。这意味着如消费者选择退换车，所支付的补偿费用偏高。因此，为进一步加大对消费者合法权益的保护力度，需要对现行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进行修订。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91862"/>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600" b="1" dirty="0" smtClean="0">
                <a:solidFill>
                  <a:srgbClr val="C00000"/>
                </a:solidFill>
              </a:rPr>
              <a:t>进一步适应汽车三包工作面临的新情况新问题的需要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随着我国经济社会发展和人民群众对美好生活的期待，以及汽车产业高质量发展出现的新变化，现行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实施过程中也面临一些新情况新问题。新情况新变化主要表现在以下几点：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第一、适应新能源汽车规模化发展的需要。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136.6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年底，全国新能源汽车保有量达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万辆，其中，纯电动汽车保有量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万辆，新能源汽车增量连续三年超过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万辆，呈持续高速增长趋势。消费者对新能源汽车越来越青睐，但对质量和安全性能也更加关注。但是，现行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起草时，并未将电动汽车动力蓄电池、行驶驱动电机列入家用汽车的主要系统，并纳入免费更换总成的范围。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第二、推动构建汽车三包争议第三方处理机制的需要。计划借鉴美国等汽车大国的成熟做法，推动构建中国汽车三包第三方的争议处理机制，进一步解决消费者投诉难、鉴定难、处理难等问题。</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第三、适应监督管理主体调整需要。现行汽车三包规定由原国家质检总局发布，现由国家市场监管总局修订发布。因此，需要修订监管主体调整的相关内容，明确地方市场监管部门的监管职权。</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汽车三包规定的总体框架</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的内容包括总则、生产者义务 、销售者义务 、修理者义务 、三包责任、三包责任免除、争议的处理、罚则、附则共九章四十八条。</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的内容包括总则、经营者义务、三包责任、争议的处理、法律责任、附则共六章四十二条。与现行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相比，新规定去掉了生产者义务、修理者义务和罚则三章。同时，将销售者义务改为经营者义务，将销售者义务、生产者义务、修理者义务统一并入经营者义务一章，将原罚则并入法律责任一章。另外，新版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的适用范围将“境内生产、销售的家用汽车产品”修改为“境内销售的家用汽车产品”，并将境外进口家用汽车产品到境内销售的企业，视为生产者。新版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框架结构的调整，更有利于体现“三包责任由销售者依法承担。销售者依照本规定承担三包责任后，属于生产者责任或者其他经营者责任的，销售者有权向生产者、其他经营者追偿”；更有利于体现“鼓励经营者作出严于本规定、更有利于保护消费者合法权益的三包承诺。承诺一经作出，应当依法履行”。</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新版三包规定对经营者提出更加严格的三包责任要求（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为进一步加大消费者合法权益的保护力度，新版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对经营者提出更加严格的三包责任要求。</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一是新增重大质量问题七天可退换车条款。</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第二十二条规定，家用汽车产品自三包有效期起算之日起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日内，因质量问题需要更换发动机、变速器、动力蓄电池、行驶驱动电机或者其主要零部件的，消费者可以凭购车发票、三包凭证选择更换家用汽车产品或者退货。销售者应当免费更换或者退货。</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二是明确销售者为消费者退换车时应当赔偿消费者的损失。</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第二十六条规定，销售者为消费者更换家用汽车产品或者退货，应当赔偿消费者下列损失： 车辆登记费用；销售者收取的扣除相应折旧后的加装、装饰费用；销售者向消费者收取的相关服务费用。相关税费、保险费按照国家有关规定执行。</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三是通过降低使用补偿系数减少消费者退换车时向销售者支付的使用补偿费。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第二十七条规定，消费者依照本规定第二十四条第一款规定更换家用汽车产品或者退货的，应当向销售者支付家用汽车产品使用补偿费。补偿费的计算方式为：补偿费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车价款（元）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行驶里程（公里）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。使用补偿系数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由生产者确定并明示在三包凭证上。使用补偿系数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不得高于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新版三包规定对经营者提出更加严格的三包责任要求（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四是新增生产者应明示动力蓄电池容量衰减限值的规定。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第九条第七款规定，要求生产者在三包凭证上明示“家用纯电动、插电式混合动力汽车的动力蓄电池容量衰减限值”，供消费者在选购车辆时参考。</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五是降低消费者因质量问题选择退换车的条件。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第二十四条第四款降低了消费者可选择退换车的条件。规定“因质量问题累计修理时间超过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日，或者因同一质量问题累计修理超过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次的”可退换车。即将原来累计修理超过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次或者整车累计修理时间超过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日予以换车的限定条件，降低为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日，且可以退车。</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六是质保期内为消费者维修服务提供便利条件。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第十九条规定，“家用汽车产品在包修期内出现质量问题或者易损耗零部件在其质量保证期内出现质量问题的，消费者可以凭三包凭证</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选择</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理者免费修理（包括免除工时费和材料费）”。第三十二条规定，经营者不得限制消费者自主选择对家用汽车产品进行维护、保养的企业，并将其作为拒绝承担三包责任的理由。同时，第十九条第二款规定，修理者履行三包责任时能够核实购车信息的，应当免除消费者提供三包凭证的义务；第十四条规定，消费者遗失三包凭证的，可以向销售者申请补办。销售者应当及时免费补办。</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新版三包规定扩大家用汽车三包调整范围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新版三包规定适应产业发展和消费升级需要，扩大家用汽车三包调整范围。体现在以下几点：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一是新增与新能源汽车相关的条款。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并未涉及与新能源汽车相关的条款。因此，针对家用电动汽车快速发展的情况，新版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动力蓄电池、行驶驱动电机等专用部件质量问题纳入三包退换车条款。第二十条规定中增加了“动力蓄电池、行驶驱动电机的主要零部件出现质量问题的，消费者可以凭三包凭证选择更换动力蓄电池、行驶驱动电机。修理者应当免费更换”。第二十二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日内退换车条款，也增加了因质量问题需要更换动力蓄电池、行驶驱动电机或者其主要零部件的。另外，第二十三条还增加了“动力蓄电池起火</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的，销售者应当免费更换或者退货。</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二是将皮卡车纳入三包调整范围。</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第四十条规定，“家用汽车产品，指消费者为生活消费需要而购买和使用的乘用车和皮卡车”。可保护皮卡车消费者权益，促进皮卡车行业快速发展。</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三是将污染控制装置的主要零部件纳入重大质量问题退换车条款。</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第二十四条第三款新增“污染控制装置的同一主要零部件因其质量问题累计更换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次，仍不能正常使用的”可退换车。加大对机动车排放污染的防治力度。</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新修订的</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的主要内容及主要变化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新版三包规定进一步完善相关监管制度</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新版三包规定针对家用汽车三包工作的发展变化，进一步完善相关监管制度。体现在以下几点：</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一是强化生产者的质量主体责任。</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第十一条规定，“生产者应当积极配合销售者、修理者履行其义务，不得故意拖延或者无正当理由拒绝销售者、修理者按照本规定提出的协助、追偿等事项”。</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二是加大违法行为处罚力度。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第三十八条规定，“故意拖延或者无正当理由拒绝承担本规定第三章规定的三包责任的，依照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中华人民共和国消费者权益保护法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第五十六条执行”。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消费者权益保护法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五十六条第八款规定的经营者的情形为：“对消费者提出的修理、重作、更换、退货、补足商品数量、退还货款和服务费用或者赔偿损失的要求，故意拖延或者无理拒绝的”。没有违法所得的，处以五十万元以下的罚款；情节严重的，责令停业整顿、吊销营业执照。</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三是借鉴国际通行做法，鼓励有关组织建立家用汽车三包责任争议处理机制。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第三十五条规定，“鼓励有关组织建立第三方家用汽车产品三包责任争议处理机制，为消费者免费提供公正、专业、便捷、高效的汽车三包责任争议处理服务”。此举还可以同时降低行政和司法成本。</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851</TotalTime>
  <Words>2834</Words>
  <Application>WPS 演示</Application>
  <PresentationFormat>全屏显示(16:9)</PresentationFormat>
  <Paragraphs>77</Paragraphs>
  <Slides>12</Slides>
  <Notes>12</Notes>
  <HiddenSlides>0</HiddenSlides>
  <MMClips>0</MMClips>
  <ScaleCrop>false</ScaleCrop>
  <HeadingPairs>
    <vt:vector size="4" baseType="variant">
      <vt:variant>
        <vt:lpstr>主题</vt:lpstr>
      </vt:variant>
      <vt:variant>
        <vt:i4>2</vt:i4>
      </vt:variant>
      <vt:variant>
        <vt:lpstr>幻灯片标题</vt:lpstr>
      </vt:variant>
      <vt:variant>
        <vt:i4>12</vt:i4>
      </vt:variant>
    </vt:vector>
  </HeadingPairs>
  <TitlesOfParts>
    <vt:vector size="14"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cp:lastModifiedBy>
  <cp:revision>266</cp:revision>
  <dcterms:created xsi:type="dcterms:W3CDTF">2017-08-15T01:04:00Z</dcterms:created>
  <dcterms:modified xsi:type="dcterms:W3CDTF">2021-08-19T01:39:17Z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