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3"/>
  </p:notesMasterIdLst>
  <p:handoutMasterIdLst>
    <p:handoutMasterId r:id="rId14"/>
  </p:handoutMasterIdLst>
  <p:sldIdLst>
    <p:sldId id="703" r:id="rId2"/>
    <p:sldId id="695" r:id="rId3"/>
    <p:sldId id="697" r:id="rId4"/>
    <p:sldId id="696" r:id="rId5"/>
    <p:sldId id="692" r:id="rId6"/>
    <p:sldId id="693" r:id="rId7"/>
    <p:sldId id="707" r:id="rId8"/>
    <p:sldId id="708" r:id="rId9"/>
    <p:sldId id="709" r:id="rId10"/>
    <p:sldId id="706" r:id="rId11"/>
    <p:sldId id="636" r:id="rId12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6114" userDrawn="1">
          <p15:clr>
            <a:srgbClr val="A4A3A4"/>
          </p15:clr>
        </p15:guide>
        <p15:guide id="6">
          <p15:clr>
            <a:srgbClr val="A4A3A4"/>
          </p15:clr>
        </p15:guide>
        <p15:guide id="7" pos="126" userDrawn="1">
          <p15:clr>
            <a:srgbClr val="A4A3A4"/>
          </p15:clr>
        </p15:guide>
        <p15:guide id="8" pos="3120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12" d="100"/>
          <a:sy n="112" d="100"/>
        </p:scale>
        <p:origin x="1578" y="102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2021/9/2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2021/9/2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83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799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2"/>
          <p:cNvSpPr txBox="1"/>
          <p:nvPr userDrawn="1"/>
        </p:nvSpPr>
        <p:spPr>
          <a:xfrm>
            <a:off x="389497" y="6520361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CN" altLang="en-US" sz="1400" b="1" i="1" dirty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96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9344" y="404664"/>
            <a:ext cx="1584932" cy="222447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36576" y="574863"/>
            <a:ext cx="7056784" cy="309600"/>
          </a:xfrm>
          <a:prstGeom prst="rect">
            <a:avLst/>
          </a:prstGeom>
        </p:spPr>
        <p:txBody>
          <a:bodyPr anchor="b"/>
          <a:lstStyle>
            <a:lvl1pPr>
              <a:defRPr lang="zh-CN" altLang="en-US" sz="4400" b="1" dirty="0">
                <a:solidFill>
                  <a:srgbClr val="203864"/>
                </a:solidFill>
              </a:defRPr>
            </a:lvl1pPr>
          </a:lstStyle>
          <a:p>
            <a:pPr marL="0" lvl="0" algn="l"/>
            <a:r>
              <a:rPr lang="zh-CN" altLang="en-US" dirty="0"/>
              <a:t>单击此处编辑母版标题样式</a:t>
            </a:r>
          </a:p>
        </p:txBody>
      </p:sp>
      <p:cxnSp>
        <p:nvCxnSpPr>
          <p:cNvPr id="10" name="直线连接符 63"/>
          <p:cNvCxnSpPr/>
          <p:nvPr userDrawn="1"/>
        </p:nvCxnSpPr>
        <p:spPr>
          <a:xfrm>
            <a:off x="350838" y="908720"/>
            <a:ext cx="9283435" cy="0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 noChangeAspect="1"/>
          </p:cNvSpPr>
          <p:nvPr userDrawn="1"/>
        </p:nvSpPr>
        <p:spPr bwMode="auto">
          <a:xfrm>
            <a:off x="200472" y="44623"/>
            <a:ext cx="792000" cy="883269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97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0" r:id="rId2"/>
    <p:sldLayoutId id="2147483701" r:id="rId3"/>
    <p:sldLayoutId id="214748370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" y="-7374"/>
            <a:ext cx="9906000" cy="685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3728863" y="3229754"/>
            <a:ext cx="61206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简析理想汽车港股正式上市</a:t>
            </a:r>
          </a:p>
        </p:txBody>
      </p:sp>
    </p:spTree>
    <p:extLst>
      <p:ext uri="{BB962C8B-B14F-4D97-AF65-F5344CB8AC3E}">
        <p14:creationId xmlns:p14="http://schemas.microsoft.com/office/powerpoint/2010/main" val="325419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solidFill>
                  <a:srgbClr val="203864"/>
                </a:solidFill>
              </a:rPr>
              <a:t>CAM</a:t>
            </a:r>
            <a:r>
              <a:rPr lang="zh-CN" altLang="en-US" b="1" dirty="0">
                <a:solidFill>
                  <a:srgbClr val="203864"/>
                </a:solidFill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236476" y="961834"/>
            <a:ext cx="9433048" cy="5526834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月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12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日，理想汽车在香港联交所主板开始交易，成为继小鹏汽车之后第二家在港股实现上市的造车新势力，此前蔚来也已经提交香港二次上市申请。理想在产品研发、产能扩张和渠道开拓上的需求急迫，亏损也在进一步加大，因此资金链更为紧张，在香港上市目的在于拓宽资本渠道，为后续发展募集更多资金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理想的产品布局落后蔚来和小鹏一步：理想计划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2022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年推出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平台和一款全尺寸豪华智能增程式电动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SUV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2023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年推出两款增程式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SUV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，并基于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Whale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Shark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平台每年至少推出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款纯电动车型。然而小鹏、蔚来、威马等造车新势力都已经对多条产品线布局完毕，且蔚来还计划推出副品牌进攻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15-25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万元市场区间。在此对比下，理想的产品矩阵小，渠道扩张慢等弊端更容易显现出来。这也是理想急于扩大融资最重要的原因。</a:t>
            </a: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造车新势力的比拼已经进入第二阶段：以“能否量产”为衡量标准的造车新势力之间的比拼结果已经明显，部分企业在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2019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2020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年，甚至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2018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年就已经陆续退出市场。目前新势力已经进入规模化竞争，试图以建立技术优势，快速扩张市场布局和销售渠道，加快产品投放来抢占更多市场份额，而这一阶段的竞争离不开巨额的资金支持。随着造车新势力的发展不断成熟，其竞争重心逐渐落在核心竞争力比拼上，三电技术、自动驾驶技术、软件驱动开发、服务运营模式等将成为发展规划的重中之重。</a:t>
            </a:r>
          </a:p>
        </p:txBody>
      </p:sp>
    </p:spTree>
    <p:extLst>
      <p:ext uri="{BB962C8B-B14F-4D97-AF65-F5344CB8AC3E}">
        <p14:creationId xmlns:p14="http://schemas.microsoft.com/office/powerpoint/2010/main" val="4108160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88"/>
                </a:spcAft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联系我们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camservice@chinaautomarket.com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1040-8093</a:t>
              </a: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+8621-6481 0943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号永升大厦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1116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室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38" dirty="0">
                    <a:latin typeface="Arial" panose="020B0604020202020204" pitchFamily="34" charset="0"/>
                    <a:ea typeface="微软雅黑" panose="020B0503020204020204" pitchFamily="34" charset="-122"/>
                  </a:rPr>
                  <a:t>扫码关注微信公众平台</a:t>
                </a: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2688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CA64BE5-86B2-40A2-9872-353BED63D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E39416-8321-42EA-AC81-1545C7B33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5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1651CBA-9C56-43A1-979A-5A5D75E10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6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44BFBC7-C6AC-4269-8EEE-701A641CA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723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28559ED-1B41-4A1B-903F-D719F1B2D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685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AD908AF-CE2D-4E67-9267-F5EA160C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91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C5C6A9E-0DB5-4773-82C0-2B09D2584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35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0516F41-5179-4707-972F-2F5DA9C9E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713"/>
            <a:ext cx="9906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D122C4A-62E4-45F4-AD21-9FC9D245C3DB}"/>
              </a:ext>
            </a:extLst>
          </p:cNvPr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14987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54395</TotalTime>
  <Words>402</Words>
  <Application>Microsoft Office PowerPoint</Application>
  <PresentationFormat>A4 纸张(210x297 毫米)</PresentationFormat>
  <Paragraphs>11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Microsoft YaHei</vt:lpstr>
      <vt:lpstr>Arial</vt:lpstr>
      <vt:lpstr>Calibri</vt:lpstr>
      <vt:lpstr>Wingdings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CAM CAM</cp:lastModifiedBy>
  <cp:revision>8165</cp:revision>
  <cp:lastPrinted>2016-08-18T05:59:21Z</cp:lastPrinted>
  <dcterms:created xsi:type="dcterms:W3CDTF">2013-12-03T00:55:47Z</dcterms:created>
  <dcterms:modified xsi:type="dcterms:W3CDTF">2021-09-02T09:12:53Z</dcterms:modified>
</cp:coreProperties>
</file>