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82"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p:scale>
          <a:sx n="100" d="100"/>
          <a:sy n="100" d="100"/>
        </p:scale>
        <p:origin x="1824" y="76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2021/12/6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2021/12/6</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A9E7C05-A6E1-4D8D-A2C1-452CA84F84F7}" type="slidenum">
              <a:rPr lang="zh-CN" altLang="en-US" smtClean="0"/>
              <a:pPr/>
              <a:t>10</a:t>
            </a:fld>
            <a:endParaRPr lang="zh-CN" altLang="en-US"/>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从进博会看汽车产业转型</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latin typeface="Arial" panose="020B0604020202020204" pitchFamily="34" charset="0"/>
                <a:ea typeface="微软雅黑" panose="020B0503020204020204" pitchFamily="34" charset="-122"/>
              </a:rPr>
              <a:t>CAM</a:t>
            </a:r>
            <a:r>
              <a:rPr lang="zh-CN" altLang="en-US" b="1" dirty="0">
                <a:solidFill>
                  <a:srgbClr val="203864"/>
                </a:solidFill>
                <a:latin typeface="Arial" panose="020B0604020202020204" pitchFamily="34" charset="0"/>
                <a:ea typeface="微软雅黑" panose="020B0503020204020204" pitchFamily="34" charset="-122"/>
              </a:rPr>
              <a:t>观点</a:t>
            </a:r>
          </a:p>
        </p:txBody>
      </p:sp>
      <p:sp>
        <p:nvSpPr>
          <p:cNvPr id="4" name="矩形 3"/>
          <p:cNvSpPr/>
          <p:nvPr/>
        </p:nvSpPr>
        <p:spPr>
          <a:xfrm>
            <a:off x="272480" y="980728"/>
            <a:ext cx="9361040" cy="5552674"/>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en-US" altLang="zh-CN" sz="1500" b="1" dirty="0">
                <a:solidFill>
                  <a:srgbClr val="203864"/>
                </a:solidFill>
                <a:latin typeface="Arial" panose="020B0604020202020204" pitchFamily="34" charset="0"/>
                <a:ea typeface="微软雅黑" panose="020B0503020204020204" pitchFamily="34" charset="-122"/>
              </a:rPr>
              <a:t>11</a:t>
            </a:r>
            <a:r>
              <a:rPr lang="zh-CN" altLang="en-US" sz="1500" b="1" dirty="0">
                <a:solidFill>
                  <a:srgbClr val="203864"/>
                </a:solidFill>
                <a:latin typeface="Arial" panose="020B0604020202020204" pitchFamily="34" charset="0"/>
                <a:ea typeface="微软雅黑" panose="020B0503020204020204" pitchFamily="34" charset="-122"/>
              </a:rPr>
              <a:t>月</a:t>
            </a:r>
            <a:r>
              <a:rPr lang="en-US" altLang="zh-CN" sz="1500" b="1" dirty="0">
                <a:solidFill>
                  <a:srgbClr val="203864"/>
                </a:solidFill>
                <a:latin typeface="Arial" panose="020B0604020202020204" pitchFamily="34" charset="0"/>
                <a:ea typeface="微软雅黑" panose="020B0503020204020204" pitchFamily="34" charset="-122"/>
              </a:rPr>
              <a:t>5</a:t>
            </a:r>
            <a:r>
              <a:rPr lang="zh-CN" altLang="en-US" sz="1500" b="1" dirty="0">
                <a:solidFill>
                  <a:srgbClr val="203864"/>
                </a:solidFill>
                <a:latin typeface="Arial" panose="020B0604020202020204" pitchFamily="34" charset="0"/>
                <a:ea typeface="微软雅黑" panose="020B0503020204020204" pitchFamily="34" charset="-122"/>
              </a:rPr>
              <a:t>日第四届进博会在上海正式开幕，汽车板块仍然是进博会的重点区域，戴姆勒、宝马、大众、奥迪、保时捷、特斯拉、沃尔沃、丰田、日产等十余家跨国车企集体亮相。在碳中和碳达峰目标的指引下，跨国车企纷纷加速在华市场的本土化运营和新能源战略，并明确各自的可持续、低碳、绿色发展目标。</a:t>
            </a:r>
            <a:endParaRPr lang="en-US" altLang="zh-CN" sz="15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500" b="1" dirty="0">
                <a:solidFill>
                  <a:srgbClr val="203864"/>
                </a:solidFill>
                <a:latin typeface="Arial" panose="020B0604020202020204" pitchFamily="34" charset="0"/>
                <a:ea typeface="微软雅黑" panose="020B0503020204020204" pitchFamily="34" charset="-122"/>
              </a:rPr>
              <a:t>新能源和清洁能源科技成为本届进博会亮点：</a:t>
            </a:r>
            <a:r>
              <a:rPr lang="zh-CN" altLang="en-US" sz="1500" dirty="0">
                <a:solidFill>
                  <a:srgbClr val="203864"/>
                </a:solidFill>
                <a:latin typeface="Arial" panose="020B0604020202020204" pitchFamily="34" charset="0"/>
                <a:ea typeface="微软雅黑" panose="020B0503020204020204" pitchFamily="34" charset="-122"/>
              </a:rPr>
              <a:t>本届进博会上，多数参展跨国车企均选择以新能源车型参展。戴姆勒、大众、宝马、通用、丰田等都展示了各自最新的电动化车型和技术。此外氢燃料电池汽车产业链上下游企业集体秀出了新产品和新技术，成为最大亮点：现代展出旗下</a:t>
            </a:r>
            <a:r>
              <a:rPr lang="en-US" altLang="zh-CN" sz="1500" dirty="0">
                <a:solidFill>
                  <a:srgbClr val="203864"/>
                </a:solidFill>
                <a:latin typeface="Arial" panose="020B0604020202020204" pitchFamily="34" charset="0"/>
                <a:ea typeface="微软雅黑" panose="020B0503020204020204" pitchFamily="34" charset="-122"/>
              </a:rPr>
              <a:t>NEXO SUV</a:t>
            </a:r>
            <a:r>
              <a:rPr lang="zh-CN" altLang="en-US" sz="1500" dirty="0">
                <a:solidFill>
                  <a:srgbClr val="203864"/>
                </a:solidFill>
                <a:latin typeface="Arial" panose="020B0604020202020204" pitchFamily="34" charset="0"/>
                <a:ea typeface="微软雅黑" panose="020B0503020204020204" pitchFamily="34" charset="-122"/>
              </a:rPr>
              <a:t>、氢动智能无人运输车、氢燃料电池能量模块系统等氢能移动出行产品，丰田亮相两款氢燃料电池车；米其林展示了氢燃料电池耐力赛车</a:t>
            </a:r>
            <a:r>
              <a:rPr lang="en-US" altLang="zh-CN" sz="1500" dirty="0">
                <a:solidFill>
                  <a:srgbClr val="203864"/>
                </a:solidFill>
                <a:latin typeface="Arial" panose="020B0604020202020204" pitchFamily="34" charset="0"/>
                <a:ea typeface="微软雅黑" panose="020B0503020204020204" pitchFamily="34" charset="-122"/>
              </a:rPr>
              <a:t>Mission H24</a:t>
            </a:r>
            <a:r>
              <a:rPr lang="zh-CN" altLang="en-US" sz="1500" dirty="0">
                <a:solidFill>
                  <a:srgbClr val="203864"/>
                </a:solidFill>
                <a:latin typeface="Arial" panose="020B0604020202020204" pitchFamily="34" charset="0"/>
                <a:ea typeface="微软雅黑" panose="020B0503020204020204" pitchFamily="34" charset="-122"/>
              </a:rPr>
              <a:t>，佛吉亚发布了燃料电池电堆技术，松下中国首发</a:t>
            </a:r>
            <a:r>
              <a:rPr lang="en-US" altLang="zh-CN" sz="1500" dirty="0">
                <a:solidFill>
                  <a:srgbClr val="203864"/>
                </a:solidFill>
                <a:latin typeface="Arial" panose="020B0604020202020204" pitchFamily="34" charset="0"/>
                <a:ea typeface="微软雅黑" panose="020B0503020204020204" pitchFamily="34" charset="-122"/>
              </a:rPr>
              <a:t>5kW</a:t>
            </a:r>
            <a:r>
              <a:rPr lang="zh-CN" altLang="en-US" sz="1500" dirty="0">
                <a:solidFill>
                  <a:srgbClr val="203864"/>
                </a:solidFill>
                <a:latin typeface="Arial" panose="020B0604020202020204" pitchFamily="34" charset="0"/>
                <a:ea typeface="微软雅黑" panose="020B0503020204020204" pitchFamily="34" charset="-122"/>
              </a:rPr>
              <a:t>纯氢燃料电池。在国家政策大力支持下，氢能和燃料电池汽车产业将迎来重大发展机遇。</a:t>
            </a:r>
            <a:endParaRPr lang="en-US" altLang="zh-CN" sz="15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500" b="1" dirty="0">
                <a:solidFill>
                  <a:srgbClr val="203864"/>
                </a:solidFill>
                <a:latin typeface="Arial" panose="020B0604020202020204" pitchFamily="34" charset="0"/>
                <a:ea typeface="微软雅黑" panose="020B0503020204020204" pitchFamily="34" charset="-122"/>
              </a:rPr>
              <a:t>国内汽车产业未来绿色低碳化发展展望：</a:t>
            </a:r>
            <a:r>
              <a:rPr lang="zh-CN" altLang="en-US" sz="1500" dirty="0">
                <a:solidFill>
                  <a:srgbClr val="203864"/>
                </a:solidFill>
                <a:latin typeface="Arial" panose="020B0604020202020204" pitchFamily="34" charset="0"/>
                <a:ea typeface="微软雅黑" panose="020B0503020204020204" pitchFamily="34" charset="-122"/>
              </a:rPr>
              <a:t>全国碳排放权交易市场自</a:t>
            </a:r>
            <a:r>
              <a:rPr lang="en-US" altLang="zh-CN" sz="1500" dirty="0">
                <a:solidFill>
                  <a:srgbClr val="203864"/>
                </a:solidFill>
                <a:latin typeface="Arial" panose="020B0604020202020204" pitchFamily="34" charset="0"/>
                <a:ea typeface="微软雅黑" panose="020B0503020204020204" pitchFamily="34" charset="-122"/>
              </a:rPr>
              <a:t>2021</a:t>
            </a:r>
            <a:r>
              <a:rPr lang="zh-CN" altLang="en-US" sz="1500" dirty="0">
                <a:solidFill>
                  <a:srgbClr val="203864"/>
                </a:solidFill>
                <a:latin typeface="Arial" panose="020B0604020202020204" pitchFamily="34" charset="0"/>
                <a:ea typeface="微软雅黑" panose="020B0503020204020204" pitchFamily="34" charset="-122"/>
              </a:rPr>
              <a:t>年</a:t>
            </a:r>
            <a:r>
              <a:rPr lang="en-US" altLang="zh-CN" sz="1500" dirty="0">
                <a:solidFill>
                  <a:srgbClr val="203864"/>
                </a:solidFill>
                <a:latin typeface="Arial" panose="020B0604020202020204" pitchFamily="34" charset="0"/>
                <a:ea typeface="微软雅黑" panose="020B0503020204020204" pitchFamily="34" charset="-122"/>
              </a:rPr>
              <a:t>7</a:t>
            </a:r>
            <a:r>
              <a:rPr lang="zh-CN" altLang="en-US" sz="1500" dirty="0">
                <a:solidFill>
                  <a:srgbClr val="203864"/>
                </a:solidFill>
                <a:latin typeface="Arial" panose="020B0604020202020204" pitchFamily="34" charset="0"/>
                <a:ea typeface="微软雅黑" panose="020B0503020204020204" pitchFamily="34" charset="-122"/>
              </a:rPr>
              <a:t>月启动上线交易，汽车及交通行业暂未被纳入全国碳排放权交易管理。但此前正式发布的</a:t>
            </a:r>
            <a:r>
              <a:rPr lang="en-US" altLang="zh-CN" sz="1500" dirty="0">
                <a:solidFill>
                  <a:srgbClr val="203864"/>
                </a:solidFill>
                <a:latin typeface="Arial" panose="020B0604020202020204" pitchFamily="34" charset="0"/>
                <a:ea typeface="微软雅黑" panose="020B0503020204020204" pitchFamily="34" charset="-122"/>
              </a:rPr>
              <a:t>《</a:t>
            </a:r>
            <a:r>
              <a:rPr lang="zh-CN" altLang="en-US" sz="1500" dirty="0">
                <a:solidFill>
                  <a:srgbClr val="203864"/>
                </a:solidFill>
                <a:latin typeface="Arial" panose="020B0604020202020204" pitchFamily="34" charset="0"/>
                <a:ea typeface="微软雅黑" panose="020B0503020204020204" pitchFamily="34" charset="-122"/>
              </a:rPr>
              <a:t>新能源汽车产业发展规划（</a:t>
            </a:r>
            <a:r>
              <a:rPr lang="en-US" altLang="zh-CN" sz="1500" dirty="0">
                <a:solidFill>
                  <a:srgbClr val="203864"/>
                </a:solidFill>
                <a:latin typeface="Arial" panose="020B0604020202020204" pitchFamily="34" charset="0"/>
                <a:ea typeface="微软雅黑" panose="020B0503020204020204" pitchFamily="34" charset="-122"/>
              </a:rPr>
              <a:t>2021-2035</a:t>
            </a:r>
            <a:r>
              <a:rPr lang="zh-CN" altLang="en-US" sz="1500" dirty="0">
                <a:solidFill>
                  <a:srgbClr val="203864"/>
                </a:solidFill>
                <a:latin typeface="Arial" panose="020B0604020202020204" pitchFamily="34" charset="0"/>
                <a:ea typeface="微软雅黑" panose="020B0503020204020204" pitchFamily="34" charset="-122"/>
              </a:rPr>
              <a:t>年）</a:t>
            </a:r>
            <a:r>
              <a:rPr lang="en-US" altLang="zh-CN" sz="1500" dirty="0">
                <a:solidFill>
                  <a:srgbClr val="203864"/>
                </a:solidFill>
                <a:latin typeface="Arial" panose="020B0604020202020204" pitchFamily="34" charset="0"/>
                <a:ea typeface="微软雅黑" panose="020B0503020204020204" pitchFamily="34" charset="-122"/>
              </a:rPr>
              <a:t>》</a:t>
            </a:r>
            <a:r>
              <a:rPr lang="zh-CN" altLang="en-US" sz="1500" dirty="0">
                <a:solidFill>
                  <a:srgbClr val="203864"/>
                </a:solidFill>
                <a:latin typeface="Arial" panose="020B0604020202020204" pitchFamily="34" charset="0"/>
                <a:ea typeface="微软雅黑" panose="020B0503020204020204" pitchFamily="34" charset="-122"/>
              </a:rPr>
              <a:t>指出建立与碳交易市场衔接机制，未来双积分政策和碳排放权交易将形成政策组合拳共同推动汽车产业的碳减排。欧盟等海外市场已经开始立足于汽车产业链建立碳管理、采取碳中和措施，国内部分城市也开始试点探索交通领域的碳排放管理，将推动国内汽车行业加快建立全产业链碳足迹和碳管理，实现汽车全生命周期碳减排。</a:t>
            </a:r>
          </a:p>
        </p:txBody>
      </p:sp>
    </p:spTree>
    <p:extLst>
      <p:ext uri="{BB962C8B-B14F-4D97-AF65-F5344CB8AC3E}">
        <p14:creationId xmlns:p14="http://schemas.microsoft.com/office/powerpoint/2010/main" val="1275034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36DA743-FEA8-413F-8FD7-E8C4D419C1B8}"/>
              </a:ext>
            </a:extLst>
          </p:cNvPr>
          <p:cNvPicPr>
            <a:picLocks noChangeAspect="1"/>
          </p:cNvPicPr>
          <p:nvPr/>
        </p:nvPicPr>
        <p:blipFill>
          <a:blip r:embed="rId2"/>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D63CB0A-4EF2-4024-BA4E-50C20FE538E3}"/>
              </a:ext>
            </a:extLst>
          </p:cNvPr>
          <p:cNvPicPr>
            <a:picLocks noChangeAspect="1"/>
          </p:cNvPicPr>
          <p:nvPr/>
        </p:nvPicPr>
        <p:blipFill>
          <a:blip r:embed="rId2"/>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D1EEE5F-373B-4D4D-8076-8CC716032B02}"/>
              </a:ext>
            </a:extLst>
          </p:cNvPr>
          <p:cNvPicPr>
            <a:picLocks noChangeAspect="1"/>
          </p:cNvPicPr>
          <p:nvPr/>
        </p:nvPicPr>
        <p:blipFill>
          <a:blip r:embed="rId2"/>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146941F-96CC-4785-A045-20ED024BCE4E}"/>
              </a:ext>
            </a:extLst>
          </p:cNvPr>
          <p:cNvPicPr>
            <a:picLocks noChangeAspect="1"/>
          </p:cNvPicPr>
          <p:nvPr/>
        </p:nvPicPr>
        <p:blipFill>
          <a:blip r:embed="rId2"/>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B41566E-D2F0-4619-AD75-CCC458B818E2}"/>
              </a:ext>
            </a:extLst>
          </p:cNvPr>
          <p:cNvPicPr>
            <a:picLocks noChangeAspect="1"/>
          </p:cNvPicPr>
          <p:nvPr/>
        </p:nvPicPr>
        <p:blipFill>
          <a:blip r:embed="rId2"/>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E181810-117B-435A-A075-D06B7D0FB850}"/>
              </a:ext>
            </a:extLst>
          </p:cNvPr>
          <p:cNvPicPr>
            <a:picLocks noChangeAspect="1"/>
          </p:cNvPicPr>
          <p:nvPr/>
        </p:nvPicPr>
        <p:blipFill>
          <a:blip r:embed="rId2"/>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61024A-2C64-4F63-BF8F-5C1C8159328C}"/>
              </a:ext>
            </a:extLst>
          </p:cNvPr>
          <p:cNvPicPr>
            <a:picLocks noChangeAspect="1"/>
          </p:cNvPicPr>
          <p:nvPr/>
        </p:nvPicPr>
        <p:blipFill>
          <a:blip r:embed="rId2"/>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8D14E5-0DF2-49D2-AF0C-AD4ED58E9A39}"/>
              </a:ext>
            </a:extLst>
          </p:cNvPr>
          <p:cNvPicPr>
            <a:picLocks noChangeAspect="1"/>
          </p:cNvPicPr>
          <p:nvPr/>
        </p:nvPicPr>
        <p:blipFill>
          <a:blip r:embed="rId2"/>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54417</TotalTime>
  <Words>431</Words>
  <Application>Microsoft Office PowerPoint</Application>
  <PresentationFormat>A4 纸张(210x297 毫米)</PresentationFormat>
  <Paragraphs>12</Paragraphs>
  <Slides>11</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382690554@qq.com</cp:lastModifiedBy>
  <cp:revision>8168</cp:revision>
  <cp:lastPrinted>2016-08-18T05:59:21Z</cp:lastPrinted>
  <dcterms:created xsi:type="dcterms:W3CDTF">2013-12-03T00:55:47Z</dcterms:created>
  <dcterms:modified xsi:type="dcterms:W3CDTF">2021-12-06T04:19:23Z</dcterms:modified>
</cp:coreProperties>
</file>