
<file path=[Content_Types].xml><?xml version="1.0" encoding="utf-8"?>
<Types xmlns="http://schemas.openxmlformats.org/package/2006/content-types">
  <Default Extension="jfif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4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5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6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7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8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9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10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288" r:id="rId3"/>
    <p:sldId id="307" r:id="rId4"/>
    <p:sldId id="308" r:id="rId5"/>
    <p:sldId id="304" r:id="rId6"/>
    <p:sldId id="310" r:id="rId7"/>
    <p:sldId id="309" r:id="rId8"/>
    <p:sldId id="305" r:id="rId9"/>
    <p:sldId id="311" r:id="rId10"/>
    <p:sldId id="306" r:id="rId11"/>
    <p:sldId id="303" r:id="rId12"/>
  </p:sldIdLst>
  <p:sldSz cx="12192000" cy="6858000"/>
  <p:notesSz cx="6858000" cy="9144000"/>
  <p:defaultTextStyle>
    <a:defPPr rtl="0"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92C48"/>
    <a:srgbClr val="2C2D39"/>
    <a:srgbClr val="242630"/>
    <a:srgbClr val="2A1F43"/>
    <a:srgbClr val="0C1B43"/>
    <a:srgbClr val="000000"/>
    <a:srgbClr val="1D2225"/>
    <a:srgbClr val="F8F8F8"/>
    <a:srgbClr val="363C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0551" autoAdjust="0"/>
  </p:normalViewPr>
  <p:slideViewPr>
    <p:cSldViewPr snapToGrid="0" snapToObjects="1">
      <p:cViewPr varScale="1">
        <p:scale>
          <a:sx n="63" d="100"/>
          <a:sy n="63" d="100"/>
        </p:scale>
        <p:origin x="76" y="2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120" d="100"/>
          <a:sy n="120" d="100"/>
        </p:scale>
        <p:origin x="5040" y="12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zh-CN" altLang="en-US"/>
              <a:t>北京新车月度销售趋势图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2"/>
          <c:order val="2"/>
          <c:tx>
            <c:strRef>
              <c:f>Sheet1!$A$4</c:f>
              <c:strCache>
                <c:ptCount val="1"/>
                <c:pt idx="0">
                  <c:v>2020年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Sheet1!$B$4:$M$4</c:f>
              <c:numCache>
                <c:formatCode>General</c:formatCode>
                <c:ptCount val="12"/>
                <c:pt idx="0">
                  <c:v>47393</c:v>
                </c:pt>
                <c:pt idx="1">
                  <c:v>5828</c:v>
                </c:pt>
                <c:pt idx="2">
                  <c:v>28822</c:v>
                </c:pt>
                <c:pt idx="3">
                  <c:v>50459</c:v>
                </c:pt>
                <c:pt idx="4">
                  <c:v>58161</c:v>
                </c:pt>
                <c:pt idx="5">
                  <c:v>49605</c:v>
                </c:pt>
                <c:pt idx="6">
                  <c:v>47758</c:v>
                </c:pt>
                <c:pt idx="7">
                  <c:v>56473</c:v>
                </c:pt>
                <c:pt idx="8">
                  <c:v>70499</c:v>
                </c:pt>
                <c:pt idx="9">
                  <c:v>64440</c:v>
                </c:pt>
                <c:pt idx="10">
                  <c:v>69587</c:v>
                </c:pt>
                <c:pt idx="11">
                  <c:v>91843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7D8-461F-ADE0-CE3147A56A5D}"/>
            </c:ext>
          </c:extLst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2021年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Sheet1!$B$5:$M$5</c:f>
              <c:numCache>
                <c:formatCode>General</c:formatCode>
                <c:ptCount val="12"/>
                <c:pt idx="0">
                  <c:v>53862</c:v>
                </c:pt>
                <c:pt idx="1">
                  <c:v>29242</c:v>
                </c:pt>
                <c:pt idx="2">
                  <c:v>61872</c:v>
                </c:pt>
                <c:pt idx="3">
                  <c:v>58419</c:v>
                </c:pt>
                <c:pt idx="4">
                  <c:v>53626</c:v>
                </c:pt>
                <c:pt idx="5">
                  <c:v>63445</c:v>
                </c:pt>
                <c:pt idx="6">
                  <c:v>61775</c:v>
                </c:pt>
                <c:pt idx="7">
                  <c:v>58069</c:v>
                </c:pt>
                <c:pt idx="8">
                  <c:v>56871</c:v>
                </c:pt>
                <c:pt idx="9">
                  <c:v>48210</c:v>
                </c:pt>
                <c:pt idx="10">
                  <c:v>49201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7D8-461F-ADE0-CE3147A56A5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28239616"/>
        <c:axId val="228364672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2018年</c:v>
                      </c:pt>
                    </c:strCache>
                  </c:strRef>
                </c:tx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Sheet1!$B$2:$M$2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50557</c:v>
                      </c:pt>
                      <c:pt idx="1">
                        <c:v>23643</c:v>
                      </c:pt>
                      <c:pt idx="2">
                        <c:v>49682</c:v>
                      </c:pt>
                      <c:pt idx="3">
                        <c:v>49881</c:v>
                      </c:pt>
                      <c:pt idx="4">
                        <c:v>50608</c:v>
                      </c:pt>
                      <c:pt idx="5">
                        <c:v>47800</c:v>
                      </c:pt>
                      <c:pt idx="6">
                        <c:v>48000</c:v>
                      </c:pt>
                      <c:pt idx="7">
                        <c:v>54700</c:v>
                      </c:pt>
                      <c:pt idx="8">
                        <c:v>50500</c:v>
                      </c:pt>
                      <c:pt idx="9">
                        <c:v>44800</c:v>
                      </c:pt>
                      <c:pt idx="10">
                        <c:v>51300</c:v>
                      </c:pt>
                      <c:pt idx="11">
                        <c:v>81100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2-67D8-461F-ADE0-CE3147A56A5D}"/>
                  </c:ext>
                </c:extLst>
              </c15:ser>
            </c15:filteredBarSeries>
            <c15:filteredBarSeries>
              <c15:ser>
                <c:idx val="1"/>
                <c:order val="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Sheet1!$A$3</c15:sqref>
                        </c15:formulaRef>
                      </c:ext>
                    </c:extLst>
                    <c:strCache>
                      <c:ptCount val="1"/>
                      <c:pt idx="0">
                        <c:v>2019年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Sheet1!$B$3:$M$3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52381</c:v>
                      </c:pt>
                      <c:pt idx="1">
                        <c:v>21435</c:v>
                      </c:pt>
                      <c:pt idx="2">
                        <c:v>66036</c:v>
                      </c:pt>
                      <c:pt idx="3">
                        <c:v>57192</c:v>
                      </c:pt>
                      <c:pt idx="4">
                        <c:v>53874</c:v>
                      </c:pt>
                      <c:pt idx="5">
                        <c:v>65302</c:v>
                      </c:pt>
                      <c:pt idx="6">
                        <c:v>47824</c:v>
                      </c:pt>
                      <c:pt idx="7">
                        <c:v>52162</c:v>
                      </c:pt>
                      <c:pt idx="8">
                        <c:v>60568</c:v>
                      </c:pt>
                      <c:pt idx="9">
                        <c:v>52356</c:v>
                      </c:pt>
                      <c:pt idx="10">
                        <c:v>61781</c:v>
                      </c:pt>
                      <c:pt idx="11">
                        <c:v>79236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3-67D8-461F-ADE0-CE3147A56A5D}"/>
                  </c:ext>
                </c:extLst>
              </c15:ser>
            </c15:filteredBarSeries>
          </c:ext>
        </c:extLst>
      </c:barChart>
      <c:catAx>
        <c:axId val="22823961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28364672"/>
        <c:crosses val="autoZero"/>
        <c:auto val="1"/>
        <c:lblAlgn val="ctr"/>
        <c:lblOffset val="100"/>
        <c:noMultiLvlLbl val="0"/>
      </c:catAx>
      <c:valAx>
        <c:axId val="228364672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tx1">
                  <a:tint val="7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282396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39845571733158114"/>
          <c:y val="0.13730949044643459"/>
          <c:w val="0.23124605893096326"/>
          <c:h val="7.967316350341927E-2"/>
        </c:manualLayout>
      </c:layout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sz="2000" b="1" dirty="0"/>
              <a:t>北京新车月度销量同比增长趋势图</a:t>
            </a:r>
          </a:p>
        </c:rich>
      </c:tx>
      <c:layout>
        <c:manualLayout>
          <c:xMode val="edge"/>
          <c:yMode val="edge"/>
          <c:x val="0.23792534484135389"/>
          <c:y val="3.76957987205477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12229922018235603"/>
          <c:y val="0.17132103069159699"/>
          <c:w val="0.85602969867149092"/>
          <c:h val="0.60955445584781776"/>
        </c:manualLayout>
      </c:layout>
      <c:lineChart>
        <c:grouping val="standard"/>
        <c:varyColors val="0"/>
        <c:ser>
          <c:idx val="3"/>
          <c:order val="3"/>
          <c:tx>
            <c:strRef>
              <c:f>Sheet1!$A$5</c:f>
              <c:strCache>
                <c:ptCount val="1"/>
                <c:pt idx="0">
                  <c:v>2021年</c:v>
                </c:pt>
              </c:strCache>
            </c:strRef>
          </c:tx>
          <c:spPr>
            <a:ln w="28575" cap="rnd">
              <a:solidFill>
                <a:schemeClr val="accent2">
                  <a:lumMod val="6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Sheet1!$B$1:$L$1</c:f>
              <c:strCache>
                <c:ptCount val="11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</c:strCache>
            </c:strRef>
          </c:cat>
          <c:val>
            <c:numRef>
              <c:f>Sheet1!$B$5:$L$5</c:f>
              <c:numCache>
                <c:formatCode>0.00%</c:formatCode>
                <c:ptCount val="11"/>
                <c:pt idx="0">
                  <c:v>0.13650000000000001</c:v>
                </c:pt>
                <c:pt idx="1">
                  <c:v>4.0175000000000001</c:v>
                </c:pt>
                <c:pt idx="2">
                  <c:v>1.1467000000000001</c:v>
                </c:pt>
                <c:pt idx="3">
                  <c:v>0.1578</c:v>
                </c:pt>
                <c:pt idx="4">
                  <c:v>-7.8E-2</c:v>
                </c:pt>
                <c:pt idx="5">
                  <c:v>0.27900000000000003</c:v>
                </c:pt>
                <c:pt idx="6">
                  <c:v>0.29349999999999998</c:v>
                </c:pt>
                <c:pt idx="7">
                  <c:v>2.8299999999999999E-2</c:v>
                </c:pt>
                <c:pt idx="8">
                  <c:v>-0.1933</c:v>
                </c:pt>
                <c:pt idx="9">
                  <c:v>-0.25190000000000001</c:v>
                </c:pt>
                <c:pt idx="10">
                  <c:v>-0.29299999999999998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77B9-49E4-9F96-C609E5D562D3}"/>
            </c:ext>
          </c:extLst>
        </c:ser>
        <c:ser>
          <c:idx val="4"/>
          <c:order val="4"/>
          <c:tx>
            <c:strRef>
              <c:f>Sheet1!$A$6</c:f>
              <c:strCache>
                <c:ptCount val="1"/>
                <c:pt idx="0">
                  <c:v>2021年累计</c:v>
                </c:pt>
              </c:strCache>
            </c:strRef>
          </c:tx>
          <c:spPr>
            <a:ln w="28575" cap="rnd">
              <a:solidFill>
                <a:schemeClr val="accent4">
                  <a:lumMod val="6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Sheet1!$B$1:$L$1</c:f>
              <c:strCache>
                <c:ptCount val="11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</c:strCache>
            </c:strRef>
          </c:cat>
          <c:val>
            <c:numRef>
              <c:f>Sheet1!$B$6:$L$6</c:f>
              <c:numCache>
                <c:formatCode>0.00%</c:formatCode>
                <c:ptCount val="11"/>
                <c:pt idx="0">
                  <c:v>0.13650000000000001</c:v>
                </c:pt>
                <c:pt idx="1">
                  <c:v>0.5615</c:v>
                </c:pt>
                <c:pt idx="2">
                  <c:v>0.7671</c:v>
                </c:pt>
                <c:pt idx="3">
                  <c:v>0.53500000000000003</c:v>
                </c:pt>
                <c:pt idx="4">
                  <c:v>0.34799999999999998</c:v>
                </c:pt>
                <c:pt idx="5">
                  <c:v>0.33379999999999999</c:v>
                </c:pt>
                <c:pt idx="6">
                  <c:v>0.3271</c:v>
                </c:pt>
                <c:pt idx="7">
                  <c:v>0.27810000000000001</c:v>
                </c:pt>
                <c:pt idx="8">
                  <c:v>0.19800000000000001</c:v>
                </c:pt>
                <c:pt idx="9">
                  <c:v>0.1376</c:v>
                </c:pt>
                <c:pt idx="10">
                  <c:v>8.3000000000000004E-2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77B9-49E4-9F96-C609E5D562D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29012608"/>
        <c:axId val="229069184"/>
        <c:extLst>
          <c:ext xmlns:c15="http://schemas.microsoft.com/office/drawing/2012/chart" uri="{02D57815-91ED-43cb-92C2-25804820EDAC}">
            <c15:filteredLine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2018年</c:v>
                      </c:pt>
                    </c:strCache>
                  </c:strRef>
                </c:tx>
                <c:spPr>
                  <a:ln w="28575" cap="rnd">
                    <a:solidFill>
                      <a:schemeClr val="accent2"/>
                    </a:solidFill>
                    <a:round/>
                  </a:ln>
                  <a:effectLst/>
                </c:spPr>
                <c:marker>
                  <c:symbol val="circle"/>
                  <c:size val="5"/>
                  <c:spPr>
                    <a:solidFill>
                      <a:schemeClr val="accent2"/>
                    </a:solidFill>
                    <a:ln w="9525">
                      <a:solidFill>
                        <a:schemeClr val="accent2"/>
                      </a:solidFill>
                    </a:ln>
                    <a:effectLst/>
                  </c:spPr>
                </c:marker>
                <c:cat>
                  <c:strRef>
                    <c:extLst>
                      <c:ext uri="{02D57815-91ED-43cb-92C2-25804820EDAC}">
                        <c15:formulaRef>
                          <c15:sqref>Sheet1!$B$1:$L$1</c15:sqref>
                        </c15:formulaRef>
                      </c:ext>
                    </c:extLst>
                    <c:strCache>
                      <c:ptCount val="11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Sheet1!$B$2:$L$2</c15:sqref>
                        </c15:formulaRef>
                      </c:ext>
                    </c:extLst>
                    <c:numCache>
                      <c:formatCode>0.00%</c:formatCode>
                      <c:ptCount val="11"/>
                      <c:pt idx="0">
                        <c:v>1.52E-2</c:v>
                      </c:pt>
                      <c:pt idx="1">
                        <c:v>-0.34510000000000002</c:v>
                      </c:pt>
                      <c:pt idx="2">
                        <c:v>-0.21510000000000001</c:v>
                      </c:pt>
                      <c:pt idx="3">
                        <c:v>-5.1700000000000003E-2</c:v>
                      </c:pt>
                      <c:pt idx="4">
                        <c:v>-5.7599999999999998E-2</c:v>
                      </c:pt>
                      <c:pt idx="5">
                        <c:v>-0.10115</c:v>
                      </c:pt>
                      <c:pt idx="6">
                        <c:v>-0.11600000000000001</c:v>
                      </c:pt>
                      <c:pt idx="7">
                        <c:v>-1.7999999999999999E-2</c:v>
                      </c:pt>
                      <c:pt idx="8">
                        <c:v>-8.1799999999999998E-2</c:v>
                      </c:pt>
                      <c:pt idx="9">
                        <c:v>3.4599999999999999E-2</c:v>
                      </c:pt>
                      <c:pt idx="10">
                        <c:v>-0.14929999999999999</c:v>
                      </c:pt>
                    </c:numCache>
                  </c:numRef>
                </c:val>
                <c:smooth val="0"/>
                <c:extLst>
                  <c:ext xmlns:c16="http://schemas.microsoft.com/office/drawing/2014/chart" uri="{C3380CC4-5D6E-409C-BE32-E72D297353CC}">
                    <c16:uniqueId val="{00000002-77B9-49E4-9F96-C609E5D562D3}"/>
                  </c:ext>
                </c:extLst>
              </c15:ser>
            </c15:filteredLineSeries>
            <c15:filteredLineSeries>
              <c15:ser>
                <c:idx val="1"/>
                <c:order val="1"/>
                <c:tx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Sheet1!$A$3</c15:sqref>
                        </c15:formulaRef>
                      </c:ext>
                    </c:extLst>
                    <c:strCache>
                      <c:ptCount val="1"/>
                      <c:pt idx="0">
                        <c:v>2019年</c:v>
                      </c:pt>
                    </c:strCache>
                  </c:strRef>
                </c:tx>
                <c:spPr>
                  <a:ln w="28575" cap="rnd">
                    <a:solidFill>
                      <a:schemeClr val="accent4"/>
                    </a:solidFill>
                    <a:round/>
                  </a:ln>
                  <a:effectLst/>
                </c:spPr>
                <c:marker>
                  <c:symbol val="circle"/>
                  <c:size val="5"/>
                  <c:spPr>
                    <a:solidFill>
                      <a:schemeClr val="accent4"/>
                    </a:solidFill>
                    <a:ln w="9525">
                      <a:solidFill>
                        <a:schemeClr val="accent4"/>
                      </a:solidFill>
                    </a:ln>
                    <a:effectLst/>
                  </c:spPr>
                </c:marker>
                <c:cat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Sheet1!$B$1:$L$1</c15:sqref>
                        </c15:formulaRef>
                      </c:ext>
                    </c:extLst>
                    <c:strCache>
                      <c:ptCount val="11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</c:strCache>
                  </c:strRef>
                </c:cat>
                <c:val>
                  <c:numRef>
                    <c:extLst>
                      <c:ext xmlns:c15="http://schemas.microsoft.com/office/drawing/2012/chart" uri="{02D57815-91ED-43cb-92C2-25804820EDAC}">
                        <c15:formulaRef>
                          <c15:sqref>Sheet1!$B$3:$L$3</c15:sqref>
                        </c15:formulaRef>
                      </c:ext>
                    </c:extLst>
                    <c:numCache>
                      <c:formatCode>0.00%</c:formatCode>
                      <c:ptCount val="11"/>
                      <c:pt idx="0">
                        <c:v>3.61E-2</c:v>
                      </c:pt>
                      <c:pt idx="1">
                        <c:v>-9.3399999999999997E-2</c:v>
                      </c:pt>
                      <c:pt idx="2">
                        <c:v>0.32919999999999999</c:v>
                      </c:pt>
                      <c:pt idx="3">
                        <c:v>0.14660000000000001</c:v>
                      </c:pt>
                      <c:pt idx="4">
                        <c:v>6.4500000000000002E-2</c:v>
                      </c:pt>
                      <c:pt idx="5">
                        <c:v>0.36620000000000003</c:v>
                      </c:pt>
                      <c:pt idx="6">
                        <c:v>-3.7000000000000002E-3</c:v>
                      </c:pt>
                      <c:pt idx="7">
                        <c:v>-4.6399999999999997E-2</c:v>
                      </c:pt>
                      <c:pt idx="8">
                        <c:v>0.19939999999999999</c:v>
                      </c:pt>
                      <c:pt idx="9">
                        <c:v>0.16869999999999999</c:v>
                      </c:pt>
                      <c:pt idx="10">
                        <c:v>0.20430000000000001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3-77B9-49E4-9F96-C609E5D562D3}"/>
                  </c:ext>
                </c:extLst>
              </c15:ser>
            </c15:filteredLineSeries>
            <c15:filteredLineSeries>
              <c15:ser>
                <c:idx val="2"/>
                <c:order val="2"/>
                <c:tx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Sheet1!$A$4</c15:sqref>
                        </c15:formulaRef>
                      </c:ext>
                    </c:extLst>
                    <c:strCache>
                      <c:ptCount val="1"/>
                      <c:pt idx="0">
                        <c:v>2020年</c:v>
                      </c:pt>
                    </c:strCache>
                  </c:strRef>
                </c:tx>
                <c:spPr>
                  <a:ln w="28575" cap="rnd">
                    <a:solidFill>
                      <a:schemeClr val="accent6"/>
                    </a:solidFill>
                    <a:round/>
                  </a:ln>
                  <a:effectLst/>
                </c:spPr>
                <c:marker>
                  <c:symbol val="circle"/>
                  <c:size val="5"/>
                  <c:spPr>
                    <a:solidFill>
                      <a:schemeClr val="accent6"/>
                    </a:solidFill>
                    <a:ln w="9525">
                      <a:solidFill>
                        <a:schemeClr val="accent6"/>
                      </a:solidFill>
                    </a:ln>
                    <a:effectLst/>
                  </c:spPr>
                </c:marker>
                <c:cat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Sheet1!$B$1:$L$1</c15:sqref>
                        </c15:formulaRef>
                      </c:ext>
                    </c:extLst>
                    <c:strCache>
                      <c:ptCount val="11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</c:strCache>
                  </c:strRef>
                </c:cat>
                <c:val>
                  <c:numRef>
                    <c:extLst>
                      <c:ext xmlns:c15="http://schemas.microsoft.com/office/drawing/2012/chart" uri="{02D57815-91ED-43cb-92C2-25804820EDAC}">
                        <c15:formulaRef>
                          <c15:sqref>Sheet1!$B$4:$L$4</c15:sqref>
                        </c15:formulaRef>
                      </c:ext>
                    </c:extLst>
                    <c:numCache>
                      <c:formatCode>0.00%</c:formatCode>
                      <c:ptCount val="11"/>
                      <c:pt idx="0">
                        <c:v>-9.5200000000000007E-2</c:v>
                      </c:pt>
                      <c:pt idx="1">
                        <c:v>-0.72809999999999997</c:v>
                      </c:pt>
                      <c:pt idx="2">
                        <c:v>-0.5635</c:v>
                      </c:pt>
                      <c:pt idx="3">
                        <c:v>-0.1177</c:v>
                      </c:pt>
                      <c:pt idx="4">
                        <c:v>7.9600000000000004E-2</c:v>
                      </c:pt>
                      <c:pt idx="5">
                        <c:v>-0.2404</c:v>
                      </c:pt>
                      <c:pt idx="6">
                        <c:v>-1.4E-3</c:v>
                      </c:pt>
                      <c:pt idx="7">
                        <c:v>8.2600000000000007E-2</c:v>
                      </c:pt>
                      <c:pt idx="8">
                        <c:v>0.16400000000000001</c:v>
                      </c:pt>
                      <c:pt idx="9">
                        <c:v>0.23080000000000001</c:v>
                      </c:pt>
                      <c:pt idx="10">
                        <c:v>0.1263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4-77B9-49E4-9F96-C609E5D562D3}"/>
                  </c:ext>
                </c:extLst>
              </c15:ser>
            </c15:filteredLineSeries>
          </c:ext>
        </c:extLst>
      </c:lineChart>
      <c:catAx>
        <c:axId val="22901260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one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29069184"/>
        <c:crosses val="autoZero"/>
        <c:auto val="1"/>
        <c:lblAlgn val="ctr"/>
        <c:lblOffset val="100"/>
        <c:noMultiLvlLbl val="0"/>
      </c:catAx>
      <c:valAx>
        <c:axId val="229069184"/>
        <c:scaling>
          <c:orientation val="minMax"/>
          <c:max val="2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29012608"/>
        <c:crosses val="autoZero"/>
        <c:crossBetween val="between"/>
      </c:valAx>
      <c:dTable>
        <c:showHorzBorder val="1"/>
        <c:showVertBorder val="1"/>
        <c:showOutline val="1"/>
        <c:showKeys val="0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</c:dTable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5997702214923627"/>
          <c:y val="0.15255569623741297"/>
          <c:w val="0.32968593111240174"/>
          <c:h val="5.668617039094656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dirty="0"/>
              <a:t>11</a:t>
            </a:r>
            <a:r>
              <a:rPr lang="zh-CN" altLang="en-US" dirty="0"/>
              <a:t>月北京新车品牌销售排行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一汽轿车</c:v>
                </c:pt>
                <c:pt idx="1">
                  <c:v>北汽新能源</c:v>
                </c:pt>
                <c:pt idx="2">
                  <c:v>广汽本田</c:v>
                </c:pt>
                <c:pt idx="3">
                  <c:v>华晨宝马</c:v>
                </c:pt>
                <c:pt idx="4">
                  <c:v>北京奔驰</c:v>
                </c:pt>
                <c:pt idx="5">
                  <c:v>广汽丰田</c:v>
                </c:pt>
                <c:pt idx="6">
                  <c:v>上汽通用</c:v>
                </c:pt>
                <c:pt idx="7">
                  <c:v>比亚迪汽车</c:v>
                </c:pt>
                <c:pt idx="8">
                  <c:v>上汽大众</c:v>
                </c:pt>
                <c:pt idx="9">
                  <c:v>一汽-大众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1709</c:v>
                </c:pt>
                <c:pt idx="1">
                  <c:v>1793</c:v>
                </c:pt>
                <c:pt idx="2">
                  <c:v>1797</c:v>
                </c:pt>
                <c:pt idx="3">
                  <c:v>1999</c:v>
                </c:pt>
                <c:pt idx="4">
                  <c:v>2060</c:v>
                </c:pt>
                <c:pt idx="5">
                  <c:v>2074</c:v>
                </c:pt>
                <c:pt idx="6">
                  <c:v>2154</c:v>
                </c:pt>
                <c:pt idx="7">
                  <c:v>2426</c:v>
                </c:pt>
                <c:pt idx="8">
                  <c:v>2754</c:v>
                </c:pt>
                <c:pt idx="9">
                  <c:v>4032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20F-4091-AAF5-A5836EA7240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403869471"/>
        <c:axId val="1403870303"/>
      </c:barChart>
      <c:catAx>
        <c:axId val="140386947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70303"/>
        <c:crosses val="autoZero"/>
        <c:auto val="1"/>
        <c:lblAlgn val="ctr"/>
        <c:lblOffset val="100"/>
        <c:noMultiLvlLbl val="0"/>
      </c:catAx>
      <c:valAx>
        <c:axId val="1403870303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6947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zh-CN" altLang="en-US"/>
              <a:t>北京进口车月度销量趋势图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12229922018235576"/>
          <c:y val="0.18370493162038995"/>
          <c:w val="0.85602969867149137"/>
          <c:h val="0.60955445584781776"/>
        </c:manualLayout>
      </c:layout>
      <c:barChart>
        <c:barDir val="col"/>
        <c:grouping val="clustered"/>
        <c:varyColors val="0"/>
        <c:ser>
          <c:idx val="2"/>
          <c:order val="2"/>
          <c:tx>
            <c:strRef>
              <c:f>Sheet1!$A$4</c:f>
              <c:strCache>
                <c:ptCount val="1"/>
                <c:pt idx="0">
                  <c:v>2020年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Sheet1!$B$4:$M$4</c:f>
              <c:numCache>
                <c:formatCode>General</c:formatCode>
                <c:ptCount val="12"/>
                <c:pt idx="0">
                  <c:v>5291</c:v>
                </c:pt>
                <c:pt idx="1">
                  <c:v>534</c:v>
                </c:pt>
                <c:pt idx="2">
                  <c:v>2646</c:v>
                </c:pt>
                <c:pt idx="3">
                  <c:v>4920</c:v>
                </c:pt>
                <c:pt idx="4">
                  <c:v>5225</c:v>
                </c:pt>
                <c:pt idx="5">
                  <c:v>4877</c:v>
                </c:pt>
                <c:pt idx="6">
                  <c:v>4523</c:v>
                </c:pt>
                <c:pt idx="7">
                  <c:v>4853</c:v>
                </c:pt>
                <c:pt idx="8">
                  <c:v>6362</c:v>
                </c:pt>
                <c:pt idx="9">
                  <c:v>5099</c:v>
                </c:pt>
                <c:pt idx="10">
                  <c:v>5935</c:v>
                </c:pt>
                <c:pt idx="11">
                  <c:v>7747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F75-4EE8-B86A-57CBA0B241A2}"/>
            </c:ext>
          </c:extLst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2021年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Sheet1!$B$5:$M$5</c:f>
              <c:numCache>
                <c:formatCode>General</c:formatCode>
                <c:ptCount val="12"/>
                <c:pt idx="0">
                  <c:v>5036</c:v>
                </c:pt>
                <c:pt idx="1">
                  <c:v>3138</c:v>
                </c:pt>
                <c:pt idx="2">
                  <c:v>5538</c:v>
                </c:pt>
                <c:pt idx="3">
                  <c:v>5246</c:v>
                </c:pt>
                <c:pt idx="4">
                  <c:v>4951</c:v>
                </c:pt>
                <c:pt idx="5">
                  <c:v>5853</c:v>
                </c:pt>
                <c:pt idx="6">
                  <c:v>5970</c:v>
                </c:pt>
                <c:pt idx="7">
                  <c:v>5211</c:v>
                </c:pt>
                <c:pt idx="8">
                  <c:v>4878</c:v>
                </c:pt>
                <c:pt idx="9">
                  <c:v>3761</c:v>
                </c:pt>
                <c:pt idx="10">
                  <c:v>3767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F75-4EE8-B86A-57CBA0B241A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30097664"/>
        <c:axId val="230099200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2018年</c:v>
                      </c:pt>
                    </c:strCache>
                  </c:strRef>
                </c:tx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Sheet1!$B$2:$M$2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8800</c:v>
                      </c:pt>
                      <c:pt idx="1">
                        <c:v>3600</c:v>
                      </c:pt>
                      <c:pt idx="2">
                        <c:v>6500</c:v>
                      </c:pt>
                      <c:pt idx="3">
                        <c:v>5500</c:v>
                      </c:pt>
                      <c:pt idx="4">
                        <c:v>5200</c:v>
                      </c:pt>
                      <c:pt idx="5">
                        <c:v>5700</c:v>
                      </c:pt>
                      <c:pt idx="6">
                        <c:v>5900</c:v>
                      </c:pt>
                      <c:pt idx="7">
                        <c:v>7000</c:v>
                      </c:pt>
                      <c:pt idx="8">
                        <c:v>6600</c:v>
                      </c:pt>
                      <c:pt idx="9">
                        <c:v>5300</c:v>
                      </c:pt>
                      <c:pt idx="10">
                        <c:v>6100</c:v>
                      </c:pt>
                      <c:pt idx="11">
                        <c:v>6900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2-0F75-4EE8-B86A-57CBA0B241A2}"/>
                  </c:ext>
                </c:extLst>
              </c15:ser>
            </c15:filteredBarSeries>
            <c15:filteredBarSeries>
              <c15:ser>
                <c:idx val="1"/>
                <c:order val="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Sheet1!$A$3</c15:sqref>
                        </c15:formulaRef>
                      </c:ext>
                    </c:extLst>
                    <c:strCache>
                      <c:ptCount val="1"/>
                      <c:pt idx="0">
                        <c:v>2019年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Sheet1!$B$3:$M$3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6529</c:v>
                      </c:pt>
                      <c:pt idx="1">
                        <c:v>2545</c:v>
                      </c:pt>
                      <c:pt idx="2">
                        <c:v>7263</c:v>
                      </c:pt>
                      <c:pt idx="3">
                        <c:v>5985</c:v>
                      </c:pt>
                      <c:pt idx="4">
                        <c:v>6271</c:v>
                      </c:pt>
                      <c:pt idx="5">
                        <c:v>7956</c:v>
                      </c:pt>
                      <c:pt idx="6">
                        <c:v>6311</c:v>
                      </c:pt>
                      <c:pt idx="7">
                        <c:v>6531</c:v>
                      </c:pt>
                      <c:pt idx="8">
                        <c:v>7745</c:v>
                      </c:pt>
                      <c:pt idx="9">
                        <c:v>5146</c:v>
                      </c:pt>
                      <c:pt idx="10">
                        <c:v>7351</c:v>
                      </c:pt>
                      <c:pt idx="11">
                        <c:v>9133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3-0F75-4EE8-B86A-57CBA0B241A2}"/>
                  </c:ext>
                </c:extLst>
              </c15:ser>
            </c15:filteredBarSeries>
          </c:ext>
        </c:extLst>
      </c:barChart>
      <c:catAx>
        <c:axId val="23009766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0099200"/>
        <c:crosses val="autoZero"/>
        <c:auto val="1"/>
        <c:lblAlgn val="ctr"/>
        <c:lblOffset val="100"/>
        <c:noMultiLvlLbl val="0"/>
      </c:catAx>
      <c:valAx>
        <c:axId val="230099200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tx1">
                  <a:tint val="7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0097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4315919997118105"/>
          <c:y val="0.13691263824220115"/>
          <c:w val="0.2338046114088857"/>
          <c:h val="6.73508690670632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2000" b="1" dirty="0"/>
              <a:t>2021</a:t>
            </a:r>
            <a:r>
              <a:rPr lang="zh-CN" altLang="en-US" sz="2000" b="1" dirty="0"/>
              <a:t>年销售进口车北京市场占有率</a:t>
            </a:r>
            <a:endParaRPr lang="en-US" altLang="zh-CN" sz="2000" b="1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Sheet1!$A$2:$A$12</c:f>
              <c:strCache>
                <c:ptCount val="11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</c:strCache>
            </c:strRef>
          </c:cat>
          <c:val>
            <c:numRef>
              <c:f>Sheet1!$B$2:$B$12</c:f>
              <c:numCache>
                <c:formatCode>0.00%</c:formatCode>
                <c:ptCount val="11"/>
                <c:pt idx="0">
                  <c:v>9.35E-2</c:v>
                </c:pt>
                <c:pt idx="1">
                  <c:v>0.10730000000000001</c:v>
                </c:pt>
                <c:pt idx="2">
                  <c:v>8.9499999999999996E-2</c:v>
                </c:pt>
                <c:pt idx="3">
                  <c:v>8.9800000000000005E-2</c:v>
                </c:pt>
                <c:pt idx="4">
                  <c:v>9.2299999999999993E-2</c:v>
                </c:pt>
                <c:pt idx="5">
                  <c:v>9.2299999999999993E-2</c:v>
                </c:pt>
                <c:pt idx="6">
                  <c:v>9.6600000000000005E-2</c:v>
                </c:pt>
                <c:pt idx="7">
                  <c:v>8.9700000000000002E-2</c:v>
                </c:pt>
                <c:pt idx="8">
                  <c:v>8.5800000000000001E-2</c:v>
                </c:pt>
                <c:pt idx="9">
                  <c:v>7.8E-2</c:v>
                </c:pt>
                <c:pt idx="10">
                  <c:v>7.6600000000000001E-2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A927-4DEE-BA2C-CF5B339E815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dropLines>
        <c:smooth val="0"/>
        <c:axId val="1403879455"/>
        <c:axId val="1403877791"/>
      </c:lineChart>
      <c:catAx>
        <c:axId val="140387945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77791"/>
        <c:crosses val="autoZero"/>
        <c:auto val="1"/>
        <c:lblAlgn val="ctr"/>
        <c:lblOffset val="100"/>
        <c:noMultiLvlLbl val="0"/>
      </c:catAx>
      <c:valAx>
        <c:axId val="140387779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7945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2000" b="1" dirty="0"/>
              <a:t>2021</a:t>
            </a:r>
            <a:r>
              <a:rPr lang="zh-CN" altLang="en-US" sz="2000" b="1" dirty="0"/>
              <a:t>年</a:t>
            </a:r>
            <a:r>
              <a:rPr lang="en-US" altLang="zh-CN" sz="2000" b="1" dirty="0"/>
              <a:t>11</a:t>
            </a:r>
            <a:r>
              <a:rPr lang="zh-CN" altLang="en-US" sz="2000" b="1" dirty="0"/>
              <a:t>月北京进口车销量排行</a:t>
            </a:r>
          </a:p>
        </c:rich>
      </c:tx>
      <c:layout>
        <c:manualLayout>
          <c:xMode val="edge"/>
          <c:yMode val="edge"/>
          <c:x val="0.27014837598425195"/>
          <c:y val="4.218749740480454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富士重工</c:v>
                </c:pt>
                <c:pt idx="1">
                  <c:v>大众汽车</c:v>
                </c:pt>
                <c:pt idx="2">
                  <c:v>克莱斯勒汽车</c:v>
                </c:pt>
                <c:pt idx="3">
                  <c:v>沃尔沃汽车</c:v>
                </c:pt>
                <c:pt idx="4">
                  <c:v>路虎汽车</c:v>
                </c:pt>
                <c:pt idx="5">
                  <c:v>保时捷汽车</c:v>
                </c:pt>
                <c:pt idx="6">
                  <c:v>奥迪汽车</c:v>
                </c:pt>
                <c:pt idx="7">
                  <c:v>丰田汽车</c:v>
                </c:pt>
                <c:pt idx="8">
                  <c:v>戴姆勒汽车</c:v>
                </c:pt>
                <c:pt idx="9">
                  <c:v>宝马汽车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46</c:v>
                </c:pt>
                <c:pt idx="1">
                  <c:v>52</c:v>
                </c:pt>
                <c:pt idx="2">
                  <c:v>121</c:v>
                </c:pt>
                <c:pt idx="3">
                  <c:v>170</c:v>
                </c:pt>
                <c:pt idx="4">
                  <c:v>178</c:v>
                </c:pt>
                <c:pt idx="5">
                  <c:v>280</c:v>
                </c:pt>
                <c:pt idx="6">
                  <c:v>478</c:v>
                </c:pt>
                <c:pt idx="7">
                  <c:v>632</c:v>
                </c:pt>
                <c:pt idx="8">
                  <c:v>782</c:v>
                </c:pt>
                <c:pt idx="9">
                  <c:v>868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B7D-4E07-8C0E-575FFF5C28E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396587791"/>
        <c:axId val="1396576975"/>
      </c:barChart>
      <c:catAx>
        <c:axId val="139658779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96576975"/>
        <c:crosses val="autoZero"/>
        <c:auto val="1"/>
        <c:lblAlgn val="ctr"/>
        <c:lblOffset val="100"/>
        <c:noMultiLvlLbl val="0"/>
      </c:catAx>
      <c:valAx>
        <c:axId val="1396576975"/>
        <c:scaling>
          <c:orientation val="minMax"/>
          <c:max val="90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9658779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zh-CN" altLang="en-US"/>
              <a:t>北京新能源汽车月度销售趋势图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2"/>
          <c:order val="2"/>
          <c:tx>
            <c:strRef>
              <c:f>Sheet1!$A$4</c:f>
              <c:strCache>
                <c:ptCount val="1"/>
                <c:pt idx="0">
                  <c:v>2020年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Sheet1!$B$4:$M$4</c:f>
              <c:numCache>
                <c:formatCode>General</c:formatCode>
                <c:ptCount val="12"/>
                <c:pt idx="0">
                  <c:v>5875</c:v>
                </c:pt>
                <c:pt idx="1">
                  <c:v>2686</c:v>
                </c:pt>
                <c:pt idx="2">
                  <c:v>9887</c:v>
                </c:pt>
                <c:pt idx="3">
                  <c:v>9137</c:v>
                </c:pt>
                <c:pt idx="4">
                  <c:v>9763</c:v>
                </c:pt>
                <c:pt idx="5">
                  <c:v>9196</c:v>
                </c:pt>
                <c:pt idx="6">
                  <c:v>8572</c:v>
                </c:pt>
                <c:pt idx="7">
                  <c:v>10129</c:v>
                </c:pt>
                <c:pt idx="8">
                  <c:v>13468</c:v>
                </c:pt>
                <c:pt idx="9">
                  <c:v>15016</c:v>
                </c:pt>
                <c:pt idx="10">
                  <c:v>15513</c:v>
                </c:pt>
                <c:pt idx="11">
                  <c:v>18172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55C-46A1-B010-BB0771E2986D}"/>
            </c:ext>
          </c:extLst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2021年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Sheet1!$B$5:$M$5</c:f>
              <c:numCache>
                <c:formatCode>General</c:formatCode>
                <c:ptCount val="12"/>
                <c:pt idx="0">
                  <c:v>11928</c:v>
                </c:pt>
                <c:pt idx="1">
                  <c:v>5696</c:v>
                </c:pt>
                <c:pt idx="2">
                  <c:v>9127</c:v>
                </c:pt>
                <c:pt idx="3">
                  <c:v>9790</c:v>
                </c:pt>
                <c:pt idx="4">
                  <c:v>11159</c:v>
                </c:pt>
                <c:pt idx="5">
                  <c:v>18196</c:v>
                </c:pt>
                <c:pt idx="6">
                  <c:v>17423</c:v>
                </c:pt>
                <c:pt idx="7">
                  <c:v>17547</c:v>
                </c:pt>
                <c:pt idx="8">
                  <c:v>19001</c:v>
                </c:pt>
                <c:pt idx="9">
                  <c:v>13534</c:v>
                </c:pt>
                <c:pt idx="10">
                  <c:v>14557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55C-46A1-B010-BB0771E2986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30515456"/>
        <c:axId val="230516992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2018年</c:v>
                      </c:pt>
                    </c:strCache>
                  </c:strRef>
                </c:tx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Sheet1!$B$2:$M$2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1551</c:v>
                      </c:pt>
                      <c:pt idx="1">
                        <c:v>898</c:v>
                      </c:pt>
                      <c:pt idx="2">
                        <c:v>3784</c:v>
                      </c:pt>
                      <c:pt idx="3">
                        <c:v>4017</c:v>
                      </c:pt>
                      <c:pt idx="4">
                        <c:v>4868</c:v>
                      </c:pt>
                      <c:pt idx="5">
                        <c:v>6529</c:v>
                      </c:pt>
                      <c:pt idx="6">
                        <c:v>5495</c:v>
                      </c:pt>
                      <c:pt idx="7">
                        <c:v>6218</c:v>
                      </c:pt>
                      <c:pt idx="8">
                        <c:v>6941</c:v>
                      </c:pt>
                      <c:pt idx="9">
                        <c:v>8083</c:v>
                      </c:pt>
                      <c:pt idx="10">
                        <c:v>10705</c:v>
                      </c:pt>
                      <c:pt idx="11">
                        <c:v>29821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2-555C-46A1-B010-BB0771E2986D}"/>
                  </c:ext>
                </c:extLst>
              </c15:ser>
            </c15:filteredBarSeries>
            <c15:filteredBarSeries>
              <c15:ser>
                <c:idx val="1"/>
                <c:order val="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Sheet1!$A$3</c15:sqref>
                        </c15:formulaRef>
                      </c:ext>
                    </c:extLst>
                    <c:strCache>
                      <c:ptCount val="1"/>
                      <c:pt idx="0">
                        <c:v>2019年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Sheet1!$B$3:$M$3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7600</c:v>
                      </c:pt>
                      <c:pt idx="1">
                        <c:v>2830</c:v>
                      </c:pt>
                      <c:pt idx="2">
                        <c:v>15249</c:v>
                      </c:pt>
                      <c:pt idx="3">
                        <c:v>9472</c:v>
                      </c:pt>
                      <c:pt idx="4">
                        <c:v>9506</c:v>
                      </c:pt>
                      <c:pt idx="5">
                        <c:v>16716</c:v>
                      </c:pt>
                      <c:pt idx="6">
                        <c:v>4241</c:v>
                      </c:pt>
                      <c:pt idx="7">
                        <c:v>5132</c:v>
                      </c:pt>
                      <c:pt idx="8">
                        <c:v>5893</c:v>
                      </c:pt>
                      <c:pt idx="9">
                        <c:v>5668</c:v>
                      </c:pt>
                      <c:pt idx="10">
                        <c:v>8166</c:v>
                      </c:pt>
                      <c:pt idx="11">
                        <c:v>11511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3-555C-46A1-B010-BB0771E2986D}"/>
                  </c:ext>
                </c:extLst>
              </c15:ser>
            </c15:filteredBarSeries>
          </c:ext>
        </c:extLst>
      </c:barChart>
      <c:catAx>
        <c:axId val="23051545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0516992"/>
        <c:crosses val="autoZero"/>
        <c:auto val="1"/>
        <c:lblAlgn val="ctr"/>
        <c:lblOffset val="100"/>
        <c:noMultiLvlLbl val="0"/>
      </c:catAx>
      <c:valAx>
        <c:axId val="230516992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tx1">
                  <a:tint val="7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0515456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r"/>
      <c:layout>
        <c:manualLayout>
          <c:xMode val="edge"/>
          <c:yMode val="edge"/>
          <c:x val="0.34923070505905035"/>
          <c:y val="0.14960597417582874"/>
          <c:w val="0.37145313794600621"/>
          <c:h val="9.0062695651415642E-2"/>
        </c:manualLayout>
      </c:layout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2000" b="1" dirty="0"/>
              <a:t>2021</a:t>
            </a:r>
            <a:r>
              <a:rPr lang="zh-CN" altLang="en-US" sz="2000" b="1" dirty="0"/>
              <a:t>年</a:t>
            </a:r>
            <a:r>
              <a:rPr lang="en-US" altLang="zh-CN" sz="2000" b="1" dirty="0"/>
              <a:t>11</a:t>
            </a:r>
            <a:r>
              <a:rPr lang="zh-CN" altLang="en-US" sz="2000" b="1" dirty="0"/>
              <a:t>月北京纯电动汽车品牌销售排行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欧拉</c:v>
                </c:pt>
                <c:pt idx="1">
                  <c:v>宝马</c:v>
                </c:pt>
                <c:pt idx="2">
                  <c:v>传祺</c:v>
                </c:pt>
                <c:pt idx="3">
                  <c:v>蔚来</c:v>
                </c:pt>
                <c:pt idx="4">
                  <c:v>小鹏</c:v>
                </c:pt>
                <c:pt idx="5">
                  <c:v>红旗</c:v>
                </c:pt>
                <c:pt idx="6">
                  <c:v>大众</c:v>
                </c:pt>
                <c:pt idx="7">
                  <c:v>特斯拉</c:v>
                </c:pt>
                <c:pt idx="8">
                  <c:v>北汽新能源</c:v>
                </c:pt>
                <c:pt idx="9">
                  <c:v>比亚迪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193</c:v>
                </c:pt>
                <c:pt idx="1">
                  <c:v>257</c:v>
                </c:pt>
                <c:pt idx="2">
                  <c:v>441</c:v>
                </c:pt>
                <c:pt idx="3">
                  <c:v>547</c:v>
                </c:pt>
                <c:pt idx="4">
                  <c:v>641</c:v>
                </c:pt>
                <c:pt idx="5">
                  <c:v>679</c:v>
                </c:pt>
                <c:pt idx="6">
                  <c:v>707</c:v>
                </c:pt>
                <c:pt idx="7">
                  <c:v>1235</c:v>
                </c:pt>
                <c:pt idx="8">
                  <c:v>1629</c:v>
                </c:pt>
                <c:pt idx="9">
                  <c:v>1927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560-4645-81D6-923EB8D4EA0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405685951"/>
        <c:axId val="1405705087"/>
      </c:barChart>
      <c:catAx>
        <c:axId val="140568595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5705087"/>
        <c:crosses val="autoZero"/>
        <c:auto val="1"/>
        <c:lblAlgn val="ctr"/>
        <c:lblOffset val="100"/>
        <c:noMultiLvlLbl val="0"/>
      </c:catAx>
      <c:valAx>
        <c:axId val="1405705087"/>
        <c:scaling>
          <c:orientation val="minMax"/>
          <c:max val="200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56859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zh-CN" altLang="en-US"/>
              <a:t>北京二手车月度销售趋势图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2"/>
          <c:order val="2"/>
          <c:tx>
            <c:strRef>
              <c:f>Sheet1!$A$4</c:f>
              <c:strCache>
                <c:ptCount val="1"/>
                <c:pt idx="0">
                  <c:v>2020年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Sheet1!$B$4:$M$4</c:f>
              <c:numCache>
                <c:formatCode>General</c:formatCode>
                <c:ptCount val="12"/>
                <c:pt idx="0">
                  <c:v>35679</c:v>
                </c:pt>
                <c:pt idx="1">
                  <c:v>0</c:v>
                </c:pt>
                <c:pt idx="2">
                  <c:v>1749</c:v>
                </c:pt>
                <c:pt idx="3">
                  <c:v>36235</c:v>
                </c:pt>
                <c:pt idx="4">
                  <c:v>60529</c:v>
                </c:pt>
                <c:pt idx="5">
                  <c:v>53768</c:v>
                </c:pt>
                <c:pt idx="6">
                  <c:v>56138</c:v>
                </c:pt>
                <c:pt idx="7">
                  <c:v>70222</c:v>
                </c:pt>
                <c:pt idx="8">
                  <c:v>80605</c:v>
                </c:pt>
                <c:pt idx="9">
                  <c:v>73939</c:v>
                </c:pt>
                <c:pt idx="10">
                  <c:v>85824</c:v>
                </c:pt>
                <c:pt idx="11">
                  <c:v>100500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FFC-4458-BFD6-6F5E02942FAD}"/>
            </c:ext>
          </c:extLst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2021年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Sheet1!$B$5:$M$5</c:f>
              <c:numCache>
                <c:formatCode>General</c:formatCode>
                <c:ptCount val="12"/>
                <c:pt idx="0">
                  <c:v>49233</c:v>
                </c:pt>
                <c:pt idx="1">
                  <c:v>25245</c:v>
                </c:pt>
                <c:pt idx="2">
                  <c:v>63976</c:v>
                </c:pt>
                <c:pt idx="3">
                  <c:v>63656</c:v>
                </c:pt>
                <c:pt idx="4">
                  <c:v>57391</c:v>
                </c:pt>
                <c:pt idx="5">
                  <c:v>65404</c:v>
                </c:pt>
                <c:pt idx="6">
                  <c:v>66212</c:v>
                </c:pt>
                <c:pt idx="7">
                  <c:v>66867</c:v>
                </c:pt>
                <c:pt idx="8">
                  <c:v>57654</c:v>
                </c:pt>
                <c:pt idx="9">
                  <c:v>46705</c:v>
                </c:pt>
                <c:pt idx="10">
                  <c:v>54683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FFC-4458-BFD6-6F5E02942FA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30961536"/>
        <c:axId val="230963072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2018年</c:v>
                      </c:pt>
                    </c:strCache>
                  </c:strRef>
                </c:tx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Sheet1!$B$2:$M$2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68700</c:v>
                      </c:pt>
                      <c:pt idx="1">
                        <c:v>35400</c:v>
                      </c:pt>
                      <c:pt idx="2">
                        <c:v>55400</c:v>
                      </c:pt>
                      <c:pt idx="3">
                        <c:v>70200</c:v>
                      </c:pt>
                      <c:pt idx="4">
                        <c:v>59600</c:v>
                      </c:pt>
                      <c:pt idx="5">
                        <c:v>52800</c:v>
                      </c:pt>
                      <c:pt idx="6">
                        <c:v>57300</c:v>
                      </c:pt>
                      <c:pt idx="7">
                        <c:v>58800</c:v>
                      </c:pt>
                      <c:pt idx="8">
                        <c:v>61400</c:v>
                      </c:pt>
                      <c:pt idx="9">
                        <c:v>56500</c:v>
                      </c:pt>
                      <c:pt idx="10">
                        <c:v>61700</c:v>
                      </c:pt>
                      <c:pt idx="11">
                        <c:v>67100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2-4FFC-4458-BFD6-6F5E02942FAD}"/>
                  </c:ext>
                </c:extLst>
              </c15:ser>
            </c15:filteredBarSeries>
            <c15:filteredBarSeries>
              <c15:ser>
                <c:idx val="1"/>
                <c:order val="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Sheet1!$A$3</c15:sqref>
                        </c15:formulaRef>
                      </c:ext>
                    </c:extLst>
                    <c:strCache>
                      <c:ptCount val="1"/>
                      <c:pt idx="0">
                        <c:v>2019年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Sheet1!$B$3:$M$3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68100</c:v>
                      </c:pt>
                      <c:pt idx="1">
                        <c:v>27700</c:v>
                      </c:pt>
                      <c:pt idx="2">
                        <c:v>63300</c:v>
                      </c:pt>
                      <c:pt idx="3">
                        <c:v>70500</c:v>
                      </c:pt>
                      <c:pt idx="4">
                        <c:v>59100</c:v>
                      </c:pt>
                      <c:pt idx="5">
                        <c:v>67100</c:v>
                      </c:pt>
                      <c:pt idx="6">
                        <c:v>64700</c:v>
                      </c:pt>
                      <c:pt idx="7">
                        <c:v>58400</c:v>
                      </c:pt>
                      <c:pt idx="8">
                        <c:v>72300</c:v>
                      </c:pt>
                      <c:pt idx="9">
                        <c:v>59200</c:v>
                      </c:pt>
                      <c:pt idx="10">
                        <c:v>72100</c:v>
                      </c:pt>
                      <c:pt idx="11">
                        <c:v>77400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3-4FFC-4458-BFD6-6F5E02942FAD}"/>
                  </c:ext>
                </c:extLst>
              </c15:ser>
            </c15:filteredBarSeries>
          </c:ext>
        </c:extLst>
      </c:barChart>
      <c:catAx>
        <c:axId val="23096153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0963072"/>
        <c:crosses val="autoZero"/>
        <c:auto val="1"/>
        <c:lblAlgn val="ctr"/>
        <c:lblOffset val="100"/>
        <c:noMultiLvlLbl val="0"/>
      </c:catAx>
      <c:valAx>
        <c:axId val="230963072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tx1">
                  <a:tint val="7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0961536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r"/>
      <c:layout>
        <c:manualLayout>
          <c:xMode val="edge"/>
          <c:yMode val="edge"/>
          <c:x val="0.32996752181801986"/>
          <c:y val="0.13722207324703606"/>
          <c:w val="0.34784000182014335"/>
          <c:h val="0.10710936674711327"/>
        </c:manualLayout>
      </c:layout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8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8D5A2E05-2C6E-484E-9BB1-366C90717B9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2043844-B7FE-EC43-89AA-8831B859F94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DE69A474-9C4A-439C-A6F5-E9BE9F1BBA91}" type="datetime1">
              <a:rPr lang="zh-CN" altLang="en-US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2022/1/5</a:t>
            </a:fld>
            <a:endParaRPr 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BFAC2EDC-03FB-D147-9BAA-37FCFF988C7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398E195D-E935-D746-A5D1-61E2EBF7EF6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8F57D167-9BB5-2048-9DDA-7DF8E5D94DC9}" type="slidenum">
              <a:rPr lang="en-US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‹#›</a:t>
            </a:fld>
            <a:endParaRPr 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77512132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3F56DDB4-5354-4248-8F88-47D23400AF9F}" type="datetime1">
              <a:rPr lang="zh-CN" altLang="en-US" smtClean="0"/>
              <a:t>2022/1/5</a:t>
            </a:fld>
            <a:endParaRPr 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en-US" noProof="0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zh-cn" noProof="0" dirty="0"/>
              <a:t>单击此处编辑母版文本样式</a:t>
            </a:r>
          </a:p>
          <a:p>
            <a:pPr lvl="1" rtl="0"/>
            <a:r>
              <a:rPr lang="zh-cn" noProof="0" dirty="0"/>
              <a:t>第二级</a:t>
            </a:r>
          </a:p>
          <a:p>
            <a:pPr lvl="2" rtl="0"/>
            <a:r>
              <a:rPr lang="zh-cn" noProof="0" dirty="0"/>
              <a:t>第三级</a:t>
            </a:r>
          </a:p>
          <a:p>
            <a:pPr lvl="3" rtl="0"/>
            <a:r>
              <a:rPr lang="zh-cn" noProof="0" dirty="0"/>
              <a:t>第四级</a:t>
            </a:r>
          </a:p>
          <a:p>
            <a:pPr lvl="4" rtl="0"/>
            <a:r>
              <a:rPr lang="zh-cn" noProof="0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DB303FA8-A3F3-7640-B13D-36C73B3E558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0178569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1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40F2921-3A0F-4EA1-B6B6-C59461D690B2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976DFF1C-FCB9-4D7E-A416-5F3285BFC0E4}" type="datetime1">
              <a:rPr lang="zh-CN" altLang="en-US" smtClean="0"/>
              <a:t>2022/1/5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0667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10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2022/1/5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533241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11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D3E277D-4D1F-4121-ACD2-1F71873A36AA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AE32701F-B067-477A-AED9-40A9C21290E3}" type="datetime1">
              <a:rPr lang="zh-CN" altLang="en-US" smtClean="0"/>
              <a:t>2022/1/5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41240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2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2022/1/5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95943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3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2022/1/5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43275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4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2022/1/5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02454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5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2022/1/5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71777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6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2022/1/5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59513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7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2022/1/5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29022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8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2022/1/5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39049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9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2022/1/5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64645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>
            <a:alpha val="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长方形 6">
            <a:extLst>
              <a:ext uri="{FF2B5EF4-FFF2-40B4-BE49-F238E27FC236}">
                <a16:creationId xmlns:a16="http://schemas.microsoft.com/office/drawing/2014/main" id="{4CC33A90-B87E-634E-AF2A-F4C3C8923FED}"/>
              </a:ext>
            </a:extLst>
          </p:cNvPr>
          <p:cNvSpPr/>
          <p:nvPr userDrawn="1"/>
        </p:nvSpPr>
        <p:spPr>
          <a:xfrm>
            <a:off x="0" y="914400"/>
            <a:ext cx="12192000" cy="5029200"/>
          </a:xfrm>
          <a:prstGeom prst="rect">
            <a:avLst/>
          </a:prstGeom>
          <a:pattFill prst="lgGrid">
            <a:fgClr>
              <a:schemeClr val="tx2">
                <a:lumMod val="10000"/>
                <a:lumOff val="9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13" name="长方形 12">
            <a:extLst>
              <a:ext uri="{FF2B5EF4-FFF2-40B4-BE49-F238E27FC236}">
                <a16:creationId xmlns:a16="http://schemas.microsoft.com/office/drawing/2014/main" id="{41147E0E-4AE4-D149-A315-F2528623D5EA}"/>
              </a:ext>
            </a:extLst>
          </p:cNvPr>
          <p:cNvSpPr/>
          <p:nvPr userDrawn="1"/>
        </p:nvSpPr>
        <p:spPr>
          <a:xfrm>
            <a:off x="763425" y="2818150"/>
            <a:ext cx="6207001" cy="257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18" name="标题 1">
            <a:extLst>
              <a:ext uri="{FF2B5EF4-FFF2-40B4-BE49-F238E27FC236}">
                <a16:creationId xmlns:a16="http://schemas.microsoft.com/office/drawing/2014/main" id="{E3ED0903-C4AC-F843-878E-D66CB7BFB0E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08430" y="3277472"/>
            <a:ext cx="5651293" cy="1086304"/>
          </a:xfrm>
          <a:prstGeom prst="rect">
            <a:avLst/>
          </a:prstGeom>
        </p:spPr>
        <p:txBody>
          <a:bodyPr lIns="91440" rIns="91440" rtlCol="0">
            <a:noAutofit/>
          </a:bodyPr>
          <a:lstStyle>
            <a:lvl1pPr algn="l">
              <a:defRPr sz="8800" b="1" i="0" spc="150" baseline="0">
                <a:solidFill>
                  <a:schemeClr val="accent3">
                    <a:lumMod val="90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noProof="0"/>
              <a:t>标题</a:t>
            </a:r>
          </a:p>
        </p:txBody>
      </p:sp>
      <p:sp>
        <p:nvSpPr>
          <p:cNvPr id="11" name="图片占位符 10">
            <a:extLst>
              <a:ext uri="{FF2B5EF4-FFF2-40B4-BE49-F238E27FC236}">
                <a16:creationId xmlns:a16="http://schemas.microsoft.com/office/drawing/2014/main" id="{C8F278E7-697F-D34E-BB55-5D254AF87F9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923125" y="0"/>
            <a:ext cx="6268875" cy="6858000"/>
          </a:xfrm>
          <a:custGeom>
            <a:avLst/>
            <a:gdLst>
              <a:gd name="connsiteX0" fmla="*/ 0 w 6268875"/>
              <a:gd name="connsiteY0" fmla="*/ 0 h 6858000"/>
              <a:gd name="connsiteX1" fmla="*/ 6268875 w 6268875"/>
              <a:gd name="connsiteY1" fmla="*/ 0 h 6858000"/>
              <a:gd name="connsiteX2" fmla="*/ 6268875 w 6268875"/>
              <a:gd name="connsiteY2" fmla="*/ 6858000 h 6858000"/>
              <a:gd name="connsiteX3" fmla="*/ 0 w 6268875"/>
              <a:gd name="connsiteY3" fmla="*/ 6858000 h 6858000"/>
              <a:gd name="connsiteX4" fmla="*/ 0 w 6268875"/>
              <a:gd name="connsiteY4" fmla="*/ 5389964 h 6858000"/>
              <a:gd name="connsiteX5" fmla="*/ 1047301 w 6268875"/>
              <a:gd name="connsiteY5" fmla="*/ 5389964 h 6858000"/>
              <a:gd name="connsiteX6" fmla="*/ 1047301 w 6268875"/>
              <a:gd name="connsiteY6" fmla="*/ 2814404 h 6858000"/>
              <a:gd name="connsiteX7" fmla="*/ 0 w 6268875"/>
              <a:gd name="connsiteY7" fmla="*/ 281440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268875" h="6858000">
                <a:moveTo>
                  <a:pt x="0" y="0"/>
                </a:moveTo>
                <a:lnTo>
                  <a:pt x="6268875" y="0"/>
                </a:lnTo>
                <a:lnTo>
                  <a:pt x="6268875" y="6858000"/>
                </a:lnTo>
                <a:lnTo>
                  <a:pt x="0" y="6858000"/>
                </a:lnTo>
                <a:lnTo>
                  <a:pt x="0" y="5389964"/>
                </a:lnTo>
                <a:lnTo>
                  <a:pt x="1047301" y="5389964"/>
                </a:lnTo>
                <a:lnTo>
                  <a:pt x="1047301" y="2814404"/>
                </a:lnTo>
                <a:lnTo>
                  <a:pt x="0" y="2814404"/>
                </a:lnTo>
                <a:close/>
              </a:path>
            </a:pathLst>
          </a:custGeom>
          <a:solidFill>
            <a:schemeClr val="bg2"/>
          </a:solidFill>
        </p:spPr>
        <p:txBody>
          <a:bodyPr wrap="square" rtlCol="0">
            <a:noAutofit/>
          </a:bodyPr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单击图标添加图片</a:t>
            </a:r>
            <a:endParaRPr lang="zh-cn" noProof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ED2629F-DD57-45EB-A64D-AF459A802B6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108430" y="4450080"/>
            <a:ext cx="5651294" cy="607103"/>
          </a:xfrm>
        </p:spPr>
        <p:txBody>
          <a:bodyPr rtlCol="0" anchor="ctr">
            <a:normAutofit/>
          </a:bodyPr>
          <a:lstStyle>
            <a:lvl1pPr marL="0" indent="0">
              <a:buNone/>
              <a:defRPr sz="2400" b="0" cap="all" spc="600" baseline="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lvl="0" rtl="0"/>
            <a:r>
              <a:rPr lang="zh-cn" noProof="0"/>
              <a:t>副标题</a:t>
            </a:r>
          </a:p>
        </p:txBody>
      </p:sp>
    </p:spTree>
    <p:extLst>
      <p:ext uri="{BB962C8B-B14F-4D97-AF65-F5344CB8AC3E}">
        <p14:creationId xmlns:p14="http://schemas.microsoft.com/office/powerpoint/2010/main" val="8901172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 ">
    <p:bg>
      <p:bgPr>
        <a:solidFill>
          <a:schemeClr val="bg2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长方形 4">
            <a:extLst>
              <a:ext uri="{FF2B5EF4-FFF2-40B4-BE49-F238E27FC236}">
                <a16:creationId xmlns:a16="http://schemas.microsoft.com/office/drawing/2014/main" id="{F9B59AC0-ACCA-0548-A037-BC61068B8FE2}"/>
              </a:ext>
            </a:extLst>
          </p:cNvPr>
          <p:cNvSpPr/>
          <p:nvPr userDrawn="1"/>
        </p:nvSpPr>
        <p:spPr>
          <a:xfrm>
            <a:off x="0" y="0"/>
            <a:ext cx="12192000" cy="986306"/>
          </a:xfrm>
          <a:prstGeom prst="rect">
            <a:avLst/>
          </a:prstGeom>
          <a:pattFill prst="lgGrid">
            <a:fgClr>
              <a:schemeClr val="tx2">
                <a:lumMod val="10000"/>
                <a:lumOff val="9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6" name="长方形 5">
            <a:extLst>
              <a:ext uri="{FF2B5EF4-FFF2-40B4-BE49-F238E27FC236}">
                <a16:creationId xmlns:a16="http://schemas.microsoft.com/office/drawing/2014/main" id="{2A57C152-0331-B74F-81FE-04A927A72C7B}"/>
              </a:ext>
            </a:extLst>
          </p:cNvPr>
          <p:cNvSpPr/>
          <p:nvPr userDrawn="1"/>
        </p:nvSpPr>
        <p:spPr>
          <a:xfrm>
            <a:off x="350520" y="279792"/>
            <a:ext cx="11475720" cy="98630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182880" rIns="182880" rtlCol="0" anchor="ctr"/>
          <a:lstStyle/>
          <a:p>
            <a:pPr rtl="0"/>
            <a:endParaRPr lang="en-US" sz="2400" b="1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8" name="标题 1">
            <a:extLst>
              <a:ext uri="{FF2B5EF4-FFF2-40B4-BE49-F238E27FC236}">
                <a16:creationId xmlns:a16="http://schemas.microsoft.com/office/drawing/2014/main" id="{5FDDD9A4-1691-5D47-9605-21650E2212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413" y="483440"/>
            <a:ext cx="10904438" cy="583800"/>
          </a:xfrm>
          <a:prstGeom prst="rect">
            <a:avLst/>
          </a:prstGeom>
        </p:spPr>
        <p:txBody>
          <a:bodyPr lIns="91440" rIns="91440" rtlCol="0">
            <a:noAutofit/>
          </a:bodyPr>
          <a:lstStyle>
            <a:lvl1pPr>
              <a:defRPr sz="2400" b="1" i="0" spc="150" baseline="0">
                <a:solidFill>
                  <a:schemeClr val="bg2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noProof="0"/>
          </a:p>
        </p:txBody>
      </p:sp>
      <p:sp>
        <p:nvSpPr>
          <p:cNvPr id="13" name="页脚占位符 12">
            <a:extLst>
              <a:ext uri="{FF2B5EF4-FFF2-40B4-BE49-F238E27FC236}">
                <a16:creationId xmlns:a16="http://schemas.microsoft.com/office/drawing/2014/main" id="{B3AAAAF7-05B9-4CD1-AB96-49BDA5C875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39247" y="6356350"/>
            <a:ext cx="7514153" cy="365125"/>
          </a:xfr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14" name="灯片编号占位符 13">
            <a:extLst>
              <a:ext uri="{FF2B5EF4-FFF2-40B4-BE49-F238E27FC236}">
                <a16:creationId xmlns:a16="http://schemas.microsoft.com/office/drawing/2014/main" id="{663163FE-7A47-48F5-985E-52E1FC39A8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11711" y="6356349"/>
            <a:ext cx="532140" cy="365125"/>
          </a:xfr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F705D35-D126-3B47-A82C-2A13EA9E0A6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内容占位符 15">
            <a:extLst>
              <a:ext uri="{FF2B5EF4-FFF2-40B4-BE49-F238E27FC236}">
                <a16:creationId xmlns:a16="http://schemas.microsoft.com/office/drawing/2014/main" id="{FDE5BD82-54F0-40F0-8673-34432C04A351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38986" y="1470025"/>
            <a:ext cx="10904865" cy="4706938"/>
          </a:xfr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0007203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项内容 ">
    <p:bg>
      <p:bgPr>
        <a:solidFill>
          <a:schemeClr val="bg2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长方形 5">
            <a:extLst>
              <a:ext uri="{FF2B5EF4-FFF2-40B4-BE49-F238E27FC236}">
                <a16:creationId xmlns:a16="http://schemas.microsoft.com/office/drawing/2014/main" id="{987C56A2-F952-8343-A875-78793BA51A34}"/>
              </a:ext>
            </a:extLst>
          </p:cNvPr>
          <p:cNvSpPr/>
          <p:nvPr userDrawn="1"/>
        </p:nvSpPr>
        <p:spPr>
          <a:xfrm>
            <a:off x="0" y="5871694"/>
            <a:ext cx="12192000" cy="986306"/>
          </a:xfrm>
          <a:prstGeom prst="rect">
            <a:avLst/>
          </a:prstGeom>
          <a:pattFill prst="lgGrid">
            <a:fgClr>
              <a:schemeClr val="tx1">
                <a:lumMod val="10000"/>
                <a:lumOff val="9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7" name="长方形 6">
            <a:extLst>
              <a:ext uri="{FF2B5EF4-FFF2-40B4-BE49-F238E27FC236}">
                <a16:creationId xmlns:a16="http://schemas.microsoft.com/office/drawing/2014/main" id="{81BB3689-72F8-2345-BF30-38C81BDD487E}"/>
              </a:ext>
            </a:extLst>
          </p:cNvPr>
          <p:cNvSpPr/>
          <p:nvPr userDrawn="1"/>
        </p:nvSpPr>
        <p:spPr>
          <a:xfrm>
            <a:off x="4921026" y="0"/>
            <a:ext cx="718969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1FD5A6F-AE17-4E4C-9567-DB3B02853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03659" y="6356350"/>
            <a:ext cx="449094" cy="365125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F705D35-D126-3B47-A82C-2A13EA9E0A6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标题 1">
            <a:extLst>
              <a:ext uri="{FF2B5EF4-FFF2-40B4-BE49-F238E27FC236}">
                <a16:creationId xmlns:a16="http://schemas.microsoft.com/office/drawing/2014/main" id="{656FB1BA-653F-254C-9C39-2A5BDD763E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61117" y="681037"/>
            <a:ext cx="4791637" cy="583800"/>
          </a:xfrm>
          <a:prstGeom prst="rect">
            <a:avLst/>
          </a:prstGeom>
        </p:spPr>
        <p:txBody>
          <a:bodyPr lIns="91440" rIns="91440" rtlCol="0">
            <a:noAutofit/>
          </a:bodyPr>
          <a:lstStyle>
            <a:lvl1pPr>
              <a:defRPr sz="2400" b="1" i="0" spc="150" baseline="0">
                <a:solidFill>
                  <a:schemeClr val="bg2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noProof="0"/>
          </a:p>
        </p:txBody>
      </p:sp>
      <p:sp>
        <p:nvSpPr>
          <p:cNvPr id="12" name="图片占位符 10">
            <a:extLst>
              <a:ext uri="{FF2B5EF4-FFF2-40B4-BE49-F238E27FC236}">
                <a16:creationId xmlns:a16="http://schemas.microsoft.com/office/drawing/2014/main" id="{CB2BF900-EE78-604F-A9A8-83394228A68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2925" y="571500"/>
            <a:ext cx="5553075" cy="5715000"/>
          </a:xfrm>
          <a:prstGeom prst="rect">
            <a:avLst/>
          </a:prstGeom>
          <a:solidFill>
            <a:schemeClr val="bg2"/>
          </a:solidFill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单击图标添加图片</a:t>
            </a:r>
            <a:endParaRPr lang="zh-cn" noProof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41ABA8C-1BE3-46E4-80B3-44A791B60E0D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542925" y="6356350"/>
            <a:ext cx="7315200" cy="365125"/>
          </a:xfr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11" name="内容占位符 10">
            <a:extLst>
              <a:ext uri="{FF2B5EF4-FFF2-40B4-BE49-F238E27FC236}">
                <a16:creationId xmlns:a16="http://schemas.microsoft.com/office/drawing/2014/main" id="{B2692E44-7FE3-4F90-97B5-E996A2DCEA83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761117" y="1265238"/>
            <a:ext cx="4791637" cy="4911725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marL="457200" indent="0">
              <a:buNone/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0967066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bg>
      <p:bgPr>
        <a:solidFill>
          <a:schemeClr val="bg2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长方形 15">
            <a:extLst>
              <a:ext uri="{FF2B5EF4-FFF2-40B4-BE49-F238E27FC236}">
                <a16:creationId xmlns:a16="http://schemas.microsoft.com/office/drawing/2014/main" id="{F2F96941-79C9-A34B-8AB5-C167A4D72D51}"/>
              </a:ext>
            </a:extLst>
          </p:cNvPr>
          <p:cNvSpPr/>
          <p:nvPr userDrawn="1"/>
        </p:nvSpPr>
        <p:spPr>
          <a:xfrm>
            <a:off x="0" y="0"/>
            <a:ext cx="12192000" cy="986306"/>
          </a:xfrm>
          <a:prstGeom prst="rect">
            <a:avLst/>
          </a:prstGeom>
          <a:pattFill prst="lgGrid">
            <a:fgClr>
              <a:schemeClr val="tx1">
                <a:lumMod val="10000"/>
                <a:lumOff val="9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218A28A8-5C75-FC4B-9A28-8F343DF4B1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1FD5A6F-AE17-4E4C-9567-DB3B02853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F705D35-D126-3B47-A82C-2A13EA9E0A6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长方形 5">
            <a:extLst>
              <a:ext uri="{FF2B5EF4-FFF2-40B4-BE49-F238E27FC236}">
                <a16:creationId xmlns:a16="http://schemas.microsoft.com/office/drawing/2014/main" id="{2A57C152-0331-B74F-81FE-04A927A72C7B}"/>
              </a:ext>
            </a:extLst>
          </p:cNvPr>
          <p:cNvSpPr/>
          <p:nvPr userDrawn="1"/>
        </p:nvSpPr>
        <p:spPr>
          <a:xfrm>
            <a:off x="350520" y="279792"/>
            <a:ext cx="11475720" cy="98630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182880" rIns="182880" rtlCol="0" anchor="ctr"/>
          <a:lstStyle/>
          <a:p>
            <a:pPr rtl="0"/>
            <a:endParaRPr lang="en-US" sz="2400" b="1" noProof="0" dirty="0">
              <a:solidFill>
                <a:schemeClr val="bg1"/>
              </a:solidFill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8" name="标题 1">
            <a:extLst>
              <a:ext uri="{FF2B5EF4-FFF2-40B4-BE49-F238E27FC236}">
                <a16:creationId xmlns:a16="http://schemas.microsoft.com/office/drawing/2014/main" id="{5FDDD9A4-1691-5D47-9605-21650E2212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413" y="483440"/>
            <a:ext cx="10904438" cy="583800"/>
          </a:xfrm>
          <a:prstGeom prst="rect">
            <a:avLst/>
          </a:prstGeom>
        </p:spPr>
        <p:txBody>
          <a:bodyPr lIns="91440" rIns="91440" rtlCol="0">
            <a:noAutofit/>
          </a:bodyPr>
          <a:lstStyle>
            <a:lvl1pPr>
              <a:defRPr sz="2400" b="1" i="0" spc="150" baseline="0">
                <a:solidFill>
                  <a:schemeClr val="bg2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noProof="0"/>
          </a:p>
        </p:txBody>
      </p:sp>
      <p:sp>
        <p:nvSpPr>
          <p:cNvPr id="10" name="文本占位符 2">
            <a:extLst>
              <a:ext uri="{FF2B5EF4-FFF2-40B4-BE49-F238E27FC236}">
                <a16:creationId xmlns:a16="http://schemas.microsoft.com/office/drawing/2014/main" id="{62F811A9-08B1-C746-B30D-69D7B4A6CD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1" y="2038570"/>
            <a:ext cx="5042646" cy="703135"/>
          </a:xfrm>
          <a:prstGeom prst="rect">
            <a:avLst/>
          </a:prstGeom>
        </p:spPr>
        <p:txBody>
          <a:bodyPr lIns="91440" rIns="91440" rtlCol="0" anchor="ctr">
            <a:normAutofit/>
          </a:bodyPr>
          <a:lstStyle>
            <a:lvl1pPr marL="0" indent="0" algn="l">
              <a:lnSpc>
                <a:spcPct val="150000"/>
              </a:lnSpc>
              <a:buNone/>
              <a:defRPr sz="1800" b="1" i="0" cap="all" spc="150" baseline="0">
                <a:solidFill>
                  <a:schemeClr val="accent3">
                    <a:lumMod val="50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  <p:sp>
        <p:nvSpPr>
          <p:cNvPr id="12" name="文本占位符 2">
            <a:extLst>
              <a:ext uri="{FF2B5EF4-FFF2-40B4-BE49-F238E27FC236}">
                <a16:creationId xmlns:a16="http://schemas.microsoft.com/office/drawing/2014/main" id="{54F0B191-C947-1640-8AD2-EEEAA1ED57C9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01205" y="2038570"/>
            <a:ext cx="5042646" cy="703135"/>
          </a:xfrm>
          <a:prstGeom prst="rect">
            <a:avLst/>
          </a:prstGeom>
        </p:spPr>
        <p:txBody>
          <a:bodyPr lIns="91440" rIns="91440" rtlCol="0" anchor="ctr">
            <a:normAutofit/>
          </a:bodyPr>
          <a:lstStyle>
            <a:lvl1pPr marL="0" indent="0" algn="l">
              <a:lnSpc>
                <a:spcPct val="150000"/>
              </a:lnSpc>
              <a:buNone/>
              <a:defRPr sz="1800" b="1" i="0" cap="all" spc="150" baseline="0">
                <a:solidFill>
                  <a:schemeClr val="accent3">
                    <a:lumMod val="50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  <p:cxnSp>
        <p:nvCxnSpPr>
          <p:cNvPr id="14" name="直接连接符​​(S) 13">
            <a:extLst>
              <a:ext uri="{FF2B5EF4-FFF2-40B4-BE49-F238E27FC236}">
                <a16:creationId xmlns:a16="http://schemas.microsoft.com/office/drawing/2014/main" id="{E8B92D52-6B55-2C4B-95E4-CE89611E590B}"/>
              </a:ext>
            </a:extLst>
          </p:cNvPr>
          <p:cNvCxnSpPr>
            <a:cxnSpLocks/>
          </p:cNvCxnSpPr>
          <p:nvPr userDrawn="1"/>
        </p:nvCxnSpPr>
        <p:spPr>
          <a:xfrm>
            <a:off x="6167716" y="1613647"/>
            <a:ext cx="0" cy="4904068"/>
          </a:xfrm>
          <a:prstGeom prst="line">
            <a:avLst/>
          </a:prstGeom>
          <a:ln>
            <a:solidFill>
              <a:schemeClr val="tx2">
                <a:lumMod val="10000"/>
                <a:lumOff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内容占位符 6">
            <a:extLst>
              <a:ext uri="{FF2B5EF4-FFF2-40B4-BE49-F238E27FC236}">
                <a16:creationId xmlns:a16="http://schemas.microsoft.com/office/drawing/2014/main" id="{B2E17E1D-5E9C-4782-A550-1FA7C170295B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838200" y="2894471"/>
            <a:ext cx="5041900" cy="3093579"/>
          </a:xfr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  <p:sp>
        <p:nvSpPr>
          <p:cNvPr id="15" name="内容占位符 6">
            <a:extLst>
              <a:ext uri="{FF2B5EF4-FFF2-40B4-BE49-F238E27FC236}">
                <a16:creationId xmlns:a16="http://schemas.microsoft.com/office/drawing/2014/main" id="{9AE8FA97-2778-4811-810F-CA386FE3C234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501205" y="2894471"/>
            <a:ext cx="5041900" cy="3093579"/>
          </a:xfr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6564035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和字幕">
    <p:bg>
      <p:bgPr>
        <a:solidFill>
          <a:schemeClr val="bg2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id="{14A22209-F6F4-814A-9719-87CDCD23C55F}"/>
              </a:ext>
            </a:extLst>
          </p:cNvPr>
          <p:cNvSpPr/>
          <p:nvPr userDrawn="1"/>
        </p:nvSpPr>
        <p:spPr>
          <a:xfrm>
            <a:off x="0" y="914400"/>
            <a:ext cx="12192000" cy="5029200"/>
          </a:xfrm>
          <a:prstGeom prst="rect">
            <a:avLst/>
          </a:prstGeom>
          <a:pattFill prst="lgGrid">
            <a:fgClr>
              <a:schemeClr val="tx2">
                <a:lumMod val="10000"/>
                <a:lumOff val="9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51817374-D7A2-2F4D-91C6-E24955F0018B}"/>
              </a:ext>
            </a:extLst>
          </p:cNvPr>
          <p:cNvSpPr/>
          <p:nvPr userDrawn="1"/>
        </p:nvSpPr>
        <p:spPr>
          <a:xfrm>
            <a:off x="5951621" y="1803214"/>
            <a:ext cx="6240379" cy="32528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id="{09FBA462-7E60-BA4E-9A1E-3B5E69DACB3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2F7E77FB-0806-4C98-8186-4A8C4DDBA0D7}" type="datetime1">
              <a:rPr lang="zh-CN" altLang="en-US" smtClean="0"/>
              <a:t>2022/1/5</a:t>
            </a:fld>
            <a:endParaRPr 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1FD5A6F-AE17-4E4C-9567-DB3B02853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F705D35-D126-3B47-A82C-2A13EA9E0A6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标题 1">
            <a:extLst>
              <a:ext uri="{FF2B5EF4-FFF2-40B4-BE49-F238E27FC236}">
                <a16:creationId xmlns:a16="http://schemas.microsoft.com/office/drawing/2014/main" id="{656FB1BA-653F-254C-9C39-2A5BDD763E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4545" y="2028031"/>
            <a:ext cx="5058209" cy="583800"/>
          </a:xfrm>
          <a:prstGeom prst="rect">
            <a:avLst/>
          </a:prstGeom>
        </p:spPr>
        <p:txBody>
          <a:bodyPr lIns="91440" rIns="91440" rtlCol="0">
            <a:noAutofit/>
          </a:bodyPr>
          <a:lstStyle>
            <a:lvl1pPr>
              <a:defRPr sz="2400" b="1" i="0" spc="150" baseline="0">
                <a:solidFill>
                  <a:schemeClr val="bg2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noProof="0"/>
          </a:p>
        </p:txBody>
      </p:sp>
      <p:sp>
        <p:nvSpPr>
          <p:cNvPr id="13" name="图片占位符 10">
            <a:extLst>
              <a:ext uri="{FF2B5EF4-FFF2-40B4-BE49-F238E27FC236}">
                <a16:creationId xmlns:a16="http://schemas.microsoft.com/office/drawing/2014/main" id="{AD5E91DA-7D30-8C45-9BE7-5F82AA824B1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2925" y="0"/>
            <a:ext cx="5408696" cy="6858000"/>
          </a:xfrm>
          <a:prstGeom prst="rect">
            <a:avLst/>
          </a:prstGeom>
          <a:solidFill>
            <a:schemeClr val="bg2"/>
          </a:solidFill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单击图标添加图片</a:t>
            </a:r>
            <a:endParaRPr lang="zh-cn" noProof="0"/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24B3A0EA-D5DD-4E60-90A9-6338842407FB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494463" y="2611438"/>
            <a:ext cx="5058209" cy="2165350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0150079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accent4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>
            <a:extLst>
              <a:ext uri="{FF2B5EF4-FFF2-40B4-BE49-F238E27FC236}">
                <a16:creationId xmlns:a16="http://schemas.microsoft.com/office/drawing/2014/main" id="{218A28A8-5C75-FC4B-9A28-8F343DF4B1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1FD5A6F-AE17-4E4C-9567-DB3B02853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F705D35-D126-3B47-A82C-2A13EA9E0A6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2796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BB9EAC25-66D1-1245-97FD-3B58401328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zh-cn" noProof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E2069B3-0468-584A-914E-91C8C91C7F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zh-cn" noProof="0"/>
              <a:t>单击此处编辑母版文本样式</a:t>
            </a:r>
          </a:p>
          <a:p>
            <a:pPr lvl="1" rtl="0"/>
            <a:r>
              <a:rPr lang="zh-cn" noProof="0"/>
              <a:t>第二级</a:t>
            </a:r>
          </a:p>
          <a:p>
            <a:pPr lvl="2" rtl="0"/>
            <a:r>
              <a:rPr lang="zh-cn" noProof="0"/>
              <a:t>第三级</a:t>
            </a:r>
          </a:p>
          <a:p>
            <a:pPr lvl="3" rtl="0"/>
            <a:r>
              <a:rPr lang="zh-cn" noProof="0"/>
              <a:t>第四级</a:t>
            </a:r>
          </a:p>
          <a:p>
            <a:pPr lvl="4" rtl="0"/>
            <a:r>
              <a:rPr lang="zh-cn" noProof="0"/>
              <a:t>第五级</a:t>
            </a: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47A988C-554B-E64F-A698-DE3EF9CA077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38200" y="6356350"/>
            <a:ext cx="7315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98157E6-BBF7-AB4A-B5DD-B39A65C17B0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04706" y="6356350"/>
            <a:ext cx="4490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F705D35-D126-3B47-A82C-2A13EA9E0A6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75655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88" r:id="rId2"/>
    <p:sldLayoutId id="2147483661" r:id="rId3"/>
    <p:sldLayoutId id="2147483690" r:id="rId4"/>
    <p:sldLayoutId id="2147483692" r:id="rId5"/>
    <p:sldLayoutId id="2147483655" r:id="rId6"/>
  </p:sldLayoutIdLs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50000"/>
        </a:lnSpc>
        <a:spcBef>
          <a:spcPts val="1500"/>
        </a:spcBef>
        <a:buClr>
          <a:schemeClr val="accent3">
            <a:lumMod val="75000"/>
          </a:schemeClr>
        </a:buClr>
        <a:buFont typeface="Wingdings" panose="05000000000000000000" pitchFamily="2" charset="2"/>
        <a:buChar char="§"/>
        <a:defRPr sz="1500" kern="1200" spc="150" baseline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3">
            <a:lumMod val="75000"/>
          </a:schemeClr>
        </a:buClr>
        <a:buFont typeface="Wingdings" panose="05000000000000000000" pitchFamily="2" charset="2"/>
        <a:buChar char="§"/>
        <a:defRPr sz="1500" kern="1200" spc="150" baseline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3">
            <a:lumMod val="75000"/>
          </a:schemeClr>
        </a:buClr>
        <a:buFont typeface="Wingdings" panose="05000000000000000000" pitchFamily="2" charset="2"/>
        <a:buChar char="§"/>
        <a:defRPr sz="1400" kern="1200" spc="150" baseline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3">
            <a:lumMod val="75000"/>
          </a:schemeClr>
        </a:buClr>
        <a:buFont typeface="Wingdings" panose="05000000000000000000" pitchFamily="2" charset="2"/>
        <a:buChar char="§"/>
        <a:defRPr sz="1400" kern="1200" spc="150" baseline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3">
            <a:lumMod val="75000"/>
          </a:schemeClr>
        </a:buClr>
        <a:buFont typeface="Wingdings" panose="05000000000000000000" pitchFamily="2" charset="2"/>
        <a:buChar char="§"/>
        <a:defRPr sz="1400" kern="1200" spc="150" baseline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f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9">
            <a:extLst>
              <a:ext uri="{FF2B5EF4-FFF2-40B4-BE49-F238E27FC236}">
                <a16:creationId xmlns:a16="http://schemas.microsoft.com/office/drawing/2014/main" id="{802AA36A-8685-4D91-92E4-CBC45883BF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zh-CN" altLang="en-US" sz="4400" dirty="0"/>
              <a:t>北京汽车市场分析</a:t>
            </a:r>
            <a:endParaRPr lang="zh-cn" sz="4400" dirty="0"/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FF1EEC5C-B452-49AC-85CC-33670A64C47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 rtlCol="0">
            <a:normAutofit/>
          </a:bodyPr>
          <a:lstStyle/>
          <a:p>
            <a:pPr rtl="0"/>
            <a:r>
              <a:rPr lang="en-US" altLang="zh-CN" dirty="0"/>
              <a:t>2021</a:t>
            </a:r>
            <a:r>
              <a:rPr lang="zh-CN" altLang="en-US" dirty="0"/>
              <a:t>年</a:t>
            </a:r>
            <a:r>
              <a:rPr lang="en-US" altLang="zh-CN" dirty="0"/>
              <a:t>11</a:t>
            </a:r>
            <a:r>
              <a:rPr lang="zh-CN" altLang="en-US" dirty="0"/>
              <a:t>月</a:t>
            </a:r>
            <a:endParaRPr lang="zh-cn" dirty="0"/>
          </a:p>
        </p:txBody>
      </p:sp>
      <p:pic>
        <p:nvPicPr>
          <p:cNvPr id="11" name="图片占位符 10">
            <a:extLst>
              <a:ext uri="{FF2B5EF4-FFF2-40B4-BE49-F238E27FC236}">
                <a16:creationId xmlns:a16="http://schemas.microsoft.com/office/drawing/2014/main" id="{EDFB3CE4-E079-4F26-A818-949C73327907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/>
          <a:srcRect t="2596" b="259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7123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2021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年北京新车交易情况</a:t>
            </a:r>
            <a:endParaRPr lang="zh-cn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A334BCC-2D88-4919-BA66-FE3FCE4A5442}"/>
              </a:ext>
            </a:extLst>
          </p:cNvPr>
          <p:cNvSpPr txBox="1"/>
          <p:nvPr/>
        </p:nvSpPr>
        <p:spPr>
          <a:xfrm>
            <a:off x="7466120" y="1869155"/>
            <a:ext cx="4172504" cy="43636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41630" algn="ctr">
              <a:lnSpc>
                <a:spcPts val="2400"/>
              </a:lnSpc>
            </a:pPr>
            <a:r>
              <a:rPr lang="zh-CN" altLang="en-US" sz="24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二手车交易</a:t>
            </a:r>
            <a:r>
              <a:rPr lang="zh-CN" altLang="zh-CN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情况</a:t>
            </a:r>
            <a:endParaRPr lang="en-US" altLang="zh-CN" sz="2400" b="1" kern="100" dirty="0">
              <a:effectLst/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341630" algn="ctr">
              <a:lnSpc>
                <a:spcPts val="2400"/>
              </a:lnSpc>
            </a:pPr>
            <a:endParaRPr lang="zh-CN" altLang="zh-CN" sz="24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月份北京市二手车成交过户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5.47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万辆次，环比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 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4.67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上涨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17.08%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，同比下降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36.28%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，外迁率为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40.92%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1-11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月北京市累计成交过户二手车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61.7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万辆次，同比去年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55.47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万辆次累计上涨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11.24%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。新旧车交易比例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︰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1.04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，基本持平。</a:t>
            </a: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zh-CN" altLang="zh-CN" sz="16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B92F90B4-70E5-4FC8-88B5-3D7CC9BF59A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38395410"/>
              </p:ext>
            </p:extLst>
          </p:nvPr>
        </p:nvGraphicFramePr>
        <p:xfrm>
          <a:off x="328473" y="2095130"/>
          <a:ext cx="6924583" cy="38972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5" name="图片 4">
            <a:extLst>
              <a:ext uri="{FF2B5EF4-FFF2-40B4-BE49-F238E27FC236}">
                <a16:creationId xmlns:a16="http://schemas.microsoft.com/office/drawing/2014/main" id="{B5D1FF94-E1B5-44C6-9EA6-34350659DF0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12048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FE5064C-0C77-40EF-B78A-227F2C9234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413" y="449872"/>
            <a:ext cx="10904438" cy="583800"/>
          </a:xfrm>
        </p:spPr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2021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年北京新车交易情况</a:t>
            </a:r>
            <a:endParaRPr 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1FFDDD6-E8E3-4FD4-A371-90094C459EEF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 rtlCol="0">
            <a:normAutofit fontScale="92500" lnSpcReduction="10000"/>
          </a:bodyPr>
          <a:lstStyle/>
          <a:p>
            <a:pPr rtl="0">
              <a:buFont typeface="Wingdings" panose="05000000000000000000" pitchFamily="2" charset="2"/>
              <a:buChar char="l"/>
            </a:pPr>
            <a:r>
              <a:rPr lang="en-US" sz="1800" dirty="0"/>
              <a:t>11</a:t>
            </a:r>
            <a:r>
              <a:rPr lang="zh-CN" altLang="en-US" sz="1800" dirty="0"/>
              <a:t>月份北京整体销售依然低迷，与</a:t>
            </a:r>
            <a:r>
              <a:rPr lang="en-US" altLang="zh-CN" sz="1800" dirty="0"/>
              <a:t>10</a:t>
            </a:r>
            <a:r>
              <a:rPr lang="zh-CN" altLang="en-US" sz="1800" dirty="0"/>
              <a:t>月环比虽有小幅提升，但同比降幅依然巨大；</a:t>
            </a:r>
            <a:r>
              <a:rPr lang="en-US" altLang="zh-CN" sz="1800" dirty="0"/>
              <a:t>11</a:t>
            </a:r>
            <a:r>
              <a:rPr lang="zh-CN" altLang="en-US" sz="1800" dirty="0"/>
              <a:t>月受北京疫情影响更加严重，消费需求下降明显，疫情防控限制了京外消费需求，进口车销售及北京二手车外迁率下降明显，</a:t>
            </a:r>
            <a:r>
              <a:rPr lang="en-US" altLang="zh-CN" sz="1800" dirty="0"/>
              <a:t>11</a:t>
            </a:r>
            <a:r>
              <a:rPr lang="zh-CN" altLang="en-US" sz="1800" dirty="0"/>
              <a:t>月二手车整体交易量虽环比有所提升，但同比下降幅度继续加大，远低于逾期。芯片</a:t>
            </a:r>
            <a:r>
              <a:rPr lang="zh-CN" altLang="zh-CN" sz="1800" dirty="0"/>
              <a:t>紧张</a:t>
            </a:r>
            <a:r>
              <a:rPr lang="zh-CN" altLang="en-US" sz="1800" dirty="0"/>
              <a:t>依然影响国产车汽油车和进口车的货源供应，</a:t>
            </a:r>
            <a:r>
              <a:rPr lang="en-US" altLang="zh-CN" sz="1800" dirty="0"/>
              <a:t>11</a:t>
            </a:r>
            <a:r>
              <a:rPr lang="zh-CN" altLang="en-US" sz="1800" dirty="0"/>
              <a:t>月份虽有双十一等传统促销活动，但相关汽车</a:t>
            </a:r>
            <a:r>
              <a:rPr lang="zh-CN" altLang="zh-CN" sz="1800" dirty="0"/>
              <a:t>促销力度远远低于往年。</a:t>
            </a:r>
            <a:r>
              <a:rPr lang="zh-CN" altLang="en-US" sz="1800" dirty="0"/>
              <a:t>新能源汽车货源供应相对充足，但受指标影响，</a:t>
            </a:r>
            <a:r>
              <a:rPr lang="en-US" altLang="zh-CN" sz="1800" dirty="0"/>
              <a:t>11</a:t>
            </a:r>
            <a:r>
              <a:rPr lang="zh-CN" altLang="en-US" sz="1800" dirty="0"/>
              <a:t>月销量环比虽有提升，但与指标刚发放的几个月相比仍相差很大。</a:t>
            </a:r>
            <a:endParaRPr lang="en-US" altLang="zh-CN" sz="1800" dirty="0"/>
          </a:p>
          <a:p>
            <a:pPr rtl="0">
              <a:buFont typeface="Wingdings" panose="05000000000000000000" pitchFamily="2" charset="2"/>
              <a:buChar char="l"/>
            </a:pPr>
            <a:r>
              <a:rPr lang="en-US" altLang="zh-CN" sz="1800" dirty="0"/>
              <a:t>12</a:t>
            </a:r>
            <a:r>
              <a:rPr lang="zh-CN" altLang="en-US" sz="1800" dirty="0"/>
              <a:t>月北京当地疫情基本清零，但国内疫情多点爆发，疫情不断。北京临近奥运举办期，各类疫情防控措施还在不断加强，尤其是对离返京人员的管控措施。年底往往是一年的汽车消费旺季，但今年北京</a:t>
            </a:r>
            <a:r>
              <a:rPr lang="en-US" altLang="zh-CN" sz="1800" dirty="0"/>
              <a:t>12</a:t>
            </a:r>
            <a:r>
              <a:rPr lang="zh-CN" altLang="en-US" sz="1800" dirty="0"/>
              <a:t>月份难以实现汽车旺销。</a:t>
            </a:r>
            <a:r>
              <a:rPr lang="en-US" altLang="zh-CN" sz="1800" dirty="0"/>
              <a:t>12</a:t>
            </a:r>
            <a:r>
              <a:rPr lang="zh-CN" altLang="en-US" sz="1800" dirty="0"/>
              <a:t>月份北京车市环比整体销量会有小幅增长，但增幅不会太大，主要在新能源汽车和二手车，销售价格竞争会进一步加强，年底经销商为增加销量出现单车利润下降的情况。年底是汽车企业开始布局未来一年发展的重要时期，流通渠道变动加大，很多企业开始布局新的销售网点。</a:t>
            </a:r>
            <a:endParaRPr lang="en-US" altLang="zh-CN" sz="1800" dirty="0"/>
          </a:p>
          <a:p>
            <a:pPr rtl="0"/>
            <a:endParaRPr lang="en-US" altLang="zh-CN" sz="1800" dirty="0"/>
          </a:p>
          <a:p>
            <a:pPr rtl="0"/>
            <a:endParaRPr lang="en-US" sz="1800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EC1A4A3F-E150-4642-9169-701D98E5046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86333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2021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年北京新车交易情况</a:t>
            </a:r>
            <a:endParaRPr lang="zh-cn" dirty="0"/>
          </a:p>
        </p:txBody>
      </p:sp>
      <p:graphicFrame>
        <p:nvGraphicFramePr>
          <p:cNvPr id="7" name="图表 6">
            <a:extLst>
              <a:ext uri="{FF2B5EF4-FFF2-40B4-BE49-F238E27FC236}">
                <a16:creationId xmlns:a16="http://schemas.microsoft.com/office/drawing/2014/main" id="{887903BD-3068-465A-B45A-A7EE0C2E132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60469317"/>
              </p:ext>
            </p:extLst>
          </p:nvPr>
        </p:nvGraphicFramePr>
        <p:xfrm>
          <a:off x="639413" y="1936897"/>
          <a:ext cx="6489356" cy="45438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文本框 7">
            <a:extLst>
              <a:ext uri="{FF2B5EF4-FFF2-40B4-BE49-F238E27FC236}">
                <a16:creationId xmlns:a16="http://schemas.microsoft.com/office/drawing/2014/main" id="{0A334BCC-2D88-4919-BA66-FE3FCE4A5442}"/>
              </a:ext>
            </a:extLst>
          </p:cNvPr>
          <p:cNvSpPr txBox="1"/>
          <p:nvPr/>
        </p:nvSpPr>
        <p:spPr>
          <a:xfrm>
            <a:off x="7466120" y="1963530"/>
            <a:ext cx="4172504" cy="35695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41630" algn="ctr">
              <a:lnSpc>
                <a:spcPts val="2400"/>
              </a:lnSpc>
            </a:pPr>
            <a:r>
              <a:rPr lang="zh-CN" altLang="zh-CN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新车交易情况</a:t>
            </a:r>
            <a:endParaRPr lang="en-US" altLang="zh-CN" sz="2400" b="1" kern="100" dirty="0">
              <a:effectLst/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341630" algn="ctr">
              <a:lnSpc>
                <a:spcPts val="2400"/>
              </a:lnSpc>
            </a:pPr>
            <a:endParaRPr lang="zh-CN" altLang="zh-CN" sz="24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月份北京新车交易</a:t>
            </a:r>
            <a:r>
              <a:rPr lang="en-US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4.92</a:t>
            </a:r>
            <a:r>
              <a:rPr lang="zh-CN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万辆，环比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增长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.06%</a:t>
            </a:r>
            <a:r>
              <a:rPr lang="zh-CN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，低于全国</a:t>
            </a:r>
            <a:r>
              <a:rPr lang="zh-CN" altLang="en-US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增速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8.84</a:t>
            </a:r>
            <a:r>
              <a:rPr lang="zh-CN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个百分点；同比下降</a:t>
            </a:r>
            <a:r>
              <a:rPr lang="en-US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29.3%</a:t>
            </a:r>
            <a:r>
              <a:rPr lang="zh-CN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，降幅高于全国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zh-CN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百分点。</a:t>
            </a:r>
            <a:endParaRPr lang="zh-CN" altLang="zh-CN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月份北京累计交易新车</a:t>
            </a:r>
            <a:r>
              <a:rPr lang="en-US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59.46</a:t>
            </a:r>
            <a:r>
              <a:rPr lang="zh-CN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万辆，同比去年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54</a:t>
            </a:r>
            <a:r>
              <a:rPr lang="en-US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.9</a:t>
            </a:r>
            <a:r>
              <a:rPr lang="zh-CN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万辆累计增长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en-US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.3%</a:t>
            </a:r>
            <a:r>
              <a:rPr lang="zh-CN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，增幅高于全国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.8</a:t>
            </a:r>
            <a:r>
              <a:rPr lang="zh-CN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个百分点。</a:t>
            </a:r>
            <a:endParaRPr lang="zh-CN" altLang="zh-CN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6DD78F1-F915-420E-9ABC-44158296366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2826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2021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年北京新车交易情况</a:t>
            </a:r>
            <a:endParaRPr lang="zh-cn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A334BCC-2D88-4919-BA66-FE3FCE4A5442}"/>
              </a:ext>
            </a:extLst>
          </p:cNvPr>
          <p:cNvSpPr txBox="1"/>
          <p:nvPr/>
        </p:nvSpPr>
        <p:spPr>
          <a:xfrm>
            <a:off x="7466120" y="1963530"/>
            <a:ext cx="4172504" cy="31540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41630" algn="ctr">
              <a:lnSpc>
                <a:spcPts val="2400"/>
              </a:lnSpc>
            </a:pPr>
            <a:r>
              <a:rPr lang="zh-CN" altLang="zh-CN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新车交易情况</a:t>
            </a:r>
            <a:endParaRPr lang="en-US" altLang="zh-CN" sz="2400" b="1" kern="100" dirty="0">
              <a:effectLst/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341630" algn="ctr">
              <a:lnSpc>
                <a:spcPts val="2400"/>
              </a:lnSpc>
            </a:pPr>
            <a:endParaRPr lang="zh-CN" altLang="zh-CN" sz="24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月份北京新车交易同比下降</a:t>
            </a:r>
            <a:r>
              <a:rPr lang="en-US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29.3%</a:t>
            </a:r>
            <a:r>
              <a:rPr lang="zh-CN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连续第三个月同比大幅下降，而且</a:t>
            </a:r>
            <a:r>
              <a:rPr lang="zh-CN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降幅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呈持续增大趋势，</a:t>
            </a:r>
            <a:r>
              <a:rPr lang="en-US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月份北京累计新车</a:t>
            </a:r>
            <a:r>
              <a:rPr lang="zh-CN" altLang="en-US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交易同比增幅已从</a:t>
            </a:r>
            <a:r>
              <a:rPr lang="en-US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月最高时的</a:t>
            </a:r>
            <a:r>
              <a:rPr lang="en-US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76.71%</a:t>
            </a:r>
            <a:r>
              <a:rPr lang="zh-CN" altLang="en-US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下降到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en-US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.3%</a:t>
            </a:r>
            <a:r>
              <a:rPr lang="zh-CN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b="1" kern="100" dirty="0">
              <a:effectLst/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受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2020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年底高基数及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月份疫情影响。</a:t>
            </a:r>
            <a:endParaRPr lang="zh-CN" altLang="zh-CN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75D5A17C-BAD3-4268-AFE0-040D18B0846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51921266"/>
              </p:ext>
            </p:extLst>
          </p:nvPr>
        </p:nvGraphicFramePr>
        <p:xfrm>
          <a:off x="284480" y="1775534"/>
          <a:ext cx="7181641" cy="47167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6" name="图片 5">
            <a:extLst>
              <a:ext uri="{FF2B5EF4-FFF2-40B4-BE49-F238E27FC236}">
                <a16:creationId xmlns:a16="http://schemas.microsoft.com/office/drawing/2014/main" id="{7B87FFB6-716D-4A3E-96EF-62333787048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13041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2021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年北京新车交易情况</a:t>
            </a:r>
            <a:endParaRPr lang="zh-cn" dirty="0"/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A746748F-FCAA-4746-84AD-E206493F0FD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16808960"/>
              </p:ext>
            </p:extLst>
          </p:nvPr>
        </p:nvGraphicFramePr>
        <p:xfrm>
          <a:off x="1156240" y="1493520"/>
          <a:ext cx="9870784" cy="49923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9" name="图片 8">
            <a:extLst>
              <a:ext uri="{FF2B5EF4-FFF2-40B4-BE49-F238E27FC236}">
                <a16:creationId xmlns:a16="http://schemas.microsoft.com/office/drawing/2014/main" id="{D072EC0F-7E0E-4ADA-BCD3-F00104D5568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67514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2021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年北京新车交易情况</a:t>
            </a:r>
            <a:endParaRPr lang="zh-cn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A334BCC-2D88-4919-BA66-FE3FCE4A5442}"/>
              </a:ext>
            </a:extLst>
          </p:cNvPr>
          <p:cNvSpPr txBox="1"/>
          <p:nvPr/>
        </p:nvSpPr>
        <p:spPr>
          <a:xfrm>
            <a:off x="7466120" y="1963530"/>
            <a:ext cx="4172504" cy="32817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41630" algn="ctr"/>
            <a:r>
              <a:rPr lang="zh-CN" altLang="zh-CN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进口车销售情况</a:t>
            </a:r>
            <a:endParaRPr lang="en-US" altLang="zh-CN" sz="2400" b="1" kern="100" dirty="0">
              <a:effectLst/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341630" algn="ctr"/>
            <a:endParaRPr lang="zh-CN" altLang="zh-CN" sz="24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月份北京市进口车交易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3767</a:t>
            </a:r>
            <a:r>
              <a:rPr lang="zh-CN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辆，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zh-CN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环比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基本持平</a:t>
            </a:r>
            <a:r>
              <a:rPr lang="zh-CN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，同比下降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36.53%</a:t>
            </a:r>
            <a:r>
              <a:rPr lang="zh-CN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1-11</a:t>
            </a:r>
            <a:r>
              <a:rPr lang="zh-CN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月份北京进口车累计交易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5.33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</a:t>
            </a:r>
            <a:r>
              <a:rPr lang="zh-CN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辆，同比去年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5.03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</a:t>
            </a:r>
            <a:r>
              <a:rPr lang="zh-CN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辆累计增长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6.14%</a:t>
            </a:r>
            <a:r>
              <a:rPr lang="zh-CN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97BD3F39-229A-4D86-96B6-7F5AD31C01E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29442522"/>
              </p:ext>
            </p:extLst>
          </p:nvPr>
        </p:nvGraphicFramePr>
        <p:xfrm>
          <a:off x="553375" y="1669002"/>
          <a:ext cx="6726313" cy="48383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6" name="图片 5">
            <a:extLst>
              <a:ext uri="{FF2B5EF4-FFF2-40B4-BE49-F238E27FC236}">
                <a16:creationId xmlns:a16="http://schemas.microsoft.com/office/drawing/2014/main" id="{8643331B-C65F-4212-87AB-DF1867E6E10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2332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2021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年北京新车交易情况</a:t>
            </a:r>
            <a:endParaRPr lang="zh-cn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A334BCC-2D88-4919-BA66-FE3FCE4A5442}"/>
              </a:ext>
            </a:extLst>
          </p:cNvPr>
          <p:cNvSpPr txBox="1"/>
          <p:nvPr/>
        </p:nvSpPr>
        <p:spPr>
          <a:xfrm>
            <a:off x="7466120" y="1963530"/>
            <a:ext cx="4172504" cy="24507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41630" algn="ctr"/>
            <a:r>
              <a:rPr lang="zh-CN" altLang="zh-CN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进口车销售情况</a:t>
            </a:r>
            <a:endParaRPr lang="en-US" altLang="zh-CN" sz="2400" b="1" kern="100" dirty="0">
              <a:effectLst/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341630" algn="ctr"/>
            <a:endParaRPr lang="zh-CN" altLang="zh-CN" sz="24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累计进口车销量</a:t>
            </a:r>
            <a:r>
              <a:rPr lang="zh-CN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占北京新车交易总量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8.97%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北京市进口车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销量</a:t>
            </a:r>
            <a:r>
              <a:rPr lang="zh-CN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占北京市新车交易总量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连续第四个月占比下滑，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月份只有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7.66%</a:t>
            </a:r>
            <a:r>
              <a:rPr lang="zh-CN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780B2389-3ECF-41EC-8A61-F9F1BE83FC3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90701918"/>
              </p:ext>
            </p:extLst>
          </p:nvPr>
        </p:nvGraphicFramePr>
        <p:xfrm>
          <a:off x="477520" y="1483360"/>
          <a:ext cx="7305040" cy="46549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9" name="图片 8">
            <a:extLst>
              <a:ext uri="{FF2B5EF4-FFF2-40B4-BE49-F238E27FC236}">
                <a16:creationId xmlns:a16="http://schemas.microsoft.com/office/drawing/2014/main" id="{BAF30561-6D3C-40D3-ABDE-E3AB9DB88FA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7861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2021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年北京新车交易情况</a:t>
            </a:r>
            <a:endParaRPr lang="zh-cn" dirty="0"/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46F17CEE-D1D4-4C16-B8F8-9CB2ECA235C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60740508"/>
              </p:ext>
            </p:extLst>
          </p:nvPr>
        </p:nvGraphicFramePr>
        <p:xfrm>
          <a:off x="1755446" y="1166707"/>
          <a:ext cx="7855914" cy="51223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9" name="图片 8">
            <a:extLst>
              <a:ext uri="{FF2B5EF4-FFF2-40B4-BE49-F238E27FC236}">
                <a16:creationId xmlns:a16="http://schemas.microsoft.com/office/drawing/2014/main" id="{D3B71356-A592-4325-ABAD-F7FEA8D3BAF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00076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2021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年北京新车交易情况</a:t>
            </a:r>
            <a:endParaRPr lang="zh-cn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A334BCC-2D88-4919-BA66-FE3FCE4A5442}"/>
              </a:ext>
            </a:extLst>
          </p:cNvPr>
          <p:cNvSpPr txBox="1"/>
          <p:nvPr/>
        </p:nvSpPr>
        <p:spPr>
          <a:xfrm>
            <a:off x="7466120" y="1549559"/>
            <a:ext cx="4172504" cy="47288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41630" algn="ctr">
              <a:lnSpc>
                <a:spcPts val="2400"/>
              </a:lnSpc>
            </a:pPr>
            <a:r>
              <a:rPr lang="zh-CN" altLang="zh-CN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新</a:t>
            </a:r>
            <a:r>
              <a:rPr lang="zh-CN" altLang="en-US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能源汽车销售</a:t>
            </a:r>
            <a:r>
              <a:rPr lang="zh-CN" altLang="zh-CN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情况</a:t>
            </a:r>
            <a:endParaRPr lang="en-US" altLang="zh-CN" sz="2400" b="1" kern="100" dirty="0">
              <a:effectLst/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341630" algn="ctr">
              <a:lnSpc>
                <a:spcPts val="2400"/>
              </a:lnSpc>
            </a:pPr>
            <a:endParaRPr lang="zh-CN" altLang="zh-CN" sz="24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月份北京市新能源汽车共交易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1.46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万台，环比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增长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6.82%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，同比下降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6.16%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，占新车总交易量的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29.59%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。纯电动汽车销售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1.03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万台，占新能源汽车销量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70.54%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。国产新能源汽车销售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1.41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万辆，占新能源汽车销量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96.68%%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16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月份北京新能源汽车累计交易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14.8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万台，同比去年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10.9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万台增长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35.39%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。纯电动汽车销售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10.9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万台，占新能源汽车销量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73.67%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。国产新能源汽车销售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14.07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万辆，占新能源汽车销量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95.08%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16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F3DEA445-0777-4564-B5A3-20889AC797B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27535775"/>
              </p:ext>
            </p:extLst>
          </p:nvPr>
        </p:nvGraphicFramePr>
        <p:xfrm>
          <a:off x="339823" y="1995487"/>
          <a:ext cx="7126297" cy="39850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6" name="图片 5">
            <a:extLst>
              <a:ext uri="{FF2B5EF4-FFF2-40B4-BE49-F238E27FC236}">
                <a16:creationId xmlns:a16="http://schemas.microsoft.com/office/drawing/2014/main" id="{27930356-5009-4789-8285-E625A9D8334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0946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2021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年北京新车交易情况</a:t>
            </a:r>
            <a:endParaRPr lang="zh-cn" dirty="0"/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536706F5-A97E-47CD-BD30-19EB393B5F3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66379232"/>
              </p:ext>
            </p:extLst>
          </p:nvPr>
        </p:nvGraphicFramePr>
        <p:xfrm>
          <a:off x="1391920" y="1635760"/>
          <a:ext cx="8575040" cy="4399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9" name="图片 8">
            <a:extLst>
              <a:ext uri="{FF2B5EF4-FFF2-40B4-BE49-F238E27FC236}">
                <a16:creationId xmlns:a16="http://schemas.microsoft.com/office/drawing/2014/main" id="{0E9C7FF1-4606-4D32-AFC1-7DB6F3479E6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510701"/>
      </p:ext>
    </p:extLst>
  </p:cSld>
  <p:clrMapOvr>
    <a:masterClrMapping/>
  </p:clrMapOvr>
</p:sld>
</file>

<file path=ppt/theme/theme1.xml><?xml version="1.0" encoding="utf-8"?>
<a:theme xmlns:a="http://schemas.openxmlformats.org/drawingml/2006/main" name="最小和静音">
  <a:themeElements>
    <a:clrScheme name="Japan Navy">
      <a:dk1>
        <a:srgbClr val="231B23"/>
      </a:dk1>
      <a:lt1>
        <a:srgbClr val="FCF5E5"/>
      </a:lt1>
      <a:dk2>
        <a:srgbClr val="282C47"/>
      </a:dk2>
      <a:lt2>
        <a:srgbClr val="FCF5E5"/>
      </a:lt2>
      <a:accent1>
        <a:srgbClr val="FDA431"/>
      </a:accent1>
      <a:accent2>
        <a:srgbClr val="4DA1A8"/>
      </a:accent2>
      <a:accent3>
        <a:srgbClr val="D7E7BA"/>
      </a:accent3>
      <a:accent4>
        <a:srgbClr val="FCF5E5"/>
      </a:accent4>
      <a:accent5>
        <a:srgbClr val="282C47"/>
      </a:accent5>
      <a:accent6>
        <a:srgbClr val="EECED3"/>
      </a:accent6>
      <a:hlink>
        <a:srgbClr val="FCA330"/>
      </a:hlink>
      <a:folHlink>
        <a:srgbClr val="4DA1A8"/>
      </a:folHlink>
    </a:clrScheme>
    <a:fontScheme name="Japanese Template">
      <a:majorFont>
        <a:latin typeface="Meiryo UI"/>
        <a:ea typeface=""/>
        <a:cs typeface=""/>
      </a:majorFont>
      <a:minorFont>
        <a:latin typeface="Meiryo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42101380_TF89826194.potx" id="{3443F8FC-BDEE-40A4-8221-E257178A440E}" vid="{246DA379-CE2B-4367-82B3-8AA8B992D76F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{E33BC3C8-75D8-4C57-8708-783E4BA369E5}tf89826194_win32</Template>
  <TotalTime>1435</TotalTime>
  <Words>862</Words>
  <Application>Microsoft Office PowerPoint</Application>
  <PresentationFormat>宽屏</PresentationFormat>
  <Paragraphs>68</Paragraphs>
  <Slides>11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9" baseType="lpstr">
      <vt:lpstr>Meiryo UI</vt:lpstr>
      <vt:lpstr>Microsoft YaHei UI</vt:lpstr>
      <vt:lpstr>等线</vt:lpstr>
      <vt:lpstr>宋体</vt:lpstr>
      <vt:lpstr>Arial</vt:lpstr>
      <vt:lpstr>Calibri</vt:lpstr>
      <vt:lpstr>Wingdings</vt:lpstr>
      <vt:lpstr>最小和静音</vt:lpstr>
      <vt:lpstr>北京汽车市场分析</vt:lpstr>
      <vt:lpstr>2021年北京新车交易情况</vt:lpstr>
      <vt:lpstr>2021年北京新车交易情况</vt:lpstr>
      <vt:lpstr>2021年北京新车交易情况</vt:lpstr>
      <vt:lpstr>2021年北京新车交易情况</vt:lpstr>
      <vt:lpstr>2021年北京新车交易情况</vt:lpstr>
      <vt:lpstr>2021年北京新车交易情况</vt:lpstr>
      <vt:lpstr>2021年北京新车交易情况</vt:lpstr>
      <vt:lpstr>2021年北京新车交易情况</vt:lpstr>
      <vt:lpstr>2021年北京新车交易情况</vt:lpstr>
      <vt:lpstr>2021年北京新车交易情况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北京汽车市场分析</dc:title>
  <dc:creator>guoyyc@sina.com</dc:creator>
  <cp:lastModifiedBy>guoyyc@sina.com</cp:lastModifiedBy>
  <cp:revision>10</cp:revision>
  <dcterms:created xsi:type="dcterms:W3CDTF">2021-12-26T04:02:55Z</dcterms:created>
  <dcterms:modified xsi:type="dcterms:W3CDTF">2022-01-05T02:32:29Z</dcterms:modified>
</cp:coreProperties>
</file>