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302" r:id="rId2"/>
    <p:sldId id="288" r:id="rId3"/>
    <p:sldId id="307" r:id="rId4"/>
    <p:sldId id="308" r:id="rId5"/>
    <p:sldId id="312" r:id="rId6"/>
    <p:sldId id="316" r:id="rId7"/>
    <p:sldId id="304" r:id="rId8"/>
    <p:sldId id="310" r:id="rId9"/>
    <p:sldId id="309" r:id="rId10"/>
    <p:sldId id="314" r:id="rId11"/>
    <p:sldId id="305" r:id="rId12"/>
    <p:sldId id="311" r:id="rId13"/>
    <p:sldId id="313" r:id="rId14"/>
    <p:sldId id="315" r:id="rId15"/>
    <p:sldId id="306" r:id="rId16"/>
    <p:sldId id="303" r:id="rId17"/>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C48"/>
    <a:srgbClr val="2C2D39"/>
    <a:srgbClr val="242630"/>
    <a:srgbClr val="2A1F43"/>
    <a:srgbClr val="0C1B43"/>
    <a:srgbClr val="000000"/>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72" d="100"/>
          <a:sy n="72" d="100"/>
        </p:scale>
        <p:origin x="456" y="64"/>
      </p:cViewPr>
      <p:guideLst/>
    </p:cSldViewPr>
  </p:slideViewPr>
  <p:notesTextViewPr>
    <p:cViewPr>
      <p:scale>
        <a:sx n="1" d="1"/>
        <a:sy n="1" d="1"/>
      </p:scale>
      <p:origin x="0" y="0"/>
    </p:cViewPr>
  </p:notesText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2"/>
          <c:order val="2"/>
          <c:tx>
            <c:strRef>
              <c:f>Sheet1!$A$4</c:f>
              <c:strCache>
                <c:ptCount val="1"/>
                <c:pt idx="0">
                  <c:v>2020年</c:v>
                </c:pt>
              </c:strCache>
            </c:strRef>
          </c:tx>
          <c:spPr>
            <a:solidFill>
              <a:schemeClr val="accent5"/>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Sheet1!$B$4:$M$4</c:f>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c:ext xmlns:c16="http://schemas.microsoft.com/office/drawing/2014/chart" uri="{C3380CC4-5D6E-409C-BE32-E72D297353CC}">
              <c16:uniqueId val="{00000000-67D8-461F-ADE0-CE3147A56A5D}"/>
            </c:ext>
          </c:extLst>
        </c:ser>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c:ext xmlns:c16="http://schemas.microsoft.com/office/drawing/2014/chart" uri="{C3380CC4-5D6E-409C-BE32-E72D297353CC}">
              <c16:uniqueId val="{00000001-67D8-461F-ADE0-CE3147A56A5D}"/>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3124605893096326"/>
          <c:h val="7.967316350341927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000" b="1" dirty="0"/>
              <a:t>2021</a:t>
            </a:r>
            <a:r>
              <a:rPr lang="zh-CN" altLang="en-US" sz="2000" b="1" dirty="0"/>
              <a:t>年北京国产混合电动汽车品牌销售排行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Sheet1!$A$2:$A$6</c:f>
              <c:strCache>
                <c:ptCount val="5"/>
                <c:pt idx="0">
                  <c:v>荣威</c:v>
                </c:pt>
                <c:pt idx="1">
                  <c:v>比亚迪</c:v>
                </c:pt>
                <c:pt idx="2">
                  <c:v>理想</c:v>
                </c:pt>
                <c:pt idx="3">
                  <c:v>本田</c:v>
                </c:pt>
                <c:pt idx="4">
                  <c:v>丰田</c:v>
                </c:pt>
              </c:strCache>
            </c:strRef>
          </c:cat>
          <c:val>
            <c:numRef>
              <c:f>Sheet1!$B$2:$B$6</c:f>
              <c:numCache>
                <c:formatCode>General</c:formatCode>
                <c:ptCount val="5"/>
                <c:pt idx="0">
                  <c:v>473</c:v>
                </c:pt>
                <c:pt idx="1">
                  <c:v>2919</c:v>
                </c:pt>
                <c:pt idx="2">
                  <c:v>3468</c:v>
                </c:pt>
                <c:pt idx="3">
                  <c:v>11752</c:v>
                </c:pt>
                <c:pt idx="4">
                  <c:v>15545</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max val="16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2"/>
          <c:order val="2"/>
          <c:tx>
            <c:strRef>
              <c:f>Sheet1!$A$4</c:f>
              <c:strCache>
                <c:ptCount val="1"/>
                <c:pt idx="0">
                  <c:v>2020年</c:v>
                </c:pt>
              </c:strCache>
            </c:strRef>
          </c:tx>
          <c:spPr>
            <a:solidFill>
              <a:schemeClr val="accent5"/>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Sheet1!$B$4:$M$4</c:f>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c:ext xmlns:c16="http://schemas.microsoft.com/office/drawing/2014/chart" uri="{C3380CC4-5D6E-409C-BE32-E72D297353CC}">
              <c16:uniqueId val="{00000000-4FFC-4458-BFD6-6F5E02942FAD}"/>
            </c:ext>
          </c:extLst>
        </c:ser>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49233</c:v>
                </c:pt>
                <c:pt idx="1">
                  <c:v>25245</c:v>
                </c:pt>
                <c:pt idx="2">
                  <c:v>63976</c:v>
                </c:pt>
                <c:pt idx="3">
                  <c:v>63656</c:v>
                </c:pt>
                <c:pt idx="4">
                  <c:v>57391</c:v>
                </c:pt>
                <c:pt idx="5">
                  <c:v>65404</c:v>
                </c:pt>
                <c:pt idx="6">
                  <c:v>66212</c:v>
                </c:pt>
                <c:pt idx="7">
                  <c:v>66867</c:v>
                </c:pt>
                <c:pt idx="8">
                  <c:v>57654</c:v>
                </c:pt>
                <c:pt idx="9">
                  <c:v>46705</c:v>
                </c:pt>
                <c:pt idx="10">
                  <c:v>54683</c:v>
                </c:pt>
                <c:pt idx="11">
                  <c:v>63233</c:v>
                </c:pt>
              </c:numCache>
            </c:numRef>
          </c:val>
          <c:extLst>
            <c:ext xmlns:c16="http://schemas.microsoft.com/office/drawing/2014/chart" uri="{C3380CC4-5D6E-409C-BE32-E72D297353CC}">
              <c16:uniqueId val="{00000001-4FFC-4458-BFD6-6F5E02942FAD}"/>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r"/>
      <c:layout>
        <c:manualLayout>
          <c:xMode val="edge"/>
          <c:yMode val="edge"/>
          <c:x val="0.32996752181801986"/>
          <c:y val="0.13722207324703606"/>
          <c:w val="0.34784000182014335"/>
          <c:h val="0.10710936674711327"/>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sz="2000" b="1" dirty="0"/>
              <a:t>北京新车月度销量同比增长趋势图</a:t>
            </a:r>
          </a:p>
        </c:rich>
      </c:tx>
      <c:layout>
        <c:manualLayout>
          <c:xMode val="edge"/>
          <c:yMode val="edge"/>
          <c:x val="0.23792534484135389"/>
          <c:y val="3.76957987205477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229922018235603"/>
          <c:y val="0.17132103069159699"/>
          <c:w val="0.85602969867149092"/>
          <c:h val="0.60955445584781776"/>
        </c:manualLayout>
      </c:layout>
      <c:lineChart>
        <c:grouping val="standard"/>
        <c:varyColors val="0"/>
        <c:ser>
          <c:idx val="3"/>
          <c:order val="3"/>
          <c:tx>
            <c:strRef>
              <c:f>Sheet1!$A$5</c:f>
              <c:strCache>
                <c:ptCount val="1"/>
                <c:pt idx="0">
                  <c:v>2021年</c:v>
                </c:pt>
              </c:strCache>
            </c:strRef>
          </c:tx>
          <c:spPr>
            <a:ln w="28575" cap="rnd">
              <a:solidFill>
                <a:schemeClr val="accent2">
                  <a:lumMod val="60000"/>
                </a:schemeClr>
              </a:solidFill>
              <a:round/>
            </a:ln>
            <a:effectLst/>
          </c:spPr>
          <c:marker>
            <c:symbol val="none"/>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c:ext xmlns:c16="http://schemas.microsoft.com/office/drawing/2014/chart" uri="{C3380CC4-5D6E-409C-BE32-E72D297353CC}">
              <c16:uniqueId val="{00000000-77B9-49E4-9F96-C609E5D562D3}"/>
            </c:ext>
          </c:extLst>
        </c:ser>
        <c:ser>
          <c:idx val="4"/>
          <c:order val="4"/>
          <c:tx>
            <c:strRef>
              <c:f>Sheet1!$A$6</c:f>
              <c:strCache>
                <c:ptCount val="1"/>
                <c:pt idx="0">
                  <c:v>2021年累计</c:v>
                </c:pt>
              </c:strCache>
            </c:strRef>
          </c:tx>
          <c:spPr>
            <a:ln w="28575" cap="rnd">
              <a:solidFill>
                <a:schemeClr val="accent4">
                  <a:lumMod val="60000"/>
                </a:schemeClr>
              </a:solidFill>
              <a:round/>
            </a:ln>
            <a:effectLst/>
          </c:spPr>
          <c:marker>
            <c:symbol val="none"/>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c:ext xmlns:c16="http://schemas.microsoft.com/office/drawing/2014/chart" uri="{C3380CC4-5D6E-409C-BE32-E72D297353CC}">
              <c16:uniqueId val="{00000001-77B9-49E4-9F96-C609E5D562D3}"/>
            </c:ext>
          </c:extLst>
        </c:ser>
        <c:dLbls>
          <c:showLegendKey val="0"/>
          <c:showVal val="0"/>
          <c:showCatName val="0"/>
          <c:showSerName val="0"/>
          <c:showPercent val="0"/>
          <c:showBubbleSize val="0"/>
        </c:dLbls>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0"/>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legend>
      <c:legendPos val="b"/>
      <c:layout>
        <c:manualLayout>
          <c:xMode val="edge"/>
          <c:yMode val="edge"/>
          <c:x val="0.35997702214923627"/>
          <c:y val="0.15255569623741297"/>
          <c:w val="0.32968593111240174"/>
          <c:h val="5.668617039094656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2021</a:t>
            </a:r>
            <a:r>
              <a:rPr lang="zh-CN" altLang="en-US" dirty="0"/>
              <a:t>年北京乘用汽油车品牌销售排行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长城汽车</c:v>
                </c:pt>
                <c:pt idx="1">
                  <c:v>广汽丰田</c:v>
                </c:pt>
                <c:pt idx="2">
                  <c:v>吉利汽车</c:v>
                </c:pt>
                <c:pt idx="3">
                  <c:v>广汽本田</c:v>
                </c:pt>
                <c:pt idx="4">
                  <c:v>北京奔驰</c:v>
                </c:pt>
                <c:pt idx="5">
                  <c:v>华晨宝马</c:v>
                </c:pt>
                <c:pt idx="6">
                  <c:v>东风日产</c:v>
                </c:pt>
                <c:pt idx="7">
                  <c:v>上汽大众</c:v>
                </c:pt>
                <c:pt idx="8">
                  <c:v>上汽通用</c:v>
                </c:pt>
                <c:pt idx="9">
                  <c:v>一汽-大众</c:v>
                </c:pt>
              </c:strCache>
            </c:strRef>
          </c:cat>
          <c:val>
            <c:numRef>
              <c:f>Sheet1!$B$2:$B$11</c:f>
              <c:numCache>
                <c:formatCode>General</c:formatCode>
                <c:ptCount val="10"/>
                <c:pt idx="0">
                  <c:v>13118</c:v>
                </c:pt>
                <c:pt idx="1">
                  <c:v>13176</c:v>
                </c:pt>
                <c:pt idx="2">
                  <c:v>13995</c:v>
                </c:pt>
                <c:pt idx="3">
                  <c:v>16756</c:v>
                </c:pt>
                <c:pt idx="4">
                  <c:v>22711</c:v>
                </c:pt>
                <c:pt idx="5">
                  <c:v>24619</c:v>
                </c:pt>
                <c:pt idx="6">
                  <c:v>25175</c:v>
                </c:pt>
                <c:pt idx="7">
                  <c:v>31992</c:v>
                </c:pt>
                <c:pt idx="8">
                  <c:v>32792</c:v>
                </c:pt>
                <c:pt idx="9">
                  <c:v>46045</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2021</a:t>
            </a:r>
            <a:r>
              <a:rPr lang="zh-CN" altLang="en-US" dirty="0"/>
              <a:t>年北京乘用车品牌销售排行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特斯拉汽车</c:v>
                </c:pt>
                <c:pt idx="1">
                  <c:v>北京奔驰</c:v>
                </c:pt>
                <c:pt idx="2">
                  <c:v>广汽丰田</c:v>
                </c:pt>
                <c:pt idx="3">
                  <c:v>广汽本田</c:v>
                </c:pt>
                <c:pt idx="4">
                  <c:v>东风日产</c:v>
                </c:pt>
                <c:pt idx="5">
                  <c:v>华晨宝马</c:v>
                </c:pt>
                <c:pt idx="6">
                  <c:v>上汽通用</c:v>
                </c:pt>
                <c:pt idx="7">
                  <c:v>上汽大众</c:v>
                </c:pt>
                <c:pt idx="8">
                  <c:v>比亚迪汽车</c:v>
                </c:pt>
                <c:pt idx="9">
                  <c:v>一汽-大众</c:v>
                </c:pt>
              </c:strCache>
            </c:strRef>
          </c:cat>
          <c:val>
            <c:numRef>
              <c:f>Sheet1!$B$2:$B$11</c:f>
              <c:numCache>
                <c:formatCode>General</c:formatCode>
                <c:ptCount val="10"/>
                <c:pt idx="0">
                  <c:v>19192</c:v>
                </c:pt>
                <c:pt idx="1">
                  <c:v>23212</c:v>
                </c:pt>
                <c:pt idx="2">
                  <c:v>23459</c:v>
                </c:pt>
                <c:pt idx="3">
                  <c:v>23612</c:v>
                </c:pt>
                <c:pt idx="4">
                  <c:v>25301</c:v>
                </c:pt>
                <c:pt idx="5">
                  <c:v>26688</c:v>
                </c:pt>
                <c:pt idx="6">
                  <c:v>33245</c:v>
                </c:pt>
                <c:pt idx="7">
                  <c:v>33429</c:v>
                </c:pt>
                <c:pt idx="8">
                  <c:v>33675</c:v>
                </c:pt>
                <c:pt idx="9">
                  <c:v>49386</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2"/>
          <c:order val="2"/>
          <c:tx>
            <c:strRef>
              <c:f>Sheet1!$A$4</c:f>
              <c:strCache>
                <c:ptCount val="1"/>
                <c:pt idx="0">
                  <c:v>2020年</c:v>
                </c:pt>
              </c:strCache>
            </c:strRef>
          </c:tx>
          <c:spPr>
            <a:solidFill>
              <a:schemeClr val="accent5"/>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Sheet1!$B$4:$M$4</c:f>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c:ext xmlns:c16="http://schemas.microsoft.com/office/drawing/2014/chart" uri="{C3380CC4-5D6E-409C-BE32-E72D297353CC}">
              <c16:uniqueId val="{00000000-0F75-4EE8-B86A-57CBA0B241A2}"/>
            </c:ext>
          </c:extLst>
        </c:ser>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c:ext xmlns:c16="http://schemas.microsoft.com/office/drawing/2014/chart" uri="{C3380CC4-5D6E-409C-BE32-E72D297353CC}">
              <c16:uniqueId val="{00000001-0F75-4EE8-B86A-57CBA0B241A2}"/>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338046114088857"/>
          <c:h val="6.735086906706321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000" b="1" dirty="0"/>
              <a:t>2021</a:t>
            </a:r>
            <a:r>
              <a:rPr lang="zh-CN" altLang="en-US" sz="2000" b="1" dirty="0"/>
              <a:t>年销售进口车北京市场占有率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0.00%</c:formatCode>
                <c:ptCount val="12"/>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US" sz="2400" b="1" dirty="0"/>
              <a:t>2021</a:t>
            </a:r>
            <a:r>
              <a:rPr lang="zh-CN" sz="2400" b="1" dirty="0"/>
              <a:t>年北京进口车销量排行</a:t>
            </a:r>
          </a:p>
        </c:rich>
      </c:tx>
      <c:layout>
        <c:manualLayout>
          <c:xMode val="edge"/>
          <c:yMode val="edge"/>
          <c:x val="0.27014837598425195"/>
          <c:y val="4.2187497404804541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吉普</c:v>
                </c:pt>
                <c:pt idx="1">
                  <c:v>迷你</c:v>
                </c:pt>
                <c:pt idx="2">
                  <c:v>丰田</c:v>
                </c:pt>
                <c:pt idx="3">
                  <c:v>沃尔沃</c:v>
                </c:pt>
                <c:pt idx="4">
                  <c:v>路虎</c:v>
                </c:pt>
                <c:pt idx="5">
                  <c:v>保时捷</c:v>
                </c:pt>
                <c:pt idx="6">
                  <c:v>奥迪</c:v>
                </c:pt>
                <c:pt idx="7">
                  <c:v>雷克萨斯</c:v>
                </c:pt>
                <c:pt idx="8">
                  <c:v>宝马</c:v>
                </c:pt>
                <c:pt idx="9">
                  <c:v>奔驰</c:v>
                </c:pt>
              </c:strCache>
            </c:strRef>
          </c:cat>
          <c:val>
            <c:numRef>
              <c:f>Sheet1!$B$2:$B$11</c:f>
              <c:numCache>
                <c:formatCode>General</c:formatCode>
                <c:ptCount val="10"/>
                <c:pt idx="0">
                  <c:v>1646</c:v>
                </c:pt>
                <c:pt idx="1">
                  <c:v>1802</c:v>
                </c:pt>
                <c:pt idx="2">
                  <c:v>2055</c:v>
                </c:pt>
                <c:pt idx="3">
                  <c:v>2073</c:v>
                </c:pt>
                <c:pt idx="4">
                  <c:v>3054</c:v>
                </c:pt>
                <c:pt idx="5">
                  <c:v>4538</c:v>
                </c:pt>
                <c:pt idx="6">
                  <c:v>6873</c:v>
                </c:pt>
                <c:pt idx="7">
                  <c:v>9555</c:v>
                </c:pt>
                <c:pt idx="8">
                  <c:v>9863</c:v>
                </c:pt>
                <c:pt idx="9">
                  <c:v>12106</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2"/>
          <c:order val="2"/>
          <c:tx>
            <c:strRef>
              <c:f>Sheet1!$A$4</c:f>
              <c:strCache>
                <c:ptCount val="1"/>
                <c:pt idx="0">
                  <c:v>2020年</c:v>
                </c:pt>
              </c:strCache>
            </c:strRef>
          </c:tx>
          <c:spPr>
            <a:solidFill>
              <a:schemeClr val="accent5"/>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Sheet1!$B$4:$M$4</c:f>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c:ext xmlns:c16="http://schemas.microsoft.com/office/drawing/2014/chart" uri="{C3380CC4-5D6E-409C-BE32-E72D297353CC}">
              <c16:uniqueId val="{00000000-555C-46A1-B010-BB0771E2986D}"/>
            </c:ext>
          </c:extLst>
        </c:ser>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c:ext xmlns:c16="http://schemas.microsoft.com/office/drawing/2014/chart" uri="{C3380CC4-5D6E-409C-BE32-E72D297353CC}">
              <c16:uniqueId val="{00000001-555C-46A1-B010-BB0771E2986D}"/>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7145313794600621"/>
          <c:h val="9.006269565141564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000" b="1" dirty="0"/>
              <a:t>2021</a:t>
            </a:r>
            <a:r>
              <a:rPr lang="zh-CN" altLang="en-US" sz="2000" b="1" dirty="0"/>
              <a:t>年北京国产纯电动汽车品牌销售排行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欧拉</c:v>
                </c:pt>
                <c:pt idx="1">
                  <c:v>吉利</c:v>
                </c:pt>
                <c:pt idx="2">
                  <c:v>长安</c:v>
                </c:pt>
                <c:pt idx="3">
                  <c:v>大众</c:v>
                </c:pt>
                <c:pt idx="4">
                  <c:v>小鹏</c:v>
                </c:pt>
                <c:pt idx="5">
                  <c:v>蔚来</c:v>
                </c:pt>
                <c:pt idx="6">
                  <c:v>传祺</c:v>
                </c:pt>
                <c:pt idx="7">
                  <c:v>特斯拉</c:v>
                </c:pt>
                <c:pt idx="8">
                  <c:v>北汽新能源</c:v>
                </c:pt>
                <c:pt idx="9">
                  <c:v>比亚迪</c:v>
                </c:pt>
              </c:strCache>
            </c:strRef>
          </c:cat>
          <c:val>
            <c:numRef>
              <c:f>Sheet1!$B$2:$B$11</c:f>
              <c:numCache>
                <c:formatCode>General</c:formatCode>
                <c:ptCount val="10"/>
                <c:pt idx="0">
                  <c:v>2247</c:v>
                </c:pt>
                <c:pt idx="1">
                  <c:v>2311</c:v>
                </c:pt>
                <c:pt idx="2">
                  <c:v>2430</c:v>
                </c:pt>
                <c:pt idx="3">
                  <c:v>4193</c:v>
                </c:pt>
                <c:pt idx="4">
                  <c:v>5409</c:v>
                </c:pt>
                <c:pt idx="5">
                  <c:v>6893</c:v>
                </c:pt>
                <c:pt idx="6">
                  <c:v>6906</c:v>
                </c:pt>
                <c:pt idx="7">
                  <c:v>19192</c:v>
                </c:pt>
                <c:pt idx="8">
                  <c:v>20942</c:v>
                </c:pt>
                <c:pt idx="9">
                  <c:v>29320</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max val="30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majorUnit val="3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2022/2/12</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2022/2/12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2022/2/12</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2022/2/13</a:t>
            </a:fld>
            <a:endParaRPr lang="en-US" dirty="0"/>
          </a:p>
        </p:txBody>
      </p:sp>
    </p:spTree>
    <p:extLst>
      <p:ext uri="{BB962C8B-B14F-4D97-AF65-F5344CB8AC3E}">
        <p14:creationId xmlns:p14="http://schemas.microsoft.com/office/powerpoint/2010/main" val="3785942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4123904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1811508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2022/2/13</a:t>
            </a:fld>
            <a:endParaRPr lang="en-US" dirty="0"/>
          </a:p>
        </p:txBody>
      </p:sp>
    </p:spTree>
    <p:extLst>
      <p:ext uri="{BB962C8B-B14F-4D97-AF65-F5344CB8AC3E}">
        <p14:creationId xmlns:p14="http://schemas.microsoft.com/office/powerpoint/2010/main" val="1048037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16</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2022/2/12</a:t>
            </a:fld>
            <a:endParaRPr lang="en-US" dirty="0"/>
          </a:p>
        </p:txBody>
      </p:sp>
    </p:spTree>
    <p:extLst>
      <p:ext uri="{BB962C8B-B14F-4D97-AF65-F5344CB8AC3E}">
        <p14:creationId xmlns:p14="http://schemas.microsoft.com/office/powerpoint/2010/main" val="3934124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3480245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2022/2/13</a:t>
            </a:fld>
            <a:endParaRPr lang="en-US" dirty="0"/>
          </a:p>
        </p:txBody>
      </p:sp>
    </p:spTree>
    <p:extLst>
      <p:ext uri="{BB962C8B-B14F-4D97-AF65-F5344CB8AC3E}">
        <p14:creationId xmlns:p14="http://schemas.microsoft.com/office/powerpoint/2010/main" val="2790766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2022/2/12</a:t>
            </a:fld>
            <a:endParaRPr lang="en-US" dirty="0"/>
          </a:p>
        </p:txBody>
      </p:sp>
    </p:spTree>
    <p:extLst>
      <p:ext uri="{BB962C8B-B14F-4D97-AF65-F5344CB8AC3E}">
        <p14:creationId xmlns:p14="http://schemas.microsoft.com/office/powerpoint/2010/main" val="3172902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2022/2/12</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2021</a:t>
            </a:r>
            <a:r>
              <a:rPr lang="zh-CN" altLang="en-US" dirty="0"/>
              <a:t>年</a:t>
            </a:r>
            <a:r>
              <a:rPr lang="en-US" altLang="zh-CN" dirty="0"/>
              <a:t>12</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rmAutofit/>
          </a:bodyPr>
          <a:lstStyle/>
          <a:p>
            <a:pPr marL="342900" lvl="0" indent="-342900" algn="just">
              <a:buFont typeface="Wingdings" panose="05000000000000000000" pitchFamily="2" charset="2"/>
              <a:buChar char=""/>
            </a:pP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2021</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年北京进口车销售依然低迷，作为国内进口车的主要消费城市，</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2021</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年进口车占北京新车销售市场份额</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8.81%</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12</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月只有</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7.38%</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，进口车销售市场占有率继续保持下降趋势。国产车型替代、国六标准平行进口车进口受限，部分放开国六</a:t>
            </a:r>
            <a:r>
              <a:rPr lang="en-US" altLang="zh-CN" sz="1800" b="1" kern="100" dirty="0">
                <a:latin typeface="等线" panose="02010600030101010101" pitchFamily="2" charset="-122"/>
                <a:ea typeface="等线" panose="02010600030101010101" pitchFamily="2" charset="-122"/>
                <a:cs typeface="Times New Roman" panose="02020603050405020304" pitchFamily="18" charset="0"/>
              </a:rPr>
              <a:t>B</a:t>
            </a:r>
            <a:r>
              <a:rPr lang="zh-CN" altLang="zh-CN" sz="1800" b="1" kern="100" dirty="0">
                <a:latin typeface="等线" panose="02010600030101010101" pitchFamily="2" charset="-122"/>
                <a:ea typeface="等线" panose="02010600030101010101" pitchFamily="2" charset="-122"/>
                <a:cs typeface="Times New Roman" panose="02020603050405020304" pitchFamily="18" charset="0"/>
              </a:rPr>
              <a:t>车型无法在京上牌、北京疫情防控限制人员进京是造成北京进口车市场占有率持续下滑的主要因素。平行进口车的持续车源紧张，造成经销企业长时间无车可买，严重冲击了京城平行进口车销售渠道。</a:t>
            </a:r>
            <a:endParaRPr lang="en-US" altLang="zh-CN" sz="1800" b="1" kern="100" dirty="0">
              <a:latin typeface="等线" panose="02010600030101010101" pitchFamily="2" charset="-122"/>
              <a:ea typeface="等线" panose="02010600030101010101" pitchFamily="2" charset="-122"/>
              <a:cs typeface="Times New Roman" panose="02020603050405020304" pitchFamily="18" charset="0"/>
            </a:endParaRPr>
          </a:p>
          <a:p>
            <a:pPr marL="342900" indent="-342900" algn="just">
              <a:buFont typeface="Wingdings" panose="05000000000000000000" pitchFamily="2" charset="2"/>
              <a:buChar char=""/>
            </a:pP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北京进口车销售车型占比与全国情况基本相同，进口车销售以轿车及</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SUV</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车型为主，两者占到所有进口车销售的</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96%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，其中</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SUV</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车型排在首位，占比</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51%</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，轿车占比</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45%</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，排在第二位。</a:t>
            </a:r>
          </a:p>
          <a:p>
            <a:pPr marL="342900" indent="-342900" algn="just">
              <a:buFont typeface="Wingdings" panose="05000000000000000000" pitchFamily="2" charset="2"/>
              <a:buChar char=""/>
            </a:pP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从动力类型上看，</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2021</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年新能源汽车占到北京进口车销量的</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13.66%</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，去年相比下降</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2.65</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个百分点，下降的主要原因是特斯拉国产化及国内新能源汽车优势不断提升。进口新能源汽车主要以油电混合动力车型为主，油电混合车型占到新能源进口车总体的</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91%</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，纯电动车型不足</a:t>
            </a:r>
            <a:r>
              <a:rPr lang="en-US" altLang="zh-CN" sz="1800" b="1" kern="100" dirty="0">
                <a:effectLst/>
                <a:latin typeface="等线" panose="02010600030101010101" pitchFamily="2" charset="-122"/>
                <a:ea typeface="等线" panose="02010600030101010101" pitchFamily="2" charset="-122"/>
                <a:cs typeface="Times New Roman" panose="02020603050405020304" pitchFamily="18" charset="0"/>
              </a:rPr>
              <a:t>10%</a:t>
            </a:r>
            <a:r>
              <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rPr>
              <a:t>。</a:t>
            </a:r>
            <a:endParaRPr lang="zh-CN" altLang="zh-CN" sz="1800" b="1"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592593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4728859"/>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28.32%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28.07%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75.43%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1.79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95.7%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月份北京新能源汽车累计交易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16.66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35.39%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12.75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73.67%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14.07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95.08%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4223978789"/>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2896911407"/>
              </p:ext>
            </p:extLst>
          </p:nvPr>
        </p:nvGraphicFramePr>
        <p:xfrm>
          <a:off x="1391920" y="1635760"/>
          <a:ext cx="8575040" cy="439928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693510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4213286108"/>
              </p:ext>
            </p:extLst>
          </p:nvPr>
        </p:nvGraphicFramePr>
        <p:xfrm>
          <a:off x="1198880" y="1635760"/>
          <a:ext cx="7792720" cy="439928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181491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rmAutofit/>
          </a:bodyPr>
          <a:lstStyle/>
          <a:p>
            <a:pPr algn="just">
              <a:buFont typeface="Wingdings" panose="05000000000000000000" pitchFamily="2" charset="2"/>
              <a:buChar char="l"/>
            </a:pP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在全国新能源汽车市场爆发式快速增长的大背景下，</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2021</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年北京新能源汽车继续保持了快速增长的势头，为低迷的北京汽车市场提供了一股活力。在京城新车销售总量持续走低的情况下，新能源汽车在各项政策支持及新能源汽车自身产品的快速迭代和发展下，其市场占有率不断提高。</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2021</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年北京新能源汽车累计交易</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16.66</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万台，同比增长</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35.39%</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。在北京市场占有率达到</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24.88%</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，是全国新能源汽车市场占有率的一倍。做为首都，北京的新能源汽车消费发展远远走在全国前面。率先完成了《新能源汽车产业发展规划（</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2021-2035</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年）》中提到的到</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2025</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年，新能源汽车新车销售量达到汽车新车销售总量</a:t>
            </a:r>
            <a:r>
              <a:rPr lang="en-US" altLang="zh-CN" sz="1800" kern="100" dirty="0">
                <a:latin typeface="宋体" panose="02010600030101010101" pitchFamily="2" charset="-122"/>
                <a:ea typeface="等线" panose="02010600030101010101" pitchFamily="2" charset="-122"/>
                <a:cs typeface="Times New Roman" panose="02020603050405020304" pitchFamily="18" charset="0"/>
              </a:rPr>
              <a:t>20%</a:t>
            </a:r>
            <a:r>
              <a:rPr lang="zh-CN" altLang="zh-CN" sz="1800" kern="100" dirty="0">
                <a:latin typeface="宋体" panose="02010600030101010101" pitchFamily="2" charset="-122"/>
                <a:ea typeface="等线" panose="02010600030101010101" pitchFamily="2" charset="-122"/>
                <a:cs typeface="Times New Roman" panose="02020603050405020304" pitchFamily="18" charset="0"/>
              </a:rPr>
              <a:t>的目标。</a:t>
            </a:r>
            <a:r>
              <a:rPr lang="zh-CN" altLang="zh-CN" sz="1800" kern="100" dirty="0">
                <a:effectLst/>
                <a:latin typeface="宋体" panose="02010600030101010101" pitchFamily="2" charset="-122"/>
                <a:ea typeface="等线" panose="02010600030101010101" pitchFamily="2" charset="-122"/>
                <a:cs typeface="Times New Roman" panose="02020603050405020304" pitchFamily="18" charset="0"/>
              </a:rPr>
              <a:t>从销售品牌及车型上看，北京消费者对高质量新能源汽车消费需求不断增加，大航程、高智能、全新设计车型越来越得到消费者的喜欢，而一些在国内热销的小型电动车、低端电动车在北京市场的需求则</a:t>
            </a:r>
            <a:r>
              <a:rPr lang="zh-CN" altLang="en-US" sz="1800" kern="100" dirty="0">
                <a:effectLst/>
                <a:latin typeface="宋体" panose="02010600030101010101" pitchFamily="2" charset="-122"/>
                <a:ea typeface="等线" panose="02010600030101010101" pitchFamily="2" charset="-122"/>
                <a:cs typeface="Times New Roman" panose="02020603050405020304" pitchFamily="18" charset="0"/>
              </a:rPr>
              <a:t>呈下降趋势</a:t>
            </a:r>
            <a:r>
              <a:rPr lang="zh-CN" altLang="zh-CN" sz="1800" kern="100" dirty="0">
                <a:effectLst/>
                <a:latin typeface="宋体" panose="02010600030101010101" pitchFamily="2" charset="-122"/>
                <a:ea typeface="等线"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algn="just">
              <a:buFont typeface="Wingdings" panose="05000000000000000000" pitchFamily="2" charset="2"/>
              <a:buChar char="l"/>
            </a:pPr>
            <a:endParaRPr lang="zh-CN" altLang="zh-CN" sz="1800" kern="100" dirty="0">
              <a:latin typeface="宋体" panose="02010600030101010101" pitchFamily="2" charset="-122"/>
              <a:ea typeface="等线" panose="02010600030101010101" pitchFamily="2" charset="-122"/>
              <a:cs typeface="Times New Roman" panose="02020603050405020304" pitchFamily="18" charset="0"/>
            </a:endParaRPr>
          </a:p>
          <a:p>
            <a:pPr rtl="0">
              <a:buFont typeface="Wingdings" panose="05000000000000000000" pitchFamily="2" charset="2"/>
              <a:buChar char="l"/>
            </a:pPr>
            <a:endParaRPr lang="en-US" sz="1800"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185410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69155"/>
            <a:ext cx="4172504" cy="436369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6.32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 </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5.47</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15.63%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37.08%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，外迁率为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44.16%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1-12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月北京市累计成交过户二手车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65.5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万辆次累计上涨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3.83%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。新旧车交易比例</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，基本持平。</a:t>
            </a:r>
          </a:p>
          <a:p>
            <a:pPr marL="285750" indent="-285750" algn="just">
              <a:lnSpc>
                <a:spcPct val="150000"/>
              </a:lnSpc>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3756983794"/>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rmAutofit/>
          </a:bodyPr>
          <a:lstStyle/>
          <a:p>
            <a:pPr marL="266700" indent="362585" algn="just"/>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2021</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年北京累计成交过户二手车</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68</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万辆次，同比涨</a:t>
            </a:r>
            <a:r>
              <a:rPr lang="zh-CN" altLang="en-US" sz="1800" kern="100" dirty="0">
                <a:latin typeface="等线" panose="02010600030101010101" pitchFamily="2" charset="-122"/>
                <a:ea typeface="等线" panose="02010600030101010101" pitchFamily="2" charset="-122"/>
                <a:cs typeface="Times New Roman" panose="02020603050405020304" pitchFamily="18" charset="0"/>
              </a:rPr>
              <a:t>长</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3.83%</a:t>
            </a:r>
            <a:r>
              <a:rPr lang="zh-CN" altLang="en-US" sz="1800" kern="100" dirty="0">
                <a:latin typeface="等线" panose="02010600030101010101" pitchFamily="2" charset="-122"/>
                <a:ea typeface="等线" panose="02010600030101010101" pitchFamily="2" charset="-122"/>
                <a:cs typeface="Times New Roman" panose="02020603050405020304" pitchFamily="18" charset="0"/>
              </a:rPr>
              <a:t>，远低于全国二手车增长幅度。</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 2021</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年北京二手车过户外迁率为</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40.56</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％，与</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2020</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年相比外迁率下降</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14</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个百分点。</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2021</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年受疫情及北京二手车价格上涨因素影响，北京二手车外迁率下降明显，但仍为国内二手车交易最为活跃的城市，外迁率远高于其它省市。</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2021</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年二手车行业经营企业在受疫情影响经营困难仍未解除的情况下，在京收购及销售二手车的方式和手段受到极限制约，经营陷入困境。受经营指标紧缺影响，北京二手车经营企业商品车库存周期由平均增加一周的时间；用于经营指标的单车成本平均增加了</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2000</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到</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3000</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元，经营成本的增加带动销售价格的提升，也抑制了北京二手车外迁的空间。</a:t>
            </a:r>
            <a:r>
              <a:rPr lang="en-US" altLang="zh-CN" sz="1800" kern="100" dirty="0">
                <a:latin typeface="等线" panose="02010600030101010101" pitchFamily="2" charset="-122"/>
                <a:ea typeface="等线" panose="02010600030101010101" pitchFamily="2" charset="-122"/>
                <a:cs typeface="Times New Roman" panose="02020603050405020304" pitchFamily="18" charset="0"/>
              </a:rPr>
              <a:t>2022</a:t>
            </a:r>
            <a:r>
              <a:rPr lang="zh-CN" altLang="zh-CN" sz="1800" kern="100" dirty="0">
                <a:latin typeface="等线" panose="02010600030101010101" pitchFamily="2" charset="-122"/>
                <a:ea typeface="等线" panose="02010600030101010101" pitchFamily="2" charset="-122"/>
                <a:cs typeface="Times New Roman" panose="02020603050405020304" pitchFamily="18" charset="0"/>
              </a:rPr>
              <a:t>年如政府相关政策不能出台，将极大限制北京二手车市场的发展。</a:t>
            </a:r>
          </a:p>
          <a:p>
            <a:pPr rtl="0"/>
            <a:endParaRPr lang="en-US" sz="1800"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028633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2034585231"/>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569503"/>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.65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35</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增速</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22</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27.55%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，降幅高于全国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3</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.11</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.09</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万辆累计增长</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3.16%</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，增幅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0.24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985002"/>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月份北京新车交易同比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仍</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了</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27.5%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连续第四个月同比大幅下降，主要是受</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2020</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年年底高基数的影响，但环比增长</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35.24%</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，表现出明显的年底节前消费增长和补尝试购买需求</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，全年</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北京累计新车</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交易同比增幅从</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3</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月最高时的</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76.71%</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下降到</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3.16%</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，全年同比累计增幅与全国基本持平</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effectLst/>
              <a:latin typeface="宋体"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1382901989"/>
              </p:ext>
            </p:extLst>
          </p:nvPr>
        </p:nvGraphicFramePr>
        <p:xfrm>
          <a:off x="284480" y="1775534"/>
          <a:ext cx="7181641" cy="4716706"/>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698221170"/>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85675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1313742762"/>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98178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rmAutofit/>
          </a:bodyPr>
          <a:lstStyle/>
          <a:p>
            <a:pPr rtl="0">
              <a:buFont typeface="Wingdings" panose="05000000000000000000" pitchFamily="2" charset="2"/>
              <a:buChar char="l"/>
            </a:pPr>
            <a:r>
              <a:rPr lang="en-US" altLang="zh-CN" sz="1800" dirty="0"/>
              <a:t>12</a:t>
            </a:r>
            <a:r>
              <a:rPr lang="zh-CN" altLang="en-US" sz="1800" dirty="0"/>
              <a:t>月北京当地疫情基本清零，但国内疫情多点爆发，疫情不断。北京临近奥运举办期，各类疫情防控措施不断加强，尤其是对离返京人员的管控措施。历来年底是一年的汽车消费旺季，今年</a:t>
            </a:r>
            <a:r>
              <a:rPr lang="en-US" altLang="zh-CN" sz="1800" dirty="0"/>
              <a:t>12</a:t>
            </a:r>
            <a:r>
              <a:rPr lang="zh-CN" altLang="en-US" sz="1800" dirty="0"/>
              <a:t>月份与去年同期相比北京汽车销售虽仍呈现大幅下降，但与</a:t>
            </a:r>
            <a:r>
              <a:rPr lang="en-US" altLang="zh-CN" sz="1800" dirty="0"/>
              <a:t>10</a:t>
            </a:r>
            <a:r>
              <a:rPr lang="zh-CN" altLang="en-US" sz="1800" dirty="0"/>
              <a:t>、</a:t>
            </a:r>
            <a:r>
              <a:rPr lang="en-US" altLang="zh-CN" sz="1800" dirty="0"/>
              <a:t>11</a:t>
            </a:r>
            <a:r>
              <a:rPr lang="zh-CN" altLang="en-US" sz="1800" dirty="0"/>
              <a:t>月相比，</a:t>
            </a:r>
            <a:r>
              <a:rPr lang="en-US" altLang="zh-CN" sz="1800" dirty="0"/>
              <a:t>12</a:t>
            </a:r>
            <a:r>
              <a:rPr lang="zh-CN" altLang="en-US" sz="1800" dirty="0"/>
              <a:t>月份北京车市环比整体销量仍出现了明显增长，新车销量环比增长超过</a:t>
            </a:r>
            <a:r>
              <a:rPr lang="en-US" altLang="zh-CN" sz="1800" dirty="0"/>
              <a:t>35%</a:t>
            </a:r>
            <a:r>
              <a:rPr lang="zh-CN" altLang="en-US" sz="1800" dirty="0"/>
              <a:t>，主要是受年底消费需求释放及对</a:t>
            </a:r>
            <a:r>
              <a:rPr lang="en-US" altLang="zh-CN" sz="1800" dirty="0"/>
              <a:t>11</a:t>
            </a:r>
            <a:r>
              <a:rPr lang="zh-CN" altLang="en-US" sz="1800" dirty="0"/>
              <a:t>月疫情影响的补偿性消费。</a:t>
            </a:r>
            <a:r>
              <a:rPr lang="en-US" altLang="zh-CN" sz="1800" dirty="0"/>
              <a:t>2021</a:t>
            </a:r>
            <a:r>
              <a:rPr lang="zh-CN" altLang="en-US" sz="1800" dirty="0"/>
              <a:t>年全年北京汽车消费受政策及疫情影响，全年呈现前高后低的销售趋势，但全年汽车消费与</a:t>
            </a:r>
            <a:r>
              <a:rPr lang="en-US" altLang="zh-CN" sz="1800" dirty="0"/>
              <a:t>2020</a:t>
            </a:r>
            <a:r>
              <a:rPr lang="zh-CN" altLang="en-US" sz="1800" dirty="0"/>
              <a:t>年相比呈现基本持平略有增长的态势，主要原因还是北京属于限购城市，全年的汽车消费需求不管如何变化，整体市场需求变化不大。</a:t>
            </a:r>
            <a:endParaRPr lang="en-US" altLang="zh-CN" sz="1800" dirty="0"/>
          </a:p>
          <a:p>
            <a:pPr rtl="0"/>
            <a:endParaRPr lang="en-US" sz="1800"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4042984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28179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4911</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与</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30.37%</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36.61%</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a:t>
            </a: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1-12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5.86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辆，同比去年</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基本持平，</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累计增长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0.43%</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a:t>
            </a: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2435376695"/>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2021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年累计进口车销量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8.81%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北京市进口车</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占北京市新车交易总量</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连续第五个月占比下滑，</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月份占有率只有</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7.38%</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，为</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2021</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年全年最低值</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a:t>
            </a: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682634771"/>
              </p:ext>
            </p:extLst>
          </p:nvPr>
        </p:nvGraphicFramePr>
        <p:xfrm>
          <a:off x="477520" y="1483360"/>
          <a:ext cx="730504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2021</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404686182"/>
              </p:ext>
            </p:extLst>
          </p:nvPr>
        </p:nvGraphicFramePr>
        <p:xfrm>
          <a:off x="1755446" y="1166707"/>
          <a:ext cx="7855914" cy="512233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60007674"/>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2949</TotalTime>
  <Words>1502</Words>
  <Application>Microsoft Office PowerPoint</Application>
  <PresentationFormat>宽屏</PresentationFormat>
  <Paragraphs>88</Paragraphs>
  <Slides>16</Slides>
  <Notes>16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Microsoft YaHei UI</vt:lpstr>
      <vt:lpstr>等线</vt:lpstr>
      <vt:lpstr>宋体</vt:lpstr>
      <vt:lpstr>Arial</vt:lpstr>
      <vt:lpstr>Calibri</vt:lpstr>
      <vt:lpstr>Wingdings</vt:lpstr>
      <vt:lpstr>最小和静音</vt:lpstr>
      <vt:lpstr>北京汽车市场分析</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lpstr>2021年北京汽车交易情况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21</cp:revision>
  <dcterms:created xsi:type="dcterms:W3CDTF">2021-12-26T04:02:55Z</dcterms:created>
  <dcterms:modified xsi:type="dcterms:W3CDTF">2022-02-13T03:45:09Z</dcterms:modified>
</cp:coreProperties>
</file>