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notesSlides/notesSlide2.xml" ContentType="application/vnd.openxmlformats-officedocument.presentationml.notesSlide+xml"/>
  <Default Extension="svg" ContentType="image/svg+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ags/tag4.xml" ContentType="application/vnd.openxmlformats-officedocument.presentationml.tags+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notesSlides/notesSlide14.xml" ContentType="application/vnd.openxmlformats-officedocument.presentationml.notesSlide+xml"/>
  <Override PartName="/docProps/custom.xml" ContentType="application/vnd.openxmlformats-officedocument.custom-propertie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tags/tag3.xml" ContentType="application/vnd.openxmlformats-officedocument.presentationml.tags+xml"/>
  <Default Extension="jpeg" ContentType="image/jpeg"/>
  <Override PartName="/ppt/slideLayouts/slideLayout16.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19"/>
  </p:notesMasterIdLst>
  <p:sldIdLst>
    <p:sldId id="257" r:id="rId3"/>
    <p:sldId id="293" r:id="rId4"/>
    <p:sldId id="331" r:id="rId5"/>
    <p:sldId id="396" r:id="rId6"/>
    <p:sldId id="386" r:id="rId7"/>
    <p:sldId id="397" r:id="rId8"/>
    <p:sldId id="385" r:id="rId9"/>
    <p:sldId id="395" r:id="rId10"/>
    <p:sldId id="390" r:id="rId11"/>
    <p:sldId id="391" r:id="rId12"/>
    <p:sldId id="394" r:id="rId13"/>
    <p:sldId id="388" r:id="rId14"/>
    <p:sldId id="398" r:id="rId15"/>
    <p:sldId id="399" r:id="rId16"/>
    <p:sldId id="392" r:id="rId17"/>
    <p:sldId id="311" r:id="rId18"/>
  </p:sldIdLst>
  <p:sldSz cx="9144000" cy="5143500" type="screen16x9"/>
  <p:notesSz cx="6858000" cy="9144000"/>
  <p:custDataLst>
    <p:tags r:id="rId20"/>
  </p:custData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59EBE"/>
    <a:srgbClr val="8CC345"/>
    <a:srgbClr val="EAEFF7"/>
    <a:srgbClr val="D2DEEF"/>
    <a:srgbClr val="92D050"/>
    <a:srgbClr val="0F6F85"/>
    <a:srgbClr val="939BA7"/>
    <a:srgbClr val="1EA185"/>
    <a:srgbClr val="727272"/>
    <a:srgbClr val="004C41"/>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napToGrid="0">
      <p:cViewPr varScale="1">
        <p:scale>
          <a:sx n="89" d="100"/>
          <a:sy n="89" d="100"/>
        </p:scale>
        <p:origin x="-846" y="-102"/>
      </p:cViewPr>
      <p:guideLst>
        <p:guide orient="horz" pos="1441"/>
        <p:guide pos="2657"/>
      </p:guideLst>
    </p:cSldViewPr>
  </p:slideViewPr>
  <p:notesTextViewPr>
    <p:cViewPr>
      <p:scale>
        <a:sx n="1" d="1"/>
        <a:sy n="1" d="1"/>
      </p:scale>
      <p:origin x="0" y="0"/>
    </p:cViewPr>
  </p:notesTextViewPr>
  <p:sorterViewPr>
    <p:cViewPr>
      <p:scale>
        <a:sx n="50" d="100"/>
        <a:sy n="5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F21E4B3-EC4C-453A-9EA7-43FCD1B5DA28}" type="datetimeFigureOut">
              <a:rPr lang="zh-CN" altLang="en-US" smtClean="0"/>
              <a:pPr/>
              <a:t>2022/1/18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B12A2F4-AB12-47ED-9A6B-E61F9EF43DC8}"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16</a:t>
            </a:fld>
            <a:endParaRPr lang="zh-CN" altLang="en-US" smtClean="0">
              <a:solidFill>
                <a:prstClr val="black"/>
              </a:solidFill>
              <a:latin typeface="Calibri" panose="020F0502020204030204" pitchFamily="34" charset="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3.xml"/><Relationship Id="rId1" Type="http://schemas.openxmlformats.org/officeDocument/2006/relationships/tags" Target="../tags/tag2.xml"/><Relationship Id="rId5" Type="http://schemas.openxmlformats.org/officeDocument/2006/relationships/image" Target="../media/image2.jpeg"/><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Master" Target="../slideMasters/slideMaster2.xml"/><Relationship Id="rId1" Type="http://schemas.openxmlformats.org/officeDocument/2006/relationships/tags" Target="../tags/tag4.xml"/><Relationship Id="rId6" Type="http://schemas.openxmlformats.org/officeDocument/2006/relationships/image" Target="../media/image1.svg"/><Relationship Id="rId5" Type="http://schemas.openxmlformats.org/officeDocument/2006/relationships/image" Target="../media/image5.png"/><Relationship Id="rId4" Type="http://schemas.openxmlformats.org/officeDocument/2006/relationships/image" Target="../media/image2.jpe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hasCustomPrompt="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单击以编辑母版副标题样式</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2022/1/18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
        <p:nvSpPr>
          <p:cNvPr id="35" name="6"/>
          <p:cNvSpPr/>
          <p:nvPr userDrawn="1"/>
        </p:nvSpPr>
        <p:spPr bwMode="auto">
          <a:xfrm>
            <a:off x="-18236" y="-13064"/>
            <a:ext cx="3275488" cy="3802152"/>
          </a:xfrm>
          <a:custGeom>
            <a:avLst/>
            <a:gdLst>
              <a:gd name="connsiteX0" fmla="*/ 3873521 w 4367317"/>
              <a:gd name="connsiteY0" fmla="*/ 0 h 5069536"/>
              <a:gd name="connsiteX1" fmla="*/ 4367317 w 4367317"/>
              <a:gd name="connsiteY1" fmla="*/ 0 h 5069536"/>
              <a:gd name="connsiteX2" fmla="*/ 0 w 4367317"/>
              <a:gd name="connsiteY2" fmla="*/ 5069536 h 5069536"/>
              <a:gd name="connsiteX3" fmla="*/ 0 w 4367317"/>
              <a:gd name="connsiteY3" fmla="*/ 1974215 h 5069536"/>
            </a:gdLst>
            <a:ahLst/>
            <a:cxnLst>
              <a:cxn ang="0">
                <a:pos x="connsiteX0" y="connsiteY0"/>
              </a:cxn>
              <a:cxn ang="0">
                <a:pos x="connsiteX1" y="connsiteY1"/>
              </a:cxn>
              <a:cxn ang="0">
                <a:pos x="connsiteX2" y="connsiteY2"/>
              </a:cxn>
              <a:cxn ang="0">
                <a:pos x="connsiteX3" y="connsiteY3"/>
              </a:cxn>
            </a:cxnLst>
            <a:rect l="l" t="t" r="r" b="b"/>
            <a:pathLst>
              <a:path w="4367317" h="5069536">
                <a:moveTo>
                  <a:pt x="3873521" y="0"/>
                </a:moveTo>
                <a:lnTo>
                  <a:pt x="4367317" y="0"/>
                </a:lnTo>
                <a:lnTo>
                  <a:pt x="0" y="5069536"/>
                </a:lnTo>
                <a:lnTo>
                  <a:pt x="0" y="1974215"/>
                </a:lnTo>
                <a:close/>
              </a:path>
            </a:pathLst>
          </a:custGeom>
          <a:solidFill>
            <a:srgbClr val="EFEFF0"/>
          </a:solidFill>
          <a:ln>
            <a:noFill/>
          </a:ln>
          <a:extLst>
            <a:ext uri="{91240B29-F687-4F45-9708-019B960494DF}">
              <a14:hiddenLine xmlns=""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37" name="5"/>
          <p:cNvSpPr/>
          <p:nvPr userDrawn="1"/>
        </p:nvSpPr>
        <p:spPr bwMode="auto">
          <a:xfrm>
            <a:off x="-18237" y="-32659"/>
            <a:ext cx="2966363" cy="1735930"/>
          </a:xfrm>
          <a:custGeom>
            <a:avLst/>
            <a:gdLst>
              <a:gd name="connsiteX0" fmla="*/ 0 w 3955151"/>
              <a:gd name="connsiteY0" fmla="*/ 0 h 2314573"/>
              <a:gd name="connsiteX1" fmla="*/ 3541893 w 3955151"/>
              <a:gd name="connsiteY1" fmla="*/ 0 h 2314573"/>
              <a:gd name="connsiteX2" fmla="*/ 3955151 w 3955151"/>
              <a:gd name="connsiteY2" fmla="*/ 10116 h 2314573"/>
              <a:gd name="connsiteX3" fmla="*/ 0 w 3955151"/>
              <a:gd name="connsiteY3" fmla="*/ 2314573 h 2314573"/>
            </a:gdLst>
            <a:ahLst/>
            <a:cxnLst>
              <a:cxn ang="0">
                <a:pos x="connsiteX0" y="connsiteY0"/>
              </a:cxn>
              <a:cxn ang="0">
                <a:pos x="connsiteX1" y="connsiteY1"/>
              </a:cxn>
              <a:cxn ang="0">
                <a:pos x="connsiteX2" y="connsiteY2"/>
              </a:cxn>
              <a:cxn ang="0">
                <a:pos x="connsiteX3" y="connsiteY3"/>
              </a:cxn>
            </a:cxnLst>
            <a:rect l="l" t="t" r="r" b="b"/>
            <a:pathLst>
              <a:path w="3955151" h="2314573">
                <a:moveTo>
                  <a:pt x="0" y="0"/>
                </a:moveTo>
                <a:lnTo>
                  <a:pt x="3541893" y="0"/>
                </a:lnTo>
                <a:lnTo>
                  <a:pt x="3955151" y="10116"/>
                </a:lnTo>
                <a:lnTo>
                  <a:pt x="0" y="2314573"/>
                </a:lnTo>
                <a:close/>
              </a:path>
            </a:pathLst>
          </a:custGeom>
          <a:solidFill>
            <a:srgbClr val="159EBE"/>
          </a:solidFill>
          <a:ln>
            <a:noFill/>
          </a:ln>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36" name="4"/>
          <p:cNvSpPr/>
          <p:nvPr userDrawn="1"/>
        </p:nvSpPr>
        <p:spPr bwMode="auto">
          <a:xfrm>
            <a:off x="-18237" y="-13063"/>
            <a:ext cx="2986517" cy="2303852"/>
          </a:xfrm>
          <a:custGeom>
            <a:avLst/>
            <a:gdLst>
              <a:gd name="connsiteX0" fmla="*/ 3934942 w 3982022"/>
              <a:gd name="connsiteY0" fmla="*/ 0 h 3071803"/>
              <a:gd name="connsiteX1" fmla="*/ 3982022 w 3982022"/>
              <a:gd name="connsiteY1" fmla="*/ 0 h 3071803"/>
              <a:gd name="connsiteX2" fmla="*/ 0 w 3982022"/>
              <a:gd name="connsiteY2" fmla="*/ 3071803 h 3071803"/>
              <a:gd name="connsiteX3" fmla="*/ 0 w 3982022"/>
              <a:gd name="connsiteY3" fmla="*/ 1848528 h 3071803"/>
            </a:gdLst>
            <a:ahLst/>
            <a:cxnLst>
              <a:cxn ang="0">
                <a:pos x="connsiteX0" y="connsiteY0"/>
              </a:cxn>
              <a:cxn ang="0">
                <a:pos x="connsiteX1" y="connsiteY1"/>
              </a:cxn>
              <a:cxn ang="0">
                <a:pos x="connsiteX2" y="connsiteY2"/>
              </a:cxn>
              <a:cxn ang="0">
                <a:pos x="connsiteX3" y="connsiteY3"/>
              </a:cxn>
            </a:cxnLst>
            <a:rect l="l" t="t" r="r" b="b"/>
            <a:pathLst>
              <a:path w="3982022" h="3071803">
                <a:moveTo>
                  <a:pt x="3934942" y="0"/>
                </a:moveTo>
                <a:lnTo>
                  <a:pt x="3982022" y="0"/>
                </a:lnTo>
                <a:lnTo>
                  <a:pt x="0" y="3071803"/>
                </a:lnTo>
                <a:lnTo>
                  <a:pt x="0" y="1848528"/>
                </a:lnTo>
                <a:close/>
              </a:path>
            </a:pathLst>
          </a:custGeom>
          <a:solidFill>
            <a:srgbClr val="8CC345"/>
          </a:solidFill>
          <a:ln>
            <a:noFill/>
          </a:ln>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4" name="3"/>
          <p:cNvSpPr/>
          <p:nvPr userDrawn="1"/>
        </p:nvSpPr>
        <p:spPr bwMode="auto">
          <a:xfrm>
            <a:off x="6967698" y="2015967"/>
            <a:ext cx="2193928" cy="2607469"/>
          </a:xfrm>
          <a:custGeom>
            <a:avLst/>
            <a:gdLst>
              <a:gd name="connsiteX0" fmla="*/ 2919413 w 2925237"/>
              <a:gd name="connsiteY0" fmla="*/ 0 h 3476625"/>
              <a:gd name="connsiteX1" fmla="*/ 2925237 w 2925237"/>
              <a:gd name="connsiteY1" fmla="*/ 163915 h 3476625"/>
              <a:gd name="connsiteX2" fmla="*/ 2925237 w 2925237"/>
              <a:gd name="connsiteY2" fmla="*/ 3398721 h 3476625"/>
              <a:gd name="connsiteX3" fmla="*/ 0 w 2925237"/>
              <a:gd name="connsiteY3" fmla="*/ 3476625 h 3476625"/>
            </a:gdLst>
            <a:ahLst/>
            <a:cxnLst>
              <a:cxn ang="0">
                <a:pos x="connsiteX0" y="connsiteY0"/>
              </a:cxn>
              <a:cxn ang="0">
                <a:pos x="connsiteX1" y="connsiteY1"/>
              </a:cxn>
              <a:cxn ang="0">
                <a:pos x="connsiteX2" y="connsiteY2"/>
              </a:cxn>
              <a:cxn ang="0">
                <a:pos x="connsiteX3" y="connsiteY3"/>
              </a:cxn>
            </a:cxnLst>
            <a:rect l="l" t="t" r="r" b="b"/>
            <a:pathLst>
              <a:path w="2925237" h="3476625">
                <a:moveTo>
                  <a:pt x="2919413" y="0"/>
                </a:moveTo>
                <a:lnTo>
                  <a:pt x="2925237" y="163915"/>
                </a:lnTo>
                <a:lnTo>
                  <a:pt x="2925237" y="3398721"/>
                </a:lnTo>
                <a:lnTo>
                  <a:pt x="0" y="3476625"/>
                </a:lnTo>
                <a:close/>
              </a:path>
            </a:pathLst>
          </a:custGeom>
          <a:solidFill>
            <a:srgbClr val="EFEFF0"/>
          </a:solidFill>
          <a:ln>
            <a:noFill/>
          </a:ln>
          <a:extLst>
            <a:ext uri="{91240B29-F687-4F45-9708-019B960494DF}">
              <a14:hiddenLine xmlns=""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2" name="2"/>
          <p:cNvSpPr/>
          <p:nvPr userDrawn="1"/>
        </p:nvSpPr>
        <p:spPr bwMode="auto">
          <a:xfrm>
            <a:off x="6178314" y="3098667"/>
            <a:ext cx="2983312" cy="2069021"/>
          </a:xfrm>
          <a:custGeom>
            <a:avLst/>
            <a:gdLst>
              <a:gd name="connsiteX0" fmla="*/ 3977749 w 3977749"/>
              <a:gd name="connsiteY0" fmla="*/ 0 h 2758695"/>
              <a:gd name="connsiteX1" fmla="*/ 3977749 w 3977749"/>
              <a:gd name="connsiteY1" fmla="*/ 2758695 h 2758695"/>
              <a:gd name="connsiteX2" fmla="*/ 626774 w 3977749"/>
              <a:gd name="connsiteY2" fmla="*/ 2758695 h 2758695"/>
              <a:gd name="connsiteX3" fmla="*/ 0 w 3977749"/>
              <a:gd name="connsiteY3" fmla="*/ 2734703 h 2758695"/>
            </a:gdLst>
            <a:ahLst/>
            <a:cxnLst>
              <a:cxn ang="0">
                <a:pos x="connsiteX0" y="connsiteY0"/>
              </a:cxn>
              <a:cxn ang="0">
                <a:pos x="connsiteX1" y="connsiteY1"/>
              </a:cxn>
              <a:cxn ang="0">
                <a:pos x="connsiteX2" y="connsiteY2"/>
              </a:cxn>
              <a:cxn ang="0">
                <a:pos x="connsiteX3" y="connsiteY3"/>
              </a:cxn>
            </a:cxnLst>
            <a:rect l="l" t="t" r="r" b="b"/>
            <a:pathLst>
              <a:path w="3977749" h="2758695">
                <a:moveTo>
                  <a:pt x="3977749" y="0"/>
                </a:moveTo>
                <a:lnTo>
                  <a:pt x="3977749" y="2758695"/>
                </a:lnTo>
                <a:lnTo>
                  <a:pt x="626774" y="2758695"/>
                </a:lnTo>
                <a:lnTo>
                  <a:pt x="0" y="2734703"/>
                </a:lnTo>
                <a:close/>
              </a:path>
            </a:pathLst>
          </a:custGeom>
          <a:solidFill>
            <a:srgbClr val="159EBE"/>
          </a:solidFill>
          <a:ln>
            <a:noFill/>
          </a:ln>
          <a:extLst>
            <a:ext uri="{91240B29-F687-4F45-9708-019B960494DF}">
              <a14:hiddenLine xmlns=""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3" name="1"/>
          <p:cNvSpPr/>
          <p:nvPr userDrawn="1"/>
        </p:nvSpPr>
        <p:spPr bwMode="auto">
          <a:xfrm>
            <a:off x="5906682" y="3674391"/>
            <a:ext cx="3254944" cy="1493297"/>
          </a:xfrm>
          <a:custGeom>
            <a:avLst/>
            <a:gdLst>
              <a:gd name="connsiteX0" fmla="*/ 4339925 w 4339925"/>
              <a:gd name="connsiteY0" fmla="*/ 0 h 1991063"/>
              <a:gd name="connsiteX1" fmla="*/ 4339925 w 4339925"/>
              <a:gd name="connsiteY1" fmla="*/ 913141 h 1991063"/>
              <a:gd name="connsiteX2" fmla="*/ 305017 w 4339925"/>
              <a:gd name="connsiteY2" fmla="*/ 1991063 h 1991063"/>
              <a:gd name="connsiteX3" fmla="*/ 0 w 4339925"/>
              <a:gd name="connsiteY3" fmla="*/ 1991063 h 1991063"/>
            </a:gdLst>
            <a:ahLst/>
            <a:cxnLst>
              <a:cxn ang="0">
                <a:pos x="connsiteX0" y="connsiteY0"/>
              </a:cxn>
              <a:cxn ang="0">
                <a:pos x="connsiteX1" y="connsiteY1"/>
              </a:cxn>
              <a:cxn ang="0">
                <a:pos x="connsiteX2" y="connsiteY2"/>
              </a:cxn>
              <a:cxn ang="0">
                <a:pos x="connsiteX3" y="connsiteY3"/>
              </a:cxn>
            </a:cxnLst>
            <a:rect l="l" t="t" r="r" b="b"/>
            <a:pathLst>
              <a:path w="4339925" h="1991063">
                <a:moveTo>
                  <a:pt x="4339925" y="0"/>
                </a:moveTo>
                <a:lnTo>
                  <a:pt x="4339925" y="913141"/>
                </a:lnTo>
                <a:lnTo>
                  <a:pt x="305017" y="1991063"/>
                </a:lnTo>
                <a:lnTo>
                  <a:pt x="0" y="1991063"/>
                </a:lnTo>
                <a:close/>
              </a:path>
            </a:pathLst>
          </a:custGeom>
          <a:solidFill>
            <a:srgbClr val="8CC345"/>
          </a:solidFill>
          <a:ln>
            <a:noFill/>
          </a:ln>
          <a:extLst>
            <a:ext uri="{91240B29-F687-4F45-9708-019B960494DF}">
              <a14:hiddenLine xmlns=""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23" name="任意多边形 22"/>
          <p:cNvSpPr/>
          <p:nvPr userDrawn="1"/>
        </p:nvSpPr>
        <p:spPr>
          <a:xfrm>
            <a:off x="1378585" y="1202055"/>
            <a:ext cx="7392035" cy="2171700"/>
          </a:xfrm>
          <a:custGeom>
            <a:avLst/>
            <a:gdLst>
              <a:gd name="connsiteX0" fmla="*/ 0 w 6585492"/>
              <a:gd name="connsiteY0" fmla="*/ 0 h 2171406"/>
              <a:gd name="connsiteX1" fmla="*/ 1849289 w 6585492"/>
              <a:gd name="connsiteY1" fmla="*/ 0 h 2171406"/>
              <a:gd name="connsiteX2" fmla="*/ 1849289 w 6585492"/>
              <a:gd name="connsiteY2" fmla="*/ 149501 h 2171406"/>
              <a:gd name="connsiteX3" fmla="*/ 149501 w 6585492"/>
              <a:gd name="connsiteY3" fmla="*/ 149501 h 2171406"/>
              <a:gd name="connsiteX4" fmla="*/ 149501 w 6585492"/>
              <a:gd name="connsiteY4" fmla="*/ 2021905 h 2171406"/>
              <a:gd name="connsiteX5" fmla="*/ 6435991 w 6585492"/>
              <a:gd name="connsiteY5" fmla="*/ 2021905 h 2171406"/>
              <a:gd name="connsiteX6" fmla="*/ 6435991 w 6585492"/>
              <a:gd name="connsiteY6" fmla="*/ 149501 h 2171406"/>
              <a:gd name="connsiteX7" fmla="*/ 4399901 w 6585492"/>
              <a:gd name="connsiteY7" fmla="*/ 149501 h 2171406"/>
              <a:gd name="connsiteX8" fmla="*/ 4399901 w 6585492"/>
              <a:gd name="connsiteY8" fmla="*/ 0 h 2171406"/>
              <a:gd name="connsiteX9" fmla="*/ 6585492 w 6585492"/>
              <a:gd name="connsiteY9" fmla="*/ 0 h 2171406"/>
              <a:gd name="connsiteX10" fmla="*/ 6585492 w 6585492"/>
              <a:gd name="connsiteY10" fmla="*/ 2171406 h 2171406"/>
              <a:gd name="connsiteX11" fmla="*/ 0 w 6585492"/>
              <a:gd name="connsiteY11" fmla="*/ 2171406 h 2171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585492" h="2171406">
                <a:moveTo>
                  <a:pt x="0" y="0"/>
                </a:moveTo>
                <a:lnTo>
                  <a:pt x="1849289" y="0"/>
                </a:lnTo>
                <a:lnTo>
                  <a:pt x="1849289" y="149501"/>
                </a:lnTo>
                <a:lnTo>
                  <a:pt x="149501" y="149501"/>
                </a:lnTo>
                <a:lnTo>
                  <a:pt x="149501" y="2021905"/>
                </a:lnTo>
                <a:lnTo>
                  <a:pt x="6435991" y="2021905"/>
                </a:lnTo>
                <a:lnTo>
                  <a:pt x="6435991" y="149501"/>
                </a:lnTo>
                <a:lnTo>
                  <a:pt x="4399901" y="149501"/>
                </a:lnTo>
                <a:lnTo>
                  <a:pt x="4399901" y="0"/>
                </a:lnTo>
                <a:lnTo>
                  <a:pt x="6585492" y="0"/>
                </a:lnTo>
                <a:lnTo>
                  <a:pt x="6585492" y="2171406"/>
                </a:lnTo>
                <a:lnTo>
                  <a:pt x="0" y="2171406"/>
                </a:lnTo>
                <a:close/>
              </a:path>
            </a:pathLst>
          </a:custGeom>
          <a:solidFill>
            <a:srgbClr val="8CC3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pic>
        <p:nvPicPr>
          <p:cNvPr id="56" name="图片 55" descr="乘联会组合LOGO"/>
          <p:cNvPicPr>
            <a:picLocks noChangeAspect="1"/>
          </p:cNvPicPr>
          <p:nvPr userDrawn="1"/>
        </p:nvPicPr>
        <p:blipFill>
          <a:blip r:embed="rId4" cstate="print"/>
          <a:stretch>
            <a:fillRect/>
          </a:stretch>
        </p:blipFill>
        <p:spPr>
          <a:xfrm>
            <a:off x="7895590" y="101600"/>
            <a:ext cx="1125220" cy="392430"/>
          </a:xfrm>
          <a:prstGeom prst="rect">
            <a:avLst/>
          </a:prstGeom>
        </p:spPr>
      </p:pic>
      <p:sp>
        <p:nvSpPr>
          <p:cNvPr id="21" name="PA_文本框 23"/>
          <p:cNvSpPr txBox="1"/>
          <p:nvPr userDrawn="1">
            <p:custDataLst>
              <p:tags r:id="rId1"/>
            </p:custDataLst>
          </p:nvPr>
        </p:nvSpPr>
        <p:spPr>
          <a:xfrm>
            <a:off x="3710004" y="2814988"/>
            <a:ext cx="2305685" cy="33718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i="0" u="none" strike="noStrike" kern="1200" cap="none" spc="0" normalizeH="0" baseline="0" noProof="0" dirty="0" smtClean="0">
                <a:ln>
                  <a:noFill/>
                </a:ln>
                <a:solidFill>
                  <a:srgbClr val="159EBE"/>
                </a:solidFill>
                <a:effectLst/>
                <a:uLnTx/>
                <a:uFillTx/>
                <a:cs typeface="+mn-ea"/>
                <a:sym typeface="+mn-lt"/>
              </a:rPr>
              <a:t>专业 </a:t>
            </a:r>
            <a:r>
              <a:rPr kumimoji="0" lang="en-US" altLang="zh-CN" sz="1600" i="0" u="none" strike="noStrike" kern="1200" cap="none" spc="0" normalizeH="0" baseline="0" noProof="0" dirty="0" smtClean="0">
                <a:ln>
                  <a:noFill/>
                </a:ln>
                <a:solidFill>
                  <a:srgbClr val="159EBE"/>
                </a:solidFill>
                <a:effectLst/>
                <a:uLnTx/>
                <a:uFillTx/>
                <a:cs typeface="+mn-ea"/>
                <a:sym typeface="+mn-lt"/>
              </a:rPr>
              <a:t>| </a:t>
            </a:r>
            <a:r>
              <a:rPr kumimoji="0" lang="zh-CN" altLang="en-US" sz="1600" i="0" u="none" strike="noStrike" kern="1200" cap="none" spc="0" normalizeH="0" baseline="0" noProof="0" dirty="0" smtClean="0">
                <a:ln>
                  <a:noFill/>
                </a:ln>
                <a:solidFill>
                  <a:srgbClr val="159EBE"/>
                </a:solidFill>
                <a:effectLst/>
                <a:uLnTx/>
                <a:uFillTx/>
                <a:cs typeface="+mn-ea"/>
                <a:sym typeface="+mn-lt"/>
              </a:rPr>
              <a:t>共享 </a:t>
            </a:r>
            <a:r>
              <a:rPr kumimoji="0" lang="en-US" altLang="zh-CN" sz="1600" i="0" u="none" strike="noStrike" kern="1200" cap="none" spc="0" normalizeH="0" baseline="0" noProof="0" dirty="0" smtClean="0">
                <a:ln>
                  <a:noFill/>
                </a:ln>
                <a:solidFill>
                  <a:srgbClr val="159EBE"/>
                </a:solidFill>
                <a:effectLst/>
                <a:uLnTx/>
                <a:uFillTx/>
                <a:cs typeface="+mn-ea"/>
                <a:sym typeface="+mn-lt"/>
              </a:rPr>
              <a:t>| </a:t>
            </a:r>
            <a:r>
              <a:rPr kumimoji="0" lang="zh-CN" altLang="en-US" sz="1600" i="0" u="none" strike="noStrike" kern="1200" cap="none" spc="0" normalizeH="0" baseline="0" noProof="0" dirty="0" smtClean="0">
                <a:ln>
                  <a:noFill/>
                </a:ln>
                <a:solidFill>
                  <a:srgbClr val="159EBE"/>
                </a:solidFill>
                <a:effectLst/>
                <a:uLnTx/>
                <a:uFillTx/>
                <a:cs typeface="+mn-ea"/>
                <a:sym typeface="+mn-lt"/>
              </a:rPr>
              <a:t>高效</a:t>
            </a:r>
            <a:r>
              <a:rPr kumimoji="0" lang="en-US" altLang="zh-CN" sz="1600" i="0" u="none" strike="noStrike" kern="1200" cap="none" spc="0" normalizeH="0" baseline="0" noProof="0" dirty="0">
                <a:ln>
                  <a:noFill/>
                </a:ln>
                <a:solidFill>
                  <a:srgbClr val="159EBE"/>
                </a:solidFill>
                <a:effectLst/>
                <a:uLnTx/>
                <a:uFillTx/>
                <a:cs typeface="+mn-ea"/>
                <a:sym typeface="+mn-lt"/>
              </a:rPr>
              <a:t> </a:t>
            </a:r>
            <a:r>
              <a:rPr kumimoji="0" lang="en-US" altLang="zh-CN" sz="1600" i="0" u="none" strike="noStrike" kern="1200" cap="none" spc="0" normalizeH="0" baseline="0" noProof="0" dirty="0" smtClean="0">
                <a:ln>
                  <a:noFill/>
                </a:ln>
                <a:solidFill>
                  <a:srgbClr val="159EBE"/>
                </a:solidFill>
                <a:effectLst/>
                <a:uLnTx/>
                <a:uFillTx/>
                <a:cs typeface="+mn-ea"/>
                <a:sym typeface="+mn-lt"/>
              </a:rPr>
              <a:t>| </a:t>
            </a:r>
            <a:r>
              <a:rPr kumimoji="0" lang="zh-CN" altLang="en-US" sz="1600" i="0" u="none" strike="noStrike" kern="1200" cap="none" spc="0" normalizeH="0" baseline="0" noProof="0" dirty="0" smtClean="0">
                <a:ln>
                  <a:noFill/>
                </a:ln>
                <a:solidFill>
                  <a:srgbClr val="159EBE"/>
                </a:solidFill>
                <a:effectLst/>
                <a:uLnTx/>
                <a:uFillTx/>
                <a:cs typeface="+mn-ea"/>
                <a:sym typeface="+mn-lt"/>
              </a:rPr>
              <a:t>创新</a:t>
            </a:r>
          </a:p>
        </p:txBody>
      </p:sp>
      <p:pic>
        <p:nvPicPr>
          <p:cNvPr id="8" name="图片 43027" descr="微信二维码"/>
          <p:cNvPicPr>
            <a:picLocks noChangeAspect="1"/>
          </p:cNvPicPr>
          <p:nvPr userDrawn="1"/>
        </p:nvPicPr>
        <p:blipFill>
          <a:blip r:embed="rId5"/>
          <a:stretch>
            <a:fillRect/>
          </a:stretch>
        </p:blipFill>
        <p:spPr>
          <a:xfrm>
            <a:off x="635" y="4173855"/>
            <a:ext cx="981075" cy="963295"/>
          </a:xfrm>
          <a:prstGeom prst="rect">
            <a:avLst/>
          </a:prstGeom>
          <a:noFill/>
          <a:ln w="9525">
            <a:noFill/>
          </a:ln>
        </p:spPr>
      </p:pic>
      <p:sp>
        <p:nvSpPr>
          <p:cNvPr id="9" name="PA_文本框 23"/>
          <p:cNvSpPr txBox="1"/>
          <p:nvPr userDrawn="1">
            <p:custDataLst>
              <p:tags r:id="rId2"/>
            </p:custDataLst>
          </p:nvPr>
        </p:nvSpPr>
        <p:spPr>
          <a:xfrm>
            <a:off x="3730006" y="914433"/>
            <a:ext cx="2214880" cy="706755"/>
          </a:xfrm>
          <a:prstGeom prst="rect">
            <a:avLst/>
          </a:prstGeom>
          <a:noFill/>
        </p:spPr>
        <p:txBody>
          <a:bodyPr wrap="none" rtlCol="0">
            <a:spAutoFit/>
            <a:scene3d>
              <a:camera prst="orthographicFront"/>
              <a:lightRig rig="threePt" dir="t"/>
            </a:scene3d>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000" b="1" u="none" strike="noStrike" kern="1200" cap="none" spc="0" normalizeH="0" baseline="0" noProof="0" dirty="0" smtClean="0">
                <a:ln w="10160">
                  <a:solidFill>
                    <a:schemeClr val="bg1"/>
                  </a:solidFill>
                  <a:prstDash val="solid"/>
                </a:ln>
                <a:solidFill>
                  <a:srgbClr val="8CC345"/>
                </a:solidFill>
                <a:effectLst>
                  <a:outerShdw blurRad="38100" dist="22860" dir="5400000" algn="tl" rotWithShape="0">
                    <a:srgbClr val="000000">
                      <a:alpha val="30000"/>
                    </a:srgbClr>
                  </a:outerShdw>
                </a:effectLst>
                <a:uLnTx/>
                <a:uFillTx/>
                <a:cs typeface="+mn-ea"/>
                <a:sym typeface="+mn-lt"/>
              </a:rPr>
              <a:t>政策分析</a:t>
            </a: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hasCustomPrompt="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2022/1/18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hasCustomPrompt="1"/>
          </p:nvPr>
        </p:nvSpPr>
        <p:spPr>
          <a:xfrm>
            <a:off x="628650" y="273844"/>
            <a:ext cx="5800725" cy="4358879"/>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2022/1/18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2022/1/18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2022/1/18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2022/1/18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2022/1/18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2022/1/18</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2022/1/18</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2022/1/18</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
        <p:nvSpPr>
          <p:cNvPr id="11" name="任意多边形 10"/>
          <p:cNvSpPr/>
          <p:nvPr userDrawn="1"/>
        </p:nvSpPr>
        <p:spPr>
          <a:xfrm>
            <a:off x="1681888" y="250814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1" fmla="*/ 0 w 576263"/>
              <a:gd name="connsiteY0-2" fmla="*/ 0 h 547688"/>
              <a:gd name="connsiteX1-3" fmla="*/ 566738 w 576263"/>
              <a:gd name="connsiteY1-4" fmla="*/ 547688 h 547688"/>
              <a:gd name="connsiteX2-5" fmla="*/ 576263 w 576263"/>
              <a:gd name="connsiteY2-6" fmla="*/ 0 h 547688"/>
              <a:gd name="connsiteX3-7" fmla="*/ 0 w 576263"/>
              <a:gd name="connsiteY3-8" fmla="*/ 0 h 547688"/>
              <a:gd name="connsiteX0-9" fmla="*/ 0 w 576263"/>
              <a:gd name="connsiteY0-10" fmla="*/ 0 h 571500"/>
              <a:gd name="connsiteX1-11" fmla="*/ 566738 w 576263"/>
              <a:gd name="connsiteY1-12" fmla="*/ 571500 h 571500"/>
              <a:gd name="connsiteX2-13" fmla="*/ 576263 w 576263"/>
              <a:gd name="connsiteY2-14" fmla="*/ 0 h 571500"/>
              <a:gd name="connsiteX3-15" fmla="*/ 0 w 576263"/>
              <a:gd name="connsiteY3-16" fmla="*/ 0 h 571500"/>
              <a:gd name="connsiteX0-17" fmla="*/ 0 w 576263"/>
              <a:gd name="connsiteY0-18" fmla="*/ 0 h 576263"/>
              <a:gd name="connsiteX1-19" fmla="*/ 571335 w 576263"/>
              <a:gd name="connsiteY1-20" fmla="*/ 576263 h 576263"/>
              <a:gd name="connsiteX2-21" fmla="*/ 576263 w 576263"/>
              <a:gd name="connsiteY2-22" fmla="*/ 0 h 576263"/>
              <a:gd name="connsiteX3-23" fmla="*/ 0 w 576263"/>
              <a:gd name="connsiteY3-24" fmla="*/ 0 h 576263"/>
              <a:gd name="connsiteX0-25" fmla="*/ 0 w 576448"/>
              <a:gd name="connsiteY0-26" fmla="*/ 0 h 576263"/>
              <a:gd name="connsiteX1-27" fmla="*/ 575933 w 576448"/>
              <a:gd name="connsiteY1-28" fmla="*/ 576263 h 576263"/>
              <a:gd name="connsiteX2-29" fmla="*/ 576263 w 576448"/>
              <a:gd name="connsiteY2-30" fmla="*/ 0 h 576263"/>
              <a:gd name="connsiteX3-31" fmla="*/ 0 w 576448"/>
              <a:gd name="connsiteY3-32" fmla="*/ 0 h 576263"/>
            </a:gdLst>
            <a:ahLst/>
            <a:cxnLst>
              <a:cxn ang="0">
                <a:pos x="connsiteX0-1" y="connsiteY0-2"/>
              </a:cxn>
              <a:cxn ang="0">
                <a:pos x="connsiteX1-3" y="connsiteY1-4"/>
              </a:cxn>
              <a:cxn ang="0">
                <a:pos x="connsiteX2-5" y="connsiteY2-6"/>
              </a:cxn>
              <a:cxn ang="0">
                <a:pos x="connsiteX3-7" y="connsiteY3-8"/>
              </a:cxn>
            </a:cxnLst>
            <a:rect l="l" t="t" r="r" b="b"/>
            <a:pathLst>
              <a:path w="576448" h="576263">
                <a:moveTo>
                  <a:pt x="0" y="0"/>
                </a:moveTo>
                <a:lnTo>
                  <a:pt x="575933" y="576263"/>
                </a:lnTo>
                <a:cubicBezTo>
                  <a:pt x="577576" y="384175"/>
                  <a:pt x="574620" y="192088"/>
                  <a:pt x="576263" y="0"/>
                </a:cubicBezTo>
                <a:lnTo>
                  <a:pt x="0" y="0"/>
                </a:ln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userDrawn="1"/>
        </p:nvSpPr>
        <p:spPr>
          <a:xfrm>
            <a:off x="2124075" y="251084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a:defRPr/>
            </a:pPr>
            <a:r>
              <a:rPr lang="en-US" altLang="zh-CN" sz="28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    </a:t>
            </a:r>
            <a:r>
              <a:rPr lang="zh-CN" altLang="en-US"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感谢关注！</a:t>
            </a:r>
            <a:endParaRPr lang="zh-CN" altLang="en-US"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cs typeface="Meiryo" panose="020B0604030504040204" pitchFamily="34" charset="-128"/>
              <a:sym typeface="+mn-ea"/>
            </a:endParaRPr>
          </a:p>
        </p:txBody>
      </p:sp>
      <p:sp>
        <p:nvSpPr>
          <p:cNvPr id="18" name="矩形 17"/>
          <p:cNvSpPr/>
          <p:nvPr userDrawn="1"/>
        </p:nvSpPr>
        <p:spPr>
          <a:xfrm>
            <a:off x="1" y="1935019"/>
            <a:ext cx="6984207" cy="581458"/>
          </a:xfrm>
          <a:prstGeom prst="rect">
            <a:avLst/>
          </a:prstGeom>
          <a:solidFill>
            <a:srgbClr val="159EB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 </a:t>
            </a:r>
            <a:r>
              <a:rPr lang="zh-CN" altLang="en-US" sz="28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更多内容敬请关注乘联会官网及公众号</a:t>
            </a:r>
          </a:p>
        </p:txBody>
      </p:sp>
      <p:sp>
        <p:nvSpPr>
          <p:cNvPr id="19" name="直角三角形 18"/>
          <p:cNvSpPr/>
          <p:nvPr userDrawn="1"/>
        </p:nvSpPr>
        <p:spPr>
          <a:xfrm>
            <a:off x="6984207" y="1931989"/>
            <a:ext cx="640276" cy="584488"/>
          </a:xfrm>
          <a:prstGeom prst="rtTriangle">
            <a:avLst/>
          </a:prstGeom>
          <a:solidFill>
            <a:srgbClr val="159EB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20" name="文本框 19"/>
          <p:cNvSpPr txBox="1"/>
          <p:nvPr userDrawn="1"/>
        </p:nvSpPr>
        <p:spPr>
          <a:xfrm>
            <a:off x="1163955" y="395605"/>
            <a:ext cx="3086100" cy="306705"/>
          </a:xfrm>
          <a:prstGeom prst="rect">
            <a:avLst/>
          </a:prstGeom>
          <a:noFill/>
        </p:spPr>
        <p:txBody>
          <a:bodyPr wrap="square" rtlCol="0">
            <a:spAutoFit/>
          </a:bodyPr>
          <a:lstStyle/>
          <a:p>
            <a:r>
              <a:rPr lang="zh-CN" altLang="en-US" sz="1400" b="1">
                <a:solidFill>
                  <a:srgbClr val="159EBE"/>
                </a:solidFill>
                <a:latin typeface="微软雅黑" panose="020B0503020204020204" pitchFamily="34" charset="-122"/>
                <a:ea typeface="微软雅黑" panose="020B0503020204020204" pitchFamily="34" charset="-122"/>
              </a:rPr>
              <a:t>如有疑问或需求请联系乘联会秘书处</a:t>
            </a:r>
          </a:p>
        </p:txBody>
      </p:sp>
      <p:sp>
        <p:nvSpPr>
          <p:cNvPr id="27" name="文本框 26"/>
          <p:cNvSpPr txBox="1"/>
          <p:nvPr userDrawn="1"/>
        </p:nvSpPr>
        <p:spPr>
          <a:xfrm>
            <a:off x="2458085" y="1030605"/>
            <a:ext cx="104457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021-52680968</a:t>
            </a:r>
          </a:p>
        </p:txBody>
      </p:sp>
      <p:sp>
        <p:nvSpPr>
          <p:cNvPr id="28" name="文本框 27"/>
          <p:cNvSpPr txBox="1"/>
          <p:nvPr userDrawn="1"/>
        </p:nvSpPr>
        <p:spPr>
          <a:xfrm>
            <a:off x="2465070" y="1252220"/>
            <a:ext cx="194881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cpcanews@sxtauto.com.cn</a:t>
            </a:r>
          </a:p>
        </p:txBody>
      </p:sp>
      <p:sp>
        <p:nvSpPr>
          <p:cNvPr id="29" name="文本框 28"/>
          <p:cNvSpPr txBox="1"/>
          <p:nvPr userDrawn="1"/>
        </p:nvSpPr>
        <p:spPr>
          <a:xfrm>
            <a:off x="2475230" y="1474470"/>
            <a:ext cx="1442720"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www.cpcaauto.com</a:t>
            </a:r>
          </a:p>
        </p:txBody>
      </p:sp>
      <p:pic>
        <p:nvPicPr>
          <p:cNvPr id="30" name="图片 29" descr="乘早读"/>
          <p:cNvPicPr>
            <a:picLocks noChangeAspect="1"/>
          </p:cNvPicPr>
          <p:nvPr userDrawn="1"/>
        </p:nvPicPr>
        <p:blipFill>
          <a:blip r:embed="rId3"/>
          <a:stretch>
            <a:fillRect/>
          </a:stretch>
        </p:blipFill>
        <p:spPr>
          <a:xfrm>
            <a:off x="6870700" y="758190"/>
            <a:ext cx="981710" cy="981710"/>
          </a:xfrm>
          <a:prstGeom prst="rect">
            <a:avLst/>
          </a:prstGeom>
        </p:spPr>
      </p:pic>
      <p:pic>
        <p:nvPicPr>
          <p:cNvPr id="31" name="图片 43027" descr="微信二维码"/>
          <p:cNvPicPr>
            <a:picLocks noChangeAspect="1"/>
          </p:cNvPicPr>
          <p:nvPr userDrawn="1"/>
        </p:nvPicPr>
        <p:blipFill>
          <a:blip r:embed="rId4"/>
          <a:stretch>
            <a:fillRect/>
          </a:stretch>
        </p:blipFill>
        <p:spPr>
          <a:xfrm>
            <a:off x="5937250" y="757555"/>
            <a:ext cx="1014095" cy="995045"/>
          </a:xfrm>
          <a:prstGeom prst="rect">
            <a:avLst/>
          </a:prstGeom>
          <a:noFill/>
          <a:ln w="9525">
            <a:noFill/>
          </a:ln>
        </p:spPr>
      </p:pic>
      <p:cxnSp>
        <p:nvCxnSpPr>
          <p:cNvPr id="32" name="直接连接符 31"/>
          <p:cNvCxnSpPr/>
          <p:nvPr userDrawn="1"/>
        </p:nvCxnSpPr>
        <p:spPr>
          <a:xfrm>
            <a:off x="5897245" y="834390"/>
            <a:ext cx="0" cy="840105"/>
          </a:xfrm>
          <a:prstGeom prst="line">
            <a:avLst/>
          </a:prstGeom>
          <a:ln w="19050">
            <a:solidFill>
              <a:srgbClr val="159EBE"/>
            </a:solidFill>
          </a:ln>
        </p:spPr>
        <p:style>
          <a:lnRef idx="1">
            <a:schemeClr val="accent1"/>
          </a:lnRef>
          <a:fillRef idx="0">
            <a:schemeClr val="accent1"/>
          </a:fillRef>
          <a:effectRef idx="0">
            <a:schemeClr val="accent1"/>
          </a:effectRef>
          <a:fontRef idx="minor">
            <a:schemeClr val="tx1"/>
          </a:fontRef>
        </p:style>
      </p:cxnSp>
      <p:sp>
        <p:nvSpPr>
          <p:cNvPr id="33" name="Freeform 51"/>
          <p:cNvSpPr>
            <a:spLocks noChangeArrowheads="1"/>
          </p:cNvSpPr>
          <p:nvPr userDrawn="1"/>
        </p:nvSpPr>
        <p:spPr bwMode="auto">
          <a:xfrm>
            <a:off x="2238375" y="1297305"/>
            <a:ext cx="208280" cy="158115"/>
          </a:xfrm>
          <a:custGeom>
            <a:avLst/>
            <a:gdLst>
              <a:gd name="T0" fmla="*/ 8120 w 461"/>
              <a:gd name="T1" fmla="*/ 12182 h 285"/>
              <a:gd name="T2" fmla="*/ 8120 w 461"/>
              <a:gd name="T3" fmla="*/ 12182 h 285"/>
              <a:gd name="T4" fmla="*/ 91576 w 461"/>
              <a:gd name="T5" fmla="*/ 56398 h 285"/>
              <a:gd name="T6" fmla="*/ 104207 w 461"/>
              <a:gd name="T7" fmla="*/ 60008 h 285"/>
              <a:gd name="T8" fmla="*/ 111876 w 461"/>
              <a:gd name="T9" fmla="*/ 56398 h 285"/>
              <a:gd name="T10" fmla="*/ 195783 w 461"/>
              <a:gd name="T11" fmla="*/ 12182 h 285"/>
              <a:gd name="T12" fmla="*/ 199843 w 461"/>
              <a:gd name="T13" fmla="*/ 0 h 285"/>
              <a:gd name="T14" fmla="*/ 8120 w 461"/>
              <a:gd name="T15" fmla="*/ 0 h 285"/>
              <a:gd name="T16" fmla="*/ 8120 w 461"/>
              <a:gd name="T17" fmla="*/ 12182 h 285"/>
              <a:gd name="T18" fmla="*/ 199843 w 461"/>
              <a:gd name="T19" fmla="*/ 36095 h 285"/>
              <a:gd name="T20" fmla="*/ 199843 w 461"/>
              <a:gd name="T21" fmla="*/ 36095 h 285"/>
              <a:gd name="T22" fmla="*/ 111876 w 461"/>
              <a:gd name="T23" fmla="*/ 80311 h 285"/>
              <a:gd name="T24" fmla="*/ 104207 w 461"/>
              <a:gd name="T25" fmla="*/ 80311 h 285"/>
              <a:gd name="T26" fmla="*/ 91576 w 461"/>
              <a:gd name="T27" fmla="*/ 80311 h 285"/>
              <a:gd name="T28" fmla="*/ 8120 w 461"/>
              <a:gd name="T29" fmla="*/ 36095 h 285"/>
              <a:gd name="T30" fmla="*/ 4060 w 461"/>
              <a:gd name="T31" fmla="*/ 36095 h 285"/>
              <a:gd name="T32" fmla="*/ 4060 w 461"/>
              <a:gd name="T33" fmla="*/ 120015 h 285"/>
              <a:gd name="T34" fmla="*/ 15789 w 461"/>
              <a:gd name="T35" fmla="*/ 128137 h 285"/>
              <a:gd name="T36" fmla="*/ 191723 w 461"/>
              <a:gd name="T37" fmla="*/ 128137 h 285"/>
              <a:gd name="T38" fmla="*/ 203903 w 461"/>
              <a:gd name="T39" fmla="*/ 120015 h 285"/>
              <a:gd name="T40" fmla="*/ 203903 w 461"/>
              <a:gd name="T41" fmla="*/ 36095 h 285"/>
              <a:gd name="T42" fmla="*/ 199843 w 461"/>
              <a:gd name="T43" fmla="*/ 36095 h 28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61" h="285">
                <a:moveTo>
                  <a:pt x="18" y="27"/>
                </a:moveTo>
                <a:lnTo>
                  <a:pt x="18" y="27"/>
                </a:lnTo>
                <a:cubicBezTo>
                  <a:pt x="35" y="35"/>
                  <a:pt x="203" y="125"/>
                  <a:pt x="203" y="125"/>
                </a:cubicBezTo>
                <a:cubicBezTo>
                  <a:pt x="212" y="133"/>
                  <a:pt x="221" y="133"/>
                  <a:pt x="231" y="133"/>
                </a:cubicBezTo>
                <a:cubicBezTo>
                  <a:pt x="239" y="133"/>
                  <a:pt x="248" y="133"/>
                  <a:pt x="248" y="125"/>
                </a:cubicBezTo>
                <a:cubicBezTo>
                  <a:pt x="256" y="125"/>
                  <a:pt x="425" y="35"/>
                  <a:pt x="434" y="27"/>
                </a:cubicBezTo>
                <a:cubicBezTo>
                  <a:pt x="452" y="18"/>
                  <a:pt x="460" y="0"/>
                  <a:pt x="443" y="0"/>
                </a:cubicBezTo>
                <a:cubicBezTo>
                  <a:pt x="18" y="0"/>
                  <a:pt x="18" y="0"/>
                  <a:pt x="18" y="0"/>
                </a:cubicBezTo>
                <a:cubicBezTo>
                  <a:pt x="0" y="0"/>
                  <a:pt x="9" y="18"/>
                  <a:pt x="18" y="27"/>
                </a:cubicBezTo>
                <a:close/>
                <a:moveTo>
                  <a:pt x="443" y="80"/>
                </a:moveTo>
                <a:lnTo>
                  <a:pt x="443" y="80"/>
                </a:lnTo>
                <a:cubicBezTo>
                  <a:pt x="434" y="80"/>
                  <a:pt x="256" y="169"/>
                  <a:pt x="248" y="178"/>
                </a:cubicBezTo>
                <a:cubicBezTo>
                  <a:pt x="248" y="178"/>
                  <a:pt x="239" y="178"/>
                  <a:pt x="231" y="178"/>
                </a:cubicBezTo>
                <a:cubicBezTo>
                  <a:pt x="221" y="178"/>
                  <a:pt x="212" y="178"/>
                  <a:pt x="203" y="178"/>
                </a:cubicBezTo>
                <a:cubicBezTo>
                  <a:pt x="194" y="169"/>
                  <a:pt x="27" y="80"/>
                  <a:pt x="18" y="80"/>
                </a:cubicBezTo>
                <a:cubicBezTo>
                  <a:pt x="9" y="72"/>
                  <a:pt x="9" y="80"/>
                  <a:pt x="9" y="80"/>
                </a:cubicBezTo>
                <a:cubicBezTo>
                  <a:pt x="9" y="88"/>
                  <a:pt x="9" y="266"/>
                  <a:pt x="9" y="266"/>
                </a:cubicBezTo>
                <a:cubicBezTo>
                  <a:pt x="9" y="275"/>
                  <a:pt x="18" y="284"/>
                  <a:pt x="35" y="284"/>
                </a:cubicBezTo>
                <a:cubicBezTo>
                  <a:pt x="425" y="284"/>
                  <a:pt x="425" y="284"/>
                  <a:pt x="425" y="284"/>
                </a:cubicBezTo>
                <a:cubicBezTo>
                  <a:pt x="443" y="284"/>
                  <a:pt x="452" y="275"/>
                  <a:pt x="452" y="266"/>
                </a:cubicBezTo>
                <a:cubicBezTo>
                  <a:pt x="452" y="266"/>
                  <a:pt x="452" y="88"/>
                  <a:pt x="452" y="80"/>
                </a:cubicBezTo>
                <a:cubicBezTo>
                  <a:pt x="452" y="80"/>
                  <a:pt x="452" y="72"/>
                  <a:pt x="443" y="80"/>
                </a:cubicBezTo>
                <a:close/>
              </a:path>
            </a:pathLst>
          </a:custGeom>
          <a:solidFill>
            <a:srgbClr val="159EBE"/>
          </a:solidFill>
          <a:ln>
            <a:noFill/>
          </a:ln>
          <a:effectLst/>
          <a:extLst>
            <a:ext uri="{91240B29-F687-4F45-9708-019B960494DF}">
              <a14:hiddenLine xmlns="" xmlns:a14="http://schemas.microsoft.com/office/drawing/2010/main" w="9525">
                <a:solidFill>
                  <a:srgbClr val="808080"/>
                </a:solidFill>
                <a:bevel/>
              </a14:hiddenLine>
            </a:ext>
            <a:ext uri="{AF507438-7753-43E0-B8FC-AC1667EBCBE1}">
              <a14:hiddenEffects xmlns="" xmlns:a14="http://schemas.microsoft.com/office/drawing/2010/main">
                <a:effectLst>
                  <a:outerShdw blurRad="63500" dist="38099" dir="2700000" algn="ctr" rotWithShape="0">
                    <a:srgbClr val="000000">
                      <a:alpha val="74997"/>
                    </a:srgbClr>
                  </a:outerShdw>
                </a:effectLst>
              </a14:hiddenEffects>
            </a:ext>
          </a:extLst>
        </p:spPr>
        <p:txBody>
          <a:bodyPr wrap="none" lIns="34290" tIns="17145" rIns="34290" bIns="17145" anchor="ct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MS PGothic" panose="020B0600070205080204" pitchFamily="34" charset="-128"/>
              <a:cs typeface="+mn-cs"/>
            </a:endParaRPr>
          </a:p>
        </p:txBody>
      </p:sp>
      <p:grpSp>
        <p:nvGrpSpPr>
          <p:cNvPr id="46" name="Group 20"/>
          <p:cNvGrpSpPr>
            <a:grpSpLocks noChangeAspect="1"/>
          </p:cNvGrpSpPr>
          <p:nvPr userDrawn="1"/>
        </p:nvGrpSpPr>
        <p:grpSpPr bwMode="auto">
          <a:xfrm>
            <a:off x="5194935" y="978535"/>
            <a:ext cx="586740" cy="508000"/>
            <a:chOff x="1536" y="46"/>
            <a:chExt cx="4737" cy="4097"/>
          </a:xfrm>
          <a:solidFill>
            <a:srgbClr val="159EBE"/>
          </a:solidFill>
        </p:grpSpPr>
        <p:sp>
          <p:nvSpPr>
            <p:cNvPr id="47" name="Freeform 22"/>
            <p:cNvSpPr>
              <a:spLocks noEditPoints="1"/>
            </p:cNvSpPr>
            <p:nvPr/>
          </p:nvSpPr>
          <p:spPr bwMode="auto">
            <a:xfrm>
              <a:off x="3565" y="1576"/>
              <a:ext cx="2708" cy="2567"/>
            </a:xfrm>
            <a:custGeom>
              <a:avLst/>
              <a:gdLst>
                <a:gd name="T0" fmla="*/ 1163 w 1417"/>
                <a:gd name="T1" fmla="*/ 1343 h 1343"/>
                <a:gd name="T2" fmla="*/ 1096 w 1417"/>
                <a:gd name="T3" fmla="*/ 1277 h 1343"/>
                <a:gd name="T4" fmla="*/ 984 w 1417"/>
                <a:gd name="T5" fmla="*/ 1197 h 1343"/>
                <a:gd name="T6" fmla="*/ 912 w 1417"/>
                <a:gd name="T7" fmla="*/ 1192 h 1343"/>
                <a:gd name="T8" fmla="*/ 906 w 1417"/>
                <a:gd name="T9" fmla="*/ 1193 h 1343"/>
                <a:gd name="T10" fmla="*/ 671 w 1417"/>
                <a:gd name="T11" fmla="*/ 1200 h 1343"/>
                <a:gd name="T12" fmla="*/ 473 w 1417"/>
                <a:gd name="T13" fmla="*/ 1164 h 1343"/>
                <a:gd name="T14" fmla="*/ 242 w 1417"/>
                <a:gd name="T15" fmla="*/ 1048 h 1343"/>
                <a:gd name="T16" fmla="*/ 84 w 1417"/>
                <a:gd name="T17" fmla="*/ 873 h 1343"/>
                <a:gd name="T18" fmla="*/ 24 w 1417"/>
                <a:gd name="T19" fmla="*/ 734 h 1343"/>
                <a:gd name="T20" fmla="*/ 7 w 1417"/>
                <a:gd name="T21" fmla="*/ 555 h 1343"/>
                <a:gd name="T22" fmla="*/ 112 w 1417"/>
                <a:gd name="T23" fmla="*/ 288 h 1343"/>
                <a:gd name="T24" fmla="*/ 395 w 1417"/>
                <a:gd name="T25" fmla="*/ 66 h 1343"/>
                <a:gd name="T26" fmla="*/ 585 w 1417"/>
                <a:gd name="T27" fmla="*/ 14 h 1343"/>
                <a:gd name="T28" fmla="*/ 703 w 1417"/>
                <a:gd name="T29" fmla="*/ 1 h 1343"/>
                <a:gd name="T30" fmla="*/ 917 w 1417"/>
                <a:gd name="T31" fmla="*/ 29 h 1343"/>
                <a:gd name="T32" fmla="*/ 1283 w 1417"/>
                <a:gd name="T33" fmla="*/ 256 h 1343"/>
                <a:gd name="T34" fmla="*/ 1394 w 1417"/>
                <a:gd name="T35" fmla="*/ 463 h 1343"/>
                <a:gd name="T36" fmla="*/ 1415 w 1417"/>
                <a:gd name="T37" fmla="*/ 610 h 1343"/>
                <a:gd name="T38" fmla="*/ 1305 w 1417"/>
                <a:gd name="T39" fmla="*/ 917 h 1343"/>
                <a:gd name="T40" fmla="*/ 1215 w 1417"/>
                <a:gd name="T41" fmla="*/ 1008 h 1343"/>
                <a:gd name="T42" fmla="*/ 1152 w 1417"/>
                <a:gd name="T43" fmla="*/ 1139 h 1343"/>
                <a:gd name="T44" fmla="*/ 1153 w 1417"/>
                <a:gd name="T45" fmla="*/ 1245 h 1343"/>
                <a:gd name="T46" fmla="*/ 1165 w 1417"/>
                <a:gd name="T47" fmla="*/ 1309 h 1343"/>
                <a:gd name="T48" fmla="*/ 1169 w 1417"/>
                <a:gd name="T49" fmla="*/ 1340 h 1343"/>
                <a:gd name="T50" fmla="*/ 1163 w 1417"/>
                <a:gd name="T51" fmla="*/ 1343 h 1343"/>
                <a:gd name="T52" fmla="*/ 868 w 1417"/>
                <a:gd name="T53" fmla="*/ 399 h 1343"/>
                <a:gd name="T54" fmla="*/ 977 w 1417"/>
                <a:gd name="T55" fmla="*/ 509 h 1343"/>
                <a:gd name="T56" fmla="*/ 1088 w 1417"/>
                <a:gd name="T57" fmla="*/ 402 h 1343"/>
                <a:gd name="T58" fmla="*/ 978 w 1417"/>
                <a:gd name="T59" fmla="*/ 288 h 1343"/>
                <a:gd name="T60" fmla="*/ 868 w 1417"/>
                <a:gd name="T61" fmla="*/ 399 h 1343"/>
                <a:gd name="T62" fmla="*/ 485 w 1417"/>
                <a:gd name="T63" fmla="*/ 285 h 1343"/>
                <a:gd name="T64" fmla="*/ 372 w 1417"/>
                <a:gd name="T65" fmla="*/ 392 h 1343"/>
                <a:gd name="T66" fmla="*/ 481 w 1417"/>
                <a:gd name="T67" fmla="*/ 503 h 1343"/>
                <a:gd name="T68" fmla="*/ 595 w 1417"/>
                <a:gd name="T69" fmla="*/ 395 h 1343"/>
                <a:gd name="T70" fmla="*/ 485 w 1417"/>
                <a:gd name="T71" fmla="*/ 285 h 1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17" h="1343">
                  <a:moveTo>
                    <a:pt x="1163" y="1343"/>
                  </a:moveTo>
                  <a:cubicBezTo>
                    <a:pt x="1141" y="1321"/>
                    <a:pt x="1118" y="1298"/>
                    <a:pt x="1096" y="1277"/>
                  </a:cubicBezTo>
                  <a:cubicBezTo>
                    <a:pt x="1062" y="1245"/>
                    <a:pt x="1029" y="1212"/>
                    <a:pt x="984" y="1197"/>
                  </a:cubicBezTo>
                  <a:cubicBezTo>
                    <a:pt x="962" y="1189"/>
                    <a:pt x="936" y="1193"/>
                    <a:pt x="912" y="1192"/>
                  </a:cubicBezTo>
                  <a:cubicBezTo>
                    <a:pt x="910" y="1192"/>
                    <a:pt x="908" y="1193"/>
                    <a:pt x="906" y="1193"/>
                  </a:cubicBezTo>
                  <a:cubicBezTo>
                    <a:pt x="828" y="1195"/>
                    <a:pt x="749" y="1203"/>
                    <a:pt x="671" y="1200"/>
                  </a:cubicBezTo>
                  <a:cubicBezTo>
                    <a:pt x="604" y="1197"/>
                    <a:pt x="538" y="1184"/>
                    <a:pt x="473" y="1164"/>
                  </a:cubicBezTo>
                  <a:cubicBezTo>
                    <a:pt x="389" y="1139"/>
                    <a:pt x="311" y="1100"/>
                    <a:pt x="242" y="1048"/>
                  </a:cubicBezTo>
                  <a:cubicBezTo>
                    <a:pt x="179" y="1000"/>
                    <a:pt x="125" y="943"/>
                    <a:pt x="84" y="873"/>
                  </a:cubicBezTo>
                  <a:cubicBezTo>
                    <a:pt x="58" y="829"/>
                    <a:pt x="38" y="783"/>
                    <a:pt x="24" y="734"/>
                  </a:cubicBezTo>
                  <a:cubicBezTo>
                    <a:pt x="7" y="676"/>
                    <a:pt x="0" y="615"/>
                    <a:pt x="7" y="555"/>
                  </a:cubicBezTo>
                  <a:cubicBezTo>
                    <a:pt x="19" y="457"/>
                    <a:pt x="52" y="367"/>
                    <a:pt x="112" y="288"/>
                  </a:cubicBezTo>
                  <a:cubicBezTo>
                    <a:pt x="186" y="188"/>
                    <a:pt x="281" y="115"/>
                    <a:pt x="395" y="66"/>
                  </a:cubicBezTo>
                  <a:cubicBezTo>
                    <a:pt x="455" y="40"/>
                    <a:pt x="518" y="21"/>
                    <a:pt x="585" y="14"/>
                  </a:cubicBezTo>
                  <a:cubicBezTo>
                    <a:pt x="624" y="10"/>
                    <a:pt x="664" y="0"/>
                    <a:pt x="703" y="1"/>
                  </a:cubicBezTo>
                  <a:cubicBezTo>
                    <a:pt x="775" y="4"/>
                    <a:pt x="846" y="11"/>
                    <a:pt x="917" y="29"/>
                  </a:cubicBezTo>
                  <a:cubicBezTo>
                    <a:pt x="1064" y="66"/>
                    <a:pt x="1185" y="143"/>
                    <a:pt x="1283" y="256"/>
                  </a:cubicBezTo>
                  <a:cubicBezTo>
                    <a:pt x="1336" y="316"/>
                    <a:pt x="1373" y="386"/>
                    <a:pt x="1394" y="463"/>
                  </a:cubicBezTo>
                  <a:cubicBezTo>
                    <a:pt x="1407" y="512"/>
                    <a:pt x="1417" y="560"/>
                    <a:pt x="1415" y="610"/>
                  </a:cubicBezTo>
                  <a:cubicBezTo>
                    <a:pt x="1409" y="723"/>
                    <a:pt x="1380" y="829"/>
                    <a:pt x="1305" y="917"/>
                  </a:cubicBezTo>
                  <a:cubicBezTo>
                    <a:pt x="1277" y="949"/>
                    <a:pt x="1247" y="980"/>
                    <a:pt x="1215" y="1008"/>
                  </a:cubicBezTo>
                  <a:cubicBezTo>
                    <a:pt x="1175" y="1043"/>
                    <a:pt x="1152" y="1085"/>
                    <a:pt x="1152" y="1139"/>
                  </a:cubicBezTo>
                  <a:cubicBezTo>
                    <a:pt x="1151" y="1174"/>
                    <a:pt x="1151" y="1209"/>
                    <a:pt x="1153" y="1245"/>
                  </a:cubicBezTo>
                  <a:cubicBezTo>
                    <a:pt x="1154" y="1266"/>
                    <a:pt x="1161" y="1287"/>
                    <a:pt x="1165" y="1309"/>
                  </a:cubicBezTo>
                  <a:cubicBezTo>
                    <a:pt x="1167" y="1319"/>
                    <a:pt x="1168" y="1329"/>
                    <a:pt x="1169" y="1340"/>
                  </a:cubicBezTo>
                  <a:cubicBezTo>
                    <a:pt x="1167" y="1341"/>
                    <a:pt x="1165" y="1342"/>
                    <a:pt x="1163" y="1343"/>
                  </a:cubicBezTo>
                  <a:close/>
                  <a:moveTo>
                    <a:pt x="868" y="399"/>
                  </a:moveTo>
                  <a:cubicBezTo>
                    <a:pt x="868" y="463"/>
                    <a:pt x="919" y="510"/>
                    <a:pt x="977" y="509"/>
                  </a:cubicBezTo>
                  <a:cubicBezTo>
                    <a:pt x="1039" y="509"/>
                    <a:pt x="1087" y="469"/>
                    <a:pt x="1088" y="402"/>
                  </a:cubicBezTo>
                  <a:cubicBezTo>
                    <a:pt x="1090" y="331"/>
                    <a:pt x="1036" y="289"/>
                    <a:pt x="978" y="288"/>
                  </a:cubicBezTo>
                  <a:cubicBezTo>
                    <a:pt x="921" y="287"/>
                    <a:pt x="868" y="334"/>
                    <a:pt x="868" y="399"/>
                  </a:cubicBezTo>
                  <a:close/>
                  <a:moveTo>
                    <a:pt x="485" y="285"/>
                  </a:moveTo>
                  <a:cubicBezTo>
                    <a:pt x="420" y="279"/>
                    <a:pt x="373" y="336"/>
                    <a:pt x="372" y="392"/>
                  </a:cubicBezTo>
                  <a:cubicBezTo>
                    <a:pt x="372" y="450"/>
                    <a:pt x="423" y="502"/>
                    <a:pt x="481" y="503"/>
                  </a:cubicBezTo>
                  <a:cubicBezTo>
                    <a:pt x="547" y="504"/>
                    <a:pt x="592" y="453"/>
                    <a:pt x="595" y="395"/>
                  </a:cubicBezTo>
                  <a:cubicBezTo>
                    <a:pt x="597" y="341"/>
                    <a:pt x="550" y="280"/>
                    <a:pt x="485" y="285"/>
                  </a:cubicBezTo>
                  <a:close/>
                </a:path>
              </a:pathLst>
            </a:custGeom>
            <a:grp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23"/>
            <p:cNvSpPr/>
            <p:nvPr/>
          </p:nvSpPr>
          <p:spPr bwMode="auto">
            <a:xfrm>
              <a:off x="1536" y="46"/>
              <a:ext cx="3628" cy="3660"/>
            </a:xfrm>
            <a:custGeom>
              <a:avLst/>
              <a:gdLst>
                <a:gd name="T0" fmla="*/ 423 w 1899"/>
                <a:gd name="T1" fmla="*/ 1545 h 1914"/>
                <a:gd name="T2" fmla="*/ 537 w 1899"/>
                <a:gd name="T3" fmla="*/ 1495 h 1914"/>
                <a:gd name="T4" fmla="*/ 728 w 1899"/>
                <a:gd name="T5" fmla="*/ 1482 h 1914"/>
                <a:gd name="T6" fmla="*/ 835 w 1899"/>
                <a:gd name="T7" fmla="*/ 1500 h 1914"/>
                <a:gd name="T8" fmla="*/ 932 w 1899"/>
                <a:gd name="T9" fmla="*/ 1508 h 1914"/>
                <a:gd name="T10" fmla="*/ 952 w 1899"/>
                <a:gd name="T11" fmla="*/ 1533 h 1914"/>
                <a:gd name="T12" fmla="*/ 996 w 1899"/>
                <a:gd name="T13" fmla="*/ 1673 h 1914"/>
                <a:gd name="T14" fmla="*/ 977 w 1899"/>
                <a:gd name="T15" fmla="*/ 1674 h 1914"/>
                <a:gd name="T16" fmla="*/ 793 w 1899"/>
                <a:gd name="T17" fmla="*/ 1664 h 1914"/>
                <a:gd name="T18" fmla="*/ 702 w 1899"/>
                <a:gd name="T19" fmla="*/ 1645 h 1914"/>
                <a:gd name="T20" fmla="*/ 590 w 1899"/>
                <a:gd name="T21" fmla="*/ 1653 h 1914"/>
                <a:gd name="T22" fmla="*/ 407 w 1899"/>
                <a:gd name="T23" fmla="*/ 1757 h 1914"/>
                <a:gd name="T24" fmla="*/ 240 w 1899"/>
                <a:gd name="T25" fmla="*/ 1858 h 1914"/>
                <a:gd name="T26" fmla="*/ 142 w 1899"/>
                <a:gd name="T27" fmla="*/ 1914 h 1914"/>
                <a:gd name="T28" fmla="*/ 153 w 1899"/>
                <a:gd name="T29" fmla="*/ 1865 h 1914"/>
                <a:gd name="T30" fmla="*/ 221 w 1899"/>
                <a:gd name="T31" fmla="*/ 1644 h 1914"/>
                <a:gd name="T32" fmla="*/ 253 w 1899"/>
                <a:gd name="T33" fmla="*/ 1484 h 1914"/>
                <a:gd name="T34" fmla="*/ 192 w 1899"/>
                <a:gd name="T35" fmla="*/ 1342 h 1914"/>
                <a:gd name="T36" fmla="*/ 114 w 1899"/>
                <a:gd name="T37" fmla="*/ 1236 h 1914"/>
                <a:gd name="T38" fmla="*/ 35 w 1899"/>
                <a:gd name="T39" fmla="*/ 1066 h 1914"/>
                <a:gd name="T40" fmla="*/ 8 w 1899"/>
                <a:gd name="T41" fmla="*/ 935 h 1914"/>
                <a:gd name="T42" fmla="*/ 1 w 1899"/>
                <a:gd name="T43" fmla="*/ 822 h 1914"/>
                <a:gd name="T44" fmla="*/ 60 w 1899"/>
                <a:gd name="T45" fmla="*/ 549 h 1914"/>
                <a:gd name="T46" fmla="*/ 207 w 1899"/>
                <a:gd name="T47" fmla="*/ 321 h 1914"/>
                <a:gd name="T48" fmla="*/ 549 w 1899"/>
                <a:gd name="T49" fmla="*/ 82 h 1914"/>
                <a:gd name="T50" fmla="*/ 751 w 1899"/>
                <a:gd name="T51" fmla="*/ 22 h 1914"/>
                <a:gd name="T52" fmla="*/ 867 w 1899"/>
                <a:gd name="T53" fmla="*/ 7 h 1914"/>
                <a:gd name="T54" fmla="*/ 1002 w 1899"/>
                <a:gd name="T55" fmla="*/ 1 h 1914"/>
                <a:gd name="T56" fmla="*/ 1113 w 1899"/>
                <a:gd name="T57" fmla="*/ 14 h 1914"/>
                <a:gd name="T58" fmla="*/ 1208 w 1899"/>
                <a:gd name="T59" fmla="*/ 31 h 1914"/>
                <a:gd name="T60" fmla="*/ 1371 w 1899"/>
                <a:gd name="T61" fmla="*/ 84 h 1914"/>
                <a:gd name="T62" fmla="*/ 1548 w 1899"/>
                <a:gd name="T63" fmla="*/ 178 h 1914"/>
                <a:gd name="T64" fmla="*/ 1684 w 1899"/>
                <a:gd name="T65" fmla="*/ 291 h 1914"/>
                <a:gd name="T66" fmla="*/ 1863 w 1899"/>
                <a:gd name="T67" fmla="*/ 553 h 1914"/>
                <a:gd name="T68" fmla="*/ 1897 w 1899"/>
                <a:gd name="T69" fmla="*/ 652 h 1914"/>
                <a:gd name="T70" fmla="*/ 1898 w 1899"/>
                <a:gd name="T71" fmla="*/ 669 h 1914"/>
                <a:gd name="T72" fmla="*/ 1740 w 1899"/>
                <a:gd name="T73" fmla="*/ 669 h 1914"/>
                <a:gd name="T74" fmla="*/ 1724 w 1899"/>
                <a:gd name="T75" fmla="*/ 657 h 1914"/>
                <a:gd name="T76" fmla="*/ 1585 w 1899"/>
                <a:gd name="T77" fmla="*/ 427 h 1914"/>
                <a:gd name="T78" fmla="*/ 1322 w 1899"/>
                <a:gd name="T79" fmla="*/ 242 h 1914"/>
                <a:gd name="T80" fmla="*/ 1189 w 1899"/>
                <a:gd name="T81" fmla="*/ 198 h 1914"/>
                <a:gd name="T82" fmla="*/ 1037 w 1899"/>
                <a:gd name="T83" fmla="*/ 173 h 1914"/>
                <a:gd name="T84" fmla="*/ 910 w 1899"/>
                <a:gd name="T85" fmla="*/ 168 h 1914"/>
                <a:gd name="T86" fmla="*/ 658 w 1899"/>
                <a:gd name="T87" fmla="*/ 219 h 1914"/>
                <a:gd name="T88" fmla="*/ 347 w 1899"/>
                <a:gd name="T89" fmla="*/ 415 h 1914"/>
                <a:gd name="T90" fmla="*/ 199 w 1899"/>
                <a:gd name="T91" fmla="*/ 654 h 1914"/>
                <a:gd name="T92" fmla="*/ 174 w 1899"/>
                <a:gd name="T93" fmla="*/ 770 h 1914"/>
                <a:gd name="T94" fmla="*/ 168 w 1899"/>
                <a:gd name="T95" fmla="*/ 871 h 1914"/>
                <a:gd name="T96" fmla="*/ 203 w 1899"/>
                <a:gd name="T97" fmla="*/ 1041 h 1914"/>
                <a:gd name="T98" fmla="*/ 328 w 1899"/>
                <a:gd name="T99" fmla="*/ 1248 h 1914"/>
                <a:gd name="T100" fmla="*/ 410 w 1899"/>
                <a:gd name="T101" fmla="*/ 1382 h 1914"/>
                <a:gd name="T102" fmla="*/ 424 w 1899"/>
                <a:gd name="T103" fmla="*/ 1493 h 1914"/>
                <a:gd name="T104" fmla="*/ 423 w 1899"/>
                <a:gd name="T105" fmla="*/ 1545 h 19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99" h="1914">
                  <a:moveTo>
                    <a:pt x="423" y="1545"/>
                  </a:moveTo>
                  <a:cubicBezTo>
                    <a:pt x="464" y="1527"/>
                    <a:pt x="500" y="1510"/>
                    <a:pt x="537" y="1495"/>
                  </a:cubicBezTo>
                  <a:cubicBezTo>
                    <a:pt x="599" y="1472"/>
                    <a:pt x="662" y="1466"/>
                    <a:pt x="728" y="1482"/>
                  </a:cubicBezTo>
                  <a:cubicBezTo>
                    <a:pt x="763" y="1490"/>
                    <a:pt x="799" y="1495"/>
                    <a:pt x="835" y="1500"/>
                  </a:cubicBezTo>
                  <a:cubicBezTo>
                    <a:pt x="867" y="1504"/>
                    <a:pt x="900" y="1507"/>
                    <a:pt x="932" y="1508"/>
                  </a:cubicBezTo>
                  <a:cubicBezTo>
                    <a:pt x="951" y="1508"/>
                    <a:pt x="949" y="1524"/>
                    <a:pt x="952" y="1533"/>
                  </a:cubicBezTo>
                  <a:cubicBezTo>
                    <a:pt x="968" y="1579"/>
                    <a:pt x="981" y="1625"/>
                    <a:pt x="996" y="1673"/>
                  </a:cubicBezTo>
                  <a:cubicBezTo>
                    <a:pt x="991" y="1674"/>
                    <a:pt x="984" y="1675"/>
                    <a:pt x="977" y="1674"/>
                  </a:cubicBezTo>
                  <a:cubicBezTo>
                    <a:pt x="916" y="1671"/>
                    <a:pt x="854" y="1670"/>
                    <a:pt x="793" y="1664"/>
                  </a:cubicBezTo>
                  <a:cubicBezTo>
                    <a:pt x="762" y="1662"/>
                    <a:pt x="732" y="1650"/>
                    <a:pt x="702" y="1645"/>
                  </a:cubicBezTo>
                  <a:cubicBezTo>
                    <a:pt x="664" y="1638"/>
                    <a:pt x="627" y="1638"/>
                    <a:pt x="590" y="1653"/>
                  </a:cubicBezTo>
                  <a:cubicBezTo>
                    <a:pt x="524" y="1679"/>
                    <a:pt x="467" y="1720"/>
                    <a:pt x="407" y="1757"/>
                  </a:cubicBezTo>
                  <a:cubicBezTo>
                    <a:pt x="352" y="1791"/>
                    <a:pt x="296" y="1825"/>
                    <a:pt x="240" y="1858"/>
                  </a:cubicBezTo>
                  <a:cubicBezTo>
                    <a:pt x="209" y="1876"/>
                    <a:pt x="178" y="1894"/>
                    <a:pt x="142" y="1914"/>
                  </a:cubicBezTo>
                  <a:cubicBezTo>
                    <a:pt x="147" y="1894"/>
                    <a:pt x="149" y="1879"/>
                    <a:pt x="153" y="1865"/>
                  </a:cubicBezTo>
                  <a:cubicBezTo>
                    <a:pt x="176" y="1791"/>
                    <a:pt x="201" y="1718"/>
                    <a:pt x="221" y="1644"/>
                  </a:cubicBezTo>
                  <a:cubicBezTo>
                    <a:pt x="236" y="1591"/>
                    <a:pt x="251" y="1538"/>
                    <a:pt x="253" y="1484"/>
                  </a:cubicBezTo>
                  <a:cubicBezTo>
                    <a:pt x="256" y="1430"/>
                    <a:pt x="228" y="1384"/>
                    <a:pt x="192" y="1342"/>
                  </a:cubicBezTo>
                  <a:cubicBezTo>
                    <a:pt x="163" y="1309"/>
                    <a:pt x="135" y="1274"/>
                    <a:pt x="114" y="1236"/>
                  </a:cubicBezTo>
                  <a:cubicBezTo>
                    <a:pt x="84" y="1181"/>
                    <a:pt x="57" y="1124"/>
                    <a:pt x="35" y="1066"/>
                  </a:cubicBezTo>
                  <a:cubicBezTo>
                    <a:pt x="20" y="1024"/>
                    <a:pt x="14" y="979"/>
                    <a:pt x="8" y="935"/>
                  </a:cubicBezTo>
                  <a:cubicBezTo>
                    <a:pt x="3" y="897"/>
                    <a:pt x="0" y="859"/>
                    <a:pt x="1" y="822"/>
                  </a:cubicBezTo>
                  <a:cubicBezTo>
                    <a:pt x="3" y="727"/>
                    <a:pt x="23" y="636"/>
                    <a:pt x="60" y="549"/>
                  </a:cubicBezTo>
                  <a:cubicBezTo>
                    <a:pt x="96" y="464"/>
                    <a:pt x="146" y="389"/>
                    <a:pt x="207" y="321"/>
                  </a:cubicBezTo>
                  <a:cubicBezTo>
                    <a:pt x="302" y="213"/>
                    <a:pt x="419" y="137"/>
                    <a:pt x="549" y="82"/>
                  </a:cubicBezTo>
                  <a:cubicBezTo>
                    <a:pt x="614" y="55"/>
                    <a:pt x="681" y="31"/>
                    <a:pt x="751" y="22"/>
                  </a:cubicBezTo>
                  <a:cubicBezTo>
                    <a:pt x="790" y="17"/>
                    <a:pt x="828" y="10"/>
                    <a:pt x="867" y="7"/>
                  </a:cubicBezTo>
                  <a:cubicBezTo>
                    <a:pt x="912" y="3"/>
                    <a:pt x="957" y="0"/>
                    <a:pt x="1002" y="1"/>
                  </a:cubicBezTo>
                  <a:cubicBezTo>
                    <a:pt x="1039" y="2"/>
                    <a:pt x="1076" y="8"/>
                    <a:pt x="1113" y="14"/>
                  </a:cubicBezTo>
                  <a:cubicBezTo>
                    <a:pt x="1145" y="18"/>
                    <a:pt x="1177" y="23"/>
                    <a:pt x="1208" y="31"/>
                  </a:cubicBezTo>
                  <a:cubicBezTo>
                    <a:pt x="1263" y="47"/>
                    <a:pt x="1319" y="61"/>
                    <a:pt x="1371" y="84"/>
                  </a:cubicBezTo>
                  <a:cubicBezTo>
                    <a:pt x="1432" y="110"/>
                    <a:pt x="1493" y="141"/>
                    <a:pt x="1548" y="178"/>
                  </a:cubicBezTo>
                  <a:cubicBezTo>
                    <a:pt x="1597" y="210"/>
                    <a:pt x="1641" y="251"/>
                    <a:pt x="1684" y="291"/>
                  </a:cubicBezTo>
                  <a:cubicBezTo>
                    <a:pt x="1763" y="364"/>
                    <a:pt x="1820" y="454"/>
                    <a:pt x="1863" y="553"/>
                  </a:cubicBezTo>
                  <a:cubicBezTo>
                    <a:pt x="1877" y="585"/>
                    <a:pt x="1886" y="619"/>
                    <a:pt x="1897" y="652"/>
                  </a:cubicBezTo>
                  <a:cubicBezTo>
                    <a:pt x="1899" y="658"/>
                    <a:pt x="1898" y="665"/>
                    <a:pt x="1898" y="669"/>
                  </a:cubicBezTo>
                  <a:cubicBezTo>
                    <a:pt x="1844" y="669"/>
                    <a:pt x="1792" y="670"/>
                    <a:pt x="1740" y="669"/>
                  </a:cubicBezTo>
                  <a:cubicBezTo>
                    <a:pt x="1734" y="669"/>
                    <a:pt x="1726" y="662"/>
                    <a:pt x="1724" y="657"/>
                  </a:cubicBezTo>
                  <a:cubicBezTo>
                    <a:pt x="1692" y="572"/>
                    <a:pt x="1647" y="495"/>
                    <a:pt x="1585" y="427"/>
                  </a:cubicBezTo>
                  <a:cubicBezTo>
                    <a:pt x="1510" y="347"/>
                    <a:pt x="1422" y="286"/>
                    <a:pt x="1322" y="242"/>
                  </a:cubicBezTo>
                  <a:cubicBezTo>
                    <a:pt x="1279" y="224"/>
                    <a:pt x="1234" y="211"/>
                    <a:pt x="1189" y="198"/>
                  </a:cubicBezTo>
                  <a:cubicBezTo>
                    <a:pt x="1140" y="182"/>
                    <a:pt x="1089" y="174"/>
                    <a:pt x="1037" y="173"/>
                  </a:cubicBezTo>
                  <a:cubicBezTo>
                    <a:pt x="995" y="172"/>
                    <a:pt x="952" y="164"/>
                    <a:pt x="910" y="168"/>
                  </a:cubicBezTo>
                  <a:cubicBezTo>
                    <a:pt x="824" y="175"/>
                    <a:pt x="740" y="188"/>
                    <a:pt x="658" y="219"/>
                  </a:cubicBezTo>
                  <a:cubicBezTo>
                    <a:pt x="540" y="263"/>
                    <a:pt x="435" y="324"/>
                    <a:pt x="347" y="415"/>
                  </a:cubicBezTo>
                  <a:cubicBezTo>
                    <a:pt x="280" y="484"/>
                    <a:pt x="228" y="562"/>
                    <a:pt x="199" y="654"/>
                  </a:cubicBezTo>
                  <a:cubicBezTo>
                    <a:pt x="187" y="692"/>
                    <a:pt x="180" y="731"/>
                    <a:pt x="174" y="770"/>
                  </a:cubicBezTo>
                  <a:cubicBezTo>
                    <a:pt x="169" y="803"/>
                    <a:pt x="166" y="837"/>
                    <a:pt x="168" y="871"/>
                  </a:cubicBezTo>
                  <a:cubicBezTo>
                    <a:pt x="171" y="929"/>
                    <a:pt x="183" y="986"/>
                    <a:pt x="203" y="1041"/>
                  </a:cubicBezTo>
                  <a:cubicBezTo>
                    <a:pt x="232" y="1118"/>
                    <a:pt x="277" y="1184"/>
                    <a:pt x="328" y="1248"/>
                  </a:cubicBezTo>
                  <a:cubicBezTo>
                    <a:pt x="360" y="1288"/>
                    <a:pt x="386" y="1335"/>
                    <a:pt x="410" y="1382"/>
                  </a:cubicBezTo>
                  <a:cubicBezTo>
                    <a:pt x="427" y="1416"/>
                    <a:pt x="424" y="1455"/>
                    <a:pt x="424" y="1493"/>
                  </a:cubicBezTo>
                  <a:cubicBezTo>
                    <a:pt x="423" y="1510"/>
                    <a:pt x="423" y="1526"/>
                    <a:pt x="423" y="1545"/>
                  </a:cubicBezTo>
                  <a:close/>
                </a:path>
              </a:pathLst>
            </a:custGeom>
            <a:grp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24"/>
            <p:cNvSpPr/>
            <p:nvPr/>
          </p:nvSpPr>
          <p:spPr bwMode="auto">
            <a:xfrm>
              <a:off x="3670" y="880"/>
              <a:ext cx="484" cy="481"/>
            </a:xfrm>
            <a:custGeom>
              <a:avLst/>
              <a:gdLst>
                <a:gd name="T0" fmla="*/ 6 w 253"/>
                <a:gd name="T1" fmla="*/ 126 h 252"/>
                <a:gd name="T2" fmla="*/ 128 w 253"/>
                <a:gd name="T3" fmla="*/ 2 h 252"/>
                <a:gd name="T4" fmla="*/ 252 w 253"/>
                <a:gd name="T5" fmla="*/ 128 h 252"/>
                <a:gd name="T6" fmla="*/ 125 w 253"/>
                <a:gd name="T7" fmla="*/ 250 h 252"/>
                <a:gd name="T8" fmla="*/ 6 w 253"/>
                <a:gd name="T9" fmla="*/ 126 h 252"/>
              </a:gdLst>
              <a:ahLst/>
              <a:cxnLst>
                <a:cxn ang="0">
                  <a:pos x="T0" y="T1"/>
                </a:cxn>
                <a:cxn ang="0">
                  <a:pos x="T2" y="T3"/>
                </a:cxn>
                <a:cxn ang="0">
                  <a:pos x="T4" y="T5"/>
                </a:cxn>
                <a:cxn ang="0">
                  <a:pos x="T6" y="T7"/>
                </a:cxn>
                <a:cxn ang="0">
                  <a:pos x="T8" y="T9"/>
                </a:cxn>
              </a:cxnLst>
              <a:rect l="0" t="0" r="r" b="b"/>
              <a:pathLst>
                <a:path w="253" h="252">
                  <a:moveTo>
                    <a:pt x="6" y="126"/>
                  </a:moveTo>
                  <a:cubicBezTo>
                    <a:pt x="0" y="59"/>
                    <a:pt x="60" y="0"/>
                    <a:pt x="128" y="2"/>
                  </a:cubicBezTo>
                  <a:cubicBezTo>
                    <a:pt x="200" y="5"/>
                    <a:pt x="252" y="58"/>
                    <a:pt x="252" y="128"/>
                  </a:cubicBezTo>
                  <a:cubicBezTo>
                    <a:pt x="253" y="192"/>
                    <a:pt x="193" y="252"/>
                    <a:pt x="125" y="250"/>
                  </a:cubicBezTo>
                  <a:cubicBezTo>
                    <a:pt x="69" y="249"/>
                    <a:pt x="0" y="201"/>
                    <a:pt x="6" y="126"/>
                  </a:cubicBezTo>
                  <a:close/>
                </a:path>
              </a:pathLst>
            </a:custGeom>
            <a:grp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25"/>
            <p:cNvSpPr/>
            <p:nvPr/>
          </p:nvSpPr>
          <p:spPr bwMode="auto">
            <a:xfrm>
              <a:off x="2480" y="885"/>
              <a:ext cx="474" cy="490"/>
            </a:xfrm>
            <a:custGeom>
              <a:avLst/>
              <a:gdLst>
                <a:gd name="T0" fmla="*/ 127 w 248"/>
                <a:gd name="T1" fmla="*/ 248 h 256"/>
                <a:gd name="T2" fmla="*/ 3 w 248"/>
                <a:gd name="T3" fmla="*/ 124 h 256"/>
                <a:gd name="T4" fmla="*/ 130 w 248"/>
                <a:gd name="T5" fmla="*/ 1 h 256"/>
                <a:gd name="T6" fmla="*/ 246 w 248"/>
                <a:gd name="T7" fmla="*/ 126 h 256"/>
                <a:gd name="T8" fmla="*/ 127 w 248"/>
                <a:gd name="T9" fmla="*/ 248 h 256"/>
              </a:gdLst>
              <a:ahLst/>
              <a:cxnLst>
                <a:cxn ang="0">
                  <a:pos x="T0" y="T1"/>
                </a:cxn>
                <a:cxn ang="0">
                  <a:pos x="T2" y="T3"/>
                </a:cxn>
                <a:cxn ang="0">
                  <a:pos x="T4" y="T5"/>
                </a:cxn>
                <a:cxn ang="0">
                  <a:pos x="T6" y="T7"/>
                </a:cxn>
                <a:cxn ang="0">
                  <a:pos x="T8" y="T9"/>
                </a:cxn>
              </a:cxnLst>
              <a:rect l="0" t="0" r="r" b="b"/>
              <a:pathLst>
                <a:path w="248" h="256">
                  <a:moveTo>
                    <a:pt x="127" y="248"/>
                  </a:moveTo>
                  <a:cubicBezTo>
                    <a:pt x="55" y="252"/>
                    <a:pt x="0" y="186"/>
                    <a:pt x="3" y="124"/>
                  </a:cubicBezTo>
                  <a:cubicBezTo>
                    <a:pt x="6" y="52"/>
                    <a:pt x="54" y="3"/>
                    <a:pt x="130" y="1"/>
                  </a:cubicBezTo>
                  <a:cubicBezTo>
                    <a:pt x="195" y="0"/>
                    <a:pt x="245" y="56"/>
                    <a:pt x="246" y="126"/>
                  </a:cubicBezTo>
                  <a:cubicBezTo>
                    <a:pt x="248" y="185"/>
                    <a:pt x="194" y="256"/>
                    <a:pt x="127" y="248"/>
                  </a:cubicBezTo>
                  <a:close/>
                </a:path>
              </a:pathLst>
            </a:custGeom>
            <a:grp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9" name="PA_文本框 23"/>
          <p:cNvSpPr txBox="1"/>
          <p:nvPr userDrawn="1">
            <p:custDataLst>
              <p:tags r:id="rId1"/>
            </p:custDataLst>
          </p:nvPr>
        </p:nvSpPr>
        <p:spPr>
          <a:xfrm>
            <a:off x="2644775" y="3446145"/>
            <a:ext cx="4662170" cy="1129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愿   景：最具价值的汽车信息交流平台和行业研究机构</a:t>
            </a: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宗   旨：为汽车企业服务  为中国汽车产业发展做贡献</a:t>
            </a:r>
            <a:endPar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价值观：专业  共享  高效  创新</a:t>
            </a:r>
            <a:endPar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25" name="Freeform 231"/>
          <p:cNvSpPr>
            <a:spLocks noEditPoints="1"/>
          </p:cNvSpPr>
          <p:nvPr userDrawn="1"/>
        </p:nvSpPr>
        <p:spPr>
          <a:xfrm>
            <a:off x="2239645" y="1045845"/>
            <a:ext cx="203835" cy="200025"/>
          </a:xfrm>
          <a:custGeom>
            <a:avLst/>
            <a:gdLst/>
            <a:ahLst/>
            <a:cxnLst>
              <a:cxn ang="0">
                <a:pos x="688945793" y="558997452"/>
              </a:cxn>
              <a:cxn ang="0">
                <a:pos x="560497809" y="689827597"/>
              </a:cxn>
              <a:cxn ang="0">
                <a:pos x="128447984" y="689827597"/>
              </a:cxn>
              <a:cxn ang="0">
                <a:pos x="0" y="558997452"/>
              </a:cxn>
              <a:cxn ang="0">
                <a:pos x="0" y="118935555"/>
              </a:cxn>
              <a:cxn ang="0">
                <a:pos x="128447984" y="0"/>
              </a:cxn>
              <a:cxn ang="0">
                <a:pos x="560497809" y="0"/>
              </a:cxn>
              <a:cxn ang="0">
                <a:pos x="688945793" y="118935555"/>
              </a:cxn>
              <a:cxn ang="0">
                <a:pos x="688945793" y="558997452"/>
              </a:cxn>
              <a:cxn ang="0">
                <a:pos x="572174277" y="463851078"/>
              </a:cxn>
              <a:cxn ang="0">
                <a:pos x="490435583" y="416276166"/>
              </a:cxn>
              <a:cxn ang="0">
                <a:pos x="467082646" y="404381576"/>
              </a:cxn>
              <a:cxn ang="0">
                <a:pos x="397020420" y="463851078"/>
              </a:cxn>
              <a:cxn ang="0">
                <a:pos x="373664067" y="451956488"/>
              </a:cxn>
              <a:cxn ang="0">
                <a:pos x="233539615" y="321126343"/>
              </a:cxn>
              <a:cxn ang="0">
                <a:pos x="221863146" y="285446021"/>
              </a:cxn>
              <a:cxn ang="0">
                <a:pos x="280248904" y="225976519"/>
              </a:cxn>
              <a:cxn ang="0">
                <a:pos x="268572436" y="190296198"/>
              </a:cxn>
              <a:cxn ang="0">
                <a:pos x="221863146" y="107040965"/>
              </a:cxn>
              <a:cxn ang="0">
                <a:pos x="210186678" y="107040965"/>
              </a:cxn>
              <a:cxn ang="0">
                <a:pos x="163477388" y="118935555"/>
              </a:cxn>
              <a:cxn ang="0">
                <a:pos x="116771516" y="225976519"/>
              </a:cxn>
              <a:cxn ang="0">
                <a:pos x="140124452" y="309231753"/>
              </a:cxn>
              <a:cxn ang="0">
                <a:pos x="373664067" y="547106311"/>
              </a:cxn>
              <a:cxn ang="0">
                <a:pos x="467082646" y="570892042"/>
              </a:cxn>
              <a:cxn ang="0">
                <a:pos x="560497809" y="523317131"/>
              </a:cxn>
              <a:cxn ang="0">
                <a:pos x="572174277" y="475742219"/>
              </a:cxn>
              <a:cxn ang="0">
                <a:pos x="572174277" y="463851078"/>
              </a:cxn>
            </a:cxnLst>
            <a:rect l="0" t="0" r="0" b="0"/>
            <a:pathLst>
              <a:path w="59" h="58">
                <a:moveTo>
                  <a:pt x="59" y="47"/>
                </a:moveTo>
                <a:cubicBezTo>
                  <a:pt x="59" y="53"/>
                  <a:pt x="54" y="58"/>
                  <a:pt x="48" y="58"/>
                </a:cubicBezTo>
                <a:cubicBezTo>
                  <a:pt x="11" y="58"/>
                  <a:pt x="11" y="58"/>
                  <a:pt x="11" y="58"/>
                </a:cubicBezTo>
                <a:cubicBezTo>
                  <a:pt x="5" y="58"/>
                  <a:pt x="0" y="53"/>
                  <a:pt x="0" y="47"/>
                </a:cubicBezTo>
                <a:cubicBezTo>
                  <a:pt x="0" y="10"/>
                  <a:pt x="0" y="10"/>
                  <a:pt x="0" y="10"/>
                </a:cubicBezTo>
                <a:cubicBezTo>
                  <a:pt x="0" y="4"/>
                  <a:pt x="5" y="0"/>
                  <a:pt x="11" y="0"/>
                </a:cubicBezTo>
                <a:cubicBezTo>
                  <a:pt x="48" y="0"/>
                  <a:pt x="48" y="0"/>
                  <a:pt x="48" y="0"/>
                </a:cubicBezTo>
                <a:cubicBezTo>
                  <a:pt x="54" y="0"/>
                  <a:pt x="59" y="4"/>
                  <a:pt x="59" y="10"/>
                </a:cubicBezTo>
                <a:lnTo>
                  <a:pt x="59" y="47"/>
                </a:lnTo>
                <a:close/>
                <a:moveTo>
                  <a:pt x="49" y="39"/>
                </a:moveTo>
                <a:cubicBezTo>
                  <a:pt x="49" y="39"/>
                  <a:pt x="43" y="36"/>
                  <a:pt x="42" y="35"/>
                </a:cubicBezTo>
                <a:cubicBezTo>
                  <a:pt x="41" y="35"/>
                  <a:pt x="41" y="34"/>
                  <a:pt x="40" y="34"/>
                </a:cubicBezTo>
                <a:cubicBezTo>
                  <a:pt x="38" y="34"/>
                  <a:pt x="36" y="39"/>
                  <a:pt x="34" y="39"/>
                </a:cubicBezTo>
                <a:cubicBezTo>
                  <a:pt x="33" y="39"/>
                  <a:pt x="32" y="38"/>
                  <a:pt x="32" y="38"/>
                </a:cubicBezTo>
                <a:cubicBezTo>
                  <a:pt x="27" y="35"/>
                  <a:pt x="23" y="32"/>
                  <a:pt x="20" y="27"/>
                </a:cubicBezTo>
                <a:cubicBezTo>
                  <a:pt x="20" y="26"/>
                  <a:pt x="19" y="25"/>
                  <a:pt x="19" y="24"/>
                </a:cubicBezTo>
                <a:cubicBezTo>
                  <a:pt x="19" y="23"/>
                  <a:pt x="24" y="20"/>
                  <a:pt x="24" y="19"/>
                </a:cubicBezTo>
                <a:cubicBezTo>
                  <a:pt x="24" y="18"/>
                  <a:pt x="23" y="17"/>
                  <a:pt x="23" y="16"/>
                </a:cubicBezTo>
                <a:cubicBezTo>
                  <a:pt x="22" y="15"/>
                  <a:pt x="20" y="10"/>
                  <a:pt x="19" y="9"/>
                </a:cubicBezTo>
                <a:cubicBezTo>
                  <a:pt x="19" y="9"/>
                  <a:pt x="19" y="9"/>
                  <a:pt x="18" y="9"/>
                </a:cubicBezTo>
                <a:cubicBezTo>
                  <a:pt x="17" y="9"/>
                  <a:pt x="15" y="10"/>
                  <a:pt x="14" y="10"/>
                </a:cubicBezTo>
                <a:cubicBezTo>
                  <a:pt x="12" y="11"/>
                  <a:pt x="10" y="16"/>
                  <a:pt x="10" y="19"/>
                </a:cubicBezTo>
                <a:cubicBezTo>
                  <a:pt x="10" y="21"/>
                  <a:pt x="11" y="24"/>
                  <a:pt x="12" y="26"/>
                </a:cubicBezTo>
                <a:cubicBezTo>
                  <a:pt x="15" y="34"/>
                  <a:pt x="24" y="43"/>
                  <a:pt x="32" y="46"/>
                </a:cubicBezTo>
                <a:cubicBezTo>
                  <a:pt x="35" y="47"/>
                  <a:pt x="37" y="48"/>
                  <a:pt x="40" y="48"/>
                </a:cubicBezTo>
                <a:cubicBezTo>
                  <a:pt x="42" y="48"/>
                  <a:pt x="47" y="46"/>
                  <a:pt x="48" y="44"/>
                </a:cubicBezTo>
                <a:cubicBezTo>
                  <a:pt x="49" y="43"/>
                  <a:pt x="49" y="41"/>
                  <a:pt x="49" y="40"/>
                </a:cubicBezTo>
                <a:cubicBezTo>
                  <a:pt x="49" y="40"/>
                  <a:pt x="49" y="40"/>
                  <a:pt x="49" y="39"/>
                </a:cubicBezTo>
                <a:close/>
              </a:path>
            </a:pathLst>
          </a:custGeom>
          <a:solidFill>
            <a:srgbClr val="159EBE"/>
          </a:solidFill>
          <a:ln w="9525">
            <a:noFill/>
          </a:ln>
        </p:spPr>
        <p:txBody>
          <a:bodyPr/>
          <a:lstStyle/>
          <a:p>
            <a:endParaRPr lang="zh-CN" altLang="en-US"/>
          </a:p>
        </p:txBody>
      </p:sp>
      <p:cxnSp>
        <p:nvCxnSpPr>
          <p:cNvPr id="26" name="直接连接符 25"/>
          <p:cNvCxnSpPr/>
          <p:nvPr userDrawn="1"/>
        </p:nvCxnSpPr>
        <p:spPr>
          <a:xfrm>
            <a:off x="2122805" y="829310"/>
            <a:ext cx="0" cy="840105"/>
          </a:xfrm>
          <a:prstGeom prst="line">
            <a:avLst/>
          </a:prstGeom>
          <a:ln w="19050">
            <a:solidFill>
              <a:srgbClr val="159EBE"/>
            </a:solidFill>
          </a:ln>
        </p:spPr>
        <p:style>
          <a:lnRef idx="1">
            <a:schemeClr val="accent1"/>
          </a:lnRef>
          <a:fillRef idx="0">
            <a:schemeClr val="accent1"/>
          </a:fillRef>
          <a:effectRef idx="0">
            <a:schemeClr val="accent1"/>
          </a:effectRef>
          <a:fontRef idx="minor">
            <a:schemeClr val="tx1"/>
          </a:fontRef>
        </p:style>
      </p:cxnSp>
      <p:sp>
        <p:nvSpPr>
          <p:cNvPr id="34" name="Freeform 75"/>
          <p:cNvSpPr>
            <a:spLocks noChangeArrowheads="1"/>
          </p:cNvSpPr>
          <p:nvPr userDrawn="1"/>
        </p:nvSpPr>
        <p:spPr bwMode="auto">
          <a:xfrm>
            <a:off x="1283970" y="999490"/>
            <a:ext cx="716915" cy="483870"/>
          </a:xfrm>
          <a:custGeom>
            <a:avLst/>
            <a:gdLst>
              <a:gd name="T0" fmla="*/ 199518 w 497"/>
              <a:gd name="T1" fmla="*/ 0 h 400"/>
              <a:gd name="T2" fmla="*/ 199518 w 497"/>
              <a:gd name="T3" fmla="*/ 0 h 400"/>
              <a:gd name="T4" fmla="*/ 23870 w 497"/>
              <a:gd name="T5" fmla="*/ 0 h 400"/>
              <a:gd name="T6" fmla="*/ 0 w 497"/>
              <a:gd name="T7" fmla="*/ 19733 h 400"/>
              <a:gd name="T8" fmla="*/ 0 w 497"/>
              <a:gd name="T9" fmla="*/ 155171 h 400"/>
              <a:gd name="T10" fmla="*/ 23870 w 497"/>
              <a:gd name="T11" fmla="*/ 178940 h 400"/>
              <a:gd name="T12" fmla="*/ 199518 w 497"/>
              <a:gd name="T13" fmla="*/ 178940 h 400"/>
              <a:gd name="T14" fmla="*/ 223388 w 497"/>
              <a:gd name="T15" fmla="*/ 155171 h 400"/>
              <a:gd name="T16" fmla="*/ 223388 w 497"/>
              <a:gd name="T17" fmla="*/ 19733 h 400"/>
              <a:gd name="T18" fmla="*/ 199518 w 497"/>
              <a:gd name="T19" fmla="*/ 0 h 400"/>
              <a:gd name="T20" fmla="*/ 199518 w 497"/>
              <a:gd name="T21" fmla="*/ 155171 h 400"/>
              <a:gd name="T22" fmla="*/ 199518 w 497"/>
              <a:gd name="T23" fmla="*/ 155171 h 400"/>
              <a:gd name="T24" fmla="*/ 23870 w 497"/>
              <a:gd name="T25" fmla="*/ 155171 h 400"/>
              <a:gd name="T26" fmla="*/ 23870 w 497"/>
              <a:gd name="T27" fmla="*/ 19733 h 400"/>
              <a:gd name="T28" fmla="*/ 199518 w 497"/>
              <a:gd name="T29" fmla="*/ 19733 h 400"/>
              <a:gd name="T30" fmla="*/ 199518 w 497"/>
              <a:gd name="T31" fmla="*/ 155171 h 400"/>
              <a:gd name="T32" fmla="*/ 99984 w 497"/>
              <a:gd name="T33" fmla="*/ 111669 h 400"/>
              <a:gd name="T34" fmla="*/ 99984 w 497"/>
              <a:gd name="T35" fmla="*/ 111669 h 400"/>
              <a:gd name="T36" fmla="*/ 43687 w 497"/>
              <a:gd name="T37" fmla="*/ 111669 h 400"/>
              <a:gd name="T38" fmla="*/ 43687 w 497"/>
              <a:gd name="T39" fmla="*/ 131402 h 400"/>
              <a:gd name="T40" fmla="*/ 99984 w 497"/>
              <a:gd name="T41" fmla="*/ 131402 h 400"/>
              <a:gd name="T42" fmla="*/ 99984 w 497"/>
              <a:gd name="T43" fmla="*/ 111669 h 400"/>
              <a:gd name="T44" fmla="*/ 99984 w 497"/>
              <a:gd name="T45" fmla="*/ 79828 h 400"/>
              <a:gd name="T46" fmla="*/ 99984 w 497"/>
              <a:gd name="T47" fmla="*/ 79828 h 400"/>
              <a:gd name="T48" fmla="*/ 43687 w 497"/>
              <a:gd name="T49" fmla="*/ 79828 h 400"/>
              <a:gd name="T50" fmla="*/ 43687 w 497"/>
              <a:gd name="T51" fmla="*/ 99560 h 400"/>
              <a:gd name="T52" fmla="*/ 99984 w 497"/>
              <a:gd name="T53" fmla="*/ 99560 h 400"/>
              <a:gd name="T54" fmla="*/ 99984 w 497"/>
              <a:gd name="T55" fmla="*/ 79828 h 400"/>
              <a:gd name="T56" fmla="*/ 99984 w 497"/>
              <a:gd name="T57" fmla="*/ 43950 h 400"/>
              <a:gd name="T58" fmla="*/ 99984 w 497"/>
              <a:gd name="T59" fmla="*/ 43950 h 400"/>
              <a:gd name="T60" fmla="*/ 43687 w 497"/>
              <a:gd name="T61" fmla="*/ 43950 h 400"/>
              <a:gd name="T62" fmla="*/ 43687 w 497"/>
              <a:gd name="T63" fmla="*/ 64131 h 400"/>
              <a:gd name="T64" fmla="*/ 99984 w 497"/>
              <a:gd name="T65" fmla="*/ 64131 h 400"/>
              <a:gd name="T66" fmla="*/ 99984 w 497"/>
              <a:gd name="T67" fmla="*/ 43950 h 400"/>
              <a:gd name="T68" fmla="*/ 175197 w 497"/>
              <a:gd name="T69" fmla="*/ 115257 h 400"/>
              <a:gd name="T70" fmla="*/ 175197 w 497"/>
              <a:gd name="T71" fmla="*/ 115257 h 400"/>
              <a:gd name="T72" fmla="*/ 159434 w 497"/>
              <a:gd name="T73" fmla="*/ 103597 h 400"/>
              <a:gd name="T74" fmla="*/ 171594 w 497"/>
              <a:gd name="T75" fmla="*/ 67719 h 400"/>
              <a:gd name="T76" fmla="*/ 151327 w 497"/>
              <a:gd name="T77" fmla="*/ 43950 h 400"/>
              <a:gd name="T78" fmla="*/ 131510 w 497"/>
              <a:gd name="T79" fmla="*/ 67719 h 400"/>
              <a:gd name="T80" fmla="*/ 143671 w 497"/>
              <a:gd name="T81" fmla="*/ 103597 h 400"/>
              <a:gd name="T82" fmla="*/ 123854 w 497"/>
              <a:gd name="T83" fmla="*/ 115257 h 400"/>
              <a:gd name="T84" fmla="*/ 123854 w 497"/>
              <a:gd name="T85" fmla="*/ 131402 h 400"/>
              <a:gd name="T86" fmla="*/ 179251 w 497"/>
              <a:gd name="T87" fmla="*/ 131402 h 400"/>
              <a:gd name="T88" fmla="*/ 175197 w 497"/>
              <a:gd name="T89" fmla="*/ 115257 h 40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497" h="400">
                <a:moveTo>
                  <a:pt x="443" y="0"/>
                </a:moveTo>
                <a:lnTo>
                  <a:pt x="443" y="0"/>
                </a:lnTo>
                <a:cubicBezTo>
                  <a:pt x="53" y="0"/>
                  <a:pt x="53" y="0"/>
                  <a:pt x="53" y="0"/>
                </a:cubicBezTo>
                <a:cubicBezTo>
                  <a:pt x="17" y="0"/>
                  <a:pt x="0" y="18"/>
                  <a:pt x="0" y="44"/>
                </a:cubicBezTo>
                <a:cubicBezTo>
                  <a:pt x="0" y="346"/>
                  <a:pt x="0" y="346"/>
                  <a:pt x="0" y="346"/>
                </a:cubicBezTo>
                <a:cubicBezTo>
                  <a:pt x="0" y="373"/>
                  <a:pt x="17" y="399"/>
                  <a:pt x="53" y="399"/>
                </a:cubicBezTo>
                <a:cubicBezTo>
                  <a:pt x="443" y="399"/>
                  <a:pt x="443" y="399"/>
                  <a:pt x="443" y="399"/>
                </a:cubicBezTo>
                <a:cubicBezTo>
                  <a:pt x="470" y="399"/>
                  <a:pt x="496" y="373"/>
                  <a:pt x="496" y="346"/>
                </a:cubicBezTo>
                <a:cubicBezTo>
                  <a:pt x="496" y="44"/>
                  <a:pt x="496" y="44"/>
                  <a:pt x="496" y="44"/>
                </a:cubicBezTo>
                <a:cubicBezTo>
                  <a:pt x="496" y="18"/>
                  <a:pt x="470" y="0"/>
                  <a:pt x="443" y="0"/>
                </a:cubicBezTo>
                <a:close/>
                <a:moveTo>
                  <a:pt x="443" y="346"/>
                </a:moveTo>
                <a:lnTo>
                  <a:pt x="443" y="346"/>
                </a:lnTo>
                <a:cubicBezTo>
                  <a:pt x="53" y="346"/>
                  <a:pt x="53" y="346"/>
                  <a:pt x="53" y="346"/>
                </a:cubicBezTo>
                <a:cubicBezTo>
                  <a:pt x="53" y="44"/>
                  <a:pt x="53" y="44"/>
                  <a:pt x="53" y="44"/>
                </a:cubicBezTo>
                <a:cubicBezTo>
                  <a:pt x="443" y="44"/>
                  <a:pt x="443" y="44"/>
                  <a:pt x="443" y="44"/>
                </a:cubicBezTo>
                <a:lnTo>
                  <a:pt x="443" y="346"/>
                </a:lnTo>
                <a:close/>
                <a:moveTo>
                  <a:pt x="222" y="249"/>
                </a:moveTo>
                <a:lnTo>
                  <a:pt x="222" y="249"/>
                </a:lnTo>
                <a:cubicBezTo>
                  <a:pt x="97" y="249"/>
                  <a:pt x="97" y="249"/>
                  <a:pt x="97" y="249"/>
                </a:cubicBezTo>
                <a:cubicBezTo>
                  <a:pt x="97" y="293"/>
                  <a:pt x="97" y="293"/>
                  <a:pt x="97" y="293"/>
                </a:cubicBezTo>
                <a:cubicBezTo>
                  <a:pt x="222" y="293"/>
                  <a:pt x="222" y="293"/>
                  <a:pt x="222" y="293"/>
                </a:cubicBezTo>
                <a:lnTo>
                  <a:pt x="222" y="249"/>
                </a:lnTo>
                <a:close/>
                <a:moveTo>
                  <a:pt x="222" y="178"/>
                </a:moveTo>
                <a:lnTo>
                  <a:pt x="222" y="178"/>
                </a:lnTo>
                <a:cubicBezTo>
                  <a:pt x="97" y="178"/>
                  <a:pt x="97" y="178"/>
                  <a:pt x="97" y="178"/>
                </a:cubicBezTo>
                <a:cubicBezTo>
                  <a:pt x="97" y="222"/>
                  <a:pt x="97" y="222"/>
                  <a:pt x="97" y="222"/>
                </a:cubicBezTo>
                <a:cubicBezTo>
                  <a:pt x="222" y="222"/>
                  <a:pt x="222" y="222"/>
                  <a:pt x="222" y="222"/>
                </a:cubicBezTo>
                <a:lnTo>
                  <a:pt x="222" y="178"/>
                </a:lnTo>
                <a:close/>
                <a:moveTo>
                  <a:pt x="222" y="98"/>
                </a:moveTo>
                <a:lnTo>
                  <a:pt x="222" y="98"/>
                </a:lnTo>
                <a:cubicBezTo>
                  <a:pt x="97" y="98"/>
                  <a:pt x="97" y="98"/>
                  <a:pt x="97" y="98"/>
                </a:cubicBezTo>
                <a:cubicBezTo>
                  <a:pt x="97" y="143"/>
                  <a:pt x="97" y="143"/>
                  <a:pt x="97" y="143"/>
                </a:cubicBezTo>
                <a:cubicBezTo>
                  <a:pt x="222" y="143"/>
                  <a:pt x="222" y="143"/>
                  <a:pt x="222" y="143"/>
                </a:cubicBezTo>
                <a:lnTo>
                  <a:pt x="222" y="98"/>
                </a:lnTo>
                <a:close/>
                <a:moveTo>
                  <a:pt x="389" y="257"/>
                </a:moveTo>
                <a:lnTo>
                  <a:pt x="389" y="257"/>
                </a:lnTo>
                <a:cubicBezTo>
                  <a:pt x="389" y="257"/>
                  <a:pt x="354" y="249"/>
                  <a:pt x="354" y="231"/>
                </a:cubicBezTo>
                <a:cubicBezTo>
                  <a:pt x="354" y="204"/>
                  <a:pt x="381" y="196"/>
                  <a:pt x="381" y="151"/>
                </a:cubicBezTo>
                <a:cubicBezTo>
                  <a:pt x="381" y="125"/>
                  <a:pt x="372" y="98"/>
                  <a:pt x="336" y="98"/>
                </a:cubicBezTo>
                <a:cubicBezTo>
                  <a:pt x="301" y="98"/>
                  <a:pt x="292" y="125"/>
                  <a:pt x="292" y="151"/>
                </a:cubicBezTo>
                <a:cubicBezTo>
                  <a:pt x="292" y="196"/>
                  <a:pt x="319" y="204"/>
                  <a:pt x="319" y="231"/>
                </a:cubicBezTo>
                <a:cubicBezTo>
                  <a:pt x="319" y="249"/>
                  <a:pt x="275" y="257"/>
                  <a:pt x="275" y="257"/>
                </a:cubicBezTo>
                <a:lnTo>
                  <a:pt x="275" y="293"/>
                </a:lnTo>
                <a:cubicBezTo>
                  <a:pt x="398" y="293"/>
                  <a:pt x="398" y="293"/>
                  <a:pt x="398" y="293"/>
                </a:cubicBezTo>
                <a:cubicBezTo>
                  <a:pt x="398" y="293"/>
                  <a:pt x="398" y="257"/>
                  <a:pt x="389" y="257"/>
                </a:cubicBezTo>
                <a:close/>
              </a:path>
            </a:pathLst>
          </a:custGeom>
          <a:solidFill>
            <a:srgbClr val="159EBE"/>
          </a:solidFill>
          <a:ln>
            <a:noFill/>
          </a:ln>
          <a:effectLst/>
          <a:extLst>
            <a:ext uri="{91240B29-F687-4F45-9708-019B960494DF}">
              <a14:hiddenLine xmlns="" xmlns:a14="http://schemas.microsoft.com/office/drawing/2010/main" w="9525">
                <a:solidFill>
                  <a:srgbClr val="808080"/>
                </a:solidFill>
                <a:bevel/>
              </a14:hiddenLine>
            </a:ext>
            <a:ext uri="{AF507438-7753-43E0-B8FC-AC1667EBCBE1}">
              <a14:hiddenEffects xmlns="" xmlns:a14="http://schemas.microsoft.com/office/drawing/2010/main">
                <a:effectLst>
                  <a:outerShdw blurRad="63500" dist="38099" dir="2700000" algn="ctr" rotWithShape="0">
                    <a:srgbClr val="000000">
                      <a:alpha val="74997"/>
                    </a:srgbClr>
                  </a:outerShdw>
                </a:effectLst>
              </a14:hiddenEffects>
            </a:ext>
          </a:extLst>
        </p:spPr>
        <p:txBody>
          <a:bodyPr wrap="none" lIns="34290" tIns="17145" rIns="34290" bIns="17145" anchor="ct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MS PGothic" panose="020B0600070205080204" pitchFamily="34" charset="-128"/>
              <a:cs typeface="+mn-cs"/>
            </a:endParaRPr>
          </a:p>
        </p:txBody>
      </p:sp>
      <p:pic>
        <p:nvPicPr>
          <p:cNvPr id="35" name="图形 7"/>
          <p:cNvPicPr>
            <a:picLocks noChangeAspect="1"/>
          </p:cNvPicPr>
          <p:nvPr userDrawn="1"/>
        </p:nvPicPr>
        <p:blipFill>
          <a:blip r:embed="rId5" cstate="print">
            <a:extLst>
              <a:ext uri="{28A0092B-C50C-407E-A947-70E740481C1C}">
                <a14:useLocalDpi xmlns="" xmlns:a14="http://schemas.microsoft.com/office/drawing/2010/main" val="0"/>
              </a:ext>
              <a:ext uri="{96DAC541-7B7A-43D3-8B79-37D633B846F1}">
                <asvg:svgBlip xmlns="" xmlns:asvg="http://schemas.microsoft.com/office/drawing/2016/SVG/main" r:embed="rId6"/>
              </a:ext>
            </a:extLst>
          </a:blip>
          <a:stretch>
            <a:fillRect/>
          </a:stretch>
        </p:blipFill>
        <p:spPr>
          <a:xfrm>
            <a:off x="2226310" y="1481455"/>
            <a:ext cx="213995" cy="213995"/>
          </a:xfrm>
          <a:prstGeom prst="rect">
            <a:avLst/>
          </a:prstGeom>
        </p:spPr>
      </p:pic>
      <p:sp>
        <p:nvSpPr>
          <p:cNvPr id="36" name="Freeform 251"/>
          <p:cNvSpPr/>
          <p:nvPr userDrawn="1"/>
        </p:nvSpPr>
        <p:spPr bwMode="auto">
          <a:xfrm>
            <a:off x="2216150" y="784860"/>
            <a:ext cx="236220" cy="201930"/>
          </a:xfrm>
          <a:custGeom>
            <a:avLst/>
            <a:gdLst>
              <a:gd name="T0" fmla="*/ 176 w 182"/>
              <a:gd name="T1" fmla="*/ 76 h 159"/>
              <a:gd name="T2" fmla="*/ 152 w 182"/>
              <a:gd name="T3" fmla="*/ 54 h 159"/>
              <a:gd name="T4" fmla="*/ 152 w 182"/>
              <a:gd name="T5" fmla="*/ 20 h 159"/>
              <a:gd name="T6" fmla="*/ 148 w 182"/>
              <a:gd name="T7" fmla="*/ 15 h 159"/>
              <a:gd name="T8" fmla="*/ 129 w 182"/>
              <a:gd name="T9" fmla="*/ 15 h 159"/>
              <a:gd name="T10" fmla="*/ 124 w 182"/>
              <a:gd name="T11" fmla="*/ 20 h 159"/>
              <a:gd name="T12" fmla="*/ 124 w 182"/>
              <a:gd name="T13" fmla="*/ 26 h 159"/>
              <a:gd name="T14" fmla="*/ 103 w 182"/>
              <a:gd name="T15" fmla="*/ 6 h 159"/>
              <a:gd name="T16" fmla="*/ 79 w 182"/>
              <a:gd name="T17" fmla="*/ 6 h 159"/>
              <a:gd name="T18" fmla="*/ 7 w 182"/>
              <a:gd name="T19" fmla="*/ 76 h 159"/>
              <a:gd name="T20" fmla="*/ 11 w 182"/>
              <a:gd name="T21" fmla="*/ 87 h 159"/>
              <a:gd name="T22" fmla="*/ 22 w 182"/>
              <a:gd name="T23" fmla="*/ 87 h 159"/>
              <a:gd name="T24" fmla="*/ 22 w 182"/>
              <a:gd name="T25" fmla="*/ 89 h 159"/>
              <a:gd name="T26" fmla="*/ 22 w 182"/>
              <a:gd name="T27" fmla="*/ 144 h 159"/>
              <a:gd name="T28" fmla="*/ 37 w 182"/>
              <a:gd name="T29" fmla="*/ 159 h 159"/>
              <a:gd name="T30" fmla="*/ 56 w 182"/>
              <a:gd name="T31" fmla="*/ 159 h 159"/>
              <a:gd name="T32" fmla="*/ 73 w 182"/>
              <a:gd name="T33" fmla="*/ 159 h 159"/>
              <a:gd name="T34" fmla="*/ 73 w 182"/>
              <a:gd name="T35" fmla="*/ 114 h 159"/>
              <a:gd name="T36" fmla="*/ 79 w 182"/>
              <a:gd name="T37" fmla="*/ 108 h 159"/>
              <a:gd name="T38" fmla="*/ 103 w 182"/>
              <a:gd name="T39" fmla="*/ 108 h 159"/>
              <a:gd name="T40" fmla="*/ 108 w 182"/>
              <a:gd name="T41" fmla="*/ 114 h 159"/>
              <a:gd name="T42" fmla="*/ 108 w 182"/>
              <a:gd name="T43" fmla="*/ 159 h 159"/>
              <a:gd name="T44" fmla="*/ 114 w 182"/>
              <a:gd name="T45" fmla="*/ 159 h 159"/>
              <a:gd name="T46" fmla="*/ 145 w 182"/>
              <a:gd name="T47" fmla="*/ 159 h 159"/>
              <a:gd name="T48" fmla="*/ 160 w 182"/>
              <a:gd name="T49" fmla="*/ 144 h 159"/>
              <a:gd name="T50" fmla="*/ 160 w 182"/>
              <a:gd name="T51" fmla="*/ 89 h 159"/>
              <a:gd name="T52" fmla="*/ 160 w 182"/>
              <a:gd name="T53" fmla="*/ 87 h 159"/>
              <a:gd name="T54" fmla="*/ 171 w 182"/>
              <a:gd name="T55" fmla="*/ 87 h 159"/>
              <a:gd name="T56" fmla="*/ 176 w 182"/>
              <a:gd name="T57" fmla="*/ 76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82" h="159">
                <a:moveTo>
                  <a:pt x="176" y="76"/>
                </a:moveTo>
                <a:cubicBezTo>
                  <a:pt x="152" y="54"/>
                  <a:pt x="152" y="54"/>
                  <a:pt x="152" y="54"/>
                </a:cubicBezTo>
                <a:cubicBezTo>
                  <a:pt x="152" y="20"/>
                  <a:pt x="152" y="20"/>
                  <a:pt x="152" y="20"/>
                </a:cubicBezTo>
                <a:cubicBezTo>
                  <a:pt x="152" y="17"/>
                  <a:pt x="150" y="15"/>
                  <a:pt x="148" y="15"/>
                </a:cubicBezTo>
                <a:cubicBezTo>
                  <a:pt x="129" y="15"/>
                  <a:pt x="129" y="15"/>
                  <a:pt x="129" y="15"/>
                </a:cubicBezTo>
                <a:cubicBezTo>
                  <a:pt x="126" y="15"/>
                  <a:pt x="124" y="17"/>
                  <a:pt x="124" y="20"/>
                </a:cubicBezTo>
                <a:cubicBezTo>
                  <a:pt x="124" y="26"/>
                  <a:pt x="124" y="26"/>
                  <a:pt x="124" y="26"/>
                </a:cubicBezTo>
                <a:cubicBezTo>
                  <a:pt x="103" y="6"/>
                  <a:pt x="103" y="6"/>
                  <a:pt x="103" y="6"/>
                </a:cubicBezTo>
                <a:cubicBezTo>
                  <a:pt x="96" y="0"/>
                  <a:pt x="86" y="0"/>
                  <a:pt x="79" y="6"/>
                </a:cubicBezTo>
                <a:cubicBezTo>
                  <a:pt x="7" y="76"/>
                  <a:pt x="7" y="76"/>
                  <a:pt x="7" y="76"/>
                </a:cubicBezTo>
                <a:cubicBezTo>
                  <a:pt x="0" y="82"/>
                  <a:pt x="2" y="87"/>
                  <a:pt x="11" y="87"/>
                </a:cubicBezTo>
                <a:cubicBezTo>
                  <a:pt x="22" y="87"/>
                  <a:pt x="22" y="87"/>
                  <a:pt x="22" y="87"/>
                </a:cubicBezTo>
                <a:cubicBezTo>
                  <a:pt x="22" y="88"/>
                  <a:pt x="22" y="88"/>
                  <a:pt x="22" y="89"/>
                </a:cubicBezTo>
                <a:cubicBezTo>
                  <a:pt x="22" y="144"/>
                  <a:pt x="22" y="144"/>
                  <a:pt x="22" y="144"/>
                </a:cubicBezTo>
                <a:cubicBezTo>
                  <a:pt x="22" y="152"/>
                  <a:pt x="29" y="159"/>
                  <a:pt x="37" y="159"/>
                </a:cubicBezTo>
                <a:cubicBezTo>
                  <a:pt x="56" y="159"/>
                  <a:pt x="56" y="159"/>
                  <a:pt x="56" y="159"/>
                </a:cubicBezTo>
                <a:cubicBezTo>
                  <a:pt x="73" y="159"/>
                  <a:pt x="73" y="159"/>
                  <a:pt x="73" y="159"/>
                </a:cubicBezTo>
                <a:cubicBezTo>
                  <a:pt x="73" y="114"/>
                  <a:pt x="73" y="114"/>
                  <a:pt x="73" y="114"/>
                </a:cubicBezTo>
                <a:cubicBezTo>
                  <a:pt x="73" y="111"/>
                  <a:pt x="75" y="108"/>
                  <a:pt x="79" y="108"/>
                </a:cubicBezTo>
                <a:cubicBezTo>
                  <a:pt x="103" y="108"/>
                  <a:pt x="103" y="108"/>
                  <a:pt x="103" y="108"/>
                </a:cubicBezTo>
                <a:cubicBezTo>
                  <a:pt x="106" y="108"/>
                  <a:pt x="108" y="111"/>
                  <a:pt x="108" y="114"/>
                </a:cubicBezTo>
                <a:cubicBezTo>
                  <a:pt x="108" y="159"/>
                  <a:pt x="108" y="159"/>
                  <a:pt x="108" y="159"/>
                </a:cubicBezTo>
                <a:cubicBezTo>
                  <a:pt x="114" y="159"/>
                  <a:pt x="114" y="159"/>
                  <a:pt x="114" y="159"/>
                </a:cubicBezTo>
                <a:cubicBezTo>
                  <a:pt x="145" y="159"/>
                  <a:pt x="145" y="159"/>
                  <a:pt x="145" y="159"/>
                </a:cubicBezTo>
                <a:cubicBezTo>
                  <a:pt x="153" y="159"/>
                  <a:pt x="160" y="152"/>
                  <a:pt x="160" y="144"/>
                </a:cubicBezTo>
                <a:cubicBezTo>
                  <a:pt x="160" y="89"/>
                  <a:pt x="160" y="89"/>
                  <a:pt x="160" y="89"/>
                </a:cubicBezTo>
                <a:cubicBezTo>
                  <a:pt x="160" y="88"/>
                  <a:pt x="160" y="88"/>
                  <a:pt x="160" y="87"/>
                </a:cubicBezTo>
                <a:cubicBezTo>
                  <a:pt x="171" y="87"/>
                  <a:pt x="171" y="87"/>
                  <a:pt x="171" y="87"/>
                </a:cubicBezTo>
                <a:cubicBezTo>
                  <a:pt x="180" y="87"/>
                  <a:pt x="182" y="82"/>
                  <a:pt x="176" y="76"/>
                </a:cubicBezTo>
                <a:close/>
              </a:path>
            </a:pathLst>
          </a:custGeom>
          <a:solidFill>
            <a:srgbClr val="159EBE"/>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文本框 36"/>
          <p:cNvSpPr txBox="1"/>
          <p:nvPr userDrawn="1"/>
        </p:nvSpPr>
        <p:spPr>
          <a:xfrm>
            <a:off x="2426970" y="763270"/>
            <a:ext cx="2491105" cy="245110"/>
          </a:xfrm>
          <a:prstGeom prst="rect">
            <a:avLst/>
          </a:prstGeom>
          <a:noFill/>
        </p:spPr>
        <p:txBody>
          <a:bodyPr wrap="square" rtlCol="0">
            <a:spAutoFit/>
          </a:bodyPr>
          <a:lstStyle/>
          <a:p>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上海市普陀区武宁路</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423</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号</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18</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号楼</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1103</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室</a:t>
            </a:r>
          </a:p>
        </p:txBody>
      </p:sp>
      <p:sp>
        <p:nvSpPr>
          <p:cNvPr id="38" name="文本框 37"/>
          <p:cNvSpPr txBox="1"/>
          <p:nvPr userDrawn="1"/>
        </p:nvSpPr>
        <p:spPr>
          <a:xfrm>
            <a:off x="3804285" y="1030605"/>
            <a:ext cx="64706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200062</a:t>
            </a:r>
          </a:p>
        </p:txBody>
      </p:sp>
      <p:sp>
        <p:nvSpPr>
          <p:cNvPr id="6162" name="Freeform 16"/>
          <p:cNvSpPr/>
          <p:nvPr userDrawn="1"/>
        </p:nvSpPr>
        <p:spPr>
          <a:xfrm>
            <a:off x="3639185" y="1045845"/>
            <a:ext cx="181610" cy="198755"/>
          </a:xfrm>
          <a:custGeom>
            <a:avLst/>
            <a:gdLst/>
            <a:ahLst/>
            <a:cxnLst>
              <a:cxn ang="0">
                <a:pos x="2147483646" y="2147483646"/>
              </a:cxn>
              <a:cxn ang="0">
                <a:pos x="2147483646" y="2147483646"/>
              </a:cxn>
              <a:cxn ang="0">
                <a:pos x="2147483646" y="2147483646"/>
              </a:cxn>
              <a:cxn ang="0">
                <a:pos x="2147483646" y="0"/>
              </a:cxn>
              <a:cxn ang="0">
                <a:pos x="2147483646" y="0"/>
              </a:cxn>
              <a:cxn ang="0">
                <a:pos x="2147483646" y="1300853838"/>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1300853838"/>
              </a:cxn>
              <a:cxn ang="0">
                <a:pos x="2147483646" y="0"/>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1363672152" y="2147483646"/>
              </a:cxn>
              <a:cxn ang="0">
                <a:pos x="0" y="2147483646"/>
              </a:cxn>
              <a:cxn ang="0">
                <a:pos x="1363672152" y="2147483646"/>
              </a:cxn>
              <a:cxn ang="0">
                <a:pos x="2147483646" y="2147483646"/>
              </a:cxn>
              <a:cxn ang="0">
                <a:pos x="2147483646" y="2147483646"/>
              </a:cxn>
              <a:cxn ang="0">
                <a:pos x="1363672152" y="2147483646"/>
              </a:cxn>
              <a:cxn ang="0">
                <a:pos x="1363672152" y="2147483646"/>
              </a:cxn>
              <a:cxn ang="0">
                <a:pos x="2147483646" y="2147483646"/>
              </a:cxn>
              <a:cxn ang="0">
                <a:pos x="2147483646" y="2147483646"/>
              </a:cxn>
              <a:cxn ang="0">
                <a:pos x="2147483646" y="2147483646"/>
              </a:cxn>
              <a:cxn ang="0">
                <a:pos x="1363672152" y="2147483646"/>
              </a:cxn>
              <a:cxn ang="0">
                <a:pos x="0" y="2147483646"/>
              </a:cxn>
              <a:cxn ang="0">
                <a:pos x="1363672152" y="2147483646"/>
              </a:cxn>
              <a:cxn ang="0">
                <a:pos x="1363672152" y="2147483646"/>
              </a:cxn>
              <a:cxn ang="0">
                <a:pos x="1363672152" y="2147483646"/>
              </a:cxn>
              <a:cxn ang="0">
                <a:pos x="2147483646" y="2147483646"/>
              </a:cxn>
              <a:cxn ang="0">
                <a:pos x="2147483646" y="2147483646"/>
              </a:cxn>
              <a:cxn ang="0">
                <a:pos x="2147483646" y="2147483646"/>
              </a:cxn>
              <a:cxn ang="0">
                <a:pos x="1363672152" y="2147483646"/>
              </a:cxn>
              <a:cxn ang="0">
                <a:pos x="0" y="2147483646"/>
              </a:cxn>
              <a:cxn ang="0">
                <a:pos x="1363672152" y="2147483646"/>
              </a:cxn>
            </a:cxnLst>
            <a:rect l="0" t="0" r="0" b="0"/>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rgbClr val="159EBE"/>
          </a:solidFill>
          <a:ln w="9525">
            <a:noFill/>
          </a:ln>
        </p:spPr>
        <p:txBody>
          <a:bodyPr/>
          <a:lstStyle/>
          <a:p>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2022/1/18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2022/1/18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pic>
        <p:nvPicPr>
          <p:cNvPr id="56" name="图片 55" descr="乘联会组合LOGO"/>
          <p:cNvPicPr>
            <a:picLocks noChangeAspect="1"/>
          </p:cNvPicPr>
          <p:nvPr userDrawn="1"/>
        </p:nvPicPr>
        <p:blipFill>
          <a:blip r:embed="rId2" cstate="print"/>
          <a:stretch>
            <a:fillRect/>
          </a:stretch>
        </p:blipFill>
        <p:spPr>
          <a:xfrm>
            <a:off x="8032115" y="204470"/>
            <a:ext cx="984885" cy="365760"/>
          </a:xfrm>
          <a:prstGeom prst="rect">
            <a:avLst/>
          </a:prstGeom>
        </p:spPr>
      </p:pic>
      <p:sp>
        <p:nvSpPr>
          <p:cNvPr id="7" name="燕尾形 6"/>
          <p:cNvSpPr/>
          <p:nvPr userDrawn="1"/>
        </p:nvSpPr>
        <p:spPr>
          <a:xfrm>
            <a:off x="243136" y="267494"/>
            <a:ext cx="216024" cy="288032"/>
          </a:xfrm>
          <a:prstGeom prst="chevron">
            <a:avLst/>
          </a:prstGeom>
          <a:solidFill>
            <a:srgbClr val="00A4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燕尾形 7"/>
          <p:cNvSpPr/>
          <p:nvPr userDrawn="1"/>
        </p:nvSpPr>
        <p:spPr>
          <a:xfrm>
            <a:off x="395536" y="267494"/>
            <a:ext cx="216024" cy="288032"/>
          </a:xfrm>
          <a:prstGeom prst="chevron">
            <a:avLst/>
          </a:prstGeom>
          <a:solidFill>
            <a:srgbClr val="00A4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57" name="直接连接符 56"/>
          <p:cNvCxnSpPr/>
          <p:nvPr userDrawn="1"/>
        </p:nvCxnSpPr>
        <p:spPr>
          <a:xfrm>
            <a:off x="-3810" y="4950143"/>
            <a:ext cx="7560000" cy="0"/>
          </a:xfrm>
          <a:prstGeom prst="line">
            <a:avLst/>
          </a:prstGeom>
          <a:ln w="10795">
            <a:solidFill>
              <a:srgbClr val="00A4C5"/>
            </a:solidFill>
          </a:ln>
        </p:spPr>
        <p:style>
          <a:lnRef idx="1">
            <a:schemeClr val="accent1"/>
          </a:lnRef>
          <a:fillRef idx="0">
            <a:schemeClr val="accent1"/>
          </a:fillRef>
          <a:effectRef idx="0">
            <a:schemeClr val="accent1"/>
          </a:effectRef>
          <a:fontRef idx="minor">
            <a:schemeClr val="tx1"/>
          </a:fontRef>
        </p:style>
      </p:cxnSp>
      <p:sp>
        <p:nvSpPr>
          <p:cNvPr id="58" name="文本框 57"/>
          <p:cNvSpPr txBox="1"/>
          <p:nvPr userDrawn="1"/>
        </p:nvSpPr>
        <p:spPr>
          <a:xfrm>
            <a:off x="7682865" y="4822825"/>
            <a:ext cx="853440" cy="245110"/>
          </a:xfrm>
          <a:prstGeom prst="rect">
            <a:avLst/>
          </a:prstGeom>
          <a:noFill/>
          <a:ln>
            <a:noFill/>
          </a:ln>
        </p:spPr>
        <p:txBody>
          <a:bodyPr wrap="square" rtlCol="0">
            <a:spAutoFit/>
            <a:scene3d>
              <a:camera prst="orthographicFront"/>
              <a:lightRig rig="threePt" dir="t"/>
            </a:scene3d>
          </a:bodyPr>
          <a:lstStyle/>
          <a:p>
            <a:r>
              <a:rPr lang="zh-CN" altLang="en-US" sz="1000" b="1">
                <a:solidFill>
                  <a:srgbClr val="00A4C5"/>
                </a:solidFill>
                <a:effectLst/>
                <a:latin typeface="楷体" panose="02010609060101010101" charset="-122"/>
                <a:ea typeface="楷体" panose="02010609060101010101" charset="-122"/>
              </a:rPr>
              <a:t>政策分析</a:t>
            </a:r>
          </a:p>
        </p:txBody>
      </p:sp>
      <p:cxnSp>
        <p:nvCxnSpPr>
          <p:cNvPr id="59" name="直接连接符 58"/>
          <p:cNvCxnSpPr/>
          <p:nvPr userDrawn="1"/>
        </p:nvCxnSpPr>
        <p:spPr>
          <a:xfrm>
            <a:off x="8425815" y="4947603"/>
            <a:ext cx="720000" cy="0"/>
          </a:xfrm>
          <a:prstGeom prst="line">
            <a:avLst/>
          </a:prstGeom>
          <a:ln w="10795">
            <a:solidFill>
              <a:srgbClr val="00A4C5"/>
            </a:solidFill>
          </a:ln>
        </p:spPr>
        <p:style>
          <a:lnRef idx="1">
            <a:schemeClr val="accent1"/>
          </a:lnRef>
          <a:fillRef idx="0">
            <a:schemeClr val="accent1"/>
          </a:fillRef>
          <a:effectRef idx="0">
            <a:schemeClr val="accent1"/>
          </a:effectRef>
          <a:fontRef idx="minor">
            <a:schemeClr val="tx1"/>
          </a:fontRef>
        </p:style>
      </p:cxnSp>
      <p:sp>
        <p:nvSpPr>
          <p:cNvPr id="9" name="Text Box 12"/>
          <p:cNvSpPr txBox="1">
            <a:spLocks noChangeArrowheads="1"/>
          </p:cNvSpPr>
          <p:nvPr userDrawn="1"/>
        </p:nvSpPr>
        <p:spPr bwMode="auto">
          <a:xfrm>
            <a:off x="-81915" y="4946650"/>
            <a:ext cx="6650355" cy="21399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marL="30257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34829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9401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43973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愿景</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最具价值的汽车信息交流平台和行业研究机构   </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宗旨</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为汽车企业服务  为中国汽车产业发展做贡献   </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价值观</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专业  共享  高效  创新</a:t>
            </a:r>
            <a:endParaRPr kumimoji="0" lang="en-US" altLang="zh-CN"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2022/1/18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2022/1/18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2022/1/18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hasCustomPrompt="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2022/1/18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hasCustomPrompt="1"/>
          </p:nvPr>
        </p:nvSpPr>
        <p:spPr>
          <a:xfrm>
            <a:off x="6286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hasCustomPrompt="1"/>
          </p:nvPr>
        </p:nvSpPr>
        <p:spPr>
          <a:xfrm>
            <a:off x="46291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2022/1/18</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hasCustomPrompt="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4" name="Content Placeholder 3"/>
          <p:cNvSpPr>
            <a:spLocks noGrp="1"/>
          </p:cNvSpPr>
          <p:nvPr>
            <p:ph sz="half" idx="2" hasCustomPrompt="1"/>
          </p:nvPr>
        </p:nvSpPr>
        <p:spPr>
          <a:xfrm>
            <a:off x="629842" y="1878806"/>
            <a:ext cx="3868340"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hasCustomPrompt="1"/>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6" name="Content Placeholder 5"/>
          <p:cNvSpPr>
            <a:spLocks noGrp="1"/>
          </p:cNvSpPr>
          <p:nvPr>
            <p:ph sz="quarter" idx="4" hasCustomPrompt="1"/>
          </p:nvPr>
        </p:nvSpPr>
        <p:spPr>
          <a:xfrm>
            <a:off x="4629150" y="1878806"/>
            <a:ext cx="3887391"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338D311F-5273-49D9-8923-B0334C2356D8}" type="datetimeFigureOut">
              <a:rPr lang="zh-CN" altLang="en-US" smtClean="0"/>
              <a:pPr/>
              <a:t>2022/1/18</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338D311F-5273-49D9-8923-B0334C2356D8}" type="datetimeFigureOut">
              <a:rPr lang="zh-CN" altLang="en-US" smtClean="0"/>
              <a:pPr/>
              <a:t>2022/1/18</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38D311F-5273-49D9-8923-B0334C2356D8}" type="datetimeFigureOut">
              <a:rPr lang="zh-CN" altLang="en-US" smtClean="0"/>
              <a:pPr/>
              <a:t>2022/1/18</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hasCustomPrompt="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2022/1/18</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2022/1/18</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338D311F-5273-49D9-8923-B0334C2356D8}" type="datetimeFigureOut">
              <a:rPr lang="zh-CN" altLang="en-US" smtClean="0"/>
              <a:pPr/>
              <a:t>2022/1/18</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82952373-7980-4DA7-9ADE-54D716DB38B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pPr/>
              <a:t>2022/1/18</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xml"/><Relationship Id="rId1" Type="http://schemas.openxmlformats.org/officeDocument/2006/relationships/tags" Target="../tags/tag5.xml"/><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PA_文本框 22"/>
          <p:cNvSpPr txBox="1"/>
          <p:nvPr>
            <p:custDataLst>
              <p:tags r:id="rId1"/>
            </p:custDataLst>
          </p:nvPr>
        </p:nvSpPr>
        <p:spPr>
          <a:xfrm>
            <a:off x="3772505" y="4388555"/>
            <a:ext cx="2214880" cy="55308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中国汽车流通协会汽车市场研究分会</a:t>
            </a: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乘用车市场信息联席会</a:t>
            </a:r>
          </a:p>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000"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2022</a:t>
            </a:r>
            <a:r>
              <a:rPr kumimoji="0" lang="zh-CN" altLang="en-US" sz="1000"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年</a:t>
            </a:r>
            <a:r>
              <a:rPr lang="en-US" altLang="zh-CN" sz="1000"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lt"/>
              </a:rPr>
              <a:t>1</a:t>
            </a:r>
            <a:r>
              <a:rPr kumimoji="0" lang="zh-CN" altLang="en-US" sz="1000"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月</a:t>
            </a:r>
            <a:r>
              <a:rPr kumimoji="0" lang="en-US" altLang="zh-CN" sz="1000"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27</a:t>
            </a: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日</a:t>
            </a:r>
          </a:p>
        </p:txBody>
      </p:sp>
      <p:sp>
        <p:nvSpPr>
          <p:cNvPr id="14" name="PA_矩形 3"/>
          <p:cNvSpPr txBox="1">
            <a:spLocks noChangeArrowheads="1"/>
          </p:cNvSpPr>
          <p:nvPr>
            <p:custDataLst>
              <p:tags r:id="rId2"/>
            </p:custDataLst>
          </p:nvPr>
        </p:nvSpPr>
        <p:spPr bwMode="auto">
          <a:xfrm>
            <a:off x="1447165" y="1519555"/>
            <a:ext cx="7233920" cy="1348105"/>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04" tIns="45702" rIns="91404" bIns="45702"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lvl="0" algn="ctr" defTabSz="914400">
              <a:defRPr/>
            </a:pPr>
            <a:r>
              <a:rPr lang="en-US" altLang="zh-CN" sz="3000" b="1" dirty="0" smtClean="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2022</a:t>
            </a:r>
            <a:r>
              <a:rPr lang="zh-CN" altLang="en-US" sz="3000" b="1" dirty="0" smtClean="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年国家汽车相关政策取向分析</a:t>
            </a:r>
          </a:p>
        </p:txBody>
      </p:sp>
    </p:spTree>
  </p:cSld>
  <p:clrMapOvr>
    <a:masterClrMapping/>
  </p:clrMapOvr>
  <mc:AlternateContent xmlns:mc="http://schemas.openxmlformats.org/markup-compatibility/2006">
    <mc:Choice xmlns="" xmlns:p14="http://schemas.microsoft.com/office/powerpoint/2010/main" Requires="p14">
      <p:transition spd="med" p14:dur="700"/>
    </mc:Choice>
    <mc:Fallback>
      <p:transition spd="med"/>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42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年征求意见</a:t>
            </a:r>
            <a:r>
              <a:rPr lang="en-US" altLang="zh-CN"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年有望正式发布实施的政策</a:t>
            </a: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3970318"/>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车载卫星定位系统技术规范（征求意见稿）</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日，工业和信息化部装备工业一司公开征求</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车载卫星定位系统技术规范（征求意见稿）</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的意见。</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车载卫星定位系统技术规范（征求意见稿）</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的主要内容包括范围、规范性引用文件、术语和定义、缩略语、技术要求、试验方法共六章，以及八个附录。</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本规范规定了车载卫星定位系统的技术要求和试验方法，主要包括：一、功能一致性。该部分内容规定了车载卫星定位系统的报文输出格式与更新率，规定了具备同时接收包含</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BDS</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GPS</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在内的多系统卫星信号能力与接收独立北斗信号的工作能力。二、性能要求。为了保证</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车载卫星定位系统技术规范</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与现有通用类卫星定位评价体系的协调性，本规范的定位性能评价体系基本与</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BD 420005-2015《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北斗</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全球卫星导航系统（</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GNSS</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）导航单元性能要求及测试方法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保持一致。三、车规环境要求。本规范规定了完整的车规环境评价试验方法和评价指标。本规范有助于建立健全车载卫星定位系统保障机制，促进车载卫星定位系统芯片、模组及零部件上下游产业的技术发展，支撑智能网联汽车相关功能应用安全平稳落地，促进北斗卫星定位系统推广应用，推动汽车产业高质量发展。</a:t>
            </a:r>
          </a:p>
        </p:txBody>
      </p:sp>
    </p:spTree>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42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年征求意见</a:t>
            </a:r>
            <a:r>
              <a:rPr lang="en-US" altLang="zh-CN"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年有望正式发布实施的政策</a:t>
            </a: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3970318"/>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汽车推荐性国家标准</a:t>
            </a: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智能网联汽车 自动驾驶功能道路试验方法及要求</a:t>
            </a: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（征求意见稿）</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日，全国汽车标准化技术委员会发布“汽车推荐性国家标准</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智能网联汽车 自动驾驶功能道路试验方法及要求</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征求意见的函”。函告称，由智能网联汽车分标委组织制定的汽车推荐性国家标准</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智能网联汽车 自动驾驶功能道路试验方法及要求</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已完成征求意见稿。现提交公示，广泛征求意见。征求意见截至日期为</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日。征求意见稿的主要内容除前言外包括范围、规范性引用文件、术语和定义、试验条件、试验方法及方法共五章，以及附录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（规范性） 自动驾驶功能试验道路要素要求及要素采集方法。本标准规定了智能网联汽车自动驾驶功能的道路试验条件、试验方法及要求，适用于具备自动驾驶功能的</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M</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类、</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N</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类、</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O</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类汽车，其他类型车辆可参照执行。</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本标准的制定和实施，将为行业管理部门提供技术支撑，引导终端生产企业生产满足行业需求的自动驾驶系统，提升我国车辆安全技术水平。同时，当前国际标准中暂无自动驾驶实际道路相关方向行业公认的标准文件，本标准出版后将为汽车行业在中、欧、美等不同国家和地区的相关领域提供一定的参考，是中国汽车标准走出去的阶段性成果，有着非常大的引领意义。</a:t>
            </a:r>
          </a:p>
        </p:txBody>
      </p:sp>
    </p:spTree>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42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年国家汽车相关政策的取向</a:t>
            </a:r>
            <a:endPar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3970318"/>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围绕继续促进新能源汽车产业发展出台相关政策</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年四季度以来，从国家有关部委发布的与汽车行业相关的专项规划中，可以预测到</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年国家汽车相关政策取向。例如，</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日，工业和信息化部印发的</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十四五”工业绿色发展规划</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中提出，加快发展新能源、新材料、新能源汽车等战略性新兴产业，带动整个经济社会的绿色低碳发展。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8</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日，国家发展改革委、工业和信息化部印发的</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关于振作工业经济运行推动工业高质量发展的实施方案的通知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中提出，加快新能源汽车推广应用，加快充电桩、换电站等配套设施建设。鼓励开展新能源汽车、智能家电、绿色建材下乡行动。完善汽车产业投资管理，统筹优化产业布局，支持新能源汽车加快发展。因此，</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年将出台以下促进新能源汽车产业发展的政策。</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一是继续开展新能源汽车下乡活动。</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日，新能源汽车下乡第</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8</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站在四川宜宾启动。在此次活动中了解到，</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年新能源汽车下乡活动有望在全国范围内继续开展。</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二是在继续开展新能源汽车推广应用财政补贴政策的基础上，研究制定后补贴年代支持新能源汽车加快发展的相关政策。包括加快充电桩、换电站配套设施建设；健全新能源汽车安全监管体系等。</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42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年国家汽车相关政策的取向</a:t>
            </a:r>
            <a:endPar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3970318"/>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围绕推进智能网联汽车产业发展出台相关政策标准</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日，交通运输部印发的</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数字交通“十四五”发展规划</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中提出，加快研究制定交通运输新型基础设施工程建设标准，推动车路协同及自动驾驶相关标准研究制定。</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17</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日，工业和信息化部印发的</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“十四五”信息化和工业化深度融合发展规划</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中提出，支持制造企业与信息技术企业联合攻关，推动人工智能、</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5G</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、先进传感等技术的融合应用，培育工业级智能硬件、智能机器人、智能网联汽车等新型智能产品。</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日，工业和信息化部办公厅等十二部委的办公厅联合印发</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关于开展网络安全技术应用试点示范工作的通知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，确定从</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个重点方向遴选一批技术先进、应用成效显著的试点示范项目，其中包括车联网安全。面向在线升级（</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OTA</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远程诊断监控、自动驾驶、车路协同、智慧交通等典型场景，针对智能驾驶系统、联网关键设备、网络基础设施、车联网服务平台等网络安全需求，在轻量化防护、安全认证、数据合规、威胁监测、应急处置、检测评估等方面的安全解决方案。因此，预测</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年将不断完善政策法规，积极探索融合监管模式，通过准入管理、标准制定、安全监管、产品召回等方式，促进智能网联汽车加快创新和安全应用。</a:t>
            </a:r>
          </a:p>
        </p:txBody>
      </p:sp>
    </p:spTree>
  </p:cSld>
  <p:clrMapOvr>
    <a:masterClrMapping/>
  </p:clrMapOvr>
  <p:transition spd="med"/>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42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年国家汽车相关政策的取向</a:t>
            </a:r>
            <a:endPar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3970318"/>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围绕工信部下一步做好新能源汽车产业发展四项重点工作</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出台相关政策</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年汽车工业发展情况新闻发布会在京举行。会上，工业和信息化部副部长郭守刚介绍，工信部将在新能源汽车领域重点做好四项工作。</a:t>
            </a:r>
            <a:r>
              <a:rPr lang="zh-CN" altLang="en-US"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一是加强统筹协调。</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充分发挥节能与新能源汽车产业发展部际联席会议机制的作用，制定支持加快发展的政策措施，保持政策体系的有效衔接。统筹提升关键资源保障能力，加强与青海、四川、江西等省市沟通，协调推动加快国内锂资源开发。根据双碳目标“</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1+N”</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政策体系要求，组织编制汽车产业绿色低碳发展路线图。</a:t>
            </a:r>
            <a:r>
              <a:rPr lang="zh-CN" altLang="en-US"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二是加快推广应用。</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加快充换电基础设施建设，持续开展好新能源汽车下乡、换电模式试点工作，启动公共领域车辆全面电动化城市试点，推动提高城市公交、出租、物流配送等领域新能源汽车比例。</a:t>
            </a:r>
            <a:r>
              <a:rPr lang="zh-CN" altLang="en-US"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三是促进跨界融合。</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推动电动化与智能网联技术融合发展，加快</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5G</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信息通信、车路协同等新技术应用，开发更多适合消费者的休闲娱乐、生活服务、自动驾驶等功能。</a:t>
            </a:r>
            <a:r>
              <a:rPr lang="zh-CN" altLang="en-US"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四是提升产品质量。</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在质量安全、低温适用等方面提出更高标准、更严要求，持续开展中国汽车品牌向上发展专项行动。</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可以预期，</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年工业和信息化部将围绕上述四项重点工作出台相关政策。</a:t>
            </a:r>
          </a:p>
        </p:txBody>
      </p:sp>
    </p:spTree>
  </p:cSld>
  <p:clrMapOvr>
    <a:masterClrMapping/>
  </p:clrMapOvr>
  <p:transition spd="med"/>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42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年国家汽车相关政策的取向</a:t>
            </a: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3970318"/>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关于进一步加强轻型货车、小微型载客汽车生产和登记管理工作的通知</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日，工信部、公安部印发</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关于进一步加强轻型货车、小微型载客汽车生产和登记管理工作的通知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通知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主要内容共五个部分和一个附件。一是提高轻型货车、小微型载客汽车安全技术要求；二是落实生产企业产品安全质量、生产一致性主体责任；三是严把车辆产品检验机构产品检测关；四是强化车辆产品生产一致性监管；五是严格轻型货车小微型载客汽车登记管理。附件</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轻型货车、小微型载客汽车安全技术规范</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，规定了相关车型技术要求、名词术语解释等。 </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近年来，轻型货车“大吨小标”、小微型载客汽车违法载人载货引发的道路交通事故多发，给人民群众生命财产安全造成重大损失，成为严重道路交通安全隐患。 </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通知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在车辆技术要求、企业生产一致性管理、检测机构产品检测、一致性监督检查和注册登记管理等五个方面精准布控，全环节、全方位管理，旨在杜绝轻型货车“大吨小标”、小微型载客汽车非法改装等违规行为。</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通知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的发布实施将全面规范轻型货车、小微型载客汽车市场秩序，引导行业健康发展，进一步提升车辆安全技术性能，切实保障人民群众生命财产安全。（这是进入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年发布的新政策文件）</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194102" cy="4032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前言</a:t>
            </a:r>
            <a:endPar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6" name="矩形 5"/>
          <p:cNvSpPr/>
          <p:nvPr/>
        </p:nvSpPr>
        <p:spPr>
          <a:xfrm>
            <a:off x="254636" y="699247"/>
            <a:ext cx="8555878" cy="4066726"/>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8</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日召开的中央经济工作会议，在定调</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经济工作的总体要求和政策取向上，强调“稳字当头、稳中求进”。首先是宏观政策要稳，其次是市场预期要稳。要加大宏观政策跨周期调节力度，提高宏观调控的前瞻性针对性；要继续实施积极的财政政策和稳健的货币政策。稳健有效的宏观政策、精准灵活的调控手段，立足当前、着眼长远，将有效应对风险挑战，稳健前行。</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为落实中央经济工作会议部署，国家发改委、商务部、工业和信息化部、财政部等部委确定了</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年经济稳健推进的重点工作和政策，其中有些涉及汽车行业的政策要求。例如，对于落实好积极的财政政策，财政部部长刘昆表示，“</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年将实施更大力度减税降费，增强市场主体活力”。在</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日召开的全国工业和信息化工作会议上，肖亚庆部长的报告中明确提出</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年要抓好六个方面重点任务，其中提出，实施“增品种、提品质、创品牌”战略，扩大新能源汽车、绿色智能家电、绿色建材消费；健全车联网和智能网联汽车等安全保障体系。另外，</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月，有关部委发布的“十四五”专项发展规划中也包括对于汽车产业发展的要求。因此，综合上述情况，有必要对</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年国家汽车相关政策取向进行认真分析，为汽车企业提前做好工作提供参考。</a:t>
            </a:r>
            <a:endPar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Tree>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42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年发布</a:t>
            </a:r>
            <a:r>
              <a:rPr lang="en-US" altLang="zh-CN"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年施行或继续实施的政策</a:t>
            </a: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家用汽车产品修理更换退货责任规定</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日，国家市场监督管理总局令第</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号公布新修订的</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家用汽车产品修理更换退货责任规定</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（以下简称汽车三包规定），自</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日起实施。原</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汽车三包规定</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同时废止。</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新版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汽车三包规定</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内容包括总则、经营者义务、三包责任、争议的处理、法律责任、附则共六章四十二条。修改内容主要包括以下三个方面：第一、对经营者提出更加严格的三包责任要求。一是新增重大质量问题七天可退换车条款；二是明确销售者为消费者退换车时应当赔偿消费者的损失；三是通过降低使用补偿系数减少消费者退换车时向销售者支付的使用补偿费；四是新增生产者应明示动力蓄电池容量衰减限值的规定；五是降低消费者因质量问题选择退换车的条件；六是质保期内为消费者维修服务提供便利条件。第二、扩大家用汽车三包调整范围。一是新增与家用电动汽车相关的条款；二是将皮卡车纳入三包调整范围；三是将污染控制装置的主要零部件纳入重大质量问题退换车条款。第三、进一步完善相关监管制度。一是强化生产者的质量主体责任；二是加大违法行为处罚力度；三是借鉴国际通行做法，鼓励有关组织建立家用汽车三包责任争议处理机制。</a:t>
            </a:r>
          </a:p>
        </p:txBody>
      </p:sp>
    </p:spTree>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42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年发布</a:t>
            </a:r>
            <a:r>
              <a:rPr lang="en-US" altLang="zh-CN"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年施行或继续实施的政策</a:t>
            </a: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公安部令发布的</a:t>
            </a: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机动车驾驶证申领和使用规定</a:t>
            </a: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等三个部门规章</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17</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日，公安部分别以第</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162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号、</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163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号、</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164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号令发布了新修订的</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机动车登记规定</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机动车驾驶证申领和使用规定</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以及新制订的</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道路交通安全违法行为记分管理办法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三个部门规章。</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机动车登记规定</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自</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日起实施。其他两个规章自</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日起实施。</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2004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年，为贯彻实施</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中华人民共和国道路交通安全法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及其实施条例，公安部发布了</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机动车登记规定</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和</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机动车驾驶证申领和使用规定</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，此后分别进行了</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次、</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次修订。其中，</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机动车驾驶证申领和使用规定</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，以附件形式明确了记分行为和记分分值。为更好发挥交通违法行为记分教育引导作用，此次单独制定新的部门规章</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道路交通安全违法行为记分管理办法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。此次制修订三个规章，主要目的是为了适应经济社会发展的新形势、更好地满足人民群众对安全便捷高效服务的新需求。</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新发布的三个部门规章对近年来已推出的</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69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项“一证办、异地办、网上办”交管改革措施予以固化，推进改革成果制度化、法治化。另外再推出</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项便民利企新措施。同时，在规范大中型客货车驾驶人管理、严格“两客一危”等重点车辆登记管理等方面进行了三项调整优化。</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42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年发布</a:t>
            </a:r>
            <a:r>
              <a:rPr lang="en-US" altLang="zh-CN"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年施行或继续实施的政策</a:t>
            </a: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a:t>
            </a: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年新能源汽车推广应用财政补贴政策的通知</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日，财政部、工业和信息化部、科技部、国家发展改革委联合印发</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年新能源汽车推广应用财政补贴政策的通知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，自</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日起实施。</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通知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的有关事项主要包括以下三项：一、保持技术指标体系稳定，坚持平缓补贴退坡力度。为创造稳定政策环境，</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年保持现行购置补贴技术指标体系框架及门槛要求不变。</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年，新能源汽车补贴标准在</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年基础上退坡</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；城市公交、道路客运、出租（含网约车）、环卫、城市物流配送、邮政快递、民航机场以及党政机关公务领域符合要求的车辆，补贴标准在</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年基础上退坡</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。二、明确政策终止日期，做好政策收尾工作 。</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年新能源汽车购置补贴政策于</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日终止，</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之后上牌的车辆不再给予补贴。同时，继续加大审核力度，做好以前年度推广车辆的清算收尾工作。三、加强产品安全监管引导，确保质量和信息安全。健全新能源汽车安全监管体系，进一步压实新能源汽车生产企业主体责任。</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另外，本通知未作规定的事项，继续按照原有关文件执行。</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42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年发布</a:t>
            </a:r>
            <a:r>
              <a:rPr lang="en-US" altLang="zh-CN"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年施行或继续实施的政策</a:t>
            </a: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a:lnSpc>
                <a:spcPct val="140000"/>
              </a:lnSpc>
            </a:pP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年继续实施的政策</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年继续实施的政策主要有以下几项：</a:t>
            </a:r>
            <a:r>
              <a:rPr lang="zh-CN" altLang="en-US"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一、关于新能源汽车免征车辆购置税有关政策。</a:t>
            </a:r>
            <a:r>
              <a:rPr lang="en-US" altLang="zh-CN"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16</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日，财政部等四部委联合发布</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关于新能源汽车免征车辆购置税有关政策的公告</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。自</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日至</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日，对购置的新能源汽车包括纯电动汽车、插电式混合动力（含增程式）汽车、燃料电池汽车免征车辆购置税。</a:t>
            </a:r>
            <a:r>
              <a:rPr lang="zh-CN" altLang="en-US"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二、关于二手车经销有关增值税政策的公告。</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8</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日，财政部、税务总局发布</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关于二手车经销有关增值税政策的公告</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。自</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日至</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日，从事二手车经销的纳税人销售其收购的二手车，由减按</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征收增值税，改为减按</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0.5%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征收增值税。</a:t>
            </a:r>
            <a:r>
              <a:rPr lang="zh-CN" altLang="en-US"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三、关于开展燃料电池汽车示范应用的通知 。</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16</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日，财政部等五部委联合印发</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关于开展燃料电池汽车示范应用的通知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，示范期暂定为四年。示范期间，五部门将采取“以奖代补”方式，对入围示范的城市群按照其目标完成情况给予奖励。因此，</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年将继续开展燃料电池汽车示范应用。</a:t>
            </a:r>
            <a:r>
              <a:rPr lang="zh-CN" altLang="en-US"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四、</a:t>
            </a:r>
            <a:r>
              <a:rPr lang="en-US" altLang="zh-CN"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年继续对列入</a:t>
            </a:r>
            <a:r>
              <a:rPr lang="en-US" altLang="zh-CN"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免征车辆购置税的设有固定装置的非运输专用作业车辆目录</a:t>
            </a:r>
            <a:r>
              <a:rPr lang="en-US" altLang="zh-CN"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车型免征车辆购置税。</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年以来，工信部先后发布四批</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目录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，涵盖</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244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家企业的</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3487</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个车型。</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42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年征求意见</a:t>
            </a:r>
            <a:r>
              <a:rPr lang="en-US" altLang="zh-CN"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年有望正式发布实施的政策</a:t>
            </a: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3970318"/>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纯电动乘用车技术条件（征求意见稿）</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17</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日，工业和信息化部装备工业一司公开征求对推荐性国家标准</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纯电动乘用车 技术条件</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的意见。</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纯电动乘用车技术条件</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（征求意见稿）的主要内容包括范围、规范性引用文件、术语和定义、要求共四章，以及附录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（规范性）微型低速纯电动乘用车制动系统试验条件及性能要求；附录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B</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（规范性）微型低速纯电动乘用车标识。本文件是对</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GB/T 28382—2012《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纯电动乘用车 技术条件</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的修订并替代。本文件规定了座位数在</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座及以下纯电动乘用车的术语和定义、要求和试验方法，适用于使用动力蓄电池驱动的座位数在</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座及以下的纯电动乘用车。</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本标准修订主要涉及两方面内容，一是对原纯电动乘用车技术条件进行修订更新。更新原标准中引用的电安全、电池、续驶里程等老标准，结合最新的电动汽车技术发展，更新对纯电动乘用车的技术要求。二是增加针对微型低速纯电动乘用车的技术要求。此次修订将微型低速纯电动乘用车一并纳入考虑，明确基本的安全技术指标要求，有力支撑行业监管，促进产业规范有序发展。新增微型低速纯电动乘用车的相关技术要求，对规范该类车型的行业管理具有重要意义。</a:t>
            </a:r>
          </a:p>
        </p:txBody>
      </p:sp>
    </p:spTree>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42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年征求意见</a:t>
            </a:r>
            <a:r>
              <a:rPr lang="en-US" altLang="zh-CN"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年有望正式发布实施的政策</a:t>
            </a: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3970318"/>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客车定型试验规程（征求意见稿）</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8</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26</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日，全国汽车标准化技术委员会印发“汽车推荐性国家标准</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客车定型试验规程</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征求意见的函”。</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客车定型试验规程</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（征求意见稿）标准，规定了客车新产品定型试验的要求、试验项目、试验方法。本标准适用于</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M2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M3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类客车。本标准涵盖参数测量、技术状态检查行驶、滑行性能、动力性能、制动性能、经济性能、操纵稳定性、行驶平顺性、防雨密封性、制冷系统能力、采暖系统性能、专用装置及可靠性试验等试验要求，明确了试验报告的主要内容、例行操作项目及要求、可靠性评价指标的计算及统计方法。</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随着我国汽车行业的飞速发展，汽车先进技术的不断更新、应用，近年来引用的国标升级版逐步暴露出</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客车定型试验规程</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与其他现行标准法规的协调性问题、标准本身的可操作性不足问题等。因此，开展此次 </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GB/T 13043 2006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客车定型试验规程</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修订 ，同时将 </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GB/T19750 2005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混合动力电动汽车 定型试验规程</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和 </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GB/T 18388 2005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电动汽车 定型试验规程</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中客车试验要求 整合至 </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GB/T 13043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客车定型试验规程</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p>
        </p:txBody>
      </p:sp>
    </p:spTree>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42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年征求意见</a:t>
            </a:r>
            <a:r>
              <a:rPr lang="en-US" altLang="zh-CN"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年有望正式发布实施的政策</a:t>
            </a: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3970318"/>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关于进一步加强新能源汽车安全体系建设的指导意见（征求意见稿）</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日，工业和信息化部装备工业一司公开征求对</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关于进一步加强新能源汽车安全体系建设的指导意见</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（征求意见稿）的意见。征求意见截至日期为</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日。制定</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指导意见</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旨在进一步加强新能源汽车安全管理，压实新能源汽车生产企业主体责任，保障公民生命和财产安全，加快构建系统、科学、规范的新能源汽车安全体系，推动新能源汽车产业高质量发展。</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征求意见稿的主要内容包括总体要求、健全安全管理机制、保障产品质量安全、发挥企业监测平台效能、提高售后服务能力、做好事故响应处置、保障措施等共七个方面十七项具体意见，以及附件</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新能源汽车安全监测平台规范</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征求意见稿对动力电池安全管理、监测已售新能源车运行状态、引导消费者合理使用车辆、深化事故调查分析等方面做出了规定。</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近年来，我国新能源汽车产业快速发展，但随着产业规模的迅速扩大，新能源汽车产品的安全风险也在逐渐凸显，汽车产品的安全关乎人民群众的生命财产安全，关乎社会和谐稳定，尤其是新能源汽车产业处于快速发展阶段，必须高度重视安全问题，确保新能源汽车产业持续健康发展。</a:t>
            </a:r>
          </a:p>
        </p:txBody>
      </p:sp>
    </p:spTree>
  </p:cSld>
  <p:clrMapOvr>
    <a:masterClrMapping/>
  </p:clrMapOvr>
  <p:transition spd="med"/>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0815-2"/>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hfdrusjd">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618</TotalTime>
  <Words>4245</Words>
  <Application>WPS 演示</Application>
  <PresentationFormat>全屏显示(16:9)</PresentationFormat>
  <Paragraphs>105</Paragraphs>
  <Slides>16</Slides>
  <Notes>16</Notes>
  <HiddenSlides>0</HiddenSlides>
  <MMClips>0</MMClips>
  <ScaleCrop>false</ScaleCrop>
  <HeadingPairs>
    <vt:vector size="4" baseType="variant">
      <vt:variant>
        <vt:lpstr>主题</vt:lpstr>
      </vt:variant>
      <vt:variant>
        <vt:i4>2</vt:i4>
      </vt:variant>
      <vt:variant>
        <vt:lpstr>幻灯片标题</vt:lpstr>
      </vt:variant>
      <vt:variant>
        <vt:i4>16</vt:i4>
      </vt:variant>
    </vt:vector>
  </HeadingPairs>
  <TitlesOfParts>
    <vt:vector size="18" baseType="lpstr">
      <vt:lpstr>Office 主题​​</vt:lpstr>
      <vt:lpstr>Office Theme</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yrl</cp:lastModifiedBy>
  <cp:revision>250</cp:revision>
  <dcterms:created xsi:type="dcterms:W3CDTF">2017-08-15T01:04:00Z</dcterms:created>
  <dcterms:modified xsi:type="dcterms:W3CDTF">2022-01-18T02:50:37Z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2052-11.1.0.9999</vt:lpwstr>
  </property>
</Properties>
</file>