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colors8.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harts/style8.xml" ContentType="application/vnd.ms-office.chartstyle+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Lst>
  <p:notesMasterIdLst>
    <p:notesMasterId r:id="rId10"/>
  </p:notesMasterIdLst>
  <p:handoutMasterIdLst>
    <p:handoutMasterId r:id="rId34"/>
  </p:handoutMasterIdLst>
  <p:sldIdLst>
    <p:sldId id="257" r:id="rId9"/>
    <p:sldId id="325" r:id="rId11"/>
    <p:sldId id="383" r:id="rId12"/>
    <p:sldId id="382" r:id="rId13"/>
    <p:sldId id="479" r:id="rId14"/>
    <p:sldId id="431" r:id="rId15"/>
    <p:sldId id="480" r:id="rId16"/>
    <p:sldId id="385" r:id="rId17"/>
    <p:sldId id="411" r:id="rId18"/>
    <p:sldId id="331" r:id="rId19"/>
    <p:sldId id="350" r:id="rId20"/>
    <p:sldId id="447" r:id="rId21"/>
    <p:sldId id="516" r:id="rId22"/>
    <p:sldId id="591" r:id="rId23"/>
    <p:sldId id="346" r:id="rId24"/>
    <p:sldId id="532" r:id="rId25"/>
    <p:sldId id="598" r:id="rId26"/>
    <p:sldId id="552" r:id="rId27"/>
    <p:sldId id="599" r:id="rId28"/>
    <p:sldId id="588" r:id="rId29"/>
    <p:sldId id="600" r:id="rId30"/>
    <p:sldId id="561" r:id="rId31"/>
    <p:sldId id="601" r:id="rId32"/>
    <p:sldId id="311" r:id="rId33"/>
  </p:sldIdLst>
  <p:sldSz cx="9144000" cy="5143500" type="screen16x9"/>
  <p:notesSz cx="6858000" cy="9144000"/>
  <p:custDataLst>
    <p:tags r:id="rId3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A4C5"/>
    <a:srgbClr val="159EBE"/>
    <a:srgbClr val="8CC345"/>
    <a:srgbClr val="F9F9F9"/>
    <a:srgbClr val="F3F3F3"/>
    <a:srgbClr val="F0F7FA"/>
    <a:srgbClr val="E5E5E5"/>
    <a:srgbClr val="D0CECE"/>
    <a:srgbClr val="A5A5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284E427A-3D55-4303-BF80-6455036E1DE7}">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800" y="40"/>
      </p:cViewPr>
      <p:guideLst>
        <p:guide orient="horz" pos="1036"/>
        <p:guide pos="2862"/>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8" Type="http://schemas.openxmlformats.org/officeDocument/2006/relationships/tags" Target="tags/tag248.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Workbook7.xlsx"/></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Workbook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189334174818555"/>
          <c:y val="0.00430169199885288"/>
          <c:w val="0.996213316503629"/>
          <c:h val="0.915572125035847"/>
        </c:manualLayout>
      </c:layout>
      <c:lineChart>
        <c:grouping val="standard"/>
        <c:varyColors val="0"/>
        <c:ser>
          <c:idx val="2"/>
          <c:order val="0"/>
          <c:tx>
            <c:strRef>
              <c:f>Sheet1!$B$1</c:f>
              <c:strCache>
                <c:ptCount val="1"/>
                <c:pt idx="0">
                  <c:v>Y2017</c:v>
                </c:pt>
              </c:strCache>
            </c:strRef>
          </c:tx>
          <c:spPr>
            <a:ln w="12700" cap="rnd" cmpd="sng">
              <a:solidFill>
                <a:srgbClr val="00B0F0">
                  <a:alpha val="50000"/>
                </a:srgbClr>
              </a:solidFill>
              <a:prstDash val="solid"/>
              <a:round/>
            </a:ln>
            <a:effectLst/>
          </c:spPr>
          <c:marker>
            <c:symbol val="circle"/>
            <c:size val="4"/>
            <c:spPr>
              <a:solidFill>
                <a:schemeClr val="bg1"/>
              </a:solidFill>
              <a:ln w="12700">
                <a:solidFill>
                  <a:srgbClr val="00B0F0">
                    <a:alpha val="62000"/>
                  </a:srgb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0\.0,</c:formatCode>
                <c:ptCount val="12"/>
                <c:pt idx="0">
                  <c:v>2076224</c:v>
                </c:pt>
                <c:pt idx="1">
                  <c:v>1448249</c:v>
                </c:pt>
                <c:pt idx="2">
                  <c:v>1906995</c:v>
                </c:pt>
                <c:pt idx="3">
                  <c:v>1661333</c:v>
                </c:pt>
                <c:pt idx="4">
                  <c:v>1741077</c:v>
                </c:pt>
                <c:pt idx="5">
                  <c:v>1747314</c:v>
                </c:pt>
                <c:pt idx="6">
                  <c:v>1674007</c:v>
                </c:pt>
                <c:pt idx="7">
                  <c:v>1871143</c:v>
                </c:pt>
                <c:pt idx="8">
                  <c:v>2195270</c:v>
                </c:pt>
                <c:pt idx="9">
                  <c:v>2248959</c:v>
                </c:pt>
                <c:pt idx="10">
                  <c:v>2464088</c:v>
                </c:pt>
                <c:pt idx="11">
                  <c:v>2745529</c:v>
                </c:pt>
              </c:numCache>
            </c:numRef>
          </c:val>
          <c:smooth val="0"/>
        </c:ser>
        <c:ser>
          <c:idx val="3"/>
          <c:order val="1"/>
          <c:tx>
            <c:strRef>
              <c:f>Sheet1!$C$1</c:f>
              <c:strCache>
                <c:ptCount val="1"/>
                <c:pt idx="0">
                  <c:v>Y2018</c:v>
                </c:pt>
              </c:strCache>
            </c:strRef>
          </c:tx>
          <c:spPr>
            <a:ln w="12700" cap="rnd" cmpd="sng">
              <a:solidFill>
                <a:srgbClr val="4775E7">
                  <a:alpha val="50000"/>
                </a:srgbClr>
              </a:solidFill>
              <a:prstDash val="solid"/>
              <a:round/>
            </a:ln>
            <a:effectLst/>
          </c:spPr>
          <c:marker>
            <c:symbol val="circle"/>
            <c:size val="4"/>
            <c:spPr>
              <a:solidFill>
                <a:schemeClr val="bg1"/>
              </a:solidFill>
              <a:ln w="12700">
                <a:solidFill>
                  <a:srgbClr val="557EE8">
                    <a:alpha val="50000"/>
                  </a:srgb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0\.0,</c:formatCode>
                <c:ptCount val="12"/>
                <c:pt idx="0">
                  <c:v>2247837</c:v>
                </c:pt>
                <c:pt idx="1">
                  <c:v>1441716</c:v>
                </c:pt>
                <c:pt idx="2">
                  <c:v>1979714</c:v>
                </c:pt>
                <c:pt idx="3">
                  <c:v>1810383</c:v>
                </c:pt>
                <c:pt idx="4">
                  <c:v>1802589</c:v>
                </c:pt>
                <c:pt idx="5">
                  <c:v>1686977</c:v>
                </c:pt>
                <c:pt idx="6">
                  <c:v>1560518</c:v>
                </c:pt>
                <c:pt idx="7">
                  <c:v>1734188</c:v>
                </c:pt>
                <c:pt idx="8">
                  <c:v>1903800</c:v>
                </c:pt>
                <c:pt idx="9">
                  <c:v>1952668</c:v>
                </c:pt>
                <c:pt idx="10">
                  <c:v>2020033</c:v>
                </c:pt>
                <c:pt idx="11">
                  <c:v>2217441</c:v>
                </c:pt>
              </c:numCache>
            </c:numRef>
          </c:val>
          <c:smooth val="0"/>
        </c:ser>
        <c:ser>
          <c:idx val="4"/>
          <c:order val="2"/>
          <c:tx>
            <c:strRef>
              <c:f>Sheet1!$D$1</c:f>
              <c:strCache>
                <c:ptCount val="1"/>
                <c:pt idx="0">
                  <c:v>Y2019</c:v>
                </c:pt>
              </c:strCache>
            </c:strRef>
          </c:tx>
          <c:spPr>
            <a:ln w="12700" cap="rnd" cmpd="sng">
              <a:solidFill>
                <a:schemeClr val="accent4">
                  <a:alpha val="50000"/>
                </a:schemeClr>
              </a:solidFill>
              <a:prstDash val="solid"/>
              <a:round/>
              <a:headEnd type="none"/>
            </a:ln>
            <a:effectLst/>
          </c:spPr>
          <c:marker>
            <c:symbol val="circle"/>
            <c:size val="4"/>
            <c:spPr>
              <a:solidFill>
                <a:schemeClr val="bg1"/>
              </a:solidFill>
              <a:ln w="12700">
                <a:solidFill>
                  <a:schemeClr val="accent4">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0\.0,</c:formatCode>
                <c:ptCount val="12"/>
                <c:pt idx="0">
                  <c:v>2161871</c:v>
                </c:pt>
                <c:pt idx="1">
                  <c:v>1174089</c:v>
                </c:pt>
                <c:pt idx="2">
                  <c:v>1749038</c:v>
                </c:pt>
                <c:pt idx="3">
                  <c:v>1509658</c:v>
                </c:pt>
                <c:pt idx="4">
                  <c:v>1582266</c:v>
                </c:pt>
                <c:pt idx="5">
                  <c:v>1766173</c:v>
                </c:pt>
                <c:pt idx="6">
                  <c:v>1483384</c:v>
                </c:pt>
                <c:pt idx="7">
                  <c:v>1563249</c:v>
                </c:pt>
                <c:pt idx="8">
                  <c:v>1781411</c:v>
                </c:pt>
                <c:pt idx="9">
                  <c:v>1843406</c:v>
                </c:pt>
                <c:pt idx="10">
                  <c:v>1926493</c:v>
                </c:pt>
                <c:pt idx="11">
                  <c:v>2146020</c:v>
                </c:pt>
              </c:numCache>
            </c:numRef>
          </c:val>
          <c:smooth val="0"/>
        </c:ser>
        <c:ser>
          <c:idx val="5"/>
          <c:order val="3"/>
          <c:tx>
            <c:strRef>
              <c:f>Sheet1!$E$1</c:f>
              <c:strCache>
                <c:ptCount val="1"/>
                <c:pt idx="0">
                  <c:v>Y2020</c:v>
                </c:pt>
              </c:strCache>
            </c:strRef>
          </c:tx>
          <c:spPr>
            <a:ln w="12700" cap="rnd" cmpd="sng">
              <a:solidFill>
                <a:schemeClr val="accent6">
                  <a:lumMod val="60000"/>
                  <a:lumOff val="40000"/>
                  <a:alpha val="50000"/>
                </a:schemeClr>
              </a:solidFill>
              <a:prstDash val="solid"/>
              <a:round/>
            </a:ln>
            <a:effectLst/>
          </c:spPr>
          <c:marker>
            <c:symbol val="circle"/>
            <c:size val="4"/>
            <c:spPr>
              <a:solidFill>
                <a:schemeClr val="bg1">
                  <a:alpha val="88000"/>
                </a:schemeClr>
              </a:solidFill>
              <a:ln w="12700">
                <a:solidFill>
                  <a:schemeClr val="accent6">
                    <a:lumMod val="60000"/>
                    <a:lumOff val="40000"/>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Sheet1!$E$2:$E$13</c:f>
              <c:numCache>
                <c:formatCode>0\.0,</c:formatCode>
                <c:ptCount val="12"/>
                <c:pt idx="0">
                  <c:v>1720386</c:v>
                </c:pt>
                <c:pt idx="1">
                  <c:v>250412</c:v>
                </c:pt>
                <c:pt idx="2">
                  <c:v>1046263</c:v>
                </c:pt>
                <c:pt idx="3">
                  <c:v>1429067</c:v>
                </c:pt>
                <c:pt idx="4">
                  <c:v>1607532</c:v>
                </c:pt>
                <c:pt idx="5">
                  <c:v>1658543</c:v>
                </c:pt>
                <c:pt idx="6">
                  <c:v>1599482</c:v>
                </c:pt>
                <c:pt idx="7">
                  <c:v>1703264</c:v>
                </c:pt>
                <c:pt idx="8">
                  <c:v>1913436</c:v>
                </c:pt>
                <c:pt idx="9">
                  <c:v>1991980</c:v>
                </c:pt>
                <c:pt idx="10">
                  <c:v>2081170</c:v>
                </c:pt>
                <c:pt idx="11">
                  <c:v>2287135</c:v>
                </c:pt>
              </c:numCache>
            </c:numRef>
          </c:val>
          <c:smooth val="0"/>
        </c:ser>
        <c:ser>
          <c:idx val="0"/>
          <c:order val="4"/>
          <c:tx>
            <c:strRef>
              <c:f>Sheet1!$F$1</c:f>
              <c:strCache>
                <c:ptCount val="1"/>
                <c:pt idx="0">
                  <c:v>Y2021</c:v>
                </c:pt>
              </c:strCache>
            </c:strRef>
          </c:tx>
          <c:spPr>
            <a:ln w="12700" cap="rnd">
              <a:solidFill>
                <a:schemeClr val="accent1">
                  <a:alpha val="69000"/>
                </a:schemeClr>
              </a:solidFill>
              <a:round/>
            </a:ln>
            <a:effectLst/>
            <a:sp3d contourW="12700"/>
          </c:spPr>
          <c:marker>
            <c:symbol val="circle"/>
            <c:size val="4"/>
            <c:spPr>
              <a:solidFill>
                <a:schemeClr val="bg1"/>
              </a:solidFill>
              <a:ln w="12700">
                <a:solidFill>
                  <a:schemeClr val="accent1">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Sheet1!$F$2:$F$13</c:f>
              <c:numCache>
                <c:formatCode>0\.0,</c:formatCode>
                <c:ptCount val="12"/>
                <c:pt idx="0">
                  <c:v>2160400</c:v>
                </c:pt>
                <c:pt idx="1">
                  <c:v>1179689</c:v>
                </c:pt>
                <c:pt idx="2">
                  <c:v>1754441</c:v>
                </c:pt>
                <c:pt idx="3">
                  <c:v>1606715</c:v>
                </c:pt>
                <c:pt idx="4">
                  <c:v>1625691</c:v>
                </c:pt>
                <c:pt idx="5">
                  <c:v>1577387</c:v>
                </c:pt>
                <c:pt idx="6">
                  <c:v>1501928</c:v>
                </c:pt>
                <c:pt idx="7">
                  <c:v>1450718</c:v>
                </c:pt>
                <c:pt idx="8">
                  <c:v>1581461</c:v>
                </c:pt>
                <c:pt idx="9">
                  <c:v>1713906</c:v>
                </c:pt>
                <c:pt idx="10">
                  <c:v>1816467</c:v>
                </c:pt>
                <c:pt idx="11">
                  <c:v>2105298</c:v>
                </c:pt>
              </c:numCache>
            </c:numRef>
          </c:val>
          <c:smooth val="0"/>
        </c:ser>
        <c:ser>
          <c:idx val="1"/>
          <c:order val="5"/>
          <c:tx>
            <c:strRef>
              <c:f>Sheet1!$G$1</c:f>
              <c:strCache>
                <c:ptCount val="1"/>
                <c:pt idx="0">
                  <c:v>Y2022</c:v>
                </c:pt>
              </c:strCache>
            </c:strRef>
          </c:tx>
          <c:spPr>
            <a:ln w="28575" cap="rnd">
              <a:solidFill>
                <a:srgbClr val="159EBE"/>
              </a:solidFill>
              <a:round/>
            </a:ln>
            <a:effectLst/>
          </c:spPr>
          <c:marker>
            <c:symbol val="circle"/>
            <c:size val="7"/>
            <c:spPr>
              <a:solidFill>
                <a:srgbClr val="159EBE"/>
              </a:solidFill>
              <a:ln w="22225">
                <a:solidFill>
                  <a:schemeClr val="bg1"/>
                </a:solidFill>
              </a:ln>
              <a:effectLst/>
            </c:spPr>
          </c:marker>
          <c:dPt>
            <c:idx val="0"/>
            <c:marker>
              <c:symbol val="circle"/>
              <c:size val="7"/>
              <c:spPr>
                <a:solidFill>
                  <a:srgbClr val="159EBE"/>
                </a:solidFill>
                <a:ln w="22225">
                  <a:solidFill>
                    <a:schemeClr val="bg1"/>
                  </a:solidFill>
                </a:ln>
                <a:effectLst/>
              </c:spPr>
            </c:marker>
            <c:bubble3D val="0"/>
            <c:spPr>
              <a:ln w="22225" cap="rnd">
                <a:solidFill>
                  <a:srgbClr val="159EBE"/>
                </a:solidFill>
                <a:round/>
              </a:ln>
              <a:effectLst/>
              <a:sp3d contourW="22225"/>
            </c:spPr>
          </c:dPt>
          <c:dLbls>
            <c:dLbl>
              <c:idx val="0"/>
              <c:layout/>
              <c:numFmt formatCode="General" sourceLinked="1"/>
              <c:spPr>
                <a:noFill/>
                <a:ln w="12700" cmpd="sng">
                  <a:solidFill>
                    <a:srgbClr val="159EBE"/>
                  </a:solidFill>
                  <a:prstDash val="sysDash"/>
                </a:ln>
                <a:effectLst/>
              </c:spPr>
              <c:txPr>
                <a:bodyPr rot="0" spcFirstLastPara="0" vertOverflow="ellipsis" vert="horz" wrap="square" lIns="38100" tIns="19050" rIns="38100" bIns="19050" anchor="ctr" anchorCtr="1"/>
                <a:lstStyle/>
                <a:p>
                  <a:pPr>
                    <a:defRPr lang="zh-CN" sz="900" b="1"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t"/>
              <c:showLegendKey val="0"/>
              <c:showVal val="1"/>
              <c:showCatName val="0"/>
              <c:showSerName val="0"/>
              <c:showPercent val="0"/>
              <c:showBubbleSize val="0"/>
              <c:extLst>
                <c:ext xmlns:c15="http://schemas.microsoft.com/office/drawing/2012/chart" uri="{CE6537A1-D6FC-4f65-9D91-7224C49458BB}"/>
              </c:extLst>
            </c:dLbl>
            <c:spPr>
              <a:noFill/>
              <a:ln>
                <a:solidFill>
                  <a:srgbClr val="159EBE"/>
                </a:solidFill>
              </a:ln>
              <a:effectLst/>
            </c:spPr>
            <c:txPr>
              <a:bodyPr rot="0" spcFirstLastPara="0" vertOverflow="ellipsis" vert="horz" wrap="square" lIns="38100" tIns="19050" rIns="38100" bIns="19050" anchor="ctr" anchorCtr="1"/>
              <a:lstStyle/>
              <a:p>
                <a:pPr>
                  <a:defRPr lang="zh-CN" sz="900" b="0" i="0" u="none" strike="noStrike" kern="1200" baseline="0">
                    <a:solidFill>
                      <a:sysClr val="windowText" lastClr="000000">
                        <a:lumMod val="75000"/>
                        <a:lumOff val="25000"/>
                      </a:sysClr>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ysClr val="windowText" lastClr="000000">
                          <a:lumMod val="35000"/>
                          <a:lumOff val="65000"/>
                        </a:sys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Sheet1!$G$2:$G$13</c:f>
              <c:numCache>
                <c:formatCode>0\.0,</c:formatCode>
                <c:ptCount val="12"/>
                <c:pt idx="0">
                  <c:v>2091762</c:v>
                </c:pt>
              </c:numCache>
            </c:numRef>
          </c:val>
          <c:smooth val="0"/>
        </c:ser>
        <c:dLbls>
          <c:showLegendKey val="0"/>
          <c:showVal val="0"/>
          <c:showCatName val="0"/>
          <c:showSerName val="0"/>
          <c:showPercent val="0"/>
          <c:showBubbleSize val="0"/>
        </c:dLbls>
        <c:marker val="1"/>
        <c:smooth val="0"/>
        <c:axId val="697248778"/>
        <c:axId val="354295077"/>
      </c:lineChart>
      <c:catAx>
        <c:axId val="697248778"/>
        <c:scaling>
          <c:orientation val="minMax"/>
        </c:scaling>
        <c:delete val="0"/>
        <c:axPos val="b"/>
        <c:numFmt formatCode="General" sourceLinked="0"/>
        <c:majorTickMark val="out"/>
        <c:minorTickMark val="none"/>
        <c:tickLblPos val="nextTo"/>
        <c:spPr>
          <a:noFill/>
          <a:ln w="9525" cap="flat" cmpd="sng" algn="ctr">
            <a:solidFill>
              <a:srgbClr val="159EBE"/>
            </a:solidFill>
            <a:round/>
          </a:ln>
          <a:effectLst/>
        </c:spPr>
        <c:txPr>
          <a:bodyPr rot="-60000000" spcFirstLastPara="0" vertOverflow="ellipsis" vert="horz" wrap="square" anchor="ctr" anchorCtr="1"/>
          <a:lstStyle/>
          <a:p>
            <a:pPr>
              <a:defRPr lang="zh-CN" sz="900" b="0" i="0" u="none" strike="noStrike" kern="1200" baseline="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354295077"/>
        <c:crosses val="autoZero"/>
        <c:auto val="1"/>
        <c:lblAlgn val="ctr"/>
        <c:lblOffset val="100"/>
        <c:noMultiLvlLbl val="0"/>
      </c:catAx>
      <c:valAx>
        <c:axId val="354295077"/>
        <c:scaling>
          <c:orientation val="minMax"/>
        </c:scaling>
        <c:delete val="0"/>
        <c:axPos val="l"/>
        <c:numFmt formatCode="0\.0," sourceLinked="1"/>
        <c:majorTickMark val="out"/>
        <c:minorTickMark val="none"/>
        <c:tickLblPos val="nextTo"/>
        <c:spPr>
          <a:noFill/>
          <a:ln>
            <a:solidFill>
              <a:srgbClr val="159EBE"/>
            </a:solidFill>
          </a:ln>
          <a:effectLst/>
        </c:spPr>
        <c:txPr>
          <a:bodyPr rot="-60000000" spcFirstLastPara="0" vertOverflow="ellipsis" vert="horz" wrap="square" anchor="ctr" anchorCtr="1"/>
          <a:lstStyle/>
          <a:p>
            <a:pPr>
              <a:defRPr lang="zh-CN" sz="900" b="0" i="0" u="none" strike="noStrike" kern="1200" baseline="0">
                <a:solidFill>
                  <a:srgbClr val="159EBE"/>
                </a:solidFill>
                <a:latin typeface="等线" panose="02010600030101010101" charset="-122"/>
                <a:ea typeface="等线" panose="02010600030101010101" charset="-122"/>
                <a:cs typeface="+mn-ea"/>
              </a:defRPr>
            </a:pPr>
          </a:p>
        </c:txPr>
        <c:crossAx val="697248778"/>
        <c:crosses val="autoZero"/>
        <c:crossBetween val="between"/>
        <c:majorUnit val="1000000"/>
      </c:valAx>
      <c:spPr>
        <a:noFill/>
        <a:ln>
          <a:noFill/>
        </a:ln>
        <a:effectLst/>
      </c:spPr>
    </c:plotArea>
    <c:legend>
      <c:legendPos val="b"/>
      <c:legendEntry>
        <c:idx val="0"/>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1"/>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2"/>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3"/>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ayout>
        <c:manualLayout>
          <c:xMode val="edge"/>
          <c:yMode val="edge"/>
          <c:x val="0.180215231788079"/>
          <c:y val="0.0069284064665127"/>
          <c:w val="0.609023178807947"/>
          <c:h val="0.046189376443418"/>
        </c:manualLayout>
      </c:layout>
      <c:overlay val="0"/>
      <c:spPr>
        <a:noFill/>
        <a:ln>
          <a:noFill/>
        </a:ln>
        <a:effectLst/>
      </c:spPr>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08774834437086"/>
          <c:y val="0.0455445544554455"/>
          <c:w val="0.946639072847682"/>
          <c:h val="0.685940594059406"/>
        </c:manualLayout>
      </c:layout>
      <c:lineChart>
        <c:grouping val="standard"/>
        <c:varyColors val="0"/>
        <c:ser>
          <c:idx val="2"/>
          <c:order val="0"/>
          <c:tx>
            <c:strRef>
              <c:f>Sheet1!$B$1</c:f>
              <c:strCache>
                <c:ptCount val="1"/>
                <c:pt idx="0">
                  <c:v>Y2017</c:v>
                </c:pt>
              </c:strCache>
            </c:strRef>
          </c:tx>
          <c:spPr>
            <a:ln w="12700" cap="rnd" cmpd="sng">
              <a:solidFill>
                <a:srgbClr val="00B0F0">
                  <a:alpha val="50000"/>
                </a:srgbClr>
              </a:solidFill>
              <a:prstDash val="solid"/>
              <a:round/>
            </a:ln>
            <a:effectLst/>
          </c:spPr>
          <c:marker>
            <c:symbol val="circle"/>
            <c:size val="4"/>
            <c:spPr>
              <a:solidFill>
                <a:schemeClr val="bg1"/>
              </a:solidFill>
              <a:ln w="12700">
                <a:solidFill>
                  <a:srgbClr val="00B0F0">
                    <a:alpha val="50000"/>
                  </a:srgb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0\.0,</c:formatCode>
                <c:ptCount val="12"/>
                <c:pt idx="0">
                  <c:v>2169315</c:v>
                </c:pt>
                <c:pt idx="1">
                  <c:v>1590902</c:v>
                </c:pt>
                <c:pt idx="2">
                  <c:v>2020748</c:v>
                </c:pt>
                <c:pt idx="3">
                  <c:v>1669973</c:v>
                </c:pt>
                <c:pt idx="4">
                  <c:v>1704531</c:v>
                </c:pt>
                <c:pt idx="5">
                  <c:v>1790228</c:v>
                </c:pt>
                <c:pt idx="6">
                  <c:v>1658163</c:v>
                </c:pt>
                <c:pt idx="7">
                  <c:v>1852642</c:v>
                </c:pt>
                <c:pt idx="8">
                  <c:v>2301961</c:v>
                </c:pt>
                <c:pt idx="9">
                  <c:v>2316035</c:v>
                </c:pt>
                <c:pt idx="10">
                  <c:v>2554114</c:v>
                </c:pt>
                <c:pt idx="11">
                  <c:v>2600013</c:v>
                </c:pt>
              </c:numCache>
            </c:numRef>
          </c:val>
          <c:smooth val="0"/>
        </c:ser>
        <c:ser>
          <c:idx val="3"/>
          <c:order val="1"/>
          <c:tx>
            <c:strRef>
              <c:f>Sheet1!$C$1</c:f>
              <c:strCache>
                <c:ptCount val="1"/>
                <c:pt idx="0">
                  <c:v>Y2018</c:v>
                </c:pt>
              </c:strCache>
            </c:strRef>
          </c:tx>
          <c:spPr>
            <a:ln w="12700" cap="rnd" cmpd="sng">
              <a:solidFill>
                <a:srgbClr val="4775E7">
                  <a:alpha val="50000"/>
                </a:srgbClr>
              </a:solidFill>
              <a:prstDash val="solid"/>
              <a:round/>
            </a:ln>
            <a:effectLst/>
          </c:spPr>
          <c:marker>
            <c:symbol val="circle"/>
            <c:size val="4"/>
            <c:spPr>
              <a:solidFill>
                <a:schemeClr val="bg1"/>
              </a:solidFill>
              <a:ln w="12700">
                <a:solidFill>
                  <a:srgbClr val="557EE8">
                    <a:alpha val="50000"/>
                  </a:srgb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0\.0,</c:formatCode>
                <c:ptCount val="12"/>
                <c:pt idx="0">
                  <c:v>2420799</c:v>
                </c:pt>
                <c:pt idx="1">
                  <c:v>1452856</c:v>
                </c:pt>
                <c:pt idx="2">
                  <c:v>2121806</c:v>
                </c:pt>
                <c:pt idx="3">
                  <c:v>1872082</c:v>
                </c:pt>
                <c:pt idx="4">
                  <c:v>1850718</c:v>
                </c:pt>
                <c:pt idx="5">
                  <c:v>1834864</c:v>
                </c:pt>
                <c:pt idx="6">
                  <c:v>1572086</c:v>
                </c:pt>
                <c:pt idx="7">
                  <c:v>1760341</c:v>
                </c:pt>
                <c:pt idx="8">
                  <c:v>2024023</c:v>
                </c:pt>
                <c:pt idx="9">
                  <c:v>2021819</c:v>
                </c:pt>
                <c:pt idx="10">
                  <c:v>2141144</c:v>
                </c:pt>
                <c:pt idx="11">
                  <c:v>2184763</c:v>
                </c:pt>
              </c:numCache>
            </c:numRef>
          </c:val>
          <c:smooth val="0"/>
        </c:ser>
        <c:ser>
          <c:idx val="4"/>
          <c:order val="2"/>
          <c:tx>
            <c:strRef>
              <c:f>Sheet1!$D$1</c:f>
              <c:strCache>
                <c:ptCount val="1"/>
                <c:pt idx="0">
                  <c:v>Y2019</c:v>
                </c:pt>
              </c:strCache>
            </c:strRef>
          </c:tx>
          <c:spPr>
            <a:ln w="12700" cap="rnd" cmpd="sng">
              <a:solidFill>
                <a:schemeClr val="accent4">
                  <a:alpha val="50000"/>
                </a:schemeClr>
              </a:solidFill>
              <a:prstDash val="solid"/>
              <a:round/>
              <a:headEnd type="none"/>
            </a:ln>
            <a:effectLst/>
          </c:spPr>
          <c:marker>
            <c:symbol val="circle"/>
            <c:size val="4"/>
            <c:spPr>
              <a:solidFill>
                <a:schemeClr val="bg1"/>
              </a:solidFill>
              <a:ln w="12700">
                <a:solidFill>
                  <a:schemeClr val="accent4">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0\.0,</c:formatCode>
                <c:ptCount val="12"/>
                <c:pt idx="0">
                  <c:v>2020089</c:v>
                </c:pt>
                <c:pt idx="1">
                  <c:v>1208061</c:v>
                </c:pt>
                <c:pt idx="2">
                  <c:v>1926092</c:v>
                </c:pt>
                <c:pt idx="3">
                  <c:v>1551257</c:v>
                </c:pt>
                <c:pt idx="4">
                  <c:v>1541545</c:v>
                </c:pt>
                <c:pt idx="5">
                  <c:v>1686389</c:v>
                </c:pt>
                <c:pt idx="6">
                  <c:v>1524897</c:v>
                </c:pt>
                <c:pt idx="7">
                  <c:v>1622974</c:v>
                </c:pt>
                <c:pt idx="8">
                  <c:v>1902201</c:v>
                </c:pt>
                <c:pt idx="9">
                  <c:v>1904716</c:v>
                </c:pt>
                <c:pt idx="10">
                  <c:v>2032727</c:v>
                </c:pt>
                <c:pt idx="11">
                  <c:v>2166583</c:v>
                </c:pt>
              </c:numCache>
            </c:numRef>
          </c:val>
          <c:smooth val="0"/>
        </c:ser>
        <c:ser>
          <c:idx val="5"/>
          <c:order val="3"/>
          <c:tx>
            <c:strRef>
              <c:f>Sheet1!$E$1</c:f>
              <c:strCache>
                <c:ptCount val="1"/>
                <c:pt idx="0">
                  <c:v>Y2020</c:v>
                </c:pt>
              </c:strCache>
            </c:strRef>
          </c:tx>
          <c:spPr>
            <a:ln w="12700" cap="rnd" cmpd="sng">
              <a:solidFill>
                <a:schemeClr val="accent6">
                  <a:lumMod val="60000"/>
                  <a:lumOff val="40000"/>
                  <a:alpha val="50000"/>
                </a:schemeClr>
              </a:solidFill>
              <a:prstDash val="solid"/>
              <a:round/>
            </a:ln>
            <a:effectLst/>
          </c:spPr>
          <c:marker>
            <c:symbol val="circle"/>
            <c:size val="4"/>
            <c:spPr>
              <a:solidFill>
                <a:schemeClr val="bg1">
                  <a:alpha val="88000"/>
                </a:schemeClr>
              </a:solidFill>
              <a:ln w="12700">
                <a:solidFill>
                  <a:schemeClr val="accent6">
                    <a:lumMod val="60000"/>
                    <a:lumOff val="40000"/>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Sheet1!$E$2:$E$13</c:f>
              <c:numCache>
                <c:formatCode>0\.0,</c:formatCode>
                <c:ptCount val="12"/>
                <c:pt idx="0">
                  <c:v>1607471</c:v>
                </c:pt>
                <c:pt idx="1">
                  <c:v>221805</c:v>
                </c:pt>
                <c:pt idx="2">
                  <c:v>1001549</c:v>
                </c:pt>
                <c:pt idx="3">
                  <c:v>1500960</c:v>
                </c:pt>
                <c:pt idx="4">
                  <c:v>1639797</c:v>
                </c:pt>
                <c:pt idx="5">
                  <c:v>1705522</c:v>
                </c:pt>
                <c:pt idx="6">
                  <c:v>1639912</c:v>
                </c:pt>
                <c:pt idx="7">
                  <c:v>1736255</c:v>
                </c:pt>
                <c:pt idx="8">
                  <c:v>2068628</c:v>
                </c:pt>
                <c:pt idx="9">
                  <c:v>2072289</c:v>
                </c:pt>
                <c:pt idx="10">
                  <c:v>2262471</c:v>
                </c:pt>
                <c:pt idx="11">
                  <c:v>2313783</c:v>
                </c:pt>
              </c:numCache>
            </c:numRef>
          </c:val>
          <c:smooth val="0"/>
        </c:ser>
        <c:ser>
          <c:idx val="0"/>
          <c:order val="4"/>
          <c:tx>
            <c:strRef>
              <c:f>Sheet1!$F$1</c:f>
              <c:strCache>
                <c:ptCount val="1"/>
                <c:pt idx="0">
                  <c:v>Y2021</c:v>
                </c:pt>
              </c:strCache>
            </c:strRef>
          </c:tx>
          <c:spPr>
            <a:ln w="12700" cap="rnd">
              <a:solidFill>
                <a:schemeClr val="accent1">
                  <a:alpha val="69000"/>
                </a:schemeClr>
              </a:solidFill>
              <a:round/>
            </a:ln>
            <a:effectLst/>
            <a:sp3d contourW="12700"/>
          </c:spPr>
          <c:marker>
            <c:symbol val="circle"/>
            <c:size val="4"/>
            <c:spPr>
              <a:solidFill>
                <a:schemeClr val="bg1"/>
              </a:solidFill>
              <a:ln w="12700">
                <a:solidFill>
                  <a:schemeClr val="accent1">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Sheet1!$F$2:$F$13</c:f>
              <c:numCache>
                <c:formatCode>0\.0,</c:formatCode>
                <c:ptCount val="12"/>
                <c:pt idx="0">
                  <c:v>2028417</c:v>
                </c:pt>
                <c:pt idx="1">
                  <c:v>1137529</c:v>
                </c:pt>
                <c:pt idx="2">
                  <c:v>1840188</c:v>
                </c:pt>
                <c:pt idx="3">
                  <c:v>1657176</c:v>
                </c:pt>
                <c:pt idx="4">
                  <c:v>1610182</c:v>
                </c:pt>
                <c:pt idx="5">
                  <c:v>1536094</c:v>
                </c:pt>
                <c:pt idx="6">
                  <c:v>1509037</c:v>
                </c:pt>
                <c:pt idx="7">
                  <c:v>1510655</c:v>
                </c:pt>
                <c:pt idx="8">
                  <c:v>1736466</c:v>
                </c:pt>
                <c:pt idx="9">
                  <c:v>1975486</c:v>
                </c:pt>
                <c:pt idx="10">
                  <c:v>2150438</c:v>
                </c:pt>
                <c:pt idx="11">
                  <c:v>2366811</c:v>
                </c:pt>
              </c:numCache>
            </c:numRef>
          </c:val>
          <c:smooth val="0"/>
        </c:ser>
        <c:ser>
          <c:idx val="1"/>
          <c:order val="5"/>
          <c:tx>
            <c:strRef>
              <c:f>Sheet1!$G$1</c:f>
              <c:strCache>
                <c:ptCount val="1"/>
                <c:pt idx="0">
                  <c:v>Y2022</c:v>
                </c:pt>
              </c:strCache>
            </c:strRef>
          </c:tx>
          <c:spPr>
            <a:ln w="28575" cap="rnd">
              <a:solidFill>
                <a:srgbClr val="159EBE"/>
              </a:solidFill>
              <a:round/>
            </a:ln>
            <a:effectLst/>
          </c:spPr>
          <c:marker>
            <c:symbol val="circle"/>
            <c:size val="7"/>
            <c:spPr>
              <a:solidFill>
                <a:srgbClr val="159EBE"/>
              </a:solidFill>
              <a:ln w="22225">
                <a:solidFill>
                  <a:schemeClr val="bg1"/>
                </a:solidFill>
              </a:ln>
              <a:effectLst/>
            </c:spPr>
          </c:marker>
          <c:dLbls>
            <c:dLbl>
              <c:idx val="0"/>
              <c:layout/>
              <c:numFmt formatCode="General" sourceLinked="1"/>
              <c:spPr>
                <a:noFill/>
                <a:ln w="12700" cmpd="sng">
                  <a:solidFill>
                    <a:srgbClr val="159EBE"/>
                  </a:solidFill>
                  <a:prstDash val="sysDash"/>
                </a:ln>
                <a:effectLst/>
              </c:spPr>
              <c:txPr>
                <a:bodyPr rot="0" spcFirstLastPara="0" vertOverflow="ellipsis" vert="horz" wrap="square" lIns="38100" tIns="19050" rIns="38100" bIns="19050" anchor="ctr" anchorCtr="1"/>
                <a:lstStyle/>
                <a:p>
                  <a:pPr>
                    <a:defRPr lang="zh-CN" sz="900" b="1"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t"/>
              <c:showLegendKey val="0"/>
              <c:showVal val="1"/>
              <c:showCatName val="0"/>
              <c:showSerName val="0"/>
              <c:showPercent val="0"/>
              <c:showBubbleSize val="0"/>
              <c:extLst>
                <c:ext xmlns:c15="http://schemas.microsoft.com/office/drawing/2012/chart" uri="{CE6537A1-D6FC-4f65-9D91-7224C49458BB}"/>
              </c:extLst>
            </c:dLbl>
            <c:spPr>
              <a:noFill/>
              <a:ln w="12700" cmpd="sng">
                <a:solidFill>
                  <a:srgbClr val="159EBE"/>
                </a:solidFill>
                <a:prstDash val="sysDash"/>
              </a:ln>
              <a:effectLst/>
            </c:spPr>
            <c:txPr>
              <a:bodyPr rot="0" spcFirstLastPara="0" vertOverflow="ellipsis" vert="horz" wrap="square" lIns="38100" tIns="19050" rIns="38100" bIns="19050" anchor="ctr" anchorCtr="1"/>
              <a:lstStyle/>
              <a:p>
                <a:pPr>
                  <a:defRPr lang="zh-CN" sz="900" b="0" i="0" u="none" strike="noStrike" kern="1200" baseline="0">
                    <a:solidFill>
                      <a:sysClr val="windowText" lastClr="000000">
                        <a:lumMod val="75000"/>
                        <a:lumOff val="25000"/>
                      </a:sysClr>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ysClr val="windowText" lastClr="000000">
                          <a:lumMod val="35000"/>
                          <a:lumOff val="65000"/>
                        </a:sys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Sheet1!$G$2:$G$13</c:f>
              <c:numCache>
                <c:formatCode>0\.0,</c:formatCode>
                <c:ptCount val="12"/>
                <c:pt idx="0">
                  <c:v>2172163</c:v>
                </c:pt>
              </c:numCache>
            </c:numRef>
          </c:val>
          <c:smooth val="0"/>
        </c:ser>
        <c:dLbls>
          <c:showLegendKey val="0"/>
          <c:showVal val="0"/>
          <c:showCatName val="0"/>
          <c:showSerName val="0"/>
          <c:showPercent val="0"/>
          <c:showBubbleSize val="0"/>
        </c:dLbls>
        <c:marker val="1"/>
        <c:smooth val="0"/>
        <c:axId val="697248778"/>
        <c:axId val="354295077"/>
      </c:lineChart>
      <c:catAx>
        <c:axId val="697248778"/>
        <c:scaling>
          <c:orientation val="minMax"/>
        </c:scaling>
        <c:delete val="0"/>
        <c:axPos val="b"/>
        <c:numFmt formatCode="General" sourceLinked="0"/>
        <c:majorTickMark val="out"/>
        <c:minorTickMark val="none"/>
        <c:tickLblPos val="nextTo"/>
        <c:spPr>
          <a:noFill/>
          <a:ln w="9525" cap="flat" cmpd="sng" algn="ctr">
            <a:solidFill>
              <a:srgbClr val="159EBE"/>
            </a:solidFill>
            <a:round/>
          </a:ln>
          <a:effectLst/>
        </c:spPr>
        <c:txPr>
          <a:bodyPr rot="-6000000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crossAx val="354295077"/>
        <c:crosses val="autoZero"/>
        <c:auto val="1"/>
        <c:lblAlgn val="ctr"/>
        <c:lblOffset val="100"/>
        <c:noMultiLvlLbl val="0"/>
      </c:catAx>
      <c:valAx>
        <c:axId val="354295077"/>
        <c:scaling>
          <c:orientation val="minMax"/>
        </c:scaling>
        <c:delete val="0"/>
        <c:axPos val="l"/>
        <c:numFmt formatCode="0\.0," sourceLinked="1"/>
        <c:majorTickMark val="out"/>
        <c:minorTickMark val="none"/>
        <c:tickLblPos val="nextTo"/>
        <c:spPr>
          <a:noFill/>
          <a:ln>
            <a:solidFill>
              <a:srgbClr val="159EBE"/>
            </a:solidFill>
          </a:ln>
          <a:effectLst/>
        </c:spPr>
        <c:txPr>
          <a:bodyPr rot="-6000000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crossAx val="697248778"/>
        <c:crosses val="autoZero"/>
        <c:crossBetween val="between"/>
        <c:majorUnit val="1000000"/>
      </c:valAx>
      <c:spPr>
        <a:noFill/>
        <a:ln>
          <a:noFill/>
        </a:ln>
        <a:effectLst/>
      </c:spPr>
    </c:plotArea>
    <c:legend>
      <c:legendPos val="b"/>
      <c:legendEntry>
        <c:idx val="0"/>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1"/>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2"/>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3"/>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4"/>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5"/>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ayout>
        <c:manualLayout>
          <c:xMode val="edge"/>
          <c:yMode val="edge"/>
          <c:x val="0.180215231788079"/>
          <c:y val="0.0069284064665127"/>
          <c:w val="0.609023178807947"/>
          <c:h val="0.046189376443418"/>
        </c:manualLayout>
      </c:layout>
      <c:overlay val="0"/>
      <c:spPr>
        <a:noFill/>
        <a:ln>
          <a:noFill/>
        </a:ln>
        <a:effectLst/>
      </c:spPr>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
    <c:plotVisOnly val="1"/>
    <c:dispBlanksAs val="gap"/>
    <c:showDLblsOverMax val="0"/>
  </c:chart>
  <c:spPr>
    <a:noFill/>
    <a:ln w="9525" cap="flat" cmpd="sng" algn="ctr">
      <a:noFill/>
      <a:round/>
    </a:ln>
    <a:effectLst/>
  </c:spPr>
  <c:txPr>
    <a:bodyPr/>
    <a:lstStyle/>
    <a:p>
      <a:pPr>
        <a:defRPr lang="zh-CN" sz="900">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30132450331126"/>
          <c:y val="0.0960591133004926"/>
          <c:w val="0.954503311258278"/>
          <c:h val="0.728817733990148"/>
        </c:manualLayout>
      </c:layout>
      <c:lineChart>
        <c:grouping val="standard"/>
        <c:varyColors val="0"/>
        <c:ser>
          <c:idx val="2"/>
          <c:order val="0"/>
          <c:tx>
            <c:strRef>
              <c:f>Sheet1!$B$1</c:f>
              <c:strCache>
                <c:ptCount val="1"/>
                <c:pt idx="0">
                  <c:v>Y2017</c:v>
                </c:pt>
              </c:strCache>
            </c:strRef>
          </c:tx>
          <c:spPr>
            <a:ln w="12700" cap="rnd" cmpd="sng">
              <a:solidFill>
                <a:schemeClr val="accent6">
                  <a:lumMod val="60000"/>
                  <a:lumOff val="40000"/>
                  <a:alpha val="50000"/>
                </a:schemeClr>
              </a:solidFill>
              <a:prstDash val="solid"/>
              <a:round/>
            </a:ln>
            <a:effectLst/>
          </c:spPr>
          <c:marker>
            <c:symbol val="circle"/>
            <c:size val="4"/>
            <c:spPr>
              <a:solidFill>
                <a:schemeClr val="bg1"/>
              </a:solidFill>
              <a:ln w="12700">
                <a:solidFill>
                  <a:schemeClr val="accent6">
                    <a:lumMod val="60000"/>
                    <a:lumOff val="40000"/>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0\.0,</c:formatCode>
                <c:ptCount val="12"/>
                <c:pt idx="0">
                  <c:v>6323</c:v>
                </c:pt>
                <c:pt idx="1">
                  <c:v>16932</c:v>
                </c:pt>
                <c:pt idx="2">
                  <c:v>26906</c:v>
                </c:pt>
                <c:pt idx="3">
                  <c:v>27166</c:v>
                </c:pt>
                <c:pt idx="4">
                  <c:v>35739</c:v>
                </c:pt>
                <c:pt idx="5">
                  <c:v>41177</c:v>
                </c:pt>
                <c:pt idx="6">
                  <c:v>41917</c:v>
                </c:pt>
                <c:pt idx="7">
                  <c:v>52304</c:v>
                </c:pt>
                <c:pt idx="8">
                  <c:v>57417</c:v>
                </c:pt>
                <c:pt idx="9">
                  <c:v>64321</c:v>
                </c:pt>
                <c:pt idx="10">
                  <c:v>79494</c:v>
                </c:pt>
                <c:pt idx="11">
                  <c:v>94274</c:v>
                </c:pt>
              </c:numCache>
            </c:numRef>
          </c:val>
          <c:smooth val="0"/>
        </c:ser>
        <c:ser>
          <c:idx val="3"/>
          <c:order val="1"/>
          <c:tx>
            <c:strRef>
              <c:f>Sheet1!$C$1</c:f>
              <c:strCache>
                <c:ptCount val="1"/>
                <c:pt idx="0">
                  <c:v>Y2018</c:v>
                </c:pt>
              </c:strCache>
            </c:strRef>
          </c:tx>
          <c:spPr>
            <a:ln w="12700" cap="rnd" cmpd="sng">
              <a:solidFill>
                <a:schemeClr val="tx2">
                  <a:lumMod val="50000"/>
                  <a:lumOff val="50000"/>
                  <a:alpha val="50000"/>
                </a:schemeClr>
              </a:solidFill>
              <a:prstDash val="solid"/>
              <a:round/>
            </a:ln>
            <a:effectLst/>
          </c:spPr>
          <c:marker>
            <c:symbol val="circle"/>
            <c:size val="4"/>
            <c:spPr>
              <a:solidFill>
                <a:schemeClr val="bg1"/>
              </a:solidFill>
              <a:ln w="12700">
                <a:solidFill>
                  <a:schemeClr val="tx2">
                    <a:lumMod val="50000"/>
                    <a:lumOff val="50000"/>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0\.0,</c:formatCode>
                <c:ptCount val="12"/>
                <c:pt idx="0">
                  <c:v>32175</c:v>
                </c:pt>
                <c:pt idx="1">
                  <c:v>28453</c:v>
                </c:pt>
                <c:pt idx="2">
                  <c:v>52887</c:v>
                </c:pt>
                <c:pt idx="3">
                  <c:v>68783</c:v>
                </c:pt>
                <c:pt idx="4">
                  <c:v>92375</c:v>
                </c:pt>
                <c:pt idx="5">
                  <c:v>71398</c:v>
                </c:pt>
                <c:pt idx="6">
                  <c:v>73832</c:v>
                </c:pt>
                <c:pt idx="7">
                  <c:v>82511</c:v>
                </c:pt>
                <c:pt idx="8">
                  <c:v>94785</c:v>
                </c:pt>
                <c:pt idx="9">
                  <c:v>116492</c:v>
                </c:pt>
                <c:pt idx="10">
                  <c:v>129522</c:v>
                </c:pt>
                <c:pt idx="11">
                  <c:v>158255</c:v>
                </c:pt>
              </c:numCache>
            </c:numRef>
          </c:val>
          <c:smooth val="0"/>
        </c:ser>
        <c:ser>
          <c:idx val="4"/>
          <c:order val="2"/>
          <c:tx>
            <c:strRef>
              <c:f>Sheet1!$D$1</c:f>
              <c:strCache>
                <c:ptCount val="1"/>
                <c:pt idx="0">
                  <c:v>Y2019</c:v>
                </c:pt>
              </c:strCache>
            </c:strRef>
          </c:tx>
          <c:spPr>
            <a:ln w="12700" cap="rnd" cmpd="sng">
              <a:solidFill>
                <a:schemeClr val="accent4">
                  <a:alpha val="50000"/>
                </a:schemeClr>
              </a:solidFill>
              <a:prstDash val="solid"/>
              <a:round/>
              <a:headEnd type="none"/>
            </a:ln>
            <a:effectLst/>
          </c:spPr>
          <c:marker>
            <c:symbol val="circle"/>
            <c:size val="3"/>
            <c:spPr>
              <a:solidFill>
                <a:schemeClr val="bg1"/>
              </a:solidFill>
              <a:ln w="12700">
                <a:solidFill>
                  <a:schemeClr val="accent4">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0\.0,</c:formatCode>
                <c:ptCount val="12"/>
                <c:pt idx="0">
                  <c:v>95880</c:v>
                </c:pt>
                <c:pt idx="1">
                  <c:v>46505</c:v>
                </c:pt>
                <c:pt idx="2">
                  <c:v>105502</c:v>
                </c:pt>
                <c:pt idx="3">
                  <c:v>85536</c:v>
                </c:pt>
                <c:pt idx="4">
                  <c:v>93705</c:v>
                </c:pt>
                <c:pt idx="5">
                  <c:v>138421</c:v>
                </c:pt>
                <c:pt idx="6">
                  <c:v>65457</c:v>
                </c:pt>
                <c:pt idx="7">
                  <c:v>64552</c:v>
                </c:pt>
                <c:pt idx="8">
                  <c:v>61818</c:v>
                </c:pt>
                <c:pt idx="9">
                  <c:v>63028</c:v>
                </c:pt>
                <c:pt idx="10">
                  <c:v>71223</c:v>
                </c:pt>
                <c:pt idx="11">
                  <c:v>130679</c:v>
                </c:pt>
              </c:numCache>
            </c:numRef>
          </c:val>
          <c:smooth val="0"/>
        </c:ser>
        <c:ser>
          <c:idx val="5"/>
          <c:order val="3"/>
          <c:tx>
            <c:strRef>
              <c:f>Sheet1!$E$1</c:f>
              <c:strCache>
                <c:ptCount val="1"/>
                <c:pt idx="0">
                  <c:v>Y2020</c:v>
                </c:pt>
              </c:strCache>
            </c:strRef>
          </c:tx>
          <c:spPr>
            <a:ln w="12700" cap="rnd" cmpd="sng">
              <a:solidFill>
                <a:schemeClr val="accent3">
                  <a:alpha val="50000"/>
                </a:schemeClr>
              </a:solidFill>
              <a:prstDash val="solid"/>
              <a:round/>
            </a:ln>
            <a:effectLst/>
          </c:spPr>
          <c:marker>
            <c:symbol val="circle"/>
            <c:size val="4"/>
            <c:spPr>
              <a:solidFill>
                <a:schemeClr val="bg1"/>
              </a:solidFill>
              <a:ln w="12700">
                <a:solidFill>
                  <a:schemeClr val="accent3">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Sheet1!$E$2:$E$13</c:f>
              <c:numCache>
                <c:formatCode>0\.0,</c:formatCode>
                <c:ptCount val="12"/>
                <c:pt idx="0">
                  <c:v>40827</c:v>
                </c:pt>
                <c:pt idx="1">
                  <c:v>14249</c:v>
                </c:pt>
                <c:pt idx="2">
                  <c:v>54354</c:v>
                </c:pt>
                <c:pt idx="3">
                  <c:v>55752</c:v>
                </c:pt>
                <c:pt idx="4">
                  <c:v>66758</c:v>
                </c:pt>
                <c:pt idx="5">
                  <c:v>83278</c:v>
                </c:pt>
                <c:pt idx="6">
                  <c:v>82568</c:v>
                </c:pt>
                <c:pt idx="7">
                  <c:v>93297</c:v>
                </c:pt>
                <c:pt idx="8">
                  <c:v>110416</c:v>
                </c:pt>
                <c:pt idx="9">
                  <c:v>133145</c:v>
                </c:pt>
                <c:pt idx="10">
                  <c:v>170361</c:v>
                </c:pt>
                <c:pt idx="11">
                  <c:v>207873</c:v>
                </c:pt>
              </c:numCache>
            </c:numRef>
          </c:val>
          <c:smooth val="0"/>
        </c:ser>
        <c:ser>
          <c:idx val="0"/>
          <c:order val="4"/>
          <c:tx>
            <c:strRef>
              <c:f>Sheet1!$F$1</c:f>
              <c:strCache>
                <c:ptCount val="1"/>
                <c:pt idx="0">
                  <c:v>Y2021</c:v>
                </c:pt>
              </c:strCache>
            </c:strRef>
          </c:tx>
          <c:spPr>
            <a:ln w="12700" cap="rnd">
              <a:solidFill>
                <a:schemeClr val="accent1">
                  <a:alpha val="50000"/>
                </a:schemeClr>
              </a:solidFill>
              <a:round/>
            </a:ln>
            <a:effectLst/>
            <a:sp3d contourW="12700"/>
          </c:spPr>
          <c:marker>
            <c:symbol val="circle"/>
            <c:size val="4"/>
            <c:spPr>
              <a:solidFill>
                <a:schemeClr val="bg1"/>
              </a:solidFill>
              <a:ln w="12700">
                <a:solidFill>
                  <a:schemeClr val="accent1">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Sheet1!$F$2:$F$13</c:f>
              <c:numCache>
                <c:formatCode>0\.0,</c:formatCode>
                <c:ptCount val="12"/>
                <c:pt idx="0">
                  <c:v>155388</c:v>
                </c:pt>
                <c:pt idx="1">
                  <c:v>97059</c:v>
                </c:pt>
                <c:pt idx="2">
                  <c:v>185328</c:v>
                </c:pt>
                <c:pt idx="3">
                  <c:v>161418</c:v>
                </c:pt>
                <c:pt idx="4">
                  <c:v>187316</c:v>
                </c:pt>
                <c:pt idx="5">
                  <c:v>229634</c:v>
                </c:pt>
                <c:pt idx="6">
                  <c:v>222233</c:v>
                </c:pt>
                <c:pt idx="7">
                  <c:v>249588</c:v>
                </c:pt>
                <c:pt idx="8">
                  <c:v>333532</c:v>
                </c:pt>
                <c:pt idx="9">
                  <c:v>317030</c:v>
                </c:pt>
                <c:pt idx="10">
                  <c:v>378487</c:v>
                </c:pt>
                <c:pt idx="11">
                  <c:v>474948</c:v>
                </c:pt>
              </c:numCache>
            </c:numRef>
          </c:val>
          <c:smooth val="0"/>
        </c:ser>
        <c:ser>
          <c:idx val="1"/>
          <c:order val="5"/>
          <c:tx>
            <c:strRef>
              <c:f>Sheet1!$G$1</c:f>
              <c:strCache>
                <c:ptCount val="1"/>
                <c:pt idx="0">
                  <c:v>Y2022</c:v>
                </c:pt>
              </c:strCache>
            </c:strRef>
          </c:tx>
          <c:spPr>
            <a:ln w="28575" cap="rnd">
              <a:solidFill>
                <a:srgbClr val="FFFFFF"/>
              </a:solidFill>
              <a:round/>
            </a:ln>
            <a:effectLst/>
          </c:spPr>
          <c:marker>
            <c:symbol val="circle"/>
            <c:size val="7"/>
            <c:spPr>
              <a:solidFill>
                <a:srgbClr val="159EBE"/>
              </a:solidFill>
              <a:ln w="22225">
                <a:solidFill>
                  <a:schemeClr val="bg1"/>
                </a:solidFill>
              </a:ln>
              <a:effectLst/>
            </c:spPr>
          </c:marker>
          <c:dPt>
            <c:idx val="0"/>
            <c:marker>
              <c:symbol val="circle"/>
              <c:size val="7"/>
              <c:spPr>
                <a:solidFill>
                  <a:srgbClr val="159EBE"/>
                </a:solidFill>
                <a:ln w="22225">
                  <a:solidFill>
                    <a:schemeClr val="bg1"/>
                  </a:solidFill>
                </a:ln>
                <a:effectLst/>
              </c:spPr>
            </c:marker>
            <c:bubble3D val="0"/>
            <c:spPr>
              <a:ln w="22225" cap="rnd">
                <a:solidFill>
                  <a:srgbClr val="159EBE"/>
                </a:solidFill>
                <a:round/>
              </a:ln>
              <a:effectLst/>
              <a:sp3d contourW="22225"/>
            </c:spPr>
          </c:dPt>
          <c:dLbls>
            <c:dLbl>
              <c:idx val="0"/>
              <c:layout/>
              <c:numFmt formatCode="General" sourceLinked="1"/>
              <c:spPr>
                <a:noFill/>
                <a:ln w="12700" cmpd="sng">
                  <a:solidFill>
                    <a:srgbClr val="159EBE"/>
                  </a:solidFill>
                  <a:prstDash val="sysDash"/>
                </a:ln>
                <a:effectLst/>
              </c:spPr>
              <c:txPr>
                <a:bodyPr rot="0" spcFirstLastPara="0" vertOverflow="ellipsis" vert="horz" wrap="square" lIns="38100" tIns="19050" rIns="38100" bIns="19050" anchor="ctr" anchorCtr="1"/>
                <a:lstStyle/>
                <a:p>
                  <a:pPr>
                    <a:defRPr lang="zh-CN" sz="900" b="1"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t"/>
              <c:showLegendKey val="0"/>
              <c:showVal val="1"/>
              <c:showCatName val="0"/>
              <c:showSerName val="0"/>
              <c:showPercent val="0"/>
              <c:showBubbleSize val="0"/>
              <c:extLst>
                <c:ext xmlns:c15="http://schemas.microsoft.com/office/drawing/2012/chart" uri="{CE6537A1-D6FC-4f65-9D91-7224C49458BB}"/>
              </c:extLst>
            </c:dLbl>
            <c:dLbl>
              <c:idx val="1"/>
              <c:delete val="1"/>
            </c:dLbl>
            <c:dLbl>
              <c:idx val="2"/>
              <c:delete val="1"/>
            </c:dLbl>
            <c:dLbl>
              <c:idx val="3"/>
              <c:delete val="1"/>
            </c:dLbl>
            <c:dLbl>
              <c:idx val="4"/>
              <c:delete val="1"/>
            </c:dLbl>
            <c:dLbl>
              <c:idx val="5"/>
              <c:delete val="1"/>
            </c:dLbl>
            <c:dLbl>
              <c:idx val="6"/>
              <c:delete val="1"/>
            </c:dLbl>
            <c:dLbl>
              <c:idx val="7"/>
              <c:delete val="1"/>
            </c:dLbl>
            <c:dLbl>
              <c:idx val="8"/>
              <c:delete val="1"/>
            </c:dLbl>
            <c:dLbl>
              <c:idx val="9"/>
              <c:delete val="1"/>
            </c:dLbl>
            <c:dLbl>
              <c:idx val="10"/>
              <c:delete val="1"/>
            </c:dLbl>
            <c:dLbl>
              <c:idx val="11"/>
              <c:delete val="1"/>
            </c:dLbl>
            <c:spPr>
              <a:noFill/>
              <a:ln>
                <a:noFill/>
              </a:ln>
              <a:effectLst/>
            </c:spPr>
            <c:txPr>
              <a:bodyPr rot="0" spcFirstLastPara="0" vertOverflow="ellipsis" vert="horz" wrap="square" lIns="38100" tIns="19050" rIns="38100" bIns="19050" anchor="ctr" anchorCtr="1"/>
              <a:lstStyle/>
              <a:p>
                <a:pPr>
                  <a:defRPr lang="zh-CN" sz="900" b="1"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r"/>
            <c:showLegendKey val="0"/>
            <c:showVal val="0"/>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ysClr val="windowText" lastClr="000000">
                          <a:lumMod val="35000"/>
                          <a:lumOff val="65000"/>
                        </a:sys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Sheet1!$G$2:$G$13</c:f>
              <c:numCache>
                <c:formatCode>0\.0,</c:formatCode>
                <c:ptCount val="12"/>
                <c:pt idx="0">
                  <c:v>346742</c:v>
                </c:pt>
              </c:numCache>
            </c:numRef>
          </c:val>
          <c:smooth val="0"/>
        </c:ser>
        <c:dLbls>
          <c:showLegendKey val="0"/>
          <c:showVal val="0"/>
          <c:showCatName val="0"/>
          <c:showSerName val="0"/>
          <c:showPercent val="0"/>
          <c:showBubbleSize val="0"/>
        </c:dLbls>
        <c:marker val="1"/>
        <c:smooth val="0"/>
        <c:axId val="697248778"/>
        <c:axId val="354295077"/>
      </c:lineChart>
      <c:catAx>
        <c:axId val="697248778"/>
        <c:scaling>
          <c:orientation val="minMax"/>
        </c:scaling>
        <c:delete val="0"/>
        <c:axPos val="b"/>
        <c:numFmt formatCode="General" sourceLinked="0"/>
        <c:majorTickMark val="out"/>
        <c:minorTickMark val="none"/>
        <c:tickLblPos val="nextTo"/>
        <c:spPr>
          <a:noFill/>
          <a:ln w="9525" cap="flat" cmpd="sng" algn="ctr">
            <a:solidFill>
              <a:srgbClr val="159EBE"/>
            </a:solidFill>
            <a:round/>
          </a:ln>
          <a:effectLst/>
        </c:spPr>
        <c:txPr>
          <a:bodyPr rot="-6000000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crossAx val="354295077"/>
        <c:crosses val="autoZero"/>
        <c:auto val="1"/>
        <c:lblAlgn val="ctr"/>
        <c:lblOffset val="100"/>
        <c:noMultiLvlLbl val="0"/>
      </c:catAx>
      <c:valAx>
        <c:axId val="354295077"/>
        <c:scaling>
          <c:orientation val="minMax"/>
          <c:max val="600000"/>
          <c:min val="0"/>
        </c:scaling>
        <c:delete val="0"/>
        <c:axPos val="l"/>
        <c:numFmt formatCode="0\.0," sourceLinked="1"/>
        <c:majorTickMark val="out"/>
        <c:minorTickMark val="none"/>
        <c:tickLblPos val="nextTo"/>
        <c:spPr>
          <a:noFill/>
          <a:ln>
            <a:solidFill>
              <a:srgbClr val="159EBE"/>
            </a:solidFill>
          </a:ln>
          <a:effectLst/>
        </c:spPr>
        <c:txPr>
          <a:bodyPr rot="-6000000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crossAx val="697248778"/>
        <c:crosses val="autoZero"/>
        <c:crossBetween val="between"/>
        <c:majorUnit val="200000"/>
      </c:valAx>
      <c:spPr>
        <a:noFill/>
        <a:ln>
          <a:noFill/>
        </a:ln>
        <a:effectLst/>
      </c:spPr>
    </c:plotArea>
    <c:legend>
      <c:legendPos val="b"/>
      <c:legendEntry>
        <c:idx val="0"/>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1"/>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2"/>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3"/>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4"/>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ayout>
        <c:manualLayout>
          <c:xMode val="edge"/>
          <c:yMode val="edge"/>
          <c:x val="0.180215231788079"/>
          <c:y val="0.0069284064665127"/>
          <c:w val="0.609023178807947"/>
          <c:h val="0.046189376443418"/>
        </c:manualLayout>
      </c:layout>
      <c:overlay val="0"/>
      <c:spPr>
        <a:noFill/>
        <a:ln>
          <a:noFill/>
        </a:ln>
        <a:effectLst/>
      </c:spPr>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
    <c:plotVisOnly val="1"/>
    <c:dispBlanksAs val="gap"/>
    <c:showDLblsOverMax val="0"/>
  </c:chart>
  <c:spPr>
    <a:noFill/>
    <a:ln w="9525" cap="flat" cmpd="sng" algn="ctr">
      <a:noFill/>
      <a:round/>
    </a:ln>
    <a:effectLst/>
  </c:spPr>
  <c:txPr>
    <a:bodyPr/>
    <a:lstStyle/>
    <a:p>
      <a:pPr>
        <a:defRPr lang="zh-CN" sz="900">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08774834437086"/>
          <c:y val="0.0455445544554455"/>
          <c:w val="0.946639072847682"/>
          <c:h val="0.685940594059406"/>
        </c:manualLayout>
      </c:layout>
      <c:lineChart>
        <c:grouping val="standard"/>
        <c:varyColors val="0"/>
        <c:ser>
          <c:idx val="2"/>
          <c:order val="0"/>
          <c:tx>
            <c:strRef>
              <c:f>Sheet1!$B$1</c:f>
              <c:strCache>
                <c:ptCount val="1"/>
                <c:pt idx="0">
                  <c:v>Y2017</c:v>
                </c:pt>
              </c:strCache>
            </c:strRef>
          </c:tx>
          <c:spPr>
            <a:ln w="12700" cap="rnd" cmpd="sng">
              <a:solidFill>
                <a:schemeClr val="accent6">
                  <a:lumMod val="60000"/>
                  <a:lumOff val="40000"/>
                  <a:alpha val="50000"/>
                </a:schemeClr>
              </a:solidFill>
              <a:prstDash val="solid"/>
              <a:round/>
            </a:ln>
            <a:effectLst/>
          </c:spPr>
          <c:marker>
            <c:symbol val="circle"/>
            <c:size val="4"/>
            <c:spPr>
              <a:solidFill>
                <a:schemeClr val="bg1"/>
              </a:solidFill>
              <a:ln w="12700">
                <a:solidFill>
                  <a:schemeClr val="accent6">
                    <a:lumMod val="60000"/>
                    <a:lumOff val="40000"/>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0\.0,</c:formatCode>
                <c:ptCount val="12"/>
                <c:pt idx="0">
                  <c:v>5423</c:v>
                </c:pt>
                <c:pt idx="1">
                  <c:v>16518</c:v>
                </c:pt>
                <c:pt idx="2">
                  <c:v>27568</c:v>
                </c:pt>
                <c:pt idx="3">
                  <c:v>29222</c:v>
                </c:pt>
                <c:pt idx="4">
                  <c:v>38119</c:v>
                </c:pt>
                <c:pt idx="5">
                  <c:v>41413</c:v>
                </c:pt>
                <c:pt idx="6">
                  <c:v>43117</c:v>
                </c:pt>
                <c:pt idx="7">
                  <c:v>52744</c:v>
                </c:pt>
                <c:pt idx="8">
                  <c:v>58217</c:v>
                </c:pt>
                <c:pt idx="9">
                  <c:v>64931</c:v>
                </c:pt>
                <c:pt idx="10">
                  <c:v>80767</c:v>
                </c:pt>
                <c:pt idx="11">
                  <c:v>94434</c:v>
                </c:pt>
              </c:numCache>
            </c:numRef>
          </c:val>
          <c:smooth val="0"/>
        </c:ser>
        <c:ser>
          <c:idx val="3"/>
          <c:order val="1"/>
          <c:tx>
            <c:strRef>
              <c:f>Sheet1!$C$1</c:f>
              <c:strCache>
                <c:ptCount val="1"/>
                <c:pt idx="0">
                  <c:v>Y2018</c:v>
                </c:pt>
              </c:strCache>
            </c:strRef>
          </c:tx>
          <c:spPr>
            <a:ln w="12700" cap="rnd" cmpd="sng">
              <a:solidFill>
                <a:schemeClr val="tx2">
                  <a:lumMod val="50000"/>
                  <a:lumOff val="50000"/>
                  <a:alpha val="50000"/>
                </a:schemeClr>
              </a:solidFill>
              <a:prstDash val="solid"/>
              <a:round/>
            </a:ln>
            <a:effectLst/>
          </c:spPr>
          <c:marker>
            <c:symbol val="circle"/>
            <c:size val="4"/>
            <c:spPr>
              <a:solidFill>
                <a:schemeClr val="bg1"/>
              </a:solidFill>
              <a:ln w="12700">
                <a:solidFill>
                  <a:schemeClr val="tx2">
                    <a:lumMod val="50000"/>
                    <a:lumOff val="50000"/>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0\.0,</c:formatCode>
                <c:ptCount val="12"/>
                <c:pt idx="0">
                  <c:v>31994</c:v>
                </c:pt>
                <c:pt idx="1">
                  <c:v>29150</c:v>
                </c:pt>
                <c:pt idx="2">
                  <c:v>55723</c:v>
                </c:pt>
                <c:pt idx="3">
                  <c:v>71529</c:v>
                </c:pt>
                <c:pt idx="4">
                  <c:v>92145</c:v>
                </c:pt>
                <c:pt idx="5">
                  <c:v>71663</c:v>
                </c:pt>
                <c:pt idx="6">
                  <c:v>75604</c:v>
                </c:pt>
                <c:pt idx="7">
                  <c:v>84335</c:v>
                </c:pt>
                <c:pt idx="8">
                  <c:v>98667</c:v>
                </c:pt>
                <c:pt idx="9">
                  <c:v>119793</c:v>
                </c:pt>
                <c:pt idx="10">
                  <c:v>134196</c:v>
                </c:pt>
                <c:pt idx="11">
                  <c:v>160381</c:v>
                </c:pt>
              </c:numCache>
            </c:numRef>
          </c:val>
          <c:smooth val="0"/>
        </c:ser>
        <c:ser>
          <c:idx val="4"/>
          <c:order val="2"/>
          <c:tx>
            <c:strRef>
              <c:f>Sheet1!$D$1</c:f>
              <c:strCache>
                <c:ptCount val="1"/>
                <c:pt idx="0">
                  <c:v>Y2019</c:v>
                </c:pt>
              </c:strCache>
            </c:strRef>
          </c:tx>
          <c:spPr>
            <a:ln w="12700" cap="rnd" cmpd="sng">
              <a:solidFill>
                <a:schemeClr val="accent4">
                  <a:alpha val="50000"/>
                </a:schemeClr>
              </a:solidFill>
              <a:prstDash val="solid"/>
              <a:round/>
              <a:headEnd type="none"/>
            </a:ln>
            <a:effectLst/>
          </c:spPr>
          <c:marker>
            <c:symbol val="circle"/>
            <c:size val="4"/>
            <c:spPr>
              <a:solidFill>
                <a:schemeClr val="bg1"/>
              </a:solidFill>
              <a:ln w="12700">
                <a:solidFill>
                  <a:schemeClr val="accent4">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0\.0,</c:formatCode>
                <c:ptCount val="12"/>
                <c:pt idx="0">
                  <c:v>91175</c:v>
                </c:pt>
                <c:pt idx="1">
                  <c:v>50265</c:v>
                </c:pt>
                <c:pt idx="2">
                  <c:v>111035</c:v>
                </c:pt>
                <c:pt idx="3">
                  <c:v>91622</c:v>
                </c:pt>
                <c:pt idx="4">
                  <c:v>96918</c:v>
                </c:pt>
                <c:pt idx="5">
                  <c:v>133528</c:v>
                </c:pt>
                <c:pt idx="6">
                  <c:v>66776</c:v>
                </c:pt>
                <c:pt idx="7">
                  <c:v>70741</c:v>
                </c:pt>
                <c:pt idx="8">
                  <c:v>65015</c:v>
                </c:pt>
                <c:pt idx="9">
                  <c:v>65567</c:v>
                </c:pt>
                <c:pt idx="10">
                  <c:v>78822</c:v>
                </c:pt>
                <c:pt idx="11">
                  <c:v>137177</c:v>
                </c:pt>
              </c:numCache>
            </c:numRef>
          </c:val>
          <c:smooth val="0"/>
        </c:ser>
        <c:ser>
          <c:idx val="5"/>
          <c:order val="3"/>
          <c:tx>
            <c:strRef>
              <c:f>Sheet1!$E$1</c:f>
              <c:strCache>
                <c:ptCount val="1"/>
                <c:pt idx="0">
                  <c:v>Y2020</c:v>
                </c:pt>
              </c:strCache>
            </c:strRef>
          </c:tx>
          <c:spPr>
            <a:ln w="12700" cap="rnd" cmpd="sng">
              <a:solidFill>
                <a:schemeClr val="accent3">
                  <a:alpha val="50000"/>
                </a:schemeClr>
              </a:solidFill>
              <a:prstDash val="solid"/>
              <a:round/>
            </a:ln>
            <a:effectLst/>
          </c:spPr>
          <c:marker>
            <c:symbol val="circle"/>
            <c:size val="4"/>
            <c:spPr>
              <a:solidFill>
                <a:schemeClr val="bg1"/>
              </a:solidFill>
              <a:ln w="12700">
                <a:solidFill>
                  <a:schemeClr val="accent3">
                    <a:alpha val="50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Sheet1!$E$2:$E$13</c:f>
              <c:numCache>
                <c:formatCode>0\.0,</c:formatCode>
                <c:ptCount val="12"/>
                <c:pt idx="0">
                  <c:v>42978</c:v>
                </c:pt>
                <c:pt idx="1">
                  <c:v>15323</c:v>
                </c:pt>
                <c:pt idx="2">
                  <c:v>55632</c:v>
                </c:pt>
                <c:pt idx="3">
                  <c:v>58768</c:v>
                </c:pt>
                <c:pt idx="4">
                  <c:v>71259</c:v>
                </c:pt>
                <c:pt idx="5">
                  <c:v>86024</c:v>
                </c:pt>
                <c:pt idx="6">
                  <c:v>80727</c:v>
                </c:pt>
                <c:pt idx="7">
                  <c:v>100475</c:v>
                </c:pt>
                <c:pt idx="8">
                  <c:v>124661</c:v>
                </c:pt>
                <c:pt idx="9">
                  <c:v>144333</c:v>
                </c:pt>
                <c:pt idx="10">
                  <c:v>181710</c:v>
                </c:pt>
                <c:pt idx="11">
                  <c:v>211398</c:v>
                </c:pt>
              </c:numCache>
            </c:numRef>
          </c:val>
          <c:smooth val="0"/>
        </c:ser>
        <c:ser>
          <c:idx val="0"/>
          <c:order val="4"/>
          <c:tx>
            <c:strRef>
              <c:f>Sheet1!$F$1</c:f>
              <c:strCache>
                <c:ptCount val="1"/>
                <c:pt idx="0">
                  <c:v>Y2021</c:v>
                </c:pt>
              </c:strCache>
            </c:strRef>
          </c:tx>
          <c:spPr>
            <a:ln w="12700" cap="rnd">
              <a:solidFill>
                <a:schemeClr val="accent1">
                  <a:alpha val="50000"/>
                </a:schemeClr>
              </a:solidFill>
              <a:round/>
            </a:ln>
            <a:effectLst/>
            <a:sp3d contourW="12700"/>
          </c:spPr>
          <c:marker>
            <c:symbol val="circle"/>
            <c:size val="4"/>
            <c:spPr>
              <a:solidFill>
                <a:schemeClr val="bg1"/>
              </a:solidFill>
              <a:ln w="12700">
                <a:solidFill>
                  <a:schemeClr val="accent1">
                    <a:alpha val="59000"/>
                  </a:schemeClr>
                </a:solidFill>
              </a:ln>
              <a:effectLst/>
            </c:spPr>
          </c:marke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Sheet1!$F$2:$F$13</c:f>
              <c:numCache>
                <c:formatCode>0\.0,</c:formatCode>
                <c:ptCount val="12"/>
                <c:pt idx="0">
                  <c:v>165216</c:v>
                </c:pt>
                <c:pt idx="1">
                  <c:v>100474</c:v>
                </c:pt>
                <c:pt idx="2">
                  <c:v>202061</c:v>
                </c:pt>
                <c:pt idx="3">
                  <c:v>182794</c:v>
                </c:pt>
                <c:pt idx="4">
                  <c:v>198055</c:v>
                </c:pt>
                <c:pt idx="5">
                  <c:v>233633</c:v>
                </c:pt>
                <c:pt idx="6">
                  <c:v>245595</c:v>
                </c:pt>
                <c:pt idx="7">
                  <c:v>303869</c:v>
                </c:pt>
                <c:pt idx="8">
                  <c:v>345397</c:v>
                </c:pt>
                <c:pt idx="9">
                  <c:v>364815</c:v>
                </c:pt>
                <c:pt idx="10">
                  <c:v>428661</c:v>
                </c:pt>
                <c:pt idx="11">
                  <c:v>505176</c:v>
                </c:pt>
              </c:numCache>
            </c:numRef>
          </c:val>
          <c:smooth val="0"/>
        </c:ser>
        <c:ser>
          <c:idx val="1"/>
          <c:order val="5"/>
          <c:tx>
            <c:strRef>
              <c:f>Sheet1!$G$1</c:f>
              <c:strCache>
                <c:ptCount val="1"/>
                <c:pt idx="0">
                  <c:v>Y2022</c:v>
                </c:pt>
              </c:strCache>
            </c:strRef>
          </c:tx>
          <c:spPr>
            <a:ln w="28575" cap="rnd">
              <a:solidFill>
                <a:srgbClr val="159EBE"/>
              </a:solidFill>
              <a:round/>
            </a:ln>
            <a:effectLst/>
          </c:spPr>
          <c:marker>
            <c:symbol val="circle"/>
            <c:size val="7"/>
            <c:spPr>
              <a:solidFill>
                <a:srgbClr val="159EBE"/>
              </a:solidFill>
              <a:ln w="22225">
                <a:solidFill>
                  <a:schemeClr val="bg1"/>
                </a:solidFill>
              </a:ln>
              <a:effectLst/>
            </c:spPr>
          </c:marker>
          <c:dLbls>
            <c:dLbl>
              <c:idx val="0"/>
              <c:layout/>
              <c:numFmt formatCode="General" sourceLinked="1"/>
              <c:spPr>
                <a:noFill/>
                <a:ln w="12700" cmpd="sng">
                  <a:solidFill>
                    <a:srgbClr val="159EBE"/>
                  </a:solidFill>
                  <a:prstDash val="sysDash"/>
                </a:ln>
                <a:effectLst/>
              </c:spPr>
              <c:txPr>
                <a:bodyPr rot="0" spcFirstLastPara="0" vertOverflow="ellipsis" vert="horz" wrap="square" lIns="38100" tIns="19050" rIns="38100" bIns="19050" anchor="ctr" anchorCtr="1"/>
                <a:lstStyle/>
                <a:p>
                  <a:pPr>
                    <a:defRPr lang="zh-CN" sz="900" b="1"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900" b="1"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ysClr val="windowText" lastClr="000000">
                          <a:lumMod val="35000"/>
                          <a:lumOff val="65000"/>
                        </a:sys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Sheet1!$G$2:$G$13</c:f>
              <c:numCache>
                <c:formatCode>0\.0,</c:formatCode>
                <c:ptCount val="12"/>
                <c:pt idx="0">
                  <c:v>411790</c:v>
                </c:pt>
              </c:numCache>
            </c:numRef>
          </c:val>
          <c:smooth val="0"/>
        </c:ser>
        <c:dLbls>
          <c:showLegendKey val="0"/>
          <c:showVal val="0"/>
          <c:showCatName val="0"/>
          <c:showSerName val="0"/>
          <c:showPercent val="0"/>
          <c:showBubbleSize val="0"/>
        </c:dLbls>
        <c:marker val="1"/>
        <c:smooth val="0"/>
        <c:axId val="697248778"/>
        <c:axId val="354295077"/>
      </c:lineChart>
      <c:catAx>
        <c:axId val="697248778"/>
        <c:scaling>
          <c:orientation val="minMax"/>
        </c:scaling>
        <c:delete val="0"/>
        <c:axPos val="b"/>
        <c:numFmt formatCode="General" sourceLinked="0"/>
        <c:majorTickMark val="out"/>
        <c:minorTickMark val="none"/>
        <c:tickLblPos val="nextTo"/>
        <c:spPr>
          <a:noFill/>
          <a:ln w="9525" cap="flat" cmpd="sng" algn="ctr">
            <a:solidFill>
              <a:srgbClr val="159EBE"/>
            </a:solidFill>
            <a:round/>
          </a:ln>
          <a:effectLst/>
        </c:spPr>
        <c:txPr>
          <a:bodyPr rot="-6000000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crossAx val="354295077"/>
        <c:crosses val="autoZero"/>
        <c:auto val="1"/>
        <c:lblAlgn val="ctr"/>
        <c:lblOffset val="100"/>
        <c:noMultiLvlLbl val="0"/>
      </c:catAx>
      <c:valAx>
        <c:axId val="354295077"/>
        <c:scaling>
          <c:orientation val="minMax"/>
          <c:max val="600000"/>
          <c:min val="0"/>
        </c:scaling>
        <c:delete val="0"/>
        <c:axPos val="l"/>
        <c:numFmt formatCode="0\.0," sourceLinked="1"/>
        <c:majorTickMark val="out"/>
        <c:minorTickMark val="none"/>
        <c:tickLblPos val="nextTo"/>
        <c:spPr>
          <a:noFill/>
          <a:ln>
            <a:solidFill>
              <a:srgbClr val="159EBE"/>
            </a:solidFill>
          </a:ln>
          <a:effectLst/>
        </c:spPr>
        <c:txPr>
          <a:bodyPr rot="-6000000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crossAx val="697248778"/>
        <c:crosses val="autoZero"/>
        <c:crossBetween val="between"/>
        <c:majorUnit val="200000"/>
      </c:valAx>
      <c:spPr>
        <a:noFill/>
        <a:ln>
          <a:noFill/>
        </a:ln>
        <a:effectLst/>
      </c:spPr>
    </c:plotArea>
    <c:legend>
      <c:legendPos val="b"/>
      <c:legendEntry>
        <c:idx val="0"/>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1"/>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2"/>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3"/>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egendEntry>
        <c:idx val="4"/>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Entry>
      <c:layout>
        <c:manualLayout>
          <c:xMode val="edge"/>
          <c:yMode val="edge"/>
          <c:x val="0.180215231788079"/>
          <c:y val="0.0069284064665127"/>
          <c:w val="0.609023178807947"/>
          <c:h val="0.046189376443418"/>
        </c:manualLayout>
      </c:layout>
      <c:overlay val="0"/>
      <c:spPr>
        <a:noFill/>
        <a:ln>
          <a:noFill/>
        </a:ln>
        <a:effectLst/>
      </c:spPr>
      <c:txPr>
        <a:bodyPr rot="0" spcFirstLastPara="0" vertOverflow="ellipsis" vert="horz" wrap="square" anchor="ctr" anchorCtr="1"/>
        <a:lstStyle/>
        <a:p>
          <a:pPr>
            <a:defRPr lang="zh-CN" sz="9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legend>
    <c:plotVisOnly val="1"/>
    <c:dispBlanksAs val="gap"/>
    <c:showDLblsOverMax val="0"/>
  </c:chart>
  <c:spPr>
    <a:noFill/>
    <a:ln w="9525" cap="flat" cmpd="sng" algn="ctr">
      <a:noFill/>
      <a:round/>
    </a:ln>
    <a:effectLst/>
  </c:spPr>
  <c:txPr>
    <a:bodyPr/>
    <a:lstStyle/>
    <a:p>
      <a:pPr>
        <a:defRPr lang="zh-CN" sz="900">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04876066639577"/>
          <c:y val="0.128003696857671"/>
          <c:w val="0.957074360016253"/>
          <c:h val="0.685120147874307"/>
        </c:manualLayout>
      </c:layout>
      <c:barChart>
        <c:barDir val="col"/>
        <c:grouping val="clustered"/>
        <c:varyColors val="0"/>
        <c:ser>
          <c:idx val="0"/>
          <c:order val="0"/>
          <c:tx>
            <c:strRef>
              <c:f>Sheet1!$B$1</c:f>
              <c:strCache>
                <c:ptCount val="1"/>
                <c:pt idx="0">
                  <c:v>系列 1</c:v>
                </c:pt>
              </c:strCache>
            </c:strRef>
          </c:tx>
          <c:spPr>
            <a:solidFill>
              <a:srgbClr val="159EBE"/>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ysClr val="windowText" lastClr="000000">
                          <a:lumMod val="35000"/>
                          <a:lumOff val="65000"/>
                        </a:sysClr>
                      </a:solidFill>
                      <a:round/>
                    </a:ln>
                    <a:effectLst/>
                  </c:spPr>
                </c15:leaderLines>
              </c:ext>
            </c:extLst>
          </c:dLbls>
          <c:cat>
            <c:strRef>
              <c:f>Sheet1!$A$2:$A$11</c:f>
              <c:strCache>
                <c:ptCount val="10"/>
                <c:pt idx="0">
                  <c:v>一汽大众</c:v>
                </c:pt>
                <c:pt idx="1">
                  <c:v>长安汽车</c:v>
                </c:pt>
                <c:pt idx="2">
                  <c:v>上汽大众</c:v>
                </c:pt>
                <c:pt idx="3">
                  <c:v>吉利汽车</c:v>
                </c:pt>
                <c:pt idx="4">
                  <c:v>上汽通用</c:v>
                </c:pt>
                <c:pt idx="5">
                  <c:v>东风日产</c:v>
                </c:pt>
                <c:pt idx="6">
                  <c:v>比亚迪汽车</c:v>
                </c:pt>
                <c:pt idx="7">
                  <c:v>长城汽车</c:v>
                </c:pt>
                <c:pt idx="8">
                  <c:v>华晨宝马</c:v>
                </c:pt>
                <c:pt idx="9">
                  <c:v>广汽丰田</c:v>
                </c:pt>
              </c:strCache>
            </c:strRef>
          </c:cat>
          <c:val>
            <c:numRef>
              <c:f>Sheet1!$B$2:$B$11</c:f>
              <c:numCache>
                <c:formatCode>0\.0,</c:formatCode>
                <c:ptCount val="10"/>
                <c:pt idx="0">
                  <c:v>190771</c:v>
                </c:pt>
                <c:pt idx="1">
                  <c:v>143556</c:v>
                </c:pt>
                <c:pt idx="2">
                  <c:v>137617</c:v>
                </c:pt>
                <c:pt idx="3">
                  <c:v>132490</c:v>
                </c:pt>
                <c:pt idx="4">
                  <c:v>120021</c:v>
                </c:pt>
                <c:pt idx="5">
                  <c:v>110026</c:v>
                </c:pt>
                <c:pt idx="6">
                  <c:v>95032</c:v>
                </c:pt>
                <c:pt idx="7">
                  <c:v>89741</c:v>
                </c:pt>
                <c:pt idx="8">
                  <c:v>89083</c:v>
                </c:pt>
                <c:pt idx="9">
                  <c:v>87637</c:v>
                </c:pt>
              </c:numCache>
            </c:numRef>
          </c:val>
        </c:ser>
        <c:dLbls>
          <c:showLegendKey val="0"/>
          <c:showVal val="1"/>
          <c:showCatName val="0"/>
          <c:showSerName val="0"/>
          <c:showPercent val="0"/>
          <c:showBubbleSize val="0"/>
        </c:dLbls>
        <c:gapWidth val="120"/>
        <c:overlap val="-27"/>
        <c:axId val="191955947"/>
        <c:axId val="505265266"/>
      </c:barChart>
      <c:catAx>
        <c:axId val="191955947"/>
        <c:scaling>
          <c:orientation val="minMax"/>
        </c:scaling>
        <c:delete val="0"/>
        <c:axPos val="b"/>
        <c:numFmt formatCode="General" sourceLinked="0"/>
        <c:majorTickMark val="out"/>
        <c:minorTickMark val="none"/>
        <c:tickLblPos val="nextTo"/>
        <c:spPr>
          <a:noFill/>
          <a:ln w="9525" cap="flat" cmpd="sng" algn="ctr">
            <a:solidFill>
              <a:srgbClr val="159EBE"/>
            </a:solidFill>
            <a:round/>
          </a:ln>
          <a:effectLst/>
        </c:spPr>
        <c:txPr>
          <a:bodyPr rot="-60000000" spcFirstLastPara="0" vertOverflow="ellipsis" vert="horz" wrap="square" anchor="ctr" anchorCtr="1"/>
          <a:lstStyle/>
          <a:p>
            <a:pPr>
              <a:defRPr lang="zh-CN" sz="850" b="0" i="0" u="none" strike="noStrike" kern="1200" baseline="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505265266"/>
        <c:crosses val="autoZero"/>
        <c:auto val="1"/>
        <c:lblAlgn val="ctr"/>
        <c:lblOffset val="100"/>
        <c:noMultiLvlLbl val="0"/>
      </c:catAx>
      <c:valAx>
        <c:axId val="505265266"/>
        <c:scaling>
          <c:orientation val="minMax"/>
          <c:max val="200000"/>
          <c:min val="0"/>
        </c:scaling>
        <c:delete val="0"/>
        <c:axPos val="l"/>
        <c:numFmt formatCode="0\.0," sourceLinked="1"/>
        <c:majorTickMark val="out"/>
        <c:minorTickMark val="none"/>
        <c:tickLblPos val="nextTo"/>
        <c:spPr>
          <a:noFill/>
          <a:ln>
            <a:solidFill>
              <a:srgbClr val="159EBE"/>
            </a:solidFill>
          </a:ln>
          <a:effectLst/>
        </c:spPr>
        <c:txPr>
          <a:bodyPr rot="-60000000" spcFirstLastPara="0" vertOverflow="ellipsis" vert="horz" wrap="square" anchor="ctr" anchorCtr="1"/>
          <a:lstStyle/>
          <a:p>
            <a:pPr>
              <a:defRPr lang="zh-CN" sz="800" b="0" i="0" u="none" strike="noStrike" kern="1200" baseline="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191955947"/>
        <c:crosses val="autoZero"/>
        <c:crossBetween val="between"/>
        <c:majorUnit val="50000"/>
      </c:valAx>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04876066639577"/>
          <c:y val="0.128003696857671"/>
          <c:w val="0.957074360016253"/>
          <c:h val="0.685120147874307"/>
        </c:manualLayout>
      </c:layout>
      <c:barChart>
        <c:barDir val="col"/>
        <c:grouping val="clustered"/>
        <c:varyColors val="0"/>
        <c:ser>
          <c:idx val="0"/>
          <c:order val="0"/>
          <c:tx>
            <c:strRef>
              <c:f>Sheet1!$B$1</c:f>
              <c:strCache>
                <c:ptCount val="1"/>
                <c:pt idx="0">
                  <c:v>系列 1</c:v>
                </c:pt>
              </c:strCache>
            </c:strRef>
          </c:tx>
          <c:spPr>
            <a:solidFill>
              <a:srgbClr val="159EBE"/>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ysClr val="windowText" lastClr="000000">
                          <a:lumMod val="35000"/>
                          <a:lumOff val="65000"/>
                        </a:sysClr>
                      </a:solidFill>
                      <a:round/>
                    </a:ln>
                    <a:effectLst/>
                  </c:spPr>
                </c15:leaderLines>
              </c:ext>
            </c:extLst>
          </c:dLbls>
          <c:cat>
            <c:strRef>
              <c:f>Sheet1!$A$2:$A$11</c:f>
              <c:strCache>
                <c:ptCount val="10"/>
                <c:pt idx="0">
                  <c:v>一汽大众</c:v>
                </c:pt>
                <c:pt idx="1">
                  <c:v>长安汽车</c:v>
                </c:pt>
                <c:pt idx="2">
                  <c:v>吉利汽车</c:v>
                </c:pt>
                <c:pt idx="3">
                  <c:v>上汽大众</c:v>
                </c:pt>
                <c:pt idx="4">
                  <c:v>东风日产</c:v>
                </c:pt>
                <c:pt idx="5">
                  <c:v>上汽通用</c:v>
                </c:pt>
                <c:pt idx="6">
                  <c:v>广汽丰田</c:v>
                </c:pt>
                <c:pt idx="7">
                  <c:v>长城汽车</c:v>
                </c:pt>
                <c:pt idx="8">
                  <c:v>比亚迪汽车</c:v>
                </c:pt>
                <c:pt idx="9">
                  <c:v>奇瑞汽车</c:v>
                </c:pt>
              </c:strCache>
            </c:strRef>
          </c:cat>
          <c:val>
            <c:numRef>
              <c:f>Sheet1!$B$2:$B$11</c:f>
              <c:numCache>
                <c:formatCode>0\.0,</c:formatCode>
                <c:ptCount val="10"/>
                <c:pt idx="0">
                  <c:v>182977</c:v>
                </c:pt>
                <c:pt idx="1">
                  <c:v>159233</c:v>
                </c:pt>
                <c:pt idx="2">
                  <c:v>146380</c:v>
                </c:pt>
                <c:pt idx="3">
                  <c:v>130607</c:v>
                </c:pt>
                <c:pt idx="4">
                  <c:v>126069</c:v>
                </c:pt>
                <c:pt idx="5">
                  <c:v>110007</c:v>
                </c:pt>
                <c:pt idx="6">
                  <c:v>99900</c:v>
                </c:pt>
                <c:pt idx="7">
                  <c:v>98918</c:v>
                </c:pt>
                <c:pt idx="8">
                  <c:v>95355</c:v>
                </c:pt>
                <c:pt idx="9">
                  <c:v>81238</c:v>
                </c:pt>
              </c:numCache>
            </c:numRef>
          </c:val>
        </c:ser>
        <c:dLbls>
          <c:showLegendKey val="0"/>
          <c:showVal val="1"/>
          <c:showCatName val="0"/>
          <c:showSerName val="0"/>
          <c:showPercent val="0"/>
          <c:showBubbleSize val="0"/>
        </c:dLbls>
        <c:gapWidth val="120"/>
        <c:overlap val="-27"/>
        <c:axId val="191955947"/>
        <c:axId val="505265266"/>
      </c:barChart>
      <c:catAx>
        <c:axId val="191955947"/>
        <c:scaling>
          <c:orientation val="minMax"/>
        </c:scaling>
        <c:delete val="0"/>
        <c:axPos val="b"/>
        <c:numFmt formatCode="General" sourceLinked="0"/>
        <c:majorTickMark val="out"/>
        <c:minorTickMark val="none"/>
        <c:tickLblPos val="nextTo"/>
        <c:spPr>
          <a:noFill/>
          <a:ln w="9525" cap="flat" cmpd="sng" algn="ctr">
            <a:solidFill>
              <a:srgbClr val="159EBE"/>
            </a:solidFill>
            <a:round/>
          </a:ln>
          <a:effectLst/>
        </c:spPr>
        <c:txPr>
          <a:bodyPr rot="-60000000" spcFirstLastPara="0" vertOverflow="ellipsis" vert="horz" wrap="square" anchor="ctr" anchorCtr="1"/>
          <a:lstStyle/>
          <a:p>
            <a:pPr>
              <a:defRPr lang="zh-CN" sz="850" b="0" i="0" u="none" strike="noStrike" kern="1200" baseline="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505265266"/>
        <c:crosses val="autoZero"/>
        <c:auto val="1"/>
        <c:lblAlgn val="ctr"/>
        <c:lblOffset val="100"/>
        <c:noMultiLvlLbl val="0"/>
      </c:catAx>
      <c:valAx>
        <c:axId val="505265266"/>
        <c:scaling>
          <c:orientation val="minMax"/>
          <c:max val="200000"/>
          <c:min val="0"/>
        </c:scaling>
        <c:delete val="0"/>
        <c:axPos val="l"/>
        <c:numFmt formatCode="0\.0," sourceLinked="1"/>
        <c:majorTickMark val="out"/>
        <c:minorTickMark val="none"/>
        <c:tickLblPos val="nextTo"/>
        <c:spPr>
          <a:noFill/>
          <a:ln>
            <a:solidFill>
              <a:srgbClr val="159EBE"/>
            </a:solidFill>
          </a:ln>
          <a:effectLst/>
        </c:spPr>
        <c:txPr>
          <a:bodyPr rot="-60000000" spcFirstLastPara="0" vertOverflow="ellipsis" vert="horz" wrap="square" anchor="ctr" anchorCtr="1"/>
          <a:lstStyle/>
          <a:p>
            <a:pPr>
              <a:defRPr lang="zh-CN" sz="800" b="0" i="0" u="none" strike="noStrike" kern="1200" baseline="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191955947"/>
        <c:crosses val="autoZero"/>
        <c:crossBetween val="between"/>
        <c:majorUnit val="50000"/>
      </c:valAx>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04876066639577"/>
          <c:y val="0.128003696857671"/>
          <c:w val="0.957074360016253"/>
          <c:h val="0.685120147874307"/>
        </c:manualLayout>
      </c:layout>
      <c:barChart>
        <c:barDir val="col"/>
        <c:grouping val="clustered"/>
        <c:varyColors val="0"/>
        <c:ser>
          <c:idx val="0"/>
          <c:order val="0"/>
          <c:tx>
            <c:strRef>
              <c:f>Sheet1!$B$1</c:f>
              <c:strCache>
                <c:ptCount val="1"/>
                <c:pt idx="0">
                  <c:v>系列 1</c:v>
                </c:pt>
              </c:strCache>
            </c:strRef>
          </c:tx>
          <c:spPr>
            <a:solidFill>
              <a:srgbClr val="159EBE"/>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ysClr val="windowText" lastClr="000000">
                          <a:lumMod val="35000"/>
                          <a:lumOff val="65000"/>
                        </a:sysClr>
                      </a:solidFill>
                      <a:round/>
                    </a:ln>
                    <a:effectLst/>
                  </c:spPr>
                </c15:leaderLines>
              </c:ext>
            </c:extLst>
          </c:dLbls>
          <c:cat>
            <c:strRef>
              <c:f>Sheet1!$A$2:$A$11</c:f>
              <c:strCache>
                <c:ptCount val="10"/>
                <c:pt idx="0">
                  <c:v>一汽大众</c:v>
                </c:pt>
                <c:pt idx="1">
                  <c:v>长安汽车</c:v>
                </c:pt>
                <c:pt idx="2">
                  <c:v>上汽大众</c:v>
                </c:pt>
                <c:pt idx="3">
                  <c:v>吉利汽车</c:v>
                </c:pt>
                <c:pt idx="4">
                  <c:v>上汽通用</c:v>
                </c:pt>
                <c:pt idx="5">
                  <c:v>东风日产</c:v>
                </c:pt>
                <c:pt idx="6">
                  <c:v>上汽通用五菱</c:v>
                </c:pt>
                <c:pt idx="7">
                  <c:v>比亚迪汽车</c:v>
                </c:pt>
                <c:pt idx="8">
                  <c:v>长城汽车</c:v>
                </c:pt>
                <c:pt idx="9">
                  <c:v>华晨宝马</c:v>
                </c:pt>
              </c:strCache>
            </c:strRef>
          </c:cat>
          <c:val>
            <c:numRef>
              <c:f>Sheet1!$B$2:$B$11</c:f>
              <c:numCache>
                <c:formatCode>0\.0,</c:formatCode>
                <c:ptCount val="10"/>
                <c:pt idx="0">
                  <c:v>190771</c:v>
                </c:pt>
                <c:pt idx="1">
                  <c:v>145239</c:v>
                </c:pt>
                <c:pt idx="2">
                  <c:v>137617</c:v>
                </c:pt>
                <c:pt idx="3">
                  <c:v>132490</c:v>
                </c:pt>
                <c:pt idx="4">
                  <c:v>120021</c:v>
                </c:pt>
                <c:pt idx="5">
                  <c:v>110026</c:v>
                </c:pt>
                <c:pt idx="6">
                  <c:v>97485</c:v>
                </c:pt>
                <c:pt idx="7">
                  <c:v>95032</c:v>
                </c:pt>
                <c:pt idx="8">
                  <c:v>89741</c:v>
                </c:pt>
                <c:pt idx="9">
                  <c:v>89083</c:v>
                </c:pt>
              </c:numCache>
            </c:numRef>
          </c:val>
        </c:ser>
        <c:dLbls>
          <c:showLegendKey val="0"/>
          <c:showVal val="1"/>
          <c:showCatName val="0"/>
          <c:showSerName val="0"/>
          <c:showPercent val="0"/>
          <c:showBubbleSize val="0"/>
        </c:dLbls>
        <c:gapWidth val="120"/>
        <c:overlap val="-27"/>
        <c:axId val="191955947"/>
        <c:axId val="505265266"/>
      </c:barChart>
      <c:catAx>
        <c:axId val="191955947"/>
        <c:scaling>
          <c:orientation val="minMax"/>
        </c:scaling>
        <c:delete val="0"/>
        <c:axPos val="b"/>
        <c:numFmt formatCode="General" sourceLinked="0"/>
        <c:majorTickMark val="out"/>
        <c:minorTickMark val="none"/>
        <c:tickLblPos val="nextTo"/>
        <c:spPr>
          <a:noFill/>
          <a:ln w="9525" cap="flat" cmpd="sng" algn="ctr">
            <a:solidFill>
              <a:srgbClr val="159EBE"/>
            </a:solidFill>
            <a:round/>
          </a:ln>
          <a:effectLst/>
        </c:spPr>
        <c:txPr>
          <a:bodyPr rot="-60000000" spcFirstLastPara="0" vertOverflow="ellipsis" vert="horz" wrap="square" anchor="ctr" anchorCtr="1"/>
          <a:lstStyle/>
          <a:p>
            <a:pPr>
              <a:defRPr lang="zh-CN" sz="850" b="0" i="0" u="none" strike="noStrike" kern="1200" baseline="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505265266"/>
        <c:crosses val="autoZero"/>
        <c:auto val="1"/>
        <c:lblAlgn val="ctr"/>
        <c:lblOffset val="100"/>
        <c:noMultiLvlLbl val="0"/>
      </c:catAx>
      <c:valAx>
        <c:axId val="505265266"/>
        <c:scaling>
          <c:orientation val="minMax"/>
          <c:max val="200000"/>
          <c:min val="0"/>
        </c:scaling>
        <c:delete val="0"/>
        <c:axPos val="l"/>
        <c:numFmt formatCode="0\.0," sourceLinked="1"/>
        <c:majorTickMark val="out"/>
        <c:minorTickMark val="none"/>
        <c:tickLblPos val="nextTo"/>
        <c:spPr>
          <a:noFill/>
          <a:ln>
            <a:solidFill>
              <a:srgbClr val="159EBE"/>
            </a:solidFill>
          </a:ln>
          <a:effectLst/>
        </c:spPr>
        <c:txPr>
          <a:bodyPr rot="-60000000" spcFirstLastPara="0" vertOverflow="ellipsis" vert="horz" wrap="square" anchor="ctr" anchorCtr="1"/>
          <a:lstStyle/>
          <a:p>
            <a:pPr>
              <a:defRPr lang="zh-CN" sz="800" b="0" i="0" u="none" strike="noStrike" kern="1200" baseline="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191955947"/>
        <c:crosses val="autoZero"/>
        <c:crossBetween val="between"/>
        <c:majorUnit val="50000"/>
      </c:valAx>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04876066639577"/>
          <c:y val="0.128003696857671"/>
          <c:w val="0.957074360016253"/>
          <c:h val="0.685120147874307"/>
        </c:manualLayout>
      </c:layout>
      <c:barChart>
        <c:barDir val="col"/>
        <c:grouping val="clustered"/>
        <c:varyColors val="0"/>
        <c:ser>
          <c:idx val="0"/>
          <c:order val="0"/>
          <c:tx>
            <c:strRef>
              <c:f>Sheet1!$B$1</c:f>
              <c:strCache>
                <c:ptCount val="1"/>
                <c:pt idx="0">
                  <c:v>系列 1</c:v>
                </c:pt>
              </c:strCache>
            </c:strRef>
          </c:tx>
          <c:spPr>
            <a:solidFill>
              <a:srgbClr val="159EBE"/>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rgbClr val="159EBE"/>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ysClr val="windowText" lastClr="000000">
                          <a:lumMod val="35000"/>
                          <a:lumOff val="65000"/>
                        </a:sysClr>
                      </a:solidFill>
                      <a:round/>
                    </a:ln>
                    <a:effectLst/>
                  </c:spPr>
                </c15:leaderLines>
              </c:ext>
            </c:extLst>
          </c:dLbls>
          <c:cat>
            <c:strRef>
              <c:f>Sheet1!$A$2:$A$11</c:f>
              <c:strCache>
                <c:ptCount val="10"/>
                <c:pt idx="0">
                  <c:v>一汽大众</c:v>
                </c:pt>
                <c:pt idx="1">
                  <c:v>长安汽车</c:v>
                </c:pt>
                <c:pt idx="2">
                  <c:v>吉利汽车</c:v>
                </c:pt>
                <c:pt idx="3">
                  <c:v>上汽大众</c:v>
                </c:pt>
                <c:pt idx="4">
                  <c:v>东风日产</c:v>
                </c:pt>
                <c:pt idx="5">
                  <c:v>上汽通用</c:v>
                </c:pt>
                <c:pt idx="6">
                  <c:v>广汽丰田</c:v>
                </c:pt>
                <c:pt idx="7">
                  <c:v>长城汽车</c:v>
                </c:pt>
                <c:pt idx="8">
                  <c:v>比亚迪汽车</c:v>
                </c:pt>
                <c:pt idx="9">
                  <c:v>上汽通用五菱</c:v>
                </c:pt>
              </c:strCache>
            </c:strRef>
          </c:cat>
          <c:val>
            <c:numRef>
              <c:f>Sheet1!$B$2:$B$11</c:f>
              <c:numCache>
                <c:formatCode>0\.0,</c:formatCode>
                <c:ptCount val="10"/>
                <c:pt idx="0">
                  <c:v>182977</c:v>
                </c:pt>
                <c:pt idx="1">
                  <c:v>163749</c:v>
                </c:pt>
                <c:pt idx="2">
                  <c:v>146380</c:v>
                </c:pt>
                <c:pt idx="3">
                  <c:v>130607</c:v>
                </c:pt>
                <c:pt idx="4">
                  <c:v>126069</c:v>
                </c:pt>
                <c:pt idx="5">
                  <c:v>110007</c:v>
                </c:pt>
                <c:pt idx="6">
                  <c:v>99900</c:v>
                </c:pt>
                <c:pt idx="7">
                  <c:v>98918</c:v>
                </c:pt>
                <c:pt idx="8">
                  <c:v>95355</c:v>
                </c:pt>
                <c:pt idx="9">
                  <c:v>85523</c:v>
                </c:pt>
              </c:numCache>
            </c:numRef>
          </c:val>
        </c:ser>
        <c:dLbls>
          <c:showLegendKey val="0"/>
          <c:showVal val="1"/>
          <c:showCatName val="0"/>
          <c:showSerName val="0"/>
          <c:showPercent val="0"/>
          <c:showBubbleSize val="0"/>
        </c:dLbls>
        <c:gapWidth val="120"/>
        <c:overlap val="-27"/>
        <c:axId val="191955947"/>
        <c:axId val="505265266"/>
      </c:barChart>
      <c:catAx>
        <c:axId val="191955947"/>
        <c:scaling>
          <c:orientation val="minMax"/>
        </c:scaling>
        <c:delete val="0"/>
        <c:axPos val="b"/>
        <c:numFmt formatCode="General" sourceLinked="0"/>
        <c:majorTickMark val="out"/>
        <c:minorTickMark val="none"/>
        <c:tickLblPos val="nextTo"/>
        <c:spPr>
          <a:noFill/>
          <a:ln w="9525" cap="flat" cmpd="sng" algn="ctr">
            <a:solidFill>
              <a:srgbClr val="159EBE"/>
            </a:solidFill>
            <a:round/>
          </a:ln>
          <a:effectLst/>
        </c:spPr>
        <c:txPr>
          <a:bodyPr rot="-60000000" spcFirstLastPara="0" vertOverflow="ellipsis" vert="horz" wrap="square" anchor="ctr" anchorCtr="1"/>
          <a:lstStyle/>
          <a:p>
            <a:pPr>
              <a:defRPr lang="zh-CN" sz="850" b="0" i="0" u="none" strike="noStrike" kern="1200" baseline="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505265266"/>
        <c:crosses val="autoZero"/>
        <c:auto val="1"/>
        <c:lblAlgn val="ctr"/>
        <c:lblOffset val="100"/>
        <c:noMultiLvlLbl val="0"/>
      </c:catAx>
      <c:valAx>
        <c:axId val="505265266"/>
        <c:scaling>
          <c:orientation val="minMax"/>
          <c:max val="200000"/>
          <c:min val="0"/>
        </c:scaling>
        <c:delete val="0"/>
        <c:axPos val="l"/>
        <c:numFmt formatCode="0\.0," sourceLinked="1"/>
        <c:majorTickMark val="out"/>
        <c:minorTickMark val="none"/>
        <c:tickLblPos val="nextTo"/>
        <c:spPr>
          <a:noFill/>
          <a:ln>
            <a:solidFill>
              <a:srgbClr val="159EBE"/>
            </a:solidFill>
          </a:ln>
          <a:effectLst/>
        </c:spPr>
        <c:txPr>
          <a:bodyPr rot="-60000000" spcFirstLastPara="0" vertOverflow="ellipsis" vert="horz" wrap="square" anchor="ctr" anchorCtr="1"/>
          <a:lstStyle/>
          <a:p>
            <a:pPr>
              <a:defRPr lang="zh-CN" sz="800" b="0" i="0" u="none" strike="noStrike" kern="1200" baseline="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191955947"/>
        <c:crosses val="autoZero"/>
        <c:crossBetween val="between"/>
        <c:majorUnit val="50000"/>
      </c:valAx>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ysClr val="windowText" lastClr="000000">
        <a:lumMod val="65000"/>
        <a:lumOff val="35000"/>
      </a:sysClr>
    </cs:fontRef>
    <cs:defRPr sz="1000" kern="1200"/>
  </cs:axisTitle>
  <cs:categoryAxis>
    <cs:lnRef idx="0"/>
    <cs:fillRef idx="0"/>
    <cs:effectRef idx="0"/>
    <cs:fontRef idx="minor">
      <a:sysClr val="windowText" lastClr="000000">
        <a:lumMod val="65000"/>
        <a:lumOff val="35000"/>
      </a:sysClr>
    </cs:fontRef>
    <cs:spPr>
      <a:ln w="9525" cap="flat" cmpd="sng" algn="ctr">
        <a:solidFill>
          <a:sysClr val="windowText" lastClr="000000">
            <a:lumMod val="15000"/>
            <a:lumOff val="85000"/>
          </a:sysClr>
        </a:solidFill>
        <a:round/>
      </a:ln>
    </cs:spPr>
    <cs:defRPr sz="900" kern="1200"/>
  </cs:categoryAxis>
  <cs:chartArea mods="allowNoFillOverride allowNoLineOverride">
    <cs:lnRef idx="0"/>
    <cs:fillRef idx="0"/>
    <cs:effectRef idx="0"/>
    <cs:fontRef idx="minor">
      <a:sysClr val="windowText" lastClr="000000"/>
    </cs:fontRef>
    <cs:spPr>
      <a:solidFill>
        <a:sysClr val="window" lastClr="FFFFFF"/>
      </a:solidFill>
      <a:ln w="9525" cap="flat" cmpd="sng" algn="ctr">
        <a:solidFill>
          <a:sysClr val="windowText" lastClr="000000">
            <a:lumMod val="15000"/>
            <a:lumOff val="85000"/>
          </a:sysClr>
        </a:solidFill>
        <a:round/>
      </a:ln>
    </cs:spPr>
    <cs:defRPr sz="1000" kern="1200"/>
  </cs:chartArea>
  <cs:dataLabel>
    <cs:lnRef idx="0"/>
    <cs:fillRef idx="0"/>
    <cs:effectRef idx="0"/>
    <cs:fontRef idx="minor">
      <a:sysClr val="windowText" lastClr="000000">
        <a:lumMod val="75000"/>
        <a:lumOff val="25000"/>
      </a:sysClr>
    </cs:fontRef>
    <cs:defRPr sz="900" kern="1200"/>
  </cs:dataLabel>
  <cs:dataLabelCallout>
    <cs:lnRef idx="0"/>
    <cs:fillRef idx="0"/>
    <cs:effectRef idx="0"/>
    <cs:fontRef idx="minor">
      <a:sysClr val="windowText" lastClr="000000">
        <a:lumMod val="65000"/>
        <a:lumOff val="35000"/>
      </a:sysClr>
    </cs:fontRef>
    <cs:spPr>
      <a:solidFill>
        <a:sysClr val="window" lastClr="FFFFFF"/>
      </a:solidFill>
      <a:ln>
        <a:solidFill>
          <a:sysClr val="windowText" lastClr="000000">
            <a:lumMod val="25000"/>
            <a:lumOff val="75000"/>
          </a:sys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ysClr val="windowText" lastClr="000000"/>
    </cs:fontRef>
  </cs:dataPoint>
  <cs:dataPoint3D>
    <cs:lnRef idx="0"/>
    <cs:fillRef idx="1">
      <cs:styleClr val="auto"/>
    </cs:fillRef>
    <cs:effectRef idx="0"/>
    <cs:fontRef idx="minor">
      <a:sysClr val="windowText" lastClr="000000"/>
    </cs:fontRef>
  </cs:dataPoint3D>
  <cs:dataPointLine>
    <cs:lnRef idx="0">
      <cs:styleClr val="auto"/>
    </cs:lnRef>
    <cs:fillRef idx="1"/>
    <cs:effectRef idx="0"/>
    <cs:fontRef idx="minor">
      <a:sysClr val="windowText" lastClr="000000"/>
    </cs:fontRef>
    <cs:spPr>
      <a:ln w="28575" cap="rnd">
        <a:solidFill>
          <a:srgbClr val="FFFFFF"/>
        </a:solidFill>
        <a:round/>
      </a:ln>
    </cs:spPr>
  </cs:dataPointLine>
  <cs:dataPointMarker>
    <cs:lnRef idx="0">
      <cs:styleClr val="auto"/>
    </cs:lnRef>
    <cs:fillRef idx="1">
      <cs:styleClr val="auto"/>
    </cs:fillRef>
    <cs:effectRef idx="0"/>
    <cs:fontRef idx="minor">
      <a:sysClr val="windowText" lastClr="000000"/>
    </cs:fontRef>
    <cs:spPr>
      <a:ln w="9525">
        <a:solidFill>
          <a:srgbClr val="FFFFFF"/>
        </a:solidFill>
      </a:ln>
    </cs:spPr>
  </cs:dataPointMarker>
  <cs:dataPointMarkerLayout symbol="circle" size="5"/>
  <cs:dataPointWireframe>
    <cs:lnRef idx="0">
      <cs:styleClr val="auto"/>
    </cs:lnRef>
    <cs:fillRef idx="1"/>
    <cs:effectRef idx="0"/>
    <cs:fontRef idx="minor">
      <a:sysClr val="windowText" lastClr="000000"/>
    </cs:fontRef>
    <cs:spPr>
      <a:ln w="9525" cap="rnd">
        <a:solidFill>
          <a:srgbClr val="FFFFFF"/>
        </a:solidFill>
        <a:round/>
      </a:ln>
    </cs:spPr>
  </cs:dataPointWireframe>
  <cs:dataTable>
    <cs:lnRef idx="0"/>
    <cs:fillRef idx="0"/>
    <cs:effectRef idx="0"/>
    <cs:fontRef idx="minor">
      <a:sysClr val="windowText" lastClr="000000">
        <a:lumMod val="65000"/>
        <a:lumOff val="35000"/>
      </a:sysClr>
    </cs:fontRef>
    <cs:spPr>
      <a:noFill/>
      <a:ln w="9525" cap="flat" cmpd="sng" algn="ctr">
        <a:solidFill>
          <a:sysClr val="windowText" lastClr="000000">
            <a:lumMod val="15000"/>
            <a:lumOff val="85000"/>
          </a:sysClr>
        </a:solidFill>
        <a:round/>
      </a:ln>
    </cs:spPr>
    <cs:defRPr sz="900" kern="1200"/>
  </cs:dataTable>
  <cs:downBar>
    <cs:lnRef idx="0"/>
    <cs:fillRef idx="0"/>
    <cs:effectRef idx="0"/>
    <cs:fontRef idx="minor">
      <a:sysClr val="windowText" lastClr="000000"/>
    </cs:fontRef>
    <cs:spPr>
      <a:solidFill>
        <a:sysClr val="windowText" lastClr="000000">
          <a:lumMod val="65000"/>
          <a:lumOff val="35000"/>
        </a:sysClr>
      </a:solidFill>
      <a:ln w="9525">
        <a:solidFill>
          <a:sysClr val="windowText" lastClr="000000">
            <a:lumMod val="65000"/>
            <a:lumOff val="35000"/>
          </a:sysClr>
        </a:solidFill>
      </a:ln>
    </cs:spPr>
  </cs:downBar>
  <cs:dropLine>
    <cs:lnRef idx="0"/>
    <cs:fillRef idx="0"/>
    <cs:effectRef idx="0"/>
    <cs:fontRef idx="minor">
      <a:sysClr val="windowText" lastClr="000000"/>
    </cs:fontRef>
    <cs:spPr>
      <a:ln w="9525" cap="flat" cmpd="sng" algn="ctr">
        <a:solidFill>
          <a:sysClr val="windowText" lastClr="000000">
            <a:lumMod val="35000"/>
            <a:lumOff val="65000"/>
          </a:sysClr>
        </a:solidFill>
        <a:round/>
      </a:ln>
    </cs:spPr>
  </cs:dropLine>
  <cs:errorBar>
    <cs:lnRef idx="0"/>
    <cs:fillRef idx="0"/>
    <cs:effectRef idx="0"/>
    <cs:fontRef idx="minor">
      <a:sysClr val="windowText" lastClr="000000"/>
    </cs:fontRef>
    <cs:spPr>
      <a:ln w="9525" cap="flat" cmpd="sng" algn="ctr">
        <a:solidFill>
          <a:sysClr val="windowText" lastClr="000000">
            <a:lumMod val="65000"/>
            <a:lumOff val="35000"/>
          </a:sysClr>
        </a:solidFill>
        <a:round/>
      </a:ln>
    </cs:spPr>
  </cs:errorBar>
  <cs:floor>
    <cs:lnRef idx="0"/>
    <cs:fillRef idx="0"/>
    <cs:effectRef idx="0"/>
    <cs:fontRef idx="minor">
      <a:sysClr val="windowText" lastClr="000000"/>
    </cs:fontRef>
    <cs:spPr>
      <a:noFill/>
      <a:ln>
        <a:noFill/>
      </a:ln>
    </cs:spPr>
  </cs:floor>
  <cs:gridlineMajor>
    <cs:lnRef idx="0"/>
    <cs:fillRef idx="0"/>
    <cs:effectRef idx="0"/>
    <cs:fontRef idx="minor">
      <a:sysClr val="windowText" lastClr="000000"/>
    </cs:fontRef>
    <cs:spPr>
      <a:ln w="9525" cap="flat" cmpd="sng" algn="ctr">
        <a:solidFill>
          <a:sysClr val="windowText" lastClr="000000">
            <a:lumMod val="15000"/>
            <a:lumOff val="85000"/>
          </a:sysClr>
        </a:solidFill>
        <a:round/>
      </a:ln>
    </cs:spPr>
  </cs:gridlineMajor>
  <cs:gridlineMinor>
    <cs:lnRef idx="0"/>
    <cs:fillRef idx="0"/>
    <cs:effectRef idx="0"/>
    <cs:fontRef idx="minor">
      <a:sysClr val="windowText" lastClr="000000"/>
    </cs:fontRef>
    <cs:spPr>
      <a:ln w="9525" cap="flat" cmpd="sng" algn="ctr">
        <a:solidFill>
          <a:sysClr val="windowText" lastClr="000000">
            <a:lumMod val="5000"/>
            <a:lumOff val="95000"/>
          </a:sysClr>
        </a:solidFill>
        <a:round/>
      </a:ln>
    </cs:spPr>
  </cs:gridlineMinor>
  <cs:hiLoLine>
    <cs:lnRef idx="0"/>
    <cs:fillRef idx="0"/>
    <cs:effectRef idx="0"/>
    <cs:fontRef idx="minor">
      <a:sysClr val="windowText" lastClr="000000"/>
    </cs:fontRef>
    <cs:spPr>
      <a:ln w="9525" cap="flat" cmpd="sng" algn="ctr">
        <a:solidFill>
          <a:sysClr val="windowText" lastClr="000000">
            <a:lumMod val="75000"/>
            <a:lumOff val="25000"/>
          </a:sysClr>
        </a:solidFill>
        <a:round/>
      </a:ln>
    </cs:spPr>
  </cs:hiLoLine>
  <cs:leaderLine>
    <cs:lnRef idx="0"/>
    <cs:fillRef idx="0"/>
    <cs:effectRef idx="0"/>
    <cs:fontRef idx="minor">
      <a:sysClr val="windowText" lastClr="000000"/>
    </cs:fontRef>
    <cs:spPr>
      <a:ln w="9525" cap="flat" cmpd="sng" algn="ctr">
        <a:solidFill>
          <a:sysClr val="windowText" lastClr="000000">
            <a:lumMod val="35000"/>
            <a:lumOff val="65000"/>
          </a:sysClr>
        </a:solidFill>
        <a:round/>
      </a:ln>
    </cs:spPr>
  </cs:leaderLine>
  <cs:legend>
    <cs:lnRef idx="0"/>
    <cs:fillRef idx="0"/>
    <cs:effectRef idx="0"/>
    <cs:fontRef idx="minor">
      <a:sysClr val="windowText" lastClr="000000">
        <a:lumMod val="65000"/>
        <a:lumOff val="35000"/>
      </a:sysClr>
    </cs:fontRef>
    <cs:defRPr sz="900" kern="1200"/>
  </cs:legend>
  <cs:plotArea mods="allowNoFillOverride allowNoLineOverride">
    <cs:lnRef idx="0"/>
    <cs:fillRef idx="0"/>
    <cs:effectRef idx="0"/>
    <cs:fontRef idx="minor">
      <a:sysClr val="windowText" lastClr="000000"/>
    </cs:fontRef>
  </cs:plotArea>
  <cs:plotArea3D mods="allowNoFillOverride allowNoLineOverride">
    <cs:lnRef idx="0"/>
    <cs:fillRef idx="0"/>
    <cs:effectRef idx="0"/>
    <cs:fontRef idx="minor">
      <a:sysClr val="windowText" lastClr="000000"/>
    </cs:fontRef>
  </cs:plotArea3D>
  <cs:seriesAxis>
    <cs:lnRef idx="0"/>
    <cs:fillRef idx="0"/>
    <cs:effectRef idx="0"/>
    <cs:fontRef idx="minor">
      <a:sysClr val="windowText" lastClr="000000">
        <a:lumMod val="65000"/>
        <a:lumOff val="35000"/>
      </a:sysClr>
    </cs:fontRef>
    <cs:defRPr sz="900" kern="1200"/>
  </cs:seriesAxis>
  <cs:seriesLine>
    <cs:lnRef idx="0"/>
    <cs:fillRef idx="0"/>
    <cs:effectRef idx="0"/>
    <cs:fontRef idx="minor">
      <a:sysClr val="windowText" lastClr="000000"/>
    </cs:fontRef>
    <cs:spPr>
      <a:ln w="9525" cap="flat" cmpd="sng" algn="ctr">
        <a:solidFill>
          <a:sysClr val="windowText" lastClr="000000">
            <a:lumMod val="35000"/>
            <a:lumOff val="65000"/>
          </a:sysClr>
        </a:solidFill>
        <a:round/>
      </a:ln>
    </cs:spPr>
  </cs:seriesLine>
  <cs:title>
    <cs:lnRef idx="0"/>
    <cs:fillRef idx="0"/>
    <cs:effectRef idx="0"/>
    <cs:fontRef idx="minor">
      <a:sysClr val="windowText" lastClr="000000">
        <a:lumMod val="65000"/>
        <a:lumOff val="35000"/>
      </a:sysClr>
    </cs:fontRef>
    <cs:defRPr sz="1400" b="0" kern="1200" spc="0" baseline="0"/>
  </cs:title>
  <cs:trendline>
    <cs:lnRef idx="0">
      <cs:styleClr val="auto"/>
    </cs:lnRef>
    <cs:fillRef idx="0"/>
    <cs:effectRef idx="0"/>
    <cs:fontRef idx="minor">
      <a:sysClr val="windowText" lastClr="000000"/>
    </cs:fontRef>
    <cs:spPr>
      <a:ln w="19050" cap="rnd">
        <a:solidFill>
          <a:srgbClr val="FFFFFF"/>
        </a:solidFill>
        <a:prstDash val="sysDot"/>
      </a:ln>
    </cs:spPr>
  </cs:trendline>
  <cs:trendlineLabel>
    <cs:lnRef idx="0"/>
    <cs:fillRef idx="0"/>
    <cs:effectRef idx="0"/>
    <cs:fontRef idx="minor">
      <a:sysClr val="windowText" lastClr="000000">
        <a:lumMod val="65000"/>
        <a:lumOff val="35000"/>
      </a:sysClr>
    </cs:fontRef>
    <cs:defRPr sz="900" kern="1200"/>
  </cs:trendlineLabel>
  <cs:upBar>
    <cs:lnRef idx="0"/>
    <cs:fillRef idx="0"/>
    <cs:effectRef idx="0"/>
    <cs:fontRef idx="minor">
      <a:sysClr val="windowText" lastClr="000000"/>
    </cs:fontRef>
    <cs:spPr>
      <a:solidFill>
        <a:sysClr val="window" lastClr="FFFFFF"/>
      </a:solidFill>
      <a:ln w="9525">
        <a:solidFill>
          <a:sysClr val="windowText" lastClr="000000">
            <a:lumMod val="15000"/>
            <a:lumOff val="85000"/>
          </a:sysClr>
        </a:solidFill>
      </a:ln>
    </cs:spPr>
  </cs:upBar>
  <cs:valueAxis>
    <cs:lnRef idx="0"/>
    <cs:fillRef idx="0"/>
    <cs:effectRef idx="0"/>
    <cs:fontRef idx="minor">
      <a:sysClr val="windowText" lastClr="000000">
        <a:lumMod val="65000"/>
        <a:lumOff val="35000"/>
      </a:sysClr>
    </cs:fontRef>
    <cs:defRPr sz="900" kern="1200"/>
  </cs:valueAxis>
  <cs:wall>
    <cs:lnRef idx="0"/>
    <cs:fillRef idx="0"/>
    <cs:effectRef idx="0"/>
    <cs:fontRef idx="minor">
      <a:sysClr val="windowText" lastClr="000000"/>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ysClr val="windowText" lastClr="000000">
        <a:lumMod val="65000"/>
        <a:lumOff val="35000"/>
      </a:sysClr>
    </cs:fontRef>
    <cs:defRPr sz="1000" kern="1200"/>
  </cs:axisTitle>
  <cs:categoryAxis>
    <cs:lnRef idx="0"/>
    <cs:fillRef idx="0"/>
    <cs:effectRef idx="0"/>
    <cs:fontRef idx="minor">
      <a:sysClr val="windowText" lastClr="000000">
        <a:lumMod val="65000"/>
        <a:lumOff val="35000"/>
      </a:sysClr>
    </cs:fontRef>
    <cs:spPr>
      <a:ln w="9525" cap="flat" cmpd="sng" algn="ctr">
        <a:solidFill>
          <a:sysClr val="windowText" lastClr="000000">
            <a:lumMod val="15000"/>
            <a:lumOff val="85000"/>
          </a:sysClr>
        </a:solidFill>
        <a:round/>
      </a:ln>
    </cs:spPr>
    <cs:defRPr sz="900" kern="1200"/>
  </cs:categoryAxis>
  <cs:chartArea mods="allowNoFillOverride allowNoLineOverride">
    <cs:lnRef idx="0"/>
    <cs:fillRef idx="0"/>
    <cs:effectRef idx="0"/>
    <cs:fontRef idx="minor">
      <a:sysClr val="windowText" lastClr="000000"/>
    </cs:fontRef>
    <cs:spPr>
      <a:solidFill>
        <a:sysClr val="window" lastClr="FFFFFF"/>
      </a:solidFill>
      <a:ln w="9525" cap="flat" cmpd="sng" algn="ctr">
        <a:solidFill>
          <a:sysClr val="windowText" lastClr="000000">
            <a:lumMod val="15000"/>
            <a:lumOff val="85000"/>
          </a:sysClr>
        </a:solidFill>
        <a:round/>
      </a:ln>
    </cs:spPr>
    <cs:defRPr sz="1000" kern="1200"/>
  </cs:chartArea>
  <cs:dataLabel>
    <cs:lnRef idx="0"/>
    <cs:fillRef idx="0"/>
    <cs:effectRef idx="0"/>
    <cs:fontRef idx="minor">
      <a:sysClr val="windowText" lastClr="000000">
        <a:lumMod val="75000"/>
        <a:lumOff val="25000"/>
      </a:sysClr>
    </cs:fontRef>
    <cs:defRPr sz="900" kern="1200"/>
  </cs:dataLabel>
  <cs:dataLabelCallout>
    <cs:lnRef idx="0"/>
    <cs:fillRef idx="0"/>
    <cs:effectRef idx="0"/>
    <cs:fontRef idx="minor">
      <a:sysClr val="windowText" lastClr="000000">
        <a:lumMod val="65000"/>
        <a:lumOff val="35000"/>
      </a:sysClr>
    </cs:fontRef>
    <cs:spPr>
      <a:solidFill>
        <a:sysClr val="window" lastClr="FFFFFF"/>
      </a:solidFill>
      <a:ln>
        <a:solidFill>
          <a:sysClr val="windowText" lastClr="000000">
            <a:lumMod val="25000"/>
            <a:lumOff val="75000"/>
          </a:sys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ysClr val="windowText" lastClr="000000"/>
    </cs:fontRef>
  </cs:dataPoint>
  <cs:dataPoint3D>
    <cs:lnRef idx="0"/>
    <cs:fillRef idx="1">
      <cs:styleClr val="auto"/>
    </cs:fillRef>
    <cs:effectRef idx="0"/>
    <cs:fontRef idx="minor">
      <a:sysClr val="windowText" lastClr="000000"/>
    </cs:fontRef>
  </cs:dataPoint3D>
  <cs:dataPointLine>
    <cs:lnRef idx="0">
      <cs:styleClr val="auto"/>
    </cs:lnRef>
    <cs:fillRef idx="1"/>
    <cs:effectRef idx="0"/>
    <cs:fontRef idx="minor">
      <a:sysClr val="windowText" lastClr="000000"/>
    </cs:fontRef>
    <cs:spPr>
      <a:ln w="28575" cap="rnd">
        <a:solidFill>
          <a:srgbClr val="FFFFFF"/>
        </a:solidFill>
        <a:round/>
      </a:ln>
    </cs:spPr>
  </cs:dataPointLine>
  <cs:dataPointMarker>
    <cs:lnRef idx="0">
      <cs:styleClr val="auto"/>
    </cs:lnRef>
    <cs:fillRef idx="1">
      <cs:styleClr val="auto"/>
    </cs:fillRef>
    <cs:effectRef idx="0"/>
    <cs:fontRef idx="minor">
      <a:sysClr val="windowText" lastClr="000000"/>
    </cs:fontRef>
    <cs:spPr>
      <a:ln w="9525">
        <a:solidFill>
          <a:srgbClr val="FFFFFF"/>
        </a:solidFill>
      </a:ln>
    </cs:spPr>
  </cs:dataPointMarker>
  <cs:dataPointMarkerLayout symbol="circle" size="5"/>
  <cs:dataPointWireframe>
    <cs:lnRef idx="0">
      <cs:styleClr val="auto"/>
    </cs:lnRef>
    <cs:fillRef idx="1"/>
    <cs:effectRef idx="0"/>
    <cs:fontRef idx="minor">
      <a:sysClr val="windowText" lastClr="000000"/>
    </cs:fontRef>
    <cs:spPr>
      <a:ln w="9525" cap="rnd">
        <a:solidFill>
          <a:srgbClr val="FFFFFF"/>
        </a:solidFill>
        <a:round/>
      </a:ln>
    </cs:spPr>
  </cs:dataPointWireframe>
  <cs:dataTable>
    <cs:lnRef idx="0"/>
    <cs:fillRef idx="0"/>
    <cs:effectRef idx="0"/>
    <cs:fontRef idx="minor">
      <a:sysClr val="windowText" lastClr="000000">
        <a:lumMod val="65000"/>
        <a:lumOff val="35000"/>
      </a:sysClr>
    </cs:fontRef>
    <cs:spPr>
      <a:noFill/>
      <a:ln w="9525" cap="flat" cmpd="sng" algn="ctr">
        <a:solidFill>
          <a:sysClr val="windowText" lastClr="000000">
            <a:lumMod val="15000"/>
            <a:lumOff val="85000"/>
          </a:sysClr>
        </a:solidFill>
        <a:round/>
      </a:ln>
    </cs:spPr>
    <cs:defRPr sz="900" kern="1200"/>
  </cs:dataTable>
  <cs:downBar>
    <cs:lnRef idx="0"/>
    <cs:fillRef idx="0"/>
    <cs:effectRef idx="0"/>
    <cs:fontRef idx="minor">
      <a:sysClr val="windowText" lastClr="000000"/>
    </cs:fontRef>
    <cs:spPr>
      <a:solidFill>
        <a:sysClr val="windowText" lastClr="000000">
          <a:lumMod val="65000"/>
          <a:lumOff val="35000"/>
        </a:sysClr>
      </a:solidFill>
      <a:ln w="9525">
        <a:solidFill>
          <a:sysClr val="windowText" lastClr="000000">
            <a:lumMod val="65000"/>
            <a:lumOff val="35000"/>
          </a:sysClr>
        </a:solidFill>
      </a:ln>
    </cs:spPr>
  </cs:downBar>
  <cs:dropLine>
    <cs:lnRef idx="0"/>
    <cs:fillRef idx="0"/>
    <cs:effectRef idx="0"/>
    <cs:fontRef idx="minor">
      <a:sysClr val="windowText" lastClr="000000"/>
    </cs:fontRef>
    <cs:spPr>
      <a:ln w="9525" cap="flat" cmpd="sng" algn="ctr">
        <a:solidFill>
          <a:sysClr val="windowText" lastClr="000000">
            <a:lumMod val="35000"/>
            <a:lumOff val="65000"/>
          </a:sysClr>
        </a:solidFill>
        <a:round/>
      </a:ln>
    </cs:spPr>
  </cs:dropLine>
  <cs:errorBar>
    <cs:lnRef idx="0"/>
    <cs:fillRef idx="0"/>
    <cs:effectRef idx="0"/>
    <cs:fontRef idx="minor">
      <a:sysClr val="windowText" lastClr="000000"/>
    </cs:fontRef>
    <cs:spPr>
      <a:ln w="9525" cap="flat" cmpd="sng" algn="ctr">
        <a:solidFill>
          <a:sysClr val="windowText" lastClr="000000">
            <a:lumMod val="65000"/>
            <a:lumOff val="35000"/>
          </a:sysClr>
        </a:solidFill>
        <a:round/>
      </a:ln>
    </cs:spPr>
  </cs:errorBar>
  <cs:floor>
    <cs:lnRef idx="0"/>
    <cs:fillRef idx="0"/>
    <cs:effectRef idx="0"/>
    <cs:fontRef idx="minor">
      <a:sysClr val="windowText" lastClr="000000"/>
    </cs:fontRef>
    <cs:spPr>
      <a:noFill/>
      <a:ln>
        <a:noFill/>
      </a:ln>
    </cs:spPr>
  </cs:floor>
  <cs:gridlineMajor>
    <cs:lnRef idx="0"/>
    <cs:fillRef idx="0"/>
    <cs:effectRef idx="0"/>
    <cs:fontRef idx="minor">
      <a:sysClr val="windowText" lastClr="000000"/>
    </cs:fontRef>
    <cs:spPr>
      <a:ln w="9525" cap="flat" cmpd="sng" algn="ctr">
        <a:solidFill>
          <a:sysClr val="windowText" lastClr="000000">
            <a:lumMod val="15000"/>
            <a:lumOff val="85000"/>
          </a:sysClr>
        </a:solidFill>
        <a:round/>
      </a:ln>
    </cs:spPr>
  </cs:gridlineMajor>
  <cs:gridlineMinor>
    <cs:lnRef idx="0"/>
    <cs:fillRef idx="0"/>
    <cs:effectRef idx="0"/>
    <cs:fontRef idx="minor">
      <a:sysClr val="windowText" lastClr="000000"/>
    </cs:fontRef>
    <cs:spPr>
      <a:ln w="9525" cap="flat" cmpd="sng" algn="ctr">
        <a:solidFill>
          <a:sysClr val="windowText" lastClr="000000">
            <a:lumMod val="5000"/>
            <a:lumOff val="95000"/>
          </a:sysClr>
        </a:solidFill>
        <a:round/>
      </a:ln>
    </cs:spPr>
  </cs:gridlineMinor>
  <cs:hiLoLine>
    <cs:lnRef idx="0"/>
    <cs:fillRef idx="0"/>
    <cs:effectRef idx="0"/>
    <cs:fontRef idx="minor">
      <a:sysClr val="windowText" lastClr="000000"/>
    </cs:fontRef>
    <cs:spPr>
      <a:ln w="9525" cap="flat" cmpd="sng" algn="ctr">
        <a:solidFill>
          <a:sysClr val="windowText" lastClr="000000">
            <a:lumMod val="75000"/>
            <a:lumOff val="25000"/>
          </a:sysClr>
        </a:solidFill>
        <a:round/>
      </a:ln>
    </cs:spPr>
  </cs:hiLoLine>
  <cs:leaderLine>
    <cs:lnRef idx="0"/>
    <cs:fillRef idx="0"/>
    <cs:effectRef idx="0"/>
    <cs:fontRef idx="minor">
      <a:sysClr val="windowText" lastClr="000000"/>
    </cs:fontRef>
    <cs:spPr>
      <a:ln w="9525" cap="flat" cmpd="sng" algn="ctr">
        <a:solidFill>
          <a:sysClr val="windowText" lastClr="000000">
            <a:lumMod val="35000"/>
            <a:lumOff val="65000"/>
          </a:sysClr>
        </a:solidFill>
        <a:round/>
      </a:ln>
    </cs:spPr>
  </cs:leaderLine>
  <cs:legend>
    <cs:lnRef idx="0"/>
    <cs:fillRef idx="0"/>
    <cs:effectRef idx="0"/>
    <cs:fontRef idx="minor">
      <a:sysClr val="windowText" lastClr="000000">
        <a:lumMod val="65000"/>
        <a:lumOff val="35000"/>
      </a:sysClr>
    </cs:fontRef>
    <cs:defRPr sz="900" kern="1200"/>
  </cs:legend>
  <cs:plotArea mods="allowNoFillOverride allowNoLineOverride">
    <cs:lnRef idx="0"/>
    <cs:fillRef idx="0"/>
    <cs:effectRef idx="0"/>
    <cs:fontRef idx="minor">
      <a:sysClr val="windowText" lastClr="000000"/>
    </cs:fontRef>
  </cs:plotArea>
  <cs:plotArea3D mods="allowNoFillOverride allowNoLineOverride">
    <cs:lnRef idx="0"/>
    <cs:fillRef idx="0"/>
    <cs:effectRef idx="0"/>
    <cs:fontRef idx="minor">
      <a:sysClr val="windowText" lastClr="000000"/>
    </cs:fontRef>
  </cs:plotArea3D>
  <cs:seriesAxis>
    <cs:lnRef idx="0"/>
    <cs:fillRef idx="0"/>
    <cs:effectRef idx="0"/>
    <cs:fontRef idx="minor">
      <a:sysClr val="windowText" lastClr="000000">
        <a:lumMod val="65000"/>
        <a:lumOff val="35000"/>
      </a:sysClr>
    </cs:fontRef>
    <cs:defRPr sz="900" kern="1200"/>
  </cs:seriesAxis>
  <cs:seriesLine>
    <cs:lnRef idx="0"/>
    <cs:fillRef idx="0"/>
    <cs:effectRef idx="0"/>
    <cs:fontRef idx="minor">
      <a:sysClr val="windowText" lastClr="000000"/>
    </cs:fontRef>
    <cs:spPr>
      <a:ln w="9525" cap="flat" cmpd="sng" algn="ctr">
        <a:solidFill>
          <a:sysClr val="windowText" lastClr="000000">
            <a:lumMod val="35000"/>
            <a:lumOff val="65000"/>
          </a:sysClr>
        </a:solidFill>
        <a:round/>
      </a:ln>
    </cs:spPr>
  </cs:seriesLine>
  <cs:title>
    <cs:lnRef idx="0"/>
    <cs:fillRef idx="0"/>
    <cs:effectRef idx="0"/>
    <cs:fontRef idx="minor">
      <a:sysClr val="windowText" lastClr="000000">
        <a:lumMod val="65000"/>
        <a:lumOff val="35000"/>
      </a:sysClr>
    </cs:fontRef>
    <cs:defRPr sz="1400" b="0" kern="1200" spc="0" baseline="0"/>
  </cs:title>
  <cs:trendline>
    <cs:lnRef idx="0">
      <cs:styleClr val="auto"/>
    </cs:lnRef>
    <cs:fillRef idx="0"/>
    <cs:effectRef idx="0"/>
    <cs:fontRef idx="minor">
      <a:sysClr val="windowText" lastClr="000000"/>
    </cs:fontRef>
    <cs:spPr>
      <a:ln w="19050" cap="rnd">
        <a:solidFill>
          <a:srgbClr val="FFFFFF"/>
        </a:solidFill>
        <a:prstDash val="sysDot"/>
      </a:ln>
    </cs:spPr>
  </cs:trendline>
  <cs:trendlineLabel>
    <cs:lnRef idx="0"/>
    <cs:fillRef idx="0"/>
    <cs:effectRef idx="0"/>
    <cs:fontRef idx="minor">
      <a:sysClr val="windowText" lastClr="000000">
        <a:lumMod val="65000"/>
        <a:lumOff val="35000"/>
      </a:sysClr>
    </cs:fontRef>
    <cs:defRPr sz="900" kern="1200"/>
  </cs:trendlineLabel>
  <cs:upBar>
    <cs:lnRef idx="0"/>
    <cs:fillRef idx="0"/>
    <cs:effectRef idx="0"/>
    <cs:fontRef idx="minor">
      <a:sysClr val="windowText" lastClr="000000"/>
    </cs:fontRef>
    <cs:spPr>
      <a:solidFill>
        <a:sysClr val="window" lastClr="FFFFFF"/>
      </a:solidFill>
      <a:ln w="9525">
        <a:solidFill>
          <a:sysClr val="windowText" lastClr="000000">
            <a:lumMod val="15000"/>
            <a:lumOff val="85000"/>
          </a:sysClr>
        </a:solidFill>
      </a:ln>
    </cs:spPr>
  </cs:upBar>
  <cs:valueAxis>
    <cs:lnRef idx="0"/>
    <cs:fillRef idx="0"/>
    <cs:effectRef idx="0"/>
    <cs:fontRef idx="minor">
      <a:sysClr val="windowText" lastClr="000000">
        <a:lumMod val="65000"/>
        <a:lumOff val="35000"/>
      </a:sysClr>
    </cs:fontRef>
    <cs:defRPr sz="900" kern="1200"/>
  </cs:valueAxis>
  <cs:wall>
    <cs:lnRef idx="0"/>
    <cs:fillRef idx="0"/>
    <cs:effectRef idx="0"/>
    <cs:fontRef idx="minor">
      <a:sysClr val="windowText" lastClr="000000"/>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ysClr val="windowText" lastClr="000000">
        <a:lumMod val="65000"/>
        <a:lumOff val="35000"/>
      </a:sysClr>
    </cs:fontRef>
    <cs:defRPr sz="1000" kern="1200"/>
  </cs:axisTitle>
  <cs:categoryAxis>
    <cs:lnRef idx="0"/>
    <cs:fillRef idx="0"/>
    <cs:effectRef idx="0"/>
    <cs:fontRef idx="minor">
      <a:sysClr val="windowText" lastClr="000000">
        <a:lumMod val="65000"/>
        <a:lumOff val="35000"/>
      </a:sysClr>
    </cs:fontRef>
    <cs:spPr>
      <a:ln w="9525" cap="flat" cmpd="sng" algn="ctr">
        <a:solidFill>
          <a:sysClr val="windowText" lastClr="000000">
            <a:lumMod val="15000"/>
            <a:lumOff val="85000"/>
          </a:sysClr>
        </a:solidFill>
        <a:round/>
      </a:ln>
    </cs:spPr>
    <cs:defRPr sz="900" kern="1200"/>
  </cs:categoryAxis>
  <cs:chartArea mods="allowNoFillOverride allowNoLineOverride">
    <cs:lnRef idx="0"/>
    <cs:fillRef idx="0"/>
    <cs:effectRef idx="0"/>
    <cs:fontRef idx="minor">
      <a:sysClr val="windowText" lastClr="000000"/>
    </cs:fontRef>
    <cs:spPr>
      <a:solidFill>
        <a:sysClr val="window" lastClr="FFFFFF"/>
      </a:solidFill>
      <a:ln w="9525" cap="flat" cmpd="sng" algn="ctr">
        <a:solidFill>
          <a:sysClr val="windowText" lastClr="000000">
            <a:lumMod val="15000"/>
            <a:lumOff val="85000"/>
          </a:sysClr>
        </a:solidFill>
        <a:round/>
      </a:ln>
    </cs:spPr>
    <cs:defRPr sz="1000" kern="1200"/>
  </cs:chartArea>
  <cs:dataLabel>
    <cs:lnRef idx="0"/>
    <cs:fillRef idx="0"/>
    <cs:effectRef idx="0"/>
    <cs:fontRef idx="minor">
      <a:sysClr val="windowText" lastClr="000000">
        <a:lumMod val="75000"/>
        <a:lumOff val="25000"/>
      </a:sysClr>
    </cs:fontRef>
    <cs:defRPr sz="900" kern="1200"/>
  </cs:dataLabel>
  <cs:dataLabelCallout>
    <cs:lnRef idx="0"/>
    <cs:fillRef idx="0"/>
    <cs:effectRef idx="0"/>
    <cs:fontRef idx="minor">
      <a:sysClr val="windowText" lastClr="000000">
        <a:lumMod val="65000"/>
        <a:lumOff val="35000"/>
      </a:sysClr>
    </cs:fontRef>
    <cs:spPr>
      <a:solidFill>
        <a:sysClr val="window" lastClr="FFFFFF"/>
      </a:solidFill>
      <a:ln>
        <a:solidFill>
          <a:sysClr val="windowText" lastClr="000000">
            <a:lumMod val="25000"/>
            <a:lumOff val="75000"/>
          </a:sys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ysClr val="windowText" lastClr="000000"/>
    </cs:fontRef>
  </cs:dataPoint>
  <cs:dataPoint3D>
    <cs:lnRef idx="0"/>
    <cs:fillRef idx="1">
      <cs:styleClr val="auto"/>
    </cs:fillRef>
    <cs:effectRef idx="0"/>
    <cs:fontRef idx="minor">
      <a:sysClr val="windowText" lastClr="000000"/>
    </cs:fontRef>
  </cs:dataPoint3D>
  <cs:dataPointLine>
    <cs:lnRef idx="0">
      <cs:styleClr val="auto"/>
    </cs:lnRef>
    <cs:fillRef idx="1"/>
    <cs:effectRef idx="0"/>
    <cs:fontRef idx="minor">
      <a:sysClr val="windowText" lastClr="000000"/>
    </cs:fontRef>
    <cs:spPr>
      <a:ln w="28575" cap="rnd">
        <a:solidFill>
          <a:srgbClr val="FFFFFF"/>
        </a:solidFill>
        <a:round/>
      </a:ln>
    </cs:spPr>
  </cs:dataPointLine>
  <cs:dataPointMarker>
    <cs:lnRef idx="0">
      <cs:styleClr val="auto"/>
    </cs:lnRef>
    <cs:fillRef idx="1">
      <cs:styleClr val="auto"/>
    </cs:fillRef>
    <cs:effectRef idx="0"/>
    <cs:fontRef idx="minor">
      <a:sysClr val="windowText" lastClr="000000"/>
    </cs:fontRef>
    <cs:spPr>
      <a:ln w="9525">
        <a:solidFill>
          <a:srgbClr val="FFFFFF"/>
        </a:solidFill>
      </a:ln>
    </cs:spPr>
  </cs:dataPointMarker>
  <cs:dataPointMarkerLayout symbol="circle" size="5"/>
  <cs:dataPointWireframe>
    <cs:lnRef idx="0">
      <cs:styleClr val="auto"/>
    </cs:lnRef>
    <cs:fillRef idx="1"/>
    <cs:effectRef idx="0"/>
    <cs:fontRef idx="minor">
      <a:sysClr val="windowText" lastClr="000000"/>
    </cs:fontRef>
    <cs:spPr>
      <a:ln w="9525" cap="rnd">
        <a:solidFill>
          <a:srgbClr val="FFFFFF"/>
        </a:solidFill>
        <a:round/>
      </a:ln>
    </cs:spPr>
  </cs:dataPointWireframe>
  <cs:dataTable>
    <cs:lnRef idx="0"/>
    <cs:fillRef idx="0"/>
    <cs:effectRef idx="0"/>
    <cs:fontRef idx="minor">
      <a:sysClr val="windowText" lastClr="000000">
        <a:lumMod val="65000"/>
        <a:lumOff val="35000"/>
      </a:sysClr>
    </cs:fontRef>
    <cs:spPr>
      <a:noFill/>
      <a:ln w="9525" cap="flat" cmpd="sng" algn="ctr">
        <a:solidFill>
          <a:sysClr val="windowText" lastClr="000000">
            <a:lumMod val="15000"/>
            <a:lumOff val="85000"/>
          </a:sysClr>
        </a:solidFill>
        <a:round/>
      </a:ln>
    </cs:spPr>
    <cs:defRPr sz="900" kern="1200"/>
  </cs:dataTable>
  <cs:downBar>
    <cs:lnRef idx="0"/>
    <cs:fillRef idx="0"/>
    <cs:effectRef idx="0"/>
    <cs:fontRef idx="minor">
      <a:sysClr val="windowText" lastClr="000000"/>
    </cs:fontRef>
    <cs:spPr>
      <a:solidFill>
        <a:sysClr val="windowText" lastClr="000000">
          <a:lumMod val="65000"/>
          <a:lumOff val="35000"/>
        </a:sysClr>
      </a:solidFill>
      <a:ln w="9525">
        <a:solidFill>
          <a:sysClr val="windowText" lastClr="000000">
            <a:lumMod val="65000"/>
            <a:lumOff val="35000"/>
          </a:sysClr>
        </a:solidFill>
      </a:ln>
    </cs:spPr>
  </cs:downBar>
  <cs:dropLine>
    <cs:lnRef idx="0"/>
    <cs:fillRef idx="0"/>
    <cs:effectRef idx="0"/>
    <cs:fontRef idx="minor">
      <a:sysClr val="windowText" lastClr="000000"/>
    </cs:fontRef>
    <cs:spPr>
      <a:ln w="9525" cap="flat" cmpd="sng" algn="ctr">
        <a:solidFill>
          <a:sysClr val="windowText" lastClr="000000">
            <a:lumMod val="35000"/>
            <a:lumOff val="65000"/>
          </a:sysClr>
        </a:solidFill>
        <a:round/>
      </a:ln>
    </cs:spPr>
  </cs:dropLine>
  <cs:errorBar>
    <cs:lnRef idx="0"/>
    <cs:fillRef idx="0"/>
    <cs:effectRef idx="0"/>
    <cs:fontRef idx="minor">
      <a:sysClr val="windowText" lastClr="000000"/>
    </cs:fontRef>
    <cs:spPr>
      <a:ln w="9525" cap="flat" cmpd="sng" algn="ctr">
        <a:solidFill>
          <a:sysClr val="windowText" lastClr="000000">
            <a:lumMod val="65000"/>
            <a:lumOff val="35000"/>
          </a:sysClr>
        </a:solidFill>
        <a:round/>
      </a:ln>
    </cs:spPr>
  </cs:errorBar>
  <cs:floor>
    <cs:lnRef idx="0"/>
    <cs:fillRef idx="0"/>
    <cs:effectRef idx="0"/>
    <cs:fontRef idx="minor">
      <a:sysClr val="windowText" lastClr="000000"/>
    </cs:fontRef>
    <cs:spPr>
      <a:noFill/>
      <a:ln>
        <a:noFill/>
      </a:ln>
    </cs:spPr>
  </cs:floor>
  <cs:gridlineMajor>
    <cs:lnRef idx="0"/>
    <cs:fillRef idx="0"/>
    <cs:effectRef idx="0"/>
    <cs:fontRef idx="minor">
      <a:sysClr val="windowText" lastClr="000000"/>
    </cs:fontRef>
    <cs:spPr>
      <a:ln w="9525" cap="flat" cmpd="sng" algn="ctr">
        <a:solidFill>
          <a:sysClr val="windowText" lastClr="000000">
            <a:lumMod val="15000"/>
            <a:lumOff val="85000"/>
          </a:sysClr>
        </a:solidFill>
        <a:round/>
      </a:ln>
    </cs:spPr>
  </cs:gridlineMajor>
  <cs:gridlineMinor>
    <cs:lnRef idx="0"/>
    <cs:fillRef idx="0"/>
    <cs:effectRef idx="0"/>
    <cs:fontRef idx="minor">
      <a:sysClr val="windowText" lastClr="000000"/>
    </cs:fontRef>
    <cs:spPr>
      <a:ln w="9525" cap="flat" cmpd="sng" algn="ctr">
        <a:solidFill>
          <a:sysClr val="windowText" lastClr="000000">
            <a:lumMod val="5000"/>
            <a:lumOff val="95000"/>
          </a:sysClr>
        </a:solidFill>
        <a:round/>
      </a:ln>
    </cs:spPr>
  </cs:gridlineMinor>
  <cs:hiLoLine>
    <cs:lnRef idx="0"/>
    <cs:fillRef idx="0"/>
    <cs:effectRef idx="0"/>
    <cs:fontRef idx="minor">
      <a:sysClr val="windowText" lastClr="000000"/>
    </cs:fontRef>
    <cs:spPr>
      <a:ln w="9525" cap="flat" cmpd="sng" algn="ctr">
        <a:solidFill>
          <a:sysClr val="windowText" lastClr="000000">
            <a:lumMod val="75000"/>
            <a:lumOff val="25000"/>
          </a:sysClr>
        </a:solidFill>
        <a:round/>
      </a:ln>
    </cs:spPr>
  </cs:hiLoLine>
  <cs:leaderLine>
    <cs:lnRef idx="0"/>
    <cs:fillRef idx="0"/>
    <cs:effectRef idx="0"/>
    <cs:fontRef idx="minor">
      <a:sysClr val="windowText" lastClr="000000"/>
    </cs:fontRef>
    <cs:spPr>
      <a:ln w="9525" cap="flat" cmpd="sng" algn="ctr">
        <a:solidFill>
          <a:sysClr val="windowText" lastClr="000000">
            <a:lumMod val="35000"/>
            <a:lumOff val="65000"/>
          </a:sysClr>
        </a:solidFill>
        <a:round/>
      </a:ln>
    </cs:spPr>
  </cs:leaderLine>
  <cs:legend>
    <cs:lnRef idx="0"/>
    <cs:fillRef idx="0"/>
    <cs:effectRef idx="0"/>
    <cs:fontRef idx="minor">
      <a:sysClr val="windowText" lastClr="000000">
        <a:lumMod val="65000"/>
        <a:lumOff val="35000"/>
      </a:sysClr>
    </cs:fontRef>
    <cs:defRPr sz="900" kern="1200"/>
  </cs:legend>
  <cs:plotArea mods="allowNoFillOverride allowNoLineOverride">
    <cs:lnRef idx="0"/>
    <cs:fillRef idx="0"/>
    <cs:effectRef idx="0"/>
    <cs:fontRef idx="minor">
      <a:sysClr val="windowText" lastClr="000000"/>
    </cs:fontRef>
  </cs:plotArea>
  <cs:plotArea3D mods="allowNoFillOverride allowNoLineOverride">
    <cs:lnRef idx="0"/>
    <cs:fillRef idx="0"/>
    <cs:effectRef idx="0"/>
    <cs:fontRef idx="minor">
      <a:sysClr val="windowText" lastClr="000000"/>
    </cs:fontRef>
  </cs:plotArea3D>
  <cs:seriesAxis>
    <cs:lnRef idx="0"/>
    <cs:fillRef idx="0"/>
    <cs:effectRef idx="0"/>
    <cs:fontRef idx="minor">
      <a:sysClr val="windowText" lastClr="000000">
        <a:lumMod val="65000"/>
        <a:lumOff val="35000"/>
      </a:sysClr>
    </cs:fontRef>
    <cs:defRPr sz="900" kern="1200"/>
  </cs:seriesAxis>
  <cs:seriesLine>
    <cs:lnRef idx="0"/>
    <cs:fillRef idx="0"/>
    <cs:effectRef idx="0"/>
    <cs:fontRef idx="minor">
      <a:sysClr val="windowText" lastClr="000000"/>
    </cs:fontRef>
    <cs:spPr>
      <a:ln w="9525" cap="flat" cmpd="sng" algn="ctr">
        <a:solidFill>
          <a:sysClr val="windowText" lastClr="000000">
            <a:lumMod val="35000"/>
            <a:lumOff val="65000"/>
          </a:sysClr>
        </a:solidFill>
        <a:round/>
      </a:ln>
    </cs:spPr>
  </cs:seriesLine>
  <cs:title>
    <cs:lnRef idx="0"/>
    <cs:fillRef idx="0"/>
    <cs:effectRef idx="0"/>
    <cs:fontRef idx="minor">
      <a:sysClr val="windowText" lastClr="000000">
        <a:lumMod val="65000"/>
        <a:lumOff val="35000"/>
      </a:sysClr>
    </cs:fontRef>
    <cs:defRPr sz="1400" b="0" kern="1200" spc="0" baseline="0"/>
  </cs:title>
  <cs:trendline>
    <cs:lnRef idx="0">
      <cs:styleClr val="auto"/>
    </cs:lnRef>
    <cs:fillRef idx="0"/>
    <cs:effectRef idx="0"/>
    <cs:fontRef idx="minor">
      <a:sysClr val="windowText" lastClr="000000"/>
    </cs:fontRef>
    <cs:spPr>
      <a:ln w="19050" cap="rnd">
        <a:solidFill>
          <a:srgbClr val="FFFFFF"/>
        </a:solidFill>
        <a:prstDash val="sysDot"/>
      </a:ln>
    </cs:spPr>
  </cs:trendline>
  <cs:trendlineLabel>
    <cs:lnRef idx="0"/>
    <cs:fillRef idx="0"/>
    <cs:effectRef idx="0"/>
    <cs:fontRef idx="minor">
      <a:sysClr val="windowText" lastClr="000000">
        <a:lumMod val="65000"/>
        <a:lumOff val="35000"/>
      </a:sysClr>
    </cs:fontRef>
    <cs:defRPr sz="900" kern="1200"/>
  </cs:trendlineLabel>
  <cs:upBar>
    <cs:lnRef idx="0"/>
    <cs:fillRef idx="0"/>
    <cs:effectRef idx="0"/>
    <cs:fontRef idx="minor">
      <a:sysClr val="windowText" lastClr="000000"/>
    </cs:fontRef>
    <cs:spPr>
      <a:solidFill>
        <a:sysClr val="window" lastClr="FFFFFF"/>
      </a:solidFill>
      <a:ln w="9525">
        <a:solidFill>
          <a:sysClr val="windowText" lastClr="000000">
            <a:lumMod val="15000"/>
            <a:lumOff val="85000"/>
          </a:sysClr>
        </a:solidFill>
      </a:ln>
    </cs:spPr>
  </cs:upBar>
  <cs:valueAxis>
    <cs:lnRef idx="0"/>
    <cs:fillRef idx="0"/>
    <cs:effectRef idx="0"/>
    <cs:fontRef idx="minor">
      <a:sysClr val="windowText" lastClr="000000">
        <a:lumMod val="65000"/>
        <a:lumOff val="35000"/>
      </a:sysClr>
    </cs:fontRef>
    <cs:defRPr sz="900" kern="1200"/>
  </cs:valueAxis>
  <cs:wall>
    <cs:lnRef idx="0"/>
    <cs:fillRef idx="0"/>
    <cs:effectRef idx="0"/>
    <cs:fontRef idx="minor">
      <a:sysClr val="windowText" lastClr="000000"/>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ysClr val="windowText" lastClr="000000">
        <a:lumMod val="65000"/>
        <a:lumOff val="35000"/>
      </a:sysClr>
    </cs:fontRef>
    <cs:defRPr sz="1000" kern="1200"/>
  </cs:axisTitle>
  <cs:categoryAxis>
    <cs:lnRef idx="0"/>
    <cs:fillRef idx="0"/>
    <cs:effectRef idx="0"/>
    <cs:fontRef idx="minor">
      <a:sysClr val="windowText" lastClr="000000">
        <a:lumMod val="65000"/>
        <a:lumOff val="35000"/>
      </a:sysClr>
    </cs:fontRef>
    <cs:spPr>
      <a:ln w="9525" cap="flat" cmpd="sng" algn="ctr">
        <a:solidFill>
          <a:sysClr val="windowText" lastClr="000000">
            <a:lumMod val="15000"/>
            <a:lumOff val="85000"/>
          </a:sysClr>
        </a:solidFill>
        <a:round/>
      </a:ln>
    </cs:spPr>
    <cs:defRPr sz="900" kern="1200"/>
  </cs:categoryAxis>
  <cs:chartArea mods="allowNoFillOverride allowNoLineOverride">
    <cs:lnRef idx="0"/>
    <cs:fillRef idx="0"/>
    <cs:effectRef idx="0"/>
    <cs:fontRef idx="minor">
      <a:sysClr val="windowText" lastClr="000000"/>
    </cs:fontRef>
    <cs:spPr>
      <a:solidFill>
        <a:sysClr val="window" lastClr="FFFFFF"/>
      </a:solidFill>
      <a:ln w="9525" cap="flat" cmpd="sng" algn="ctr">
        <a:solidFill>
          <a:sysClr val="windowText" lastClr="000000">
            <a:lumMod val="15000"/>
            <a:lumOff val="85000"/>
          </a:sysClr>
        </a:solidFill>
        <a:round/>
      </a:ln>
    </cs:spPr>
    <cs:defRPr sz="1000" kern="1200"/>
  </cs:chartArea>
  <cs:dataLabel>
    <cs:lnRef idx="0"/>
    <cs:fillRef idx="0"/>
    <cs:effectRef idx="0"/>
    <cs:fontRef idx="minor">
      <a:sysClr val="windowText" lastClr="000000">
        <a:lumMod val="75000"/>
        <a:lumOff val="25000"/>
      </a:sysClr>
    </cs:fontRef>
    <cs:defRPr sz="900" kern="1200"/>
  </cs:dataLabel>
  <cs:dataLabelCallout>
    <cs:lnRef idx="0"/>
    <cs:fillRef idx="0"/>
    <cs:effectRef idx="0"/>
    <cs:fontRef idx="minor">
      <a:sysClr val="windowText" lastClr="000000">
        <a:lumMod val="65000"/>
        <a:lumOff val="35000"/>
      </a:sysClr>
    </cs:fontRef>
    <cs:spPr>
      <a:solidFill>
        <a:sysClr val="window" lastClr="FFFFFF"/>
      </a:solidFill>
      <a:ln>
        <a:solidFill>
          <a:sysClr val="windowText" lastClr="000000">
            <a:lumMod val="25000"/>
            <a:lumOff val="75000"/>
          </a:sys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ysClr val="windowText" lastClr="000000"/>
    </cs:fontRef>
  </cs:dataPoint>
  <cs:dataPoint3D>
    <cs:lnRef idx="0"/>
    <cs:fillRef idx="1">
      <cs:styleClr val="auto"/>
    </cs:fillRef>
    <cs:effectRef idx="0"/>
    <cs:fontRef idx="minor">
      <a:sysClr val="windowText" lastClr="000000"/>
    </cs:fontRef>
  </cs:dataPoint3D>
  <cs:dataPointLine>
    <cs:lnRef idx="0">
      <cs:styleClr val="auto"/>
    </cs:lnRef>
    <cs:fillRef idx="1"/>
    <cs:effectRef idx="0"/>
    <cs:fontRef idx="minor">
      <a:sysClr val="windowText" lastClr="000000"/>
    </cs:fontRef>
    <cs:spPr>
      <a:ln w="28575" cap="rnd">
        <a:solidFill>
          <a:srgbClr val="FFFFFF"/>
        </a:solidFill>
        <a:round/>
      </a:ln>
    </cs:spPr>
  </cs:dataPointLine>
  <cs:dataPointMarker>
    <cs:lnRef idx="0">
      <cs:styleClr val="auto"/>
    </cs:lnRef>
    <cs:fillRef idx="1">
      <cs:styleClr val="auto"/>
    </cs:fillRef>
    <cs:effectRef idx="0"/>
    <cs:fontRef idx="minor">
      <a:sysClr val="windowText" lastClr="000000"/>
    </cs:fontRef>
    <cs:spPr>
      <a:ln w="9525">
        <a:solidFill>
          <a:srgbClr val="FFFFFF"/>
        </a:solidFill>
      </a:ln>
    </cs:spPr>
  </cs:dataPointMarker>
  <cs:dataPointMarkerLayout symbol="circle" size="5"/>
  <cs:dataPointWireframe>
    <cs:lnRef idx="0">
      <cs:styleClr val="auto"/>
    </cs:lnRef>
    <cs:fillRef idx="1"/>
    <cs:effectRef idx="0"/>
    <cs:fontRef idx="minor">
      <a:sysClr val="windowText" lastClr="000000"/>
    </cs:fontRef>
    <cs:spPr>
      <a:ln w="9525" cap="rnd">
        <a:solidFill>
          <a:srgbClr val="FFFFFF"/>
        </a:solidFill>
        <a:round/>
      </a:ln>
    </cs:spPr>
  </cs:dataPointWireframe>
  <cs:dataTable>
    <cs:lnRef idx="0"/>
    <cs:fillRef idx="0"/>
    <cs:effectRef idx="0"/>
    <cs:fontRef idx="minor">
      <a:sysClr val="windowText" lastClr="000000">
        <a:lumMod val="65000"/>
        <a:lumOff val="35000"/>
      </a:sysClr>
    </cs:fontRef>
    <cs:spPr>
      <a:noFill/>
      <a:ln w="9525" cap="flat" cmpd="sng" algn="ctr">
        <a:solidFill>
          <a:sysClr val="windowText" lastClr="000000">
            <a:lumMod val="15000"/>
            <a:lumOff val="85000"/>
          </a:sysClr>
        </a:solidFill>
        <a:round/>
      </a:ln>
    </cs:spPr>
    <cs:defRPr sz="900" kern="1200"/>
  </cs:dataTable>
  <cs:downBar>
    <cs:lnRef idx="0"/>
    <cs:fillRef idx="0"/>
    <cs:effectRef idx="0"/>
    <cs:fontRef idx="minor">
      <a:sysClr val="windowText" lastClr="000000"/>
    </cs:fontRef>
    <cs:spPr>
      <a:solidFill>
        <a:sysClr val="windowText" lastClr="000000">
          <a:lumMod val="65000"/>
          <a:lumOff val="35000"/>
        </a:sysClr>
      </a:solidFill>
      <a:ln w="9525">
        <a:solidFill>
          <a:sysClr val="windowText" lastClr="000000">
            <a:lumMod val="65000"/>
            <a:lumOff val="35000"/>
          </a:sysClr>
        </a:solidFill>
      </a:ln>
    </cs:spPr>
  </cs:downBar>
  <cs:dropLine>
    <cs:lnRef idx="0"/>
    <cs:fillRef idx="0"/>
    <cs:effectRef idx="0"/>
    <cs:fontRef idx="minor">
      <a:sysClr val="windowText" lastClr="000000"/>
    </cs:fontRef>
    <cs:spPr>
      <a:ln w="9525" cap="flat" cmpd="sng" algn="ctr">
        <a:solidFill>
          <a:sysClr val="windowText" lastClr="000000">
            <a:lumMod val="35000"/>
            <a:lumOff val="65000"/>
          </a:sysClr>
        </a:solidFill>
        <a:round/>
      </a:ln>
    </cs:spPr>
  </cs:dropLine>
  <cs:errorBar>
    <cs:lnRef idx="0"/>
    <cs:fillRef idx="0"/>
    <cs:effectRef idx="0"/>
    <cs:fontRef idx="minor">
      <a:sysClr val="windowText" lastClr="000000"/>
    </cs:fontRef>
    <cs:spPr>
      <a:ln w="9525" cap="flat" cmpd="sng" algn="ctr">
        <a:solidFill>
          <a:sysClr val="windowText" lastClr="000000">
            <a:lumMod val="65000"/>
            <a:lumOff val="35000"/>
          </a:sysClr>
        </a:solidFill>
        <a:round/>
      </a:ln>
    </cs:spPr>
  </cs:errorBar>
  <cs:floor>
    <cs:lnRef idx="0"/>
    <cs:fillRef idx="0"/>
    <cs:effectRef idx="0"/>
    <cs:fontRef idx="minor">
      <a:sysClr val="windowText" lastClr="000000"/>
    </cs:fontRef>
    <cs:spPr>
      <a:noFill/>
      <a:ln>
        <a:noFill/>
      </a:ln>
    </cs:spPr>
  </cs:floor>
  <cs:gridlineMajor>
    <cs:lnRef idx="0"/>
    <cs:fillRef idx="0"/>
    <cs:effectRef idx="0"/>
    <cs:fontRef idx="minor">
      <a:sysClr val="windowText" lastClr="000000"/>
    </cs:fontRef>
    <cs:spPr>
      <a:ln w="9525" cap="flat" cmpd="sng" algn="ctr">
        <a:solidFill>
          <a:sysClr val="windowText" lastClr="000000">
            <a:lumMod val="15000"/>
            <a:lumOff val="85000"/>
          </a:sysClr>
        </a:solidFill>
        <a:round/>
      </a:ln>
    </cs:spPr>
  </cs:gridlineMajor>
  <cs:gridlineMinor>
    <cs:lnRef idx="0"/>
    <cs:fillRef idx="0"/>
    <cs:effectRef idx="0"/>
    <cs:fontRef idx="minor">
      <a:sysClr val="windowText" lastClr="000000"/>
    </cs:fontRef>
    <cs:spPr>
      <a:ln w="9525" cap="flat" cmpd="sng" algn="ctr">
        <a:solidFill>
          <a:sysClr val="windowText" lastClr="000000">
            <a:lumMod val="5000"/>
            <a:lumOff val="95000"/>
          </a:sysClr>
        </a:solidFill>
        <a:round/>
      </a:ln>
    </cs:spPr>
  </cs:gridlineMinor>
  <cs:hiLoLine>
    <cs:lnRef idx="0"/>
    <cs:fillRef idx="0"/>
    <cs:effectRef idx="0"/>
    <cs:fontRef idx="minor">
      <a:sysClr val="windowText" lastClr="000000"/>
    </cs:fontRef>
    <cs:spPr>
      <a:ln w="9525" cap="flat" cmpd="sng" algn="ctr">
        <a:solidFill>
          <a:sysClr val="windowText" lastClr="000000">
            <a:lumMod val="75000"/>
            <a:lumOff val="25000"/>
          </a:sysClr>
        </a:solidFill>
        <a:round/>
      </a:ln>
    </cs:spPr>
  </cs:hiLoLine>
  <cs:leaderLine>
    <cs:lnRef idx="0"/>
    <cs:fillRef idx="0"/>
    <cs:effectRef idx="0"/>
    <cs:fontRef idx="minor">
      <a:sysClr val="windowText" lastClr="000000"/>
    </cs:fontRef>
    <cs:spPr>
      <a:ln w="9525" cap="flat" cmpd="sng" algn="ctr">
        <a:solidFill>
          <a:sysClr val="windowText" lastClr="000000">
            <a:lumMod val="35000"/>
            <a:lumOff val="65000"/>
          </a:sysClr>
        </a:solidFill>
        <a:round/>
      </a:ln>
    </cs:spPr>
  </cs:leaderLine>
  <cs:legend>
    <cs:lnRef idx="0"/>
    <cs:fillRef idx="0"/>
    <cs:effectRef idx="0"/>
    <cs:fontRef idx="minor">
      <a:sysClr val="windowText" lastClr="000000">
        <a:lumMod val="65000"/>
        <a:lumOff val="35000"/>
      </a:sysClr>
    </cs:fontRef>
    <cs:defRPr sz="900" kern="1200"/>
  </cs:legend>
  <cs:plotArea mods="allowNoFillOverride allowNoLineOverride">
    <cs:lnRef idx="0"/>
    <cs:fillRef idx="0"/>
    <cs:effectRef idx="0"/>
    <cs:fontRef idx="minor">
      <a:sysClr val="windowText" lastClr="000000"/>
    </cs:fontRef>
  </cs:plotArea>
  <cs:plotArea3D mods="allowNoFillOverride allowNoLineOverride">
    <cs:lnRef idx="0"/>
    <cs:fillRef idx="0"/>
    <cs:effectRef idx="0"/>
    <cs:fontRef idx="minor">
      <a:sysClr val="windowText" lastClr="000000"/>
    </cs:fontRef>
  </cs:plotArea3D>
  <cs:seriesAxis>
    <cs:lnRef idx="0"/>
    <cs:fillRef idx="0"/>
    <cs:effectRef idx="0"/>
    <cs:fontRef idx="minor">
      <a:sysClr val="windowText" lastClr="000000">
        <a:lumMod val="65000"/>
        <a:lumOff val="35000"/>
      </a:sysClr>
    </cs:fontRef>
    <cs:defRPr sz="900" kern="1200"/>
  </cs:seriesAxis>
  <cs:seriesLine>
    <cs:lnRef idx="0"/>
    <cs:fillRef idx="0"/>
    <cs:effectRef idx="0"/>
    <cs:fontRef idx="minor">
      <a:sysClr val="windowText" lastClr="000000"/>
    </cs:fontRef>
    <cs:spPr>
      <a:ln w="9525" cap="flat" cmpd="sng" algn="ctr">
        <a:solidFill>
          <a:sysClr val="windowText" lastClr="000000">
            <a:lumMod val="35000"/>
            <a:lumOff val="65000"/>
          </a:sysClr>
        </a:solidFill>
        <a:round/>
      </a:ln>
    </cs:spPr>
  </cs:seriesLine>
  <cs:title>
    <cs:lnRef idx="0"/>
    <cs:fillRef idx="0"/>
    <cs:effectRef idx="0"/>
    <cs:fontRef idx="minor">
      <a:sysClr val="windowText" lastClr="000000">
        <a:lumMod val="65000"/>
        <a:lumOff val="35000"/>
      </a:sysClr>
    </cs:fontRef>
    <cs:defRPr sz="1400" b="0" kern="1200" spc="0" baseline="0"/>
  </cs:title>
  <cs:trendline>
    <cs:lnRef idx="0">
      <cs:styleClr val="auto"/>
    </cs:lnRef>
    <cs:fillRef idx="0"/>
    <cs:effectRef idx="0"/>
    <cs:fontRef idx="minor">
      <a:sysClr val="windowText" lastClr="000000"/>
    </cs:fontRef>
    <cs:spPr>
      <a:ln w="19050" cap="rnd">
        <a:solidFill>
          <a:srgbClr val="FFFFFF"/>
        </a:solidFill>
        <a:prstDash val="sysDot"/>
      </a:ln>
    </cs:spPr>
  </cs:trendline>
  <cs:trendlineLabel>
    <cs:lnRef idx="0"/>
    <cs:fillRef idx="0"/>
    <cs:effectRef idx="0"/>
    <cs:fontRef idx="minor">
      <a:sysClr val="windowText" lastClr="000000">
        <a:lumMod val="65000"/>
        <a:lumOff val="35000"/>
      </a:sysClr>
    </cs:fontRef>
    <cs:defRPr sz="900" kern="1200"/>
  </cs:trendlineLabel>
  <cs:upBar>
    <cs:lnRef idx="0"/>
    <cs:fillRef idx="0"/>
    <cs:effectRef idx="0"/>
    <cs:fontRef idx="minor">
      <a:sysClr val="windowText" lastClr="000000"/>
    </cs:fontRef>
    <cs:spPr>
      <a:solidFill>
        <a:sysClr val="window" lastClr="FFFFFF"/>
      </a:solidFill>
      <a:ln w="9525">
        <a:solidFill>
          <a:sysClr val="windowText" lastClr="000000">
            <a:lumMod val="15000"/>
            <a:lumOff val="85000"/>
          </a:sysClr>
        </a:solidFill>
      </a:ln>
    </cs:spPr>
  </cs:upBar>
  <cs:valueAxis>
    <cs:lnRef idx="0"/>
    <cs:fillRef idx="0"/>
    <cs:effectRef idx="0"/>
    <cs:fontRef idx="minor">
      <a:sysClr val="windowText" lastClr="000000">
        <a:lumMod val="65000"/>
        <a:lumOff val="35000"/>
      </a:sysClr>
    </cs:fontRef>
    <cs:defRPr sz="900" kern="1200"/>
  </cs:valueAxis>
  <cs:wall>
    <cs:lnRef idx="0"/>
    <cs:fillRef idx="0"/>
    <cs:effectRef idx="0"/>
    <cs:fontRef idx="minor">
      <a:sysClr val="windowText" lastClr="000000"/>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ysClr val="windowText" lastClr="000000">
        <a:lumMod val="65000"/>
        <a:lumOff val="35000"/>
      </a:sysClr>
    </cs:fontRef>
    <cs:defRPr sz="1000" kern="1200"/>
  </cs:axisTitle>
  <cs:categoryAxis>
    <cs:lnRef idx="0"/>
    <cs:fillRef idx="0"/>
    <cs:effectRef idx="0"/>
    <cs:fontRef idx="minor">
      <a:sysClr val="windowText" lastClr="000000">
        <a:lumMod val="65000"/>
        <a:lumOff val="35000"/>
      </a:sysClr>
    </cs:fontRef>
    <cs:spPr>
      <a:ln w="9525" cap="flat" cmpd="sng" algn="ctr">
        <a:solidFill>
          <a:sysClr val="windowText" lastClr="000000">
            <a:lumMod val="15000"/>
            <a:lumOff val="85000"/>
          </a:sysClr>
        </a:solidFill>
        <a:round/>
      </a:ln>
    </cs:spPr>
    <cs:defRPr sz="900" kern="1200"/>
  </cs:categoryAxis>
  <cs:chartArea mods="allowNoFillOverride allowNoLineOverride">
    <cs:lnRef idx="0"/>
    <cs:fillRef idx="0"/>
    <cs:effectRef idx="0"/>
    <cs:fontRef idx="minor">
      <a:sysClr val="windowText" lastClr="000000"/>
    </cs:fontRef>
    <cs:spPr>
      <a:solidFill>
        <a:sysClr val="window" lastClr="FFFFFF"/>
      </a:solidFill>
      <a:ln w="9525" cap="flat" cmpd="sng" algn="ctr">
        <a:solidFill>
          <a:sysClr val="windowText" lastClr="000000">
            <a:lumMod val="15000"/>
            <a:lumOff val="85000"/>
          </a:sysClr>
        </a:solidFill>
        <a:round/>
      </a:ln>
    </cs:spPr>
    <cs:defRPr sz="1000" kern="1200"/>
  </cs:chartArea>
  <cs:dataLabel>
    <cs:lnRef idx="0"/>
    <cs:fillRef idx="0"/>
    <cs:effectRef idx="0"/>
    <cs:fontRef idx="minor">
      <a:sysClr val="windowText" lastClr="000000">
        <a:lumMod val="75000"/>
        <a:lumOff val="25000"/>
      </a:sysClr>
    </cs:fontRef>
    <cs:defRPr sz="900" kern="1200"/>
  </cs:dataLabel>
  <cs:dataLabelCallout>
    <cs:lnRef idx="0"/>
    <cs:fillRef idx="0"/>
    <cs:effectRef idx="0"/>
    <cs:fontRef idx="minor">
      <a:sysClr val="windowText" lastClr="000000">
        <a:lumMod val="65000"/>
        <a:lumOff val="35000"/>
      </a:sysClr>
    </cs:fontRef>
    <cs:spPr>
      <a:solidFill>
        <a:sysClr val="window" lastClr="FFFFFF"/>
      </a:solidFill>
      <a:ln>
        <a:solidFill>
          <a:sysClr val="windowText" lastClr="000000">
            <a:lumMod val="25000"/>
            <a:lumOff val="75000"/>
          </a:sys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ysClr val="windowText" lastClr="000000"/>
    </cs:fontRef>
  </cs:dataPoint>
  <cs:dataPoint3D>
    <cs:lnRef idx="0"/>
    <cs:fillRef idx="1">
      <cs:styleClr val="auto"/>
    </cs:fillRef>
    <cs:effectRef idx="0"/>
    <cs:fontRef idx="minor">
      <a:sysClr val="windowText" lastClr="000000"/>
    </cs:fontRef>
  </cs:dataPoint3D>
  <cs:dataPointLine>
    <cs:lnRef idx="0">
      <cs:styleClr val="auto"/>
    </cs:lnRef>
    <cs:fillRef idx="1"/>
    <cs:effectRef idx="0"/>
    <cs:fontRef idx="minor">
      <a:sysClr val="windowText" lastClr="000000"/>
    </cs:fontRef>
    <cs:spPr>
      <a:ln w="28575" cap="rnd">
        <a:solidFill>
          <a:srgbClr val="FFFFFF"/>
        </a:solidFill>
        <a:round/>
      </a:ln>
    </cs:spPr>
  </cs:dataPointLine>
  <cs:dataPointMarker>
    <cs:lnRef idx="0">
      <cs:styleClr val="auto"/>
    </cs:lnRef>
    <cs:fillRef idx="1">
      <cs:styleClr val="auto"/>
    </cs:fillRef>
    <cs:effectRef idx="0"/>
    <cs:fontRef idx="minor">
      <a:sysClr val="windowText" lastClr="000000"/>
    </cs:fontRef>
    <cs:spPr>
      <a:ln w="9525">
        <a:solidFill>
          <a:srgbClr val="FFFFFF"/>
        </a:solidFill>
      </a:ln>
    </cs:spPr>
  </cs:dataPointMarker>
  <cs:dataPointMarkerLayout symbol="circle" size="5"/>
  <cs:dataPointWireframe>
    <cs:lnRef idx="0">
      <cs:styleClr val="auto"/>
    </cs:lnRef>
    <cs:fillRef idx="1"/>
    <cs:effectRef idx="0"/>
    <cs:fontRef idx="minor">
      <a:sysClr val="windowText" lastClr="000000"/>
    </cs:fontRef>
    <cs:spPr>
      <a:ln w="9525" cap="rnd">
        <a:solidFill>
          <a:srgbClr val="FFFFFF"/>
        </a:solidFill>
        <a:round/>
      </a:ln>
    </cs:spPr>
  </cs:dataPointWireframe>
  <cs:dataTable>
    <cs:lnRef idx="0"/>
    <cs:fillRef idx="0"/>
    <cs:effectRef idx="0"/>
    <cs:fontRef idx="minor">
      <a:sysClr val="windowText" lastClr="000000">
        <a:lumMod val="65000"/>
        <a:lumOff val="35000"/>
      </a:sysClr>
    </cs:fontRef>
    <cs:spPr>
      <a:noFill/>
      <a:ln w="9525" cap="flat" cmpd="sng" algn="ctr">
        <a:solidFill>
          <a:sysClr val="windowText" lastClr="000000">
            <a:lumMod val="15000"/>
            <a:lumOff val="85000"/>
          </a:sysClr>
        </a:solidFill>
        <a:round/>
      </a:ln>
    </cs:spPr>
    <cs:defRPr sz="900" kern="1200"/>
  </cs:dataTable>
  <cs:downBar>
    <cs:lnRef idx="0"/>
    <cs:fillRef idx="0"/>
    <cs:effectRef idx="0"/>
    <cs:fontRef idx="minor">
      <a:sysClr val="windowText" lastClr="000000"/>
    </cs:fontRef>
    <cs:spPr>
      <a:solidFill>
        <a:sysClr val="windowText" lastClr="000000">
          <a:lumMod val="65000"/>
          <a:lumOff val="35000"/>
        </a:sysClr>
      </a:solidFill>
      <a:ln w="9525">
        <a:solidFill>
          <a:sysClr val="windowText" lastClr="000000">
            <a:lumMod val="65000"/>
            <a:lumOff val="35000"/>
          </a:sysClr>
        </a:solidFill>
      </a:ln>
    </cs:spPr>
  </cs:downBar>
  <cs:dropLine>
    <cs:lnRef idx="0"/>
    <cs:fillRef idx="0"/>
    <cs:effectRef idx="0"/>
    <cs:fontRef idx="minor">
      <a:sysClr val="windowText" lastClr="000000"/>
    </cs:fontRef>
    <cs:spPr>
      <a:ln w="9525" cap="flat" cmpd="sng" algn="ctr">
        <a:solidFill>
          <a:sysClr val="windowText" lastClr="000000">
            <a:lumMod val="35000"/>
            <a:lumOff val="65000"/>
          </a:sysClr>
        </a:solidFill>
        <a:round/>
      </a:ln>
    </cs:spPr>
  </cs:dropLine>
  <cs:errorBar>
    <cs:lnRef idx="0"/>
    <cs:fillRef idx="0"/>
    <cs:effectRef idx="0"/>
    <cs:fontRef idx="minor">
      <a:sysClr val="windowText" lastClr="000000"/>
    </cs:fontRef>
    <cs:spPr>
      <a:ln w="9525" cap="flat" cmpd="sng" algn="ctr">
        <a:solidFill>
          <a:sysClr val="windowText" lastClr="000000">
            <a:lumMod val="65000"/>
            <a:lumOff val="35000"/>
          </a:sysClr>
        </a:solidFill>
        <a:round/>
      </a:ln>
    </cs:spPr>
  </cs:errorBar>
  <cs:floor>
    <cs:lnRef idx="0"/>
    <cs:fillRef idx="0"/>
    <cs:effectRef idx="0"/>
    <cs:fontRef idx="minor">
      <a:sysClr val="windowText" lastClr="000000"/>
    </cs:fontRef>
    <cs:spPr>
      <a:noFill/>
      <a:ln>
        <a:noFill/>
      </a:ln>
    </cs:spPr>
  </cs:floor>
  <cs:gridlineMajor>
    <cs:lnRef idx="0"/>
    <cs:fillRef idx="0"/>
    <cs:effectRef idx="0"/>
    <cs:fontRef idx="minor">
      <a:sysClr val="windowText" lastClr="000000"/>
    </cs:fontRef>
    <cs:spPr>
      <a:ln w="9525" cap="flat" cmpd="sng" algn="ctr">
        <a:solidFill>
          <a:sysClr val="windowText" lastClr="000000">
            <a:lumMod val="15000"/>
            <a:lumOff val="85000"/>
          </a:sysClr>
        </a:solidFill>
        <a:round/>
      </a:ln>
    </cs:spPr>
  </cs:gridlineMajor>
  <cs:gridlineMinor>
    <cs:lnRef idx="0"/>
    <cs:fillRef idx="0"/>
    <cs:effectRef idx="0"/>
    <cs:fontRef idx="minor">
      <a:sysClr val="windowText" lastClr="000000"/>
    </cs:fontRef>
    <cs:spPr>
      <a:ln w="9525" cap="flat" cmpd="sng" algn="ctr">
        <a:solidFill>
          <a:sysClr val="windowText" lastClr="000000">
            <a:lumMod val="5000"/>
            <a:lumOff val="95000"/>
          </a:sysClr>
        </a:solidFill>
        <a:round/>
      </a:ln>
    </cs:spPr>
  </cs:gridlineMinor>
  <cs:hiLoLine>
    <cs:lnRef idx="0"/>
    <cs:fillRef idx="0"/>
    <cs:effectRef idx="0"/>
    <cs:fontRef idx="minor">
      <a:sysClr val="windowText" lastClr="000000"/>
    </cs:fontRef>
    <cs:spPr>
      <a:ln w="9525" cap="flat" cmpd="sng" algn="ctr">
        <a:solidFill>
          <a:sysClr val="windowText" lastClr="000000">
            <a:lumMod val="75000"/>
            <a:lumOff val="25000"/>
          </a:sysClr>
        </a:solidFill>
        <a:round/>
      </a:ln>
    </cs:spPr>
  </cs:hiLoLine>
  <cs:leaderLine>
    <cs:lnRef idx="0"/>
    <cs:fillRef idx="0"/>
    <cs:effectRef idx="0"/>
    <cs:fontRef idx="minor">
      <a:sysClr val="windowText" lastClr="000000"/>
    </cs:fontRef>
    <cs:spPr>
      <a:ln w="9525" cap="flat" cmpd="sng" algn="ctr">
        <a:solidFill>
          <a:sysClr val="windowText" lastClr="000000">
            <a:lumMod val="35000"/>
            <a:lumOff val="65000"/>
          </a:sysClr>
        </a:solidFill>
        <a:round/>
      </a:ln>
    </cs:spPr>
  </cs:leaderLine>
  <cs:legend>
    <cs:lnRef idx="0"/>
    <cs:fillRef idx="0"/>
    <cs:effectRef idx="0"/>
    <cs:fontRef idx="minor">
      <a:sysClr val="windowText" lastClr="000000">
        <a:lumMod val="65000"/>
        <a:lumOff val="35000"/>
      </a:sysClr>
    </cs:fontRef>
    <cs:defRPr sz="900" kern="1200"/>
  </cs:legend>
  <cs:plotArea mods="allowNoFillOverride allowNoLineOverride">
    <cs:lnRef idx="0"/>
    <cs:fillRef idx="0"/>
    <cs:effectRef idx="0"/>
    <cs:fontRef idx="minor">
      <a:sysClr val="windowText" lastClr="000000"/>
    </cs:fontRef>
  </cs:plotArea>
  <cs:plotArea3D mods="allowNoFillOverride allowNoLineOverride">
    <cs:lnRef idx="0"/>
    <cs:fillRef idx="0"/>
    <cs:effectRef idx="0"/>
    <cs:fontRef idx="minor">
      <a:sysClr val="windowText" lastClr="000000"/>
    </cs:fontRef>
  </cs:plotArea3D>
  <cs:seriesAxis>
    <cs:lnRef idx="0"/>
    <cs:fillRef idx="0"/>
    <cs:effectRef idx="0"/>
    <cs:fontRef idx="minor">
      <a:sysClr val="windowText" lastClr="000000">
        <a:lumMod val="65000"/>
        <a:lumOff val="35000"/>
      </a:sysClr>
    </cs:fontRef>
    <cs:defRPr sz="900" kern="1200"/>
  </cs:seriesAxis>
  <cs:seriesLine>
    <cs:lnRef idx="0"/>
    <cs:fillRef idx="0"/>
    <cs:effectRef idx="0"/>
    <cs:fontRef idx="minor">
      <a:sysClr val="windowText" lastClr="000000"/>
    </cs:fontRef>
    <cs:spPr>
      <a:ln w="9525" cap="flat" cmpd="sng" algn="ctr">
        <a:solidFill>
          <a:sysClr val="windowText" lastClr="000000">
            <a:lumMod val="35000"/>
            <a:lumOff val="65000"/>
          </a:sysClr>
        </a:solidFill>
        <a:round/>
      </a:ln>
    </cs:spPr>
  </cs:seriesLine>
  <cs:title>
    <cs:lnRef idx="0"/>
    <cs:fillRef idx="0"/>
    <cs:effectRef idx="0"/>
    <cs:fontRef idx="minor">
      <a:sysClr val="windowText" lastClr="000000">
        <a:lumMod val="65000"/>
        <a:lumOff val="35000"/>
      </a:sysClr>
    </cs:fontRef>
    <cs:defRPr sz="1400" b="0" kern="1200" spc="0" baseline="0"/>
  </cs:title>
  <cs:trendline>
    <cs:lnRef idx="0">
      <cs:styleClr val="auto"/>
    </cs:lnRef>
    <cs:fillRef idx="0"/>
    <cs:effectRef idx="0"/>
    <cs:fontRef idx="minor">
      <a:sysClr val="windowText" lastClr="000000"/>
    </cs:fontRef>
    <cs:spPr>
      <a:ln w="19050" cap="rnd">
        <a:solidFill>
          <a:srgbClr val="FFFFFF"/>
        </a:solidFill>
        <a:prstDash val="sysDot"/>
      </a:ln>
    </cs:spPr>
  </cs:trendline>
  <cs:trendlineLabel>
    <cs:lnRef idx="0"/>
    <cs:fillRef idx="0"/>
    <cs:effectRef idx="0"/>
    <cs:fontRef idx="minor">
      <a:sysClr val="windowText" lastClr="000000">
        <a:lumMod val="65000"/>
        <a:lumOff val="35000"/>
      </a:sysClr>
    </cs:fontRef>
    <cs:defRPr sz="900" kern="1200"/>
  </cs:trendlineLabel>
  <cs:upBar>
    <cs:lnRef idx="0"/>
    <cs:fillRef idx="0"/>
    <cs:effectRef idx="0"/>
    <cs:fontRef idx="minor">
      <a:sysClr val="windowText" lastClr="000000"/>
    </cs:fontRef>
    <cs:spPr>
      <a:solidFill>
        <a:sysClr val="window" lastClr="FFFFFF"/>
      </a:solidFill>
      <a:ln w="9525">
        <a:solidFill>
          <a:sysClr val="windowText" lastClr="000000">
            <a:lumMod val="15000"/>
            <a:lumOff val="85000"/>
          </a:sysClr>
        </a:solidFill>
      </a:ln>
    </cs:spPr>
  </cs:upBar>
  <cs:valueAxis>
    <cs:lnRef idx="0"/>
    <cs:fillRef idx="0"/>
    <cs:effectRef idx="0"/>
    <cs:fontRef idx="minor">
      <a:sysClr val="windowText" lastClr="000000">
        <a:lumMod val="65000"/>
        <a:lumOff val="35000"/>
      </a:sysClr>
    </cs:fontRef>
    <cs:defRPr sz="900" kern="1200"/>
  </cs:valueAxis>
  <cs:wall>
    <cs:lnRef idx="0"/>
    <cs:fillRef idx="0"/>
    <cs:effectRef idx="0"/>
    <cs:fontRef idx="minor">
      <a:sysClr val="windowText" lastClr="000000"/>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ysClr val="windowText" lastClr="000000">
        <a:lumMod val="65000"/>
        <a:lumOff val="35000"/>
      </a:sysClr>
    </cs:fontRef>
    <cs:defRPr sz="1000" kern="1200"/>
  </cs:axisTitle>
  <cs:categoryAxis>
    <cs:lnRef idx="0"/>
    <cs:fillRef idx="0"/>
    <cs:effectRef idx="0"/>
    <cs:fontRef idx="minor">
      <a:sysClr val="windowText" lastClr="000000">
        <a:lumMod val="65000"/>
        <a:lumOff val="35000"/>
      </a:sysClr>
    </cs:fontRef>
    <cs:spPr>
      <a:ln w="9525" cap="flat" cmpd="sng" algn="ctr">
        <a:solidFill>
          <a:sysClr val="windowText" lastClr="000000">
            <a:lumMod val="15000"/>
            <a:lumOff val="85000"/>
          </a:sysClr>
        </a:solidFill>
        <a:round/>
      </a:ln>
    </cs:spPr>
    <cs:defRPr sz="900" kern="1200"/>
  </cs:categoryAxis>
  <cs:chartArea mods="allowNoFillOverride allowNoLineOverride">
    <cs:lnRef idx="0"/>
    <cs:fillRef idx="0"/>
    <cs:effectRef idx="0"/>
    <cs:fontRef idx="minor">
      <a:sysClr val="windowText" lastClr="000000"/>
    </cs:fontRef>
    <cs:spPr>
      <a:solidFill>
        <a:sysClr val="window" lastClr="FFFFFF"/>
      </a:solidFill>
      <a:ln w="9525" cap="flat" cmpd="sng" algn="ctr">
        <a:solidFill>
          <a:sysClr val="windowText" lastClr="000000">
            <a:lumMod val="15000"/>
            <a:lumOff val="85000"/>
          </a:sysClr>
        </a:solidFill>
        <a:round/>
      </a:ln>
    </cs:spPr>
    <cs:defRPr sz="1000" kern="1200"/>
  </cs:chartArea>
  <cs:dataLabel>
    <cs:lnRef idx="0"/>
    <cs:fillRef idx="0"/>
    <cs:effectRef idx="0"/>
    <cs:fontRef idx="minor">
      <a:sysClr val="windowText" lastClr="000000">
        <a:lumMod val="75000"/>
        <a:lumOff val="25000"/>
      </a:sysClr>
    </cs:fontRef>
    <cs:defRPr sz="900" kern="1200"/>
  </cs:dataLabel>
  <cs:dataLabelCallout>
    <cs:lnRef idx="0"/>
    <cs:fillRef idx="0"/>
    <cs:effectRef idx="0"/>
    <cs:fontRef idx="minor">
      <a:sysClr val="windowText" lastClr="000000">
        <a:lumMod val="65000"/>
        <a:lumOff val="35000"/>
      </a:sysClr>
    </cs:fontRef>
    <cs:spPr>
      <a:solidFill>
        <a:sysClr val="window" lastClr="FFFFFF"/>
      </a:solidFill>
      <a:ln>
        <a:solidFill>
          <a:sysClr val="windowText" lastClr="000000">
            <a:lumMod val="25000"/>
            <a:lumOff val="75000"/>
          </a:sys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ysClr val="windowText" lastClr="000000"/>
    </cs:fontRef>
  </cs:dataPoint>
  <cs:dataPoint3D>
    <cs:lnRef idx="0"/>
    <cs:fillRef idx="1">
      <cs:styleClr val="auto"/>
    </cs:fillRef>
    <cs:effectRef idx="0"/>
    <cs:fontRef idx="minor">
      <a:sysClr val="windowText" lastClr="000000"/>
    </cs:fontRef>
  </cs:dataPoint3D>
  <cs:dataPointLine>
    <cs:lnRef idx="0">
      <cs:styleClr val="auto"/>
    </cs:lnRef>
    <cs:fillRef idx="1"/>
    <cs:effectRef idx="0"/>
    <cs:fontRef idx="minor">
      <a:sysClr val="windowText" lastClr="000000"/>
    </cs:fontRef>
    <cs:spPr>
      <a:ln w="28575" cap="rnd">
        <a:solidFill>
          <a:srgbClr val="FFFFFF"/>
        </a:solidFill>
        <a:round/>
      </a:ln>
    </cs:spPr>
  </cs:dataPointLine>
  <cs:dataPointMarker>
    <cs:lnRef idx="0">
      <cs:styleClr val="auto"/>
    </cs:lnRef>
    <cs:fillRef idx="1">
      <cs:styleClr val="auto"/>
    </cs:fillRef>
    <cs:effectRef idx="0"/>
    <cs:fontRef idx="minor">
      <a:sysClr val="windowText" lastClr="000000"/>
    </cs:fontRef>
    <cs:spPr>
      <a:ln w="9525">
        <a:solidFill>
          <a:srgbClr val="FFFFFF"/>
        </a:solidFill>
      </a:ln>
    </cs:spPr>
  </cs:dataPointMarker>
  <cs:dataPointMarkerLayout symbol="circle" size="5"/>
  <cs:dataPointWireframe>
    <cs:lnRef idx="0">
      <cs:styleClr val="auto"/>
    </cs:lnRef>
    <cs:fillRef idx="1"/>
    <cs:effectRef idx="0"/>
    <cs:fontRef idx="minor">
      <a:sysClr val="windowText" lastClr="000000"/>
    </cs:fontRef>
    <cs:spPr>
      <a:ln w="9525" cap="rnd">
        <a:solidFill>
          <a:srgbClr val="FFFFFF"/>
        </a:solidFill>
        <a:round/>
      </a:ln>
    </cs:spPr>
  </cs:dataPointWireframe>
  <cs:dataTable>
    <cs:lnRef idx="0"/>
    <cs:fillRef idx="0"/>
    <cs:effectRef idx="0"/>
    <cs:fontRef idx="minor">
      <a:sysClr val="windowText" lastClr="000000">
        <a:lumMod val="65000"/>
        <a:lumOff val="35000"/>
      </a:sysClr>
    </cs:fontRef>
    <cs:spPr>
      <a:noFill/>
      <a:ln w="9525" cap="flat" cmpd="sng" algn="ctr">
        <a:solidFill>
          <a:sysClr val="windowText" lastClr="000000">
            <a:lumMod val="15000"/>
            <a:lumOff val="85000"/>
          </a:sysClr>
        </a:solidFill>
        <a:round/>
      </a:ln>
    </cs:spPr>
    <cs:defRPr sz="900" kern="1200"/>
  </cs:dataTable>
  <cs:downBar>
    <cs:lnRef idx="0"/>
    <cs:fillRef idx="0"/>
    <cs:effectRef idx="0"/>
    <cs:fontRef idx="minor">
      <a:sysClr val="windowText" lastClr="000000"/>
    </cs:fontRef>
    <cs:spPr>
      <a:solidFill>
        <a:sysClr val="windowText" lastClr="000000">
          <a:lumMod val="65000"/>
          <a:lumOff val="35000"/>
        </a:sysClr>
      </a:solidFill>
      <a:ln w="9525">
        <a:solidFill>
          <a:sysClr val="windowText" lastClr="000000">
            <a:lumMod val="65000"/>
            <a:lumOff val="35000"/>
          </a:sysClr>
        </a:solidFill>
      </a:ln>
    </cs:spPr>
  </cs:downBar>
  <cs:dropLine>
    <cs:lnRef idx="0"/>
    <cs:fillRef idx="0"/>
    <cs:effectRef idx="0"/>
    <cs:fontRef idx="minor">
      <a:sysClr val="windowText" lastClr="000000"/>
    </cs:fontRef>
    <cs:spPr>
      <a:ln w="9525" cap="flat" cmpd="sng" algn="ctr">
        <a:solidFill>
          <a:sysClr val="windowText" lastClr="000000">
            <a:lumMod val="35000"/>
            <a:lumOff val="65000"/>
          </a:sysClr>
        </a:solidFill>
        <a:round/>
      </a:ln>
    </cs:spPr>
  </cs:dropLine>
  <cs:errorBar>
    <cs:lnRef idx="0"/>
    <cs:fillRef idx="0"/>
    <cs:effectRef idx="0"/>
    <cs:fontRef idx="minor">
      <a:sysClr val="windowText" lastClr="000000"/>
    </cs:fontRef>
    <cs:spPr>
      <a:ln w="9525" cap="flat" cmpd="sng" algn="ctr">
        <a:solidFill>
          <a:sysClr val="windowText" lastClr="000000">
            <a:lumMod val="65000"/>
            <a:lumOff val="35000"/>
          </a:sysClr>
        </a:solidFill>
        <a:round/>
      </a:ln>
    </cs:spPr>
  </cs:errorBar>
  <cs:floor>
    <cs:lnRef idx="0"/>
    <cs:fillRef idx="0"/>
    <cs:effectRef idx="0"/>
    <cs:fontRef idx="minor">
      <a:sysClr val="windowText" lastClr="000000"/>
    </cs:fontRef>
    <cs:spPr>
      <a:noFill/>
      <a:ln>
        <a:noFill/>
      </a:ln>
    </cs:spPr>
  </cs:floor>
  <cs:gridlineMajor>
    <cs:lnRef idx="0"/>
    <cs:fillRef idx="0"/>
    <cs:effectRef idx="0"/>
    <cs:fontRef idx="minor">
      <a:sysClr val="windowText" lastClr="000000"/>
    </cs:fontRef>
    <cs:spPr>
      <a:ln w="9525" cap="flat" cmpd="sng" algn="ctr">
        <a:solidFill>
          <a:sysClr val="windowText" lastClr="000000">
            <a:lumMod val="15000"/>
            <a:lumOff val="85000"/>
          </a:sysClr>
        </a:solidFill>
        <a:round/>
      </a:ln>
    </cs:spPr>
  </cs:gridlineMajor>
  <cs:gridlineMinor>
    <cs:lnRef idx="0"/>
    <cs:fillRef idx="0"/>
    <cs:effectRef idx="0"/>
    <cs:fontRef idx="minor">
      <a:sysClr val="windowText" lastClr="000000"/>
    </cs:fontRef>
    <cs:spPr>
      <a:ln w="9525" cap="flat" cmpd="sng" algn="ctr">
        <a:solidFill>
          <a:sysClr val="windowText" lastClr="000000">
            <a:lumMod val="5000"/>
            <a:lumOff val="95000"/>
          </a:sysClr>
        </a:solidFill>
        <a:round/>
      </a:ln>
    </cs:spPr>
  </cs:gridlineMinor>
  <cs:hiLoLine>
    <cs:lnRef idx="0"/>
    <cs:fillRef idx="0"/>
    <cs:effectRef idx="0"/>
    <cs:fontRef idx="minor">
      <a:sysClr val="windowText" lastClr="000000"/>
    </cs:fontRef>
    <cs:spPr>
      <a:ln w="9525" cap="flat" cmpd="sng" algn="ctr">
        <a:solidFill>
          <a:sysClr val="windowText" lastClr="000000">
            <a:lumMod val="75000"/>
            <a:lumOff val="25000"/>
          </a:sysClr>
        </a:solidFill>
        <a:round/>
      </a:ln>
    </cs:spPr>
  </cs:hiLoLine>
  <cs:leaderLine>
    <cs:lnRef idx="0"/>
    <cs:fillRef idx="0"/>
    <cs:effectRef idx="0"/>
    <cs:fontRef idx="minor">
      <a:sysClr val="windowText" lastClr="000000"/>
    </cs:fontRef>
    <cs:spPr>
      <a:ln w="9525" cap="flat" cmpd="sng" algn="ctr">
        <a:solidFill>
          <a:sysClr val="windowText" lastClr="000000">
            <a:lumMod val="35000"/>
            <a:lumOff val="65000"/>
          </a:sysClr>
        </a:solidFill>
        <a:round/>
      </a:ln>
    </cs:spPr>
  </cs:leaderLine>
  <cs:legend>
    <cs:lnRef idx="0"/>
    <cs:fillRef idx="0"/>
    <cs:effectRef idx="0"/>
    <cs:fontRef idx="minor">
      <a:sysClr val="windowText" lastClr="000000">
        <a:lumMod val="65000"/>
        <a:lumOff val="35000"/>
      </a:sysClr>
    </cs:fontRef>
    <cs:defRPr sz="900" kern="1200"/>
  </cs:legend>
  <cs:plotArea mods="allowNoFillOverride allowNoLineOverride">
    <cs:lnRef idx="0"/>
    <cs:fillRef idx="0"/>
    <cs:effectRef idx="0"/>
    <cs:fontRef idx="minor">
      <a:sysClr val="windowText" lastClr="000000"/>
    </cs:fontRef>
  </cs:plotArea>
  <cs:plotArea3D mods="allowNoFillOverride allowNoLineOverride">
    <cs:lnRef idx="0"/>
    <cs:fillRef idx="0"/>
    <cs:effectRef idx="0"/>
    <cs:fontRef idx="minor">
      <a:sysClr val="windowText" lastClr="000000"/>
    </cs:fontRef>
  </cs:plotArea3D>
  <cs:seriesAxis>
    <cs:lnRef idx="0"/>
    <cs:fillRef idx="0"/>
    <cs:effectRef idx="0"/>
    <cs:fontRef idx="minor">
      <a:sysClr val="windowText" lastClr="000000">
        <a:lumMod val="65000"/>
        <a:lumOff val="35000"/>
      </a:sysClr>
    </cs:fontRef>
    <cs:defRPr sz="900" kern="1200"/>
  </cs:seriesAxis>
  <cs:seriesLine>
    <cs:lnRef idx="0"/>
    <cs:fillRef idx="0"/>
    <cs:effectRef idx="0"/>
    <cs:fontRef idx="minor">
      <a:sysClr val="windowText" lastClr="000000"/>
    </cs:fontRef>
    <cs:spPr>
      <a:ln w="9525" cap="flat" cmpd="sng" algn="ctr">
        <a:solidFill>
          <a:sysClr val="windowText" lastClr="000000">
            <a:lumMod val="35000"/>
            <a:lumOff val="65000"/>
          </a:sysClr>
        </a:solidFill>
        <a:round/>
      </a:ln>
    </cs:spPr>
  </cs:seriesLine>
  <cs:title>
    <cs:lnRef idx="0"/>
    <cs:fillRef idx="0"/>
    <cs:effectRef idx="0"/>
    <cs:fontRef idx="minor">
      <a:sysClr val="windowText" lastClr="000000">
        <a:lumMod val="65000"/>
        <a:lumOff val="35000"/>
      </a:sysClr>
    </cs:fontRef>
    <cs:defRPr sz="1400" b="0" kern="1200" spc="0" baseline="0"/>
  </cs:title>
  <cs:trendline>
    <cs:lnRef idx="0">
      <cs:styleClr val="auto"/>
    </cs:lnRef>
    <cs:fillRef idx="0"/>
    <cs:effectRef idx="0"/>
    <cs:fontRef idx="minor">
      <a:sysClr val="windowText" lastClr="000000"/>
    </cs:fontRef>
    <cs:spPr>
      <a:ln w="19050" cap="rnd">
        <a:solidFill>
          <a:srgbClr val="FFFFFF"/>
        </a:solidFill>
        <a:prstDash val="sysDot"/>
      </a:ln>
    </cs:spPr>
  </cs:trendline>
  <cs:trendlineLabel>
    <cs:lnRef idx="0"/>
    <cs:fillRef idx="0"/>
    <cs:effectRef idx="0"/>
    <cs:fontRef idx="minor">
      <a:sysClr val="windowText" lastClr="000000">
        <a:lumMod val="65000"/>
        <a:lumOff val="35000"/>
      </a:sysClr>
    </cs:fontRef>
    <cs:defRPr sz="900" kern="1200"/>
  </cs:trendlineLabel>
  <cs:upBar>
    <cs:lnRef idx="0"/>
    <cs:fillRef idx="0"/>
    <cs:effectRef idx="0"/>
    <cs:fontRef idx="minor">
      <a:sysClr val="windowText" lastClr="000000"/>
    </cs:fontRef>
    <cs:spPr>
      <a:solidFill>
        <a:sysClr val="window" lastClr="FFFFFF"/>
      </a:solidFill>
      <a:ln w="9525">
        <a:solidFill>
          <a:sysClr val="windowText" lastClr="000000">
            <a:lumMod val="15000"/>
            <a:lumOff val="85000"/>
          </a:sysClr>
        </a:solidFill>
      </a:ln>
    </cs:spPr>
  </cs:upBar>
  <cs:valueAxis>
    <cs:lnRef idx="0"/>
    <cs:fillRef idx="0"/>
    <cs:effectRef idx="0"/>
    <cs:fontRef idx="minor">
      <a:sysClr val="windowText" lastClr="000000">
        <a:lumMod val="65000"/>
        <a:lumOff val="35000"/>
      </a:sysClr>
    </cs:fontRef>
    <cs:defRPr sz="900" kern="1200"/>
  </cs:valueAxis>
  <cs:wall>
    <cs:lnRef idx="0"/>
    <cs:fillRef idx="0"/>
    <cs:effectRef idx="0"/>
    <cs:fontRef idx="minor">
      <a:sysClr val="windowText" lastClr="000000"/>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ysClr val="windowText" lastClr="000000">
        <a:lumMod val="65000"/>
        <a:lumOff val="35000"/>
      </a:sysClr>
    </cs:fontRef>
    <cs:defRPr sz="1000" kern="1200"/>
  </cs:axisTitle>
  <cs:categoryAxis>
    <cs:lnRef idx="0"/>
    <cs:fillRef idx="0"/>
    <cs:effectRef idx="0"/>
    <cs:fontRef idx="minor">
      <a:sysClr val="windowText" lastClr="000000">
        <a:lumMod val="65000"/>
        <a:lumOff val="35000"/>
      </a:sysClr>
    </cs:fontRef>
    <cs:spPr>
      <a:ln w="9525" cap="flat" cmpd="sng" algn="ctr">
        <a:solidFill>
          <a:sysClr val="windowText" lastClr="000000">
            <a:lumMod val="15000"/>
            <a:lumOff val="85000"/>
          </a:sysClr>
        </a:solidFill>
        <a:round/>
      </a:ln>
    </cs:spPr>
    <cs:defRPr sz="900" kern="1200"/>
  </cs:categoryAxis>
  <cs:chartArea mods="allowNoFillOverride allowNoLineOverride">
    <cs:lnRef idx="0"/>
    <cs:fillRef idx="0"/>
    <cs:effectRef idx="0"/>
    <cs:fontRef idx="minor">
      <a:sysClr val="windowText" lastClr="000000"/>
    </cs:fontRef>
    <cs:spPr>
      <a:solidFill>
        <a:sysClr val="window" lastClr="FFFFFF"/>
      </a:solidFill>
      <a:ln w="9525" cap="flat" cmpd="sng" algn="ctr">
        <a:solidFill>
          <a:sysClr val="windowText" lastClr="000000">
            <a:lumMod val="15000"/>
            <a:lumOff val="85000"/>
          </a:sysClr>
        </a:solidFill>
        <a:round/>
      </a:ln>
    </cs:spPr>
    <cs:defRPr sz="1000" kern="1200"/>
  </cs:chartArea>
  <cs:dataLabel>
    <cs:lnRef idx="0"/>
    <cs:fillRef idx="0"/>
    <cs:effectRef idx="0"/>
    <cs:fontRef idx="minor">
      <a:sysClr val="windowText" lastClr="000000">
        <a:lumMod val="75000"/>
        <a:lumOff val="25000"/>
      </a:sysClr>
    </cs:fontRef>
    <cs:defRPr sz="900" kern="1200"/>
  </cs:dataLabel>
  <cs:dataLabelCallout>
    <cs:lnRef idx="0"/>
    <cs:fillRef idx="0"/>
    <cs:effectRef idx="0"/>
    <cs:fontRef idx="minor">
      <a:sysClr val="windowText" lastClr="000000">
        <a:lumMod val="65000"/>
        <a:lumOff val="35000"/>
      </a:sysClr>
    </cs:fontRef>
    <cs:spPr>
      <a:solidFill>
        <a:sysClr val="window" lastClr="FFFFFF"/>
      </a:solidFill>
      <a:ln>
        <a:solidFill>
          <a:sysClr val="windowText" lastClr="000000">
            <a:lumMod val="25000"/>
            <a:lumOff val="75000"/>
          </a:sys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ysClr val="windowText" lastClr="000000"/>
    </cs:fontRef>
  </cs:dataPoint>
  <cs:dataPoint3D>
    <cs:lnRef idx="0"/>
    <cs:fillRef idx="1">
      <cs:styleClr val="auto"/>
    </cs:fillRef>
    <cs:effectRef idx="0"/>
    <cs:fontRef idx="minor">
      <a:sysClr val="windowText" lastClr="000000"/>
    </cs:fontRef>
  </cs:dataPoint3D>
  <cs:dataPointLine>
    <cs:lnRef idx="0">
      <cs:styleClr val="auto"/>
    </cs:lnRef>
    <cs:fillRef idx="1"/>
    <cs:effectRef idx="0"/>
    <cs:fontRef idx="minor">
      <a:sysClr val="windowText" lastClr="000000"/>
    </cs:fontRef>
    <cs:spPr>
      <a:ln w="28575" cap="rnd">
        <a:solidFill>
          <a:srgbClr val="FFFFFF"/>
        </a:solidFill>
        <a:round/>
      </a:ln>
    </cs:spPr>
  </cs:dataPointLine>
  <cs:dataPointMarker>
    <cs:lnRef idx="0">
      <cs:styleClr val="auto"/>
    </cs:lnRef>
    <cs:fillRef idx="1">
      <cs:styleClr val="auto"/>
    </cs:fillRef>
    <cs:effectRef idx="0"/>
    <cs:fontRef idx="minor">
      <a:sysClr val="windowText" lastClr="000000"/>
    </cs:fontRef>
    <cs:spPr>
      <a:ln w="9525">
        <a:solidFill>
          <a:srgbClr val="FFFFFF"/>
        </a:solidFill>
      </a:ln>
    </cs:spPr>
  </cs:dataPointMarker>
  <cs:dataPointMarkerLayout symbol="circle" size="5"/>
  <cs:dataPointWireframe>
    <cs:lnRef idx="0">
      <cs:styleClr val="auto"/>
    </cs:lnRef>
    <cs:fillRef idx="1"/>
    <cs:effectRef idx="0"/>
    <cs:fontRef idx="minor">
      <a:sysClr val="windowText" lastClr="000000"/>
    </cs:fontRef>
    <cs:spPr>
      <a:ln w="9525" cap="rnd">
        <a:solidFill>
          <a:srgbClr val="FFFFFF"/>
        </a:solidFill>
        <a:round/>
      </a:ln>
    </cs:spPr>
  </cs:dataPointWireframe>
  <cs:dataTable>
    <cs:lnRef idx="0"/>
    <cs:fillRef idx="0"/>
    <cs:effectRef idx="0"/>
    <cs:fontRef idx="minor">
      <a:sysClr val="windowText" lastClr="000000">
        <a:lumMod val="65000"/>
        <a:lumOff val="35000"/>
      </a:sysClr>
    </cs:fontRef>
    <cs:spPr>
      <a:noFill/>
      <a:ln w="9525" cap="flat" cmpd="sng" algn="ctr">
        <a:solidFill>
          <a:sysClr val="windowText" lastClr="000000">
            <a:lumMod val="15000"/>
            <a:lumOff val="85000"/>
          </a:sysClr>
        </a:solidFill>
        <a:round/>
      </a:ln>
    </cs:spPr>
    <cs:defRPr sz="900" kern="1200"/>
  </cs:dataTable>
  <cs:downBar>
    <cs:lnRef idx="0"/>
    <cs:fillRef idx="0"/>
    <cs:effectRef idx="0"/>
    <cs:fontRef idx="minor">
      <a:sysClr val="windowText" lastClr="000000"/>
    </cs:fontRef>
    <cs:spPr>
      <a:solidFill>
        <a:sysClr val="windowText" lastClr="000000">
          <a:lumMod val="65000"/>
          <a:lumOff val="35000"/>
        </a:sysClr>
      </a:solidFill>
      <a:ln w="9525">
        <a:solidFill>
          <a:sysClr val="windowText" lastClr="000000">
            <a:lumMod val="65000"/>
            <a:lumOff val="35000"/>
          </a:sysClr>
        </a:solidFill>
      </a:ln>
    </cs:spPr>
  </cs:downBar>
  <cs:dropLine>
    <cs:lnRef idx="0"/>
    <cs:fillRef idx="0"/>
    <cs:effectRef idx="0"/>
    <cs:fontRef idx="minor">
      <a:sysClr val="windowText" lastClr="000000"/>
    </cs:fontRef>
    <cs:spPr>
      <a:ln w="9525" cap="flat" cmpd="sng" algn="ctr">
        <a:solidFill>
          <a:sysClr val="windowText" lastClr="000000">
            <a:lumMod val="35000"/>
            <a:lumOff val="65000"/>
          </a:sysClr>
        </a:solidFill>
        <a:round/>
      </a:ln>
    </cs:spPr>
  </cs:dropLine>
  <cs:errorBar>
    <cs:lnRef idx="0"/>
    <cs:fillRef idx="0"/>
    <cs:effectRef idx="0"/>
    <cs:fontRef idx="minor">
      <a:sysClr val="windowText" lastClr="000000"/>
    </cs:fontRef>
    <cs:spPr>
      <a:ln w="9525" cap="flat" cmpd="sng" algn="ctr">
        <a:solidFill>
          <a:sysClr val="windowText" lastClr="000000">
            <a:lumMod val="65000"/>
            <a:lumOff val="35000"/>
          </a:sysClr>
        </a:solidFill>
        <a:round/>
      </a:ln>
    </cs:spPr>
  </cs:errorBar>
  <cs:floor>
    <cs:lnRef idx="0"/>
    <cs:fillRef idx="0"/>
    <cs:effectRef idx="0"/>
    <cs:fontRef idx="minor">
      <a:sysClr val="windowText" lastClr="000000"/>
    </cs:fontRef>
    <cs:spPr>
      <a:noFill/>
      <a:ln>
        <a:noFill/>
      </a:ln>
    </cs:spPr>
  </cs:floor>
  <cs:gridlineMajor>
    <cs:lnRef idx="0"/>
    <cs:fillRef idx="0"/>
    <cs:effectRef idx="0"/>
    <cs:fontRef idx="minor">
      <a:sysClr val="windowText" lastClr="000000"/>
    </cs:fontRef>
    <cs:spPr>
      <a:ln w="9525" cap="flat" cmpd="sng" algn="ctr">
        <a:solidFill>
          <a:sysClr val="windowText" lastClr="000000">
            <a:lumMod val="15000"/>
            <a:lumOff val="85000"/>
          </a:sysClr>
        </a:solidFill>
        <a:round/>
      </a:ln>
    </cs:spPr>
  </cs:gridlineMajor>
  <cs:gridlineMinor>
    <cs:lnRef idx="0"/>
    <cs:fillRef idx="0"/>
    <cs:effectRef idx="0"/>
    <cs:fontRef idx="minor">
      <a:sysClr val="windowText" lastClr="000000"/>
    </cs:fontRef>
    <cs:spPr>
      <a:ln w="9525" cap="flat" cmpd="sng" algn="ctr">
        <a:solidFill>
          <a:sysClr val="windowText" lastClr="000000">
            <a:lumMod val="5000"/>
            <a:lumOff val="95000"/>
          </a:sysClr>
        </a:solidFill>
        <a:round/>
      </a:ln>
    </cs:spPr>
  </cs:gridlineMinor>
  <cs:hiLoLine>
    <cs:lnRef idx="0"/>
    <cs:fillRef idx="0"/>
    <cs:effectRef idx="0"/>
    <cs:fontRef idx="minor">
      <a:sysClr val="windowText" lastClr="000000"/>
    </cs:fontRef>
    <cs:spPr>
      <a:ln w="9525" cap="flat" cmpd="sng" algn="ctr">
        <a:solidFill>
          <a:sysClr val="windowText" lastClr="000000">
            <a:lumMod val="75000"/>
            <a:lumOff val="25000"/>
          </a:sysClr>
        </a:solidFill>
        <a:round/>
      </a:ln>
    </cs:spPr>
  </cs:hiLoLine>
  <cs:leaderLine>
    <cs:lnRef idx="0"/>
    <cs:fillRef idx="0"/>
    <cs:effectRef idx="0"/>
    <cs:fontRef idx="minor">
      <a:sysClr val="windowText" lastClr="000000"/>
    </cs:fontRef>
    <cs:spPr>
      <a:ln w="9525" cap="flat" cmpd="sng" algn="ctr">
        <a:solidFill>
          <a:sysClr val="windowText" lastClr="000000">
            <a:lumMod val="35000"/>
            <a:lumOff val="65000"/>
          </a:sysClr>
        </a:solidFill>
        <a:round/>
      </a:ln>
    </cs:spPr>
  </cs:leaderLine>
  <cs:legend>
    <cs:lnRef idx="0"/>
    <cs:fillRef idx="0"/>
    <cs:effectRef idx="0"/>
    <cs:fontRef idx="minor">
      <a:sysClr val="windowText" lastClr="000000">
        <a:lumMod val="65000"/>
        <a:lumOff val="35000"/>
      </a:sysClr>
    </cs:fontRef>
    <cs:defRPr sz="900" kern="1200"/>
  </cs:legend>
  <cs:plotArea mods="allowNoFillOverride allowNoLineOverride">
    <cs:lnRef idx="0"/>
    <cs:fillRef idx="0"/>
    <cs:effectRef idx="0"/>
    <cs:fontRef idx="minor">
      <a:sysClr val="windowText" lastClr="000000"/>
    </cs:fontRef>
  </cs:plotArea>
  <cs:plotArea3D mods="allowNoFillOverride allowNoLineOverride">
    <cs:lnRef idx="0"/>
    <cs:fillRef idx="0"/>
    <cs:effectRef idx="0"/>
    <cs:fontRef idx="minor">
      <a:sysClr val="windowText" lastClr="000000"/>
    </cs:fontRef>
  </cs:plotArea3D>
  <cs:seriesAxis>
    <cs:lnRef idx="0"/>
    <cs:fillRef idx="0"/>
    <cs:effectRef idx="0"/>
    <cs:fontRef idx="minor">
      <a:sysClr val="windowText" lastClr="000000">
        <a:lumMod val="65000"/>
        <a:lumOff val="35000"/>
      </a:sysClr>
    </cs:fontRef>
    <cs:defRPr sz="900" kern="1200"/>
  </cs:seriesAxis>
  <cs:seriesLine>
    <cs:lnRef idx="0"/>
    <cs:fillRef idx="0"/>
    <cs:effectRef idx="0"/>
    <cs:fontRef idx="minor">
      <a:sysClr val="windowText" lastClr="000000"/>
    </cs:fontRef>
    <cs:spPr>
      <a:ln w="9525" cap="flat" cmpd="sng" algn="ctr">
        <a:solidFill>
          <a:sysClr val="windowText" lastClr="000000">
            <a:lumMod val="35000"/>
            <a:lumOff val="65000"/>
          </a:sysClr>
        </a:solidFill>
        <a:round/>
      </a:ln>
    </cs:spPr>
  </cs:seriesLine>
  <cs:title>
    <cs:lnRef idx="0"/>
    <cs:fillRef idx="0"/>
    <cs:effectRef idx="0"/>
    <cs:fontRef idx="minor">
      <a:sysClr val="windowText" lastClr="000000">
        <a:lumMod val="65000"/>
        <a:lumOff val="35000"/>
      </a:sysClr>
    </cs:fontRef>
    <cs:defRPr sz="1400" b="0" kern="1200" spc="0" baseline="0"/>
  </cs:title>
  <cs:trendline>
    <cs:lnRef idx="0">
      <cs:styleClr val="auto"/>
    </cs:lnRef>
    <cs:fillRef idx="0"/>
    <cs:effectRef idx="0"/>
    <cs:fontRef idx="minor">
      <a:sysClr val="windowText" lastClr="000000"/>
    </cs:fontRef>
    <cs:spPr>
      <a:ln w="19050" cap="rnd">
        <a:solidFill>
          <a:srgbClr val="FFFFFF"/>
        </a:solidFill>
        <a:prstDash val="sysDot"/>
      </a:ln>
    </cs:spPr>
  </cs:trendline>
  <cs:trendlineLabel>
    <cs:lnRef idx="0"/>
    <cs:fillRef idx="0"/>
    <cs:effectRef idx="0"/>
    <cs:fontRef idx="minor">
      <a:sysClr val="windowText" lastClr="000000">
        <a:lumMod val="65000"/>
        <a:lumOff val="35000"/>
      </a:sysClr>
    </cs:fontRef>
    <cs:defRPr sz="900" kern="1200"/>
  </cs:trendlineLabel>
  <cs:upBar>
    <cs:lnRef idx="0"/>
    <cs:fillRef idx="0"/>
    <cs:effectRef idx="0"/>
    <cs:fontRef idx="minor">
      <a:sysClr val="windowText" lastClr="000000"/>
    </cs:fontRef>
    <cs:spPr>
      <a:solidFill>
        <a:sysClr val="window" lastClr="FFFFFF"/>
      </a:solidFill>
      <a:ln w="9525">
        <a:solidFill>
          <a:sysClr val="windowText" lastClr="000000">
            <a:lumMod val="15000"/>
            <a:lumOff val="85000"/>
          </a:sysClr>
        </a:solidFill>
      </a:ln>
    </cs:spPr>
  </cs:upBar>
  <cs:valueAxis>
    <cs:lnRef idx="0"/>
    <cs:fillRef idx="0"/>
    <cs:effectRef idx="0"/>
    <cs:fontRef idx="minor">
      <a:sysClr val="windowText" lastClr="000000">
        <a:lumMod val="65000"/>
        <a:lumOff val="35000"/>
      </a:sysClr>
    </cs:fontRef>
    <cs:defRPr sz="900" kern="1200"/>
  </cs:valueAxis>
  <cs:wall>
    <cs:lnRef idx="0"/>
    <cs:fillRef idx="0"/>
    <cs:effectRef idx="0"/>
    <cs:fontRef idx="minor">
      <a:sysClr val="windowText" lastClr="000000"/>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ysClr val="windowText" lastClr="000000">
        <a:lumMod val="65000"/>
        <a:lumOff val="35000"/>
      </a:sysClr>
    </cs:fontRef>
    <cs:defRPr sz="1000" kern="1200"/>
  </cs:axisTitle>
  <cs:categoryAxis>
    <cs:lnRef idx="0"/>
    <cs:fillRef idx="0"/>
    <cs:effectRef idx="0"/>
    <cs:fontRef idx="minor">
      <a:sysClr val="windowText" lastClr="000000">
        <a:lumMod val="65000"/>
        <a:lumOff val="35000"/>
      </a:sysClr>
    </cs:fontRef>
    <cs:spPr>
      <a:ln w="9525" cap="flat" cmpd="sng" algn="ctr">
        <a:solidFill>
          <a:sysClr val="windowText" lastClr="000000">
            <a:lumMod val="15000"/>
            <a:lumOff val="85000"/>
          </a:sysClr>
        </a:solidFill>
        <a:round/>
      </a:ln>
    </cs:spPr>
    <cs:defRPr sz="900" kern="1200"/>
  </cs:categoryAxis>
  <cs:chartArea mods="allowNoFillOverride allowNoLineOverride">
    <cs:lnRef idx="0"/>
    <cs:fillRef idx="0"/>
    <cs:effectRef idx="0"/>
    <cs:fontRef idx="minor">
      <a:sysClr val="windowText" lastClr="000000"/>
    </cs:fontRef>
    <cs:spPr>
      <a:solidFill>
        <a:sysClr val="window" lastClr="FFFFFF"/>
      </a:solidFill>
      <a:ln w="9525" cap="flat" cmpd="sng" algn="ctr">
        <a:solidFill>
          <a:sysClr val="windowText" lastClr="000000">
            <a:lumMod val="15000"/>
            <a:lumOff val="85000"/>
          </a:sysClr>
        </a:solidFill>
        <a:round/>
      </a:ln>
    </cs:spPr>
    <cs:defRPr sz="1000" kern="1200"/>
  </cs:chartArea>
  <cs:dataLabel>
    <cs:lnRef idx="0"/>
    <cs:fillRef idx="0"/>
    <cs:effectRef idx="0"/>
    <cs:fontRef idx="minor">
      <a:sysClr val="windowText" lastClr="000000">
        <a:lumMod val="75000"/>
        <a:lumOff val="25000"/>
      </a:sysClr>
    </cs:fontRef>
    <cs:defRPr sz="900" kern="1200"/>
  </cs:dataLabel>
  <cs:dataLabelCallout>
    <cs:lnRef idx="0"/>
    <cs:fillRef idx="0"/>
    <cs:effectRef idx="0"/>
    <cs:fontRef idx="minor">
      <a:sysClr val="windowText" lastClr="000000">
        <a:lumMod val="65000"/>
        <a:lumOff val="35000"/>
      </a:sysClr>
    </cs:fontRef>
    <cs:spPr>
      <a:solidFill>
        <a:sysClr val="window" lastClr="FFFFFF"/>
      </a:solidFill>
      <a:ln>
        <a:solidFill>
          <a:sysClr val="windowText" lastClr="000000">
            <a:lumMod val="25000"/>
            <a:lumOff val="75000"/>
          </a:sys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ysClr val="windowText" lastClr="000000"/>
    </cs:fontRef>
  </cs:dataPoint>
  <cs:dataPoint3D>
    <cs:lnRef idx="0"/>
    <cs:fillRef idx="1">
      <cs:styleClr val="auto"/>
    </cs:fillRef>
    <cs:effectRef idx="0"/>
    <cs:fontRef idx="minor">
      <a:sysClr val="windowText" lastClr="000000"/>
    </cs:fontRef>
  </cs:dataPoint3D>
  <cs:dataPointLine>
    <cs:lnRef idx="0">
      <cs:styleClr val="auto"/>
    </cs:lnRef>
    <cs:fillRef idx="1"/>
    <cs:effectRef idx="0"/>
    <cs:fontRef idx="minor">
      <a:sysClr val="windowText" lastClr="000000"/>
    </cs:fontRef>
    <cs:spPr>
      <a:ln w="28575" cap="rnd">
        <a:solidFill>
          <a:srgbClr val="FFFFFF"/>
        </a:solidFill>
        <a:round/>
      </a:ln>
    </cs:spPr>
  </cs:dataPointLine>
  <cs:dataPointMarker>
    <cs:lnRef idx="0">
      <cs:styleClr val="auto"/>
    </cs:lnRef>
    <cs:fillRef idx="1">
      <cs:styleClr val="auto"/>
    </cs:fillRef>
    <cs:effectRef idx="0"/>
    <cs:fontRef idx="minor">
      <a:sysClr val="windowText" lastClr="000000"/>
    </cs:fontRef>
    <cs:spPr>
      <a:ln w="9525">
        <a:solidFill>
          <a:srgbClr val="FFFFFF"/>
        </a:solidFill>
      </a:ln>
    </cs:spPr>
  </cs:dataPointMarker>
  <cs:dataPointMarkerLayout symbol="circle" size="5"/>
  <cs:dataPointWireframe>
    <cs:lnRef idx="0">
      <cs:styleClr val="auto"/>
    </cs:lnRef>
    <cs:fillRef idx="1"/>
    <cs:effectRef idx="0"/>
    <cs:fontRef idx="minor">
      <a:sysClr val="windowText" lastClr="000000"/>
    </cs:fontRef>
    <cs:spPr>
      <a:ln w="9525" cap="rnd">
        <a:solidFill>
          <a:srgbClr val="FFFFFF"/>
        </a:solidFill>
        <a:round/>
      </a:ln>
    </cs:spPr>
  </cs:dataPointWireframe>
  <cs:dataTable>
    <cs:lnRef idx="0"/>
    <cs:fillRef idx="0"/>
    <cs:effectRef idx="0"/>
    <cs:fontRef idx="minor">
      <a:sysClr val="windowText" lastClr="000000">
        <a:lumMod val="65000"/>
        <a:lumOff val="35000"/>
      </a:sysClr>
    </cs:fontRef>
    <cs:spPr>
      <a:noFill/>
      <a:ln w="9525" cap="flat" cmpd="sng" algn="ctr">
        <a:solidFill>
          <a:sysClr val="windowText" lastClr="000000">
            <a:lumMod val="15000"/>
            <a:lumOff val="85000"/>
          </a:sysClr>
        </a:solidFill>
        <a:round/>
      </a:ln>
    </cs:spPr>
    <cs:defRPr sz="900" kern="1200"/>
  </cs:dataTable>
  <cs:downBar>
    <cs:lnRef idx="0"/>
    <cs:fillRef idx="0"/>
    <cs:effectRef idx="0"/>
    <cs:fontRef idx="minor">
      <a:sysClr val="windowText" lastClr="000000"/>
    </cs:fontRef>
    <cs:spPr>
      <a:solidFill>
        <a:sysClr val="windowText" lastClr="000000">
          <a:lumMod val="65000"/>
          <a:lumOff val="35000"/>
        </a:sysClr>
      </a:solidFill>
      <a:ln w="9525">
        <a:solidFill>
          <a:sysClr val="windowText" lastClr="000000">
            <a:lumMod val="65000"/>
            <a:lumOff val="35000"/>
          </a:sysClr>
        </a:solidFill>
      </a:ln>
    </cs:spPr>
  </cs:downBar>
  <cs:dropLine>
    <cs:lnRef idx="0"/>
    <cs:fillRef idx="0"/>
    <cs:effectRef idx="0"/>
    <cs:fontRef idx="minor">
      <a:sysClr val="windowText" lastClr="000000"/>
    </cs:fontRef>
    <cs:spPr>
      <a:ln w="9525" cap="flat" cmpd="sng" algn="ctr">
        <a:solidFill>
          <a:sysClr val="windowText" lastClr="000000">
            <a:lumMod val="35000"/>
            <a:lumOff val="65000"/>
          </a:sysClr>
        </a:solidFill>
        <a:round/>
      </a:ln>
    </cs:spPr>
  </cs:dropLine>
  <cs:errorBar>
    <cs:lnRef idx="0"/>
    <cs:fillRef idx="0"/>
    <cs:effectRef idx="0"/>
    <cs:fontRef idx="minor">
      <a:sysClr val="windowText" lastClr="000000"/>
    </cs:fontRef>
    <cs:spPr>
      <a:ln w="9525" cap="flat" cmpd="sng" algn="ctr">
        <a:solidFill>
          <a:sysClr val="windowText" lastClr="000000">
            <a:lumMod val="65000"/>
            <a:lumOff val="35000"/>
          </a:sysClr>
        </a:solidFill>
        <a:round/>
      </a:ln>
    </cs:spPr>
  </cs:errorBar>
  <cs:floor>
    <cs:lnRef idx="0"/>
    <cs:fillRef idx="0"/>
    <cs:effectRef idx="0"/>
    <cs:fontRef idx="minor">
      <a:sysClr val="windowText" lastClr="000000"/>
    </cs:fontRef>
    <cs:spPr>
      <a:noFill/>
      <a:ln>
        <a:noFill/>
      </a:ln>
    </cs:spPr>
  </cs:floor>
  <cs:gridlineMajor>
    <cs:lnRef idx="0"/>
    <cs:fillRef idx="0"/>
    <cs:effectRef idx="0"/>
    <cs:fontRef idx="minor">
      <a:sysClr val="windowText" lastClr="000000"/>
    </cs:fontRef>
    <cs:spPr>
      <a:ln w="9525" cap="flat" cmpd="sng" algn="ctr">
        <a:solidFill>
          <a:sysClr val="windowText" lastClr="000000">
            <a:lumMod val="15000"/>
            <a:lumOff val="85000"/>
          </a:sysClr>
        </a:solidFill>
        <a:round/>
      </a:ln>
    </cs:spPr>
  </cs:gridlineMajor>
  <cs:gridlineMinor>
    <cs:lnRef idx="0"/>
    <cs:fillRef idx="0"/>
    <cs:effectRef idx="0"/>
    <cs:fontRef idx="minor">
      <a:sysClr val="windowText" lastClr="000000"/>
    </cs:fontRef>
    <cs:spPr>
      <a:ln w="9525" cap="flat" cmpd="sng" algn="ctr">
        <a:solidFill>
          <a:sysClr val="windowText" lastClr="000000">
            <a:lumMod val="5000"/>
            <a:lumOff val="95000"/>
          </a:sysClr>
        </a:solidFill>
        <a:round/>
      </a:ln>
    </cs:spPr>
  </cs:gridlineMinor>
  <cs:hiLoLine>
    <cs:lnRef idx="0"/>
    <cs:fillRef idx="0"/>
    <cs:effectRef idx="0"/>
    <cs:fontRef idx="minor">
      <a:sysClr val="windowText" lastClr="000000"/>
    </cs:fontRef>
    <cs:spPr>
      <a:ln w="9525" cap="flat" cmpd="sng" algn="ctr">
        <a:solidFill>
          <a:sysClr val="windowText" lastClr="000000">
            <a:lumMod val="75000"/>
            <a:lumOff val="25000"/>
          </a:sysClr>
        </a:solidFill>
        <a:round/>
      </a:ln>
    </cs:spPr>
  </cs:hiLoLine>
  <cs:leaderLine>
    <cs:lnRef idx="0"/>
    <cs:fillRef idx="0"/>
    <cs:effectRef idx="0"/>
    <cs:fontRef idx="minor">
      <a:sysClr val="windowText" lastClr="000000"/>
    </cs:fontRef>
    <cs:spPr>
      <a:ln w="9525" cap="flat" cmpd="sng" algn="ctr">
        <a:solidFill>
          <a:sysClr val="windowText" lastClr="000000">
            <a:lumMod val="35000"/>
            <a:lumOff val="65000"/>
          </a:sysClr>
        </a:solidFill>
        <a:round/>
      </a:ln>
    </cs:spPr>
  </cs:leaderLine>
  <cs:legend>
    <cs:lnRef idx="0"/>
    <cs:fillRef idx="0"/>
    <cs:effectRef idx="0"/>
    <cs:fontRef idx="minor">
      <a:sysClr val="windowText" lastClr="000000">
        <a:lumMod val="65000"/>
        <a:lumOff val="35000"/>
      </a:sysClr>
    </cs:fontRef>
    <cs:defRPr sz="900" kern="1200"/>
  </cs:legend>
  <cs:plotArea mods="allowNoFillOverride allowNoLineOverride">
    <cs:lnRef idx="0"/>
    <cs:fillRef idx="0"/>
    <cs:effectRef idx="0"/>
    <cs:fontRef idx="minor">
      <a:sysClr val="windowText" lastClr="000000"/>
    </cs:fontRef>
  </cs:plotArea>
  <cs:plotArea3D mods="allowNoFillOverride allowNoLineOverride">
    <cs:lnRef idx="0"/>
    <cs:fillRef idx="0"/>
    <cs:effectRef idx="0"/>
    <cs:fontRef idx="minor">
      <a:sysClr val="windowText" lastClr="000000"/>
    </cs:fontRef>
  </cs:plotArea3D>
  <cs:seriesAxis>
    <cs:lnRef idx="0"/>
    <cs:fillRef idx="0"/>
    <cs:effectRef idx="0"/>
    <cs:fontRef idx="minor">
      <a:sysClr val="windowText" lastClr="000000">
        <a:lumMod val="65000"/>
        <a:lumOff val="35000"/>
      </a:sysClr>
    </cs:fontRef>
    <cs:defRPr sz="900" kern="1200"/>
  </cs:seriesAxis>
  <cs:seriesLine>
    <cs:lnRef idx="0"/>
    <cs:fillRef idx="0"/>
    <cs:effectRef idx="0"/>
    <cs:fontRef idx="minor">
      <a:sysClr val="windowText" lastClr="000000"/>
    </cs:fontRef>
    <cs:spPr>
      <a:ln w="9525" cap="flat" cmpd="sng" algn="ctr">
        <a:solidFill>
          <a:sysClr val="windowText" lastClr="000000">
            <a:lumMod val="35000"/>
            <a:lumOff val="65000"/>
          </a:sysClr>
        </a:solidFill>
        <a:round/>
      </a:ln>
    </cs:spPr>
  </cs:seriesLine>
  <cs:title>
    <cs:lnRef idx="0"/>
    <cs:fillRef idx="0"/>
    <cs:effectRef idx="0"/>
    <cs:fontRef idx="minor">
      <a:sysClr val="windowText" lastClr="000000">
        <a:lumMod val="65000"/>
        <a:lumOff val="35000"/>
      </a:sysClr>
    </cs:fontRef>
    <cs:defRPr sz="1400" b="0" kern="1200" spc="0" baseline="0"/>
  </cs:title>
  <cs:trendline>
    <cs:lnRef idx="0">
      <cs:styleClr val="auto"/>
    </cs:lnRef>
    <cs:fillRef idx="0"/>
    <cs:effectRef idx="0"/>
    <cs:fontRef idx="minor">
      <a:sysClr val="windowText" lastClr="000000"/>
    </cs:fontRef>
    <cs:spPr>
      <a:ln w="19050" cap="rnd">
        <a:solidFill>
          <a:srgbClr val="FFFFFF"/>
        </a:solidFill>
        <a:prstDash val="sysDot"/>
      </a:ln>
    </cs:spPr>
  </cs:trendline>
  <cs:trendlineLabel>
    <cs:lnRef idx="0"/>
    <cs:fillRef idx="0"/>
    <cs:effectRef idx="0"/>
    <cs:fontRef idx="minor">
      <a:sysClr val="windowText" lastClr="000000">
        <a:lumMod val="65000"/>
        <a:lumOff val="35000"/>
      </a:sysClr>
    </cs:fontRef>
    <cs:defRPr sz="900" kern="1200"/>
  </cs:trendlineLabel>
  <cs:upBar>
    <cs:lnRef idx="0"/>
    <cs:fillRef idx="0"/>
    <cs:effectRef idx="0"/>
    <cs:fontRef idx="minor">
      <a:sysClr val="windowText" lastClr="000000"/>
    </cs:fontRef>
    <cs:spPr>
      <a:solidFill>
        <a:sysClr val="window" lastClr="FFFFFF"/>
      </a:solidFill>
      <a:ln w="9525">
        <a:solidFill>
          <a:sysClr val="windowText" lastClr="000000">
            <a:lumMod val="15000"/>
            <a:lumOff val="85000"/>
          </a:sysClr>
        </a:solidFill>
      </a:ln>
    </cs:spPr>
  </cs:upBar>
  <cs:valueAxis>
    <cs:lnRef idx="0"/>
    <cs:fillRef idx="0"/>
    <cs:effectRef idx="0"/>
    <cs:fontRef idx="minor">
      <a:sysClr val="windowText" lastClr="000000">
        <a:lumMod val="65000"/>
        <a:lumOff val="35000"/>
      </a:sysClr>
    </cs:fontRef>
    <cs:defRPr sz="900" kern="1200"/>
  </cs:valueAxis>
  <cs:wall>
    <cs:lnRef idx="0"/>
    <cs:fillRef idx="0"/>
    <cs:effectRef idx="0"/>
    <cs:fontRef idx="minor">
      <a:sysClr val="windowText" lastClr="000000"/>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2.jpeg"/><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tags" Target="../tags/tag117.xml"/><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a:xfrm>
            <a:off x="6438900" y="4754563"/>
            <a:ext cx="2057400" cy="273844"/>
          </a:xfrm>
        </p:spPr>
        <p:txBody>
          <a:bodyPr/>
          <a:lstStyle/>
          <a:p>
            <a:fld id="{82952373-7980-4DA7-9ADE-54D716DB38BB}" type="slidenum">
              <a:rPr lang="zh-CN" altLang="en-US" smtClean="0"/>
            </a:fld>
            <a:endParaRPr lang="zh-CN" altLang="en-US"/>
          </a:p>
        </p:txBody>
      </p:sp>
      <p:sp>
        <p:nvSpPr>
          <p:cNvPr id="35" name="6"/>
          <p:cNvSpPr/>
          <p:nvPr userDrawn="1"/>
        </p:nvSpPr>
        <p:spPr bwMode="auto">
          <a:xfrm>
            <a:off x="-5536" y="-3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813" y="-72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1887" y="-3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48648" y="20032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59264" y="30859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887632" y="365534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413510" y="1202055"/>
            <a:ext cx="7317740"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2"/>
          <a:stretch>
            <a:fillRect/>
          </a:stretch>
        </p:blipFill>
        <p:spPr>
          <a:xfrm>
            <a:off x="7762240" y="56515"/>
            <a:ext cx="1330960" cy="434340"/>
          </a:xfrm>
          <a:prstGeom prst="rect">
            <a:avLst/>
          </a:prstGeom>
        </p:spPr>
      </p:pic>
      <p:sp>
        <p:nvSpPr>
          <p:cNvPr id="14" name="PA_矩形 3"/>
          <p:cNvSpPr txBox="1">
            <a:spLocks noChangeArrowheads="1"/>
          </p:cNvSpPr>
          <p:nvPr userDrawn="1">
            <p:custDataLst>
              <p:tags r:id="rId3"/>
            </p:custDataLst>
          </p:nvPr>
        </p:nvSpPr>
        <p:spPr bwMode="auto">
          <a:xfrm>
            <a:off x="1948815" y="1798955"/>
            <a:ext cx="6250940" cy="958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5000" b="1" dirty="0">
                <a:solidFill>
                  <a:srgbClr val="159EBE"/>
                </a:solidFill>
                <a:latin typeface="+mn-lt"/>
                <a:ea typeface="+mn-ea"/>
                <a:cs typeface="+mn-ea"/>
                <a:sym typeface="+mn-lt"/>
              </a:rPr>
              <a:t>全国乘用车市场分析</a:t>
            </a:r>
            <a:endParaRPr lang="zh-CN" altLang="en-US" sz="5000" b="1" dirty="0">
              <a:solidFill>
                <a:srgbClr val="159EBE"/>
              </a:solidFill>
              <a:latin typeface="+mn-lt"/>
              <a:ea typeface="+mn-ea"/>
              <a:cs typeface="+mn-ea"/>
              <a:sym typeface="+mn-lt"/>
            </a:endParaRPr>
          </a:p>
        </p:txBody>
      </p:sp>
      <p:sp>
        <p:nvSpPr>
          <p:cNvPr id="21" name="PA_文本框 23"/>
          <p:cNvSpPr txBox="1"/>
          <p:nvPr userDrawn="1">
            <p:custDataLst>
              <p:tags r:id="rId4"/>
            </p:custDataLst>
          </p:nvPr>
        </p:nvSpPr>
        <p:spPr>
          <a:xfrm>
            <a:off x="3748104" y="287213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endParaRPr kumimoji="0" lang="zh-CN" altLang="en-US" sz="1600" i="0" u="none" strike="noStrike" kern="1200" cap="none" spc="0" normalizeH="0" baseline="0" noProof="0" dirty="0">
              <a:ln>
                <a:noFill/>
              </a:ln>
              <a:solidFill>
                <a:srgbClr val="159EBE"/>
              </a:solidFill>
              <a:effectLst/>
              <a:uLnTx/>
              <a:uFillTx/>
              <a:cs typeface="+mn-ea"/>
              <a:sym typeface="+mn-lt"/>
            </a:endParaRPr>
          </a:p>
        </p:txBody>
      </p:sp>
      <p:pic>
        <p:nvPicPr>
          <p:cNvPr id="8" name="图片 43027" descr="微信二维码"/>
          <p:cNvPicPr>
            <a:picLocks noChangeAspect="1"/>
          </p:cNvPicPr>
          <p:nvPr userDrawn="1"/>
        </p:nvPicPr>
        <p:blipFill>
          <a:blip r:embed="rId5"/>
          <a:stretch>
            <a:fillRect/>
          </a:stretch>
        </p:blipFill>
        <p:spPr>
          <a:xfrm>
            <a:off x="635" y="4180205"/>
            <a:ext cx="981075" cy="963295"/>
          </a:xfrm>
          <a:prstGeom prst="rect">
            <a:avLst/>
          </a:prstGeom>
          <a:noFill/>
          <a:ln w="9525">
            <a:noFill/>
          </a:ln>
        </p:spPr>
      </p:pic>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stretch>
            <a:fillRect/>
          </a:stretch>
        </p:blipFill>
        <p:spPr>
          <a:xfrm>
            <a:off x="0" y="0"/>
            <a:ext cx="9157970" cy="5141595"/>
          </a:xfrm>
          <a:prstGeom prst="rect">
            <a:avLst/>
          </a:prstGeom>
        </p:spPr>
      </p:pic>
      <p:sp>
        <p:nvSpPr>
          <p:cNvPr id="22"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23" name="Footer Placeholder 4"/>
          <p:cNvSpPr>
            <a:spLocks noGrp="1"/>
          </p:cNvSpPr>
          <p:nvPr>
            <p:ph type="ftr" sz="quarter" idx="11"/>
          </p:nvPr>
        </p:nvSpPr>
        <p:spPr/>
        <p:txBody>
          <a:bodyPr/>
          <a:lstStyle/>
          <a:p>
            <a:endParaRPr lang="zh-CN" altLang="en-US"/>
          </a:p>
        </p:txBody>
      </p:sp>
      <p:pic>
        <p:nvPicPr>
          <p:cNvPr id="24" name="图片 23" descr="乘联会组合LOGO"/>
          <p:cNvPicPr>
            <a:picLocks noChangeAspect="1"/>
          </p:cNvPicPr>
          <p:nvPr userDrawn="1"/>
        </p:nvPicPr>
        <p:blipFill>
          <a:blip r:embed="rId3"/>
          <a:stretch>
            <a:fillRect/>
          </a:stretch>
        </p:blipFill>
        <p:spPr>
          <a:xfrm>
            <a:off x="7968615" y="204470"/>
            <a:ext cx="984885" cy="365760"/>
          </a:xfrm>
          <a:prstGeom prst="rect">
            <a:avLst/>
          </a:prstGeom>
        </p:spPr>
      </p:pic>
      <p:sp>
        <p:nvSpPr>
          <p:cNvPr id="25" name="燕尾形 24"/>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Slide Number Placeholder 5"/>
          <p:cNvSpPr>
            <a:spLocks noGrp="1"/>
          </p:cNvSpPr>
          <p:nvPr>
            <p:ph type="sldNum" sz="quarter" idx="12"/>
          </p:nvPr>
        </p:nvSpPr>
        <p:spPr>
          <a:xfrm>
            <a:off x="8736330" y="4910455"/>
            <a:ext cx="414020" cy="273685"/>
          </a:xfrm>
        </p:spPr>
        <p:txBody>
          <a:bodyPr/>
          <a:lstStyle>
            <a:lvl1pPr>
              <a:defRPr sz="800">
                <a:solidFill>
                  <a:srgbClr val="159EBE"/>
                </a:solidFill>
              </a:defRPr>
            </a:lvl1pPr>
          </a:lstStyle>
          <a:p>
            <a:fld id="{82952373-7980-4DA7-9ADE-54D716DB38BB}" type="slidenum">
              <a:rPr lang="zh-CN" altLang="en-US" smtClean="0"/>
            </a:fld>
            <a:endParaRPr lang="zh-CN" altLang="en-US"/>
          </a:p>
        </p:txBody>
      </p:sp>
      <p:graphicFrame>
        <p:nvGraphicFramePr>
          <p:cNvPr id="38" name="表格 37"/>
          <p:cNvGraphicFramePr/>
          <p:nvPr userDrawn="1"/>
        </p:nvGraphicFramePr>
        <p:xfrm>
          <a:off x="2540" y="4993640"/>
          <a:ext cx="2514600" cy="149860"/>
        </p:xfrm>
        <a:graphic>
          <a:graphicData uri="http://schemas.openxmlformats.org/drawingml/2006/table">
            <a:tbl>
              <a:tblPr firstRow="1" bandRow="1">
                <a:tableStyleId>{5C22544A-7EE6-4342-B048-85BDC9FD1C3A}</a:tableStyleId>
              </a:tblPr>
              <a:tblGrid>
                <a:gridCol w="598805"/>
                <a:gridCol w="683260"/>
                <a:gridCol w="633730"/>
                <a:gridCol w="598805"/>
              </a:tblGrid>
              <a:tr h="149860">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总体市场</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E5E5E5"/>
                    </a:solidFill>
                  </a:tcPr>
                </a:tc>
                <a:tc>
                  <a:txBody>
                    <a:bodyPr/>
                    <a:lstStyle/>
                    <a:p>
                      <a:pPr marL="0" indent="0" algn="ctr">
                        <a:lnSpc>
                          <a:spcPct val="40000"/>
                        </a:lnSpc>
                        <a:buNone/>
                      </a:pPr>
                      <a:r>
                        <a:rPr lang="zh-CN" altLang="en-US" sz="600" b="1" u="none">
                          <a:solidFill>
                            <a:schemeClr val="bg1"/>
                          </a:solidFill>
                          <a:latin typeface="Arial" panose="020B0604020202020204" pitchFamily="34" charset="0"/>
                          <a:ea typeface="微软雅黑" panose="020B0503020204020204" pitchFamily="34" charset="-122"/>
                        </a:rPr>
                        <a:t>新能源市场</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E5E5E5"/>
                    </a:solidFill>
                  </a:tcPr>
                </a:tc>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厂商排名</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00A4C5"/>
                    </a:solidFill>
                  </a:tcPr>
                </a:tc>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市场分析</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cap="flat">
                      <a:noFill/>
                    </a:lnR>
                    <a:lnT cap="flat">
                      <a:noFill/>
                    </a:lnT>
                    <a:lnB cap="flat">
                      <a:noFill/>
                    </a:lnB>
                    <a:lnTlToBr>
                      <a:noFill/>
                    </a:lnTlToBr>
                    <a:lnBlToTr>
                      <a:noFill/>
                    </a:lnBlToTr>
                    <a:solidFill>
                      <a:srgbClr val="E5E5E5"/>
                    </a:solidFill>
                  </a:tcPr>
                </a:tc>
              </a:tr>
            </a:tbl>
          </a:graphicData>
        </a:graphic>
      </p:graphicFrame>
      <p:sp>
        <p:nvSpPr>
          <p:cNvPr id="3" name="Freeform 217"/>
          <p:cNvSpPr>
            <a:spLocks noEditPoints="1"/>
          </p:cNvSpPr>
          <p:nvPr userDrawn="1"/>
        </p:nvSpPr>
        <p:spPr>
          <a:xfrm>
            <a:off x="513715" y="2326005"/>
            <a:ext cx="127635" cy="111125"/>
          </a:xfrm>
          <a:custGeom>
            <a:avLst/>
            <a:gdLst/>
            <a:ahLst/>
            <a:cxnLst>
              <a:cxn ang="0">
                <a:pos x="911908846" y="689827597"/>
              </a:cxn>
              <a:cxn ang="0">
                <a:pos x="0" y="689827597"/>
              </a:cxn>
              <a:cxn ang="0">
                <a:pos x="0" y="0"/>
              </a:cxn>
              <a:cxn ang="0">
                <a:pos x="58455169" y="0"/>
              </a:cxn>
              <a:cxn ang="0">
                <a:pos x="58455169" y="630358095"/>
              </a:cxn>
              <a:cxn ang="0">
                <a:pos x="911908846" y="630358095"/>
              </a:cxn>
              <a:cxn ang="0">
                <a:pos x="911908846" y="689827597"/>
              </a:cxn>
              <a:cxn ang="0">
                <a:pos x="853453677" y="261660290"/>
              </a:cxn>
              <a:cxn ang="0">
                <a:pos x="830069558" y="273551431"/>
              </a:cxn>
              <a:cxn ang="0">
                <a:pos x="771614388" y="214085378"/>
              </a:cxn>
              <a:cxn ang="0">
                <a:pos x="491028892" y="499531399"/>
              </a:cxn>
              <a:cxn ang="0">
                <a:pos x="467644773" y="499531399"/>
              </a:cxn>
              <a:cxn ang="0">
                <a:pos x="362424785" y="404381576"/>
              </a:cxn>
              <a:cxn ang="0">
                <a:pos x="187059277" y="582786632"/>
              </a:cxn>
              <a:cxn ang="0">
                <a:pos x="93529638" y="499531399"/>
              </a:cxn>
              <a:cxn ang="0">
                <a:pos x="350734435" y="237871109"/>
              </a:cxn>
              <a:cxn ang="0">
                <a:pos x="374115135" y="237871109"/>
              </a:cxn>
              <a:cxn ang="0">
                <a:pos x="479335123" y="344915523"/>
              </a:cxn>
              <a:cxn ang="0">
                <a:pos x="689778519" y="130830145"/>
              </a:cxn>
              <a:cxn ang="0">
                <a:pos x="631319931" y="71360643"/>
              </a:cxn>
              <a:cxn ang="0">
                <a:pos x="643013700" y="47574912"/>
              </a:cxn>
              <a:cxn ang="0">
                <a:pos x="830069558" y="47574912"/>
              </a:cxn>
              <a:cxn ang="0">
                <a:pos x="853453677" y="71360643"/>
              </a:cxn>
              <a:cxn ang="0">
                <a:pos x="853453677" y="261660290"/>
              </a:cxn>
            </a:cxnLst>
            <a:rect l="0" t="0" r="0" b="0"/>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159EBE"/>
          </a:solidFill>
          <a:ln w="9525">
            <a:noFill/>
          </a:ln>
        </p:spPr>
        <p:txBody>
          <a:bodyPr/>
          <a:lstStyle/>
          <a:p>
            <a:endParaRPr lang="zh-CN" altLang="en-US"/>
          </a:p>
        </p:txBody>
      </p:sp>
      <p:sp>
        <p:nvSpPr>
          <p:cNvPr id="4" name="Freeform 79"/>
          <p:cNvSpPr/>
          <p:nvPr userDrawn="1"/>
        </p:nvSpPr>
        <p:spPr>
          <a:xfrm>
            <a:off x="513715" y="2537460"/>
            <a:ext cx="127000" cy="128270"/>
          </a:xfrm>
          <a:custGeom>
            <a:avLst/>
            <a:gdLst/>
            <a:ahLst/>
            <a:cxnLst>
              <a:cxn ang="0">
                <a:pos x="2147483646" y="2147483646"/>
              </a:cxn>
              <a:cxn ang="0">
                <a:pos x="2147483646" y="2147483646"/>
              </a:cxn>
              <a:cxn ang="0">
                <a:pos x="0"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601" h="602">
                <a:moveTo>
                  <a:pt x="296" y="601"/>
                </a:moveTo>
                <a:lnTo>
                  <a:pt x="296" y="601"/>
                </a:lnTo>
                <a:cubicBezTo>
                  <a:pt x="134" y="601"/>
                  <a:pt x="0" y="466"/>
                  <a:pt x="0" y="297"/>
                </a:cubicBezTo>
                <a:cubicBezTo>
                  <a:pt x="0" y="134"/>
                  <a:pt x="134" y="0"/>
                  <a:pt x="296" y="0"/>
                </a:cubicBezTo>
                <a:cubicBezTo>
                  <a:pt x="466" y="0"/>
                  <a:pt x="600" y="134"/>
                  <a:pt x="600" y="297"/>
                </a:cubicBezTo>
                <a:cubicBezTo>
                  <a:pt x="600" y="466"/>
                  <a:pt x="466" y="601"/>
                  <a:pt x="296" y="601"/>
                </a:cubicBezTo>
                <a:close/>
                <a:moveTo>
                  <a:pt x="56" y="297"/>
                </a:moveTo>
                <a:lnTo>
                  <a:pt x="56" y="297"/>
                </a:lnTo>
                <a:cubicBezTo>
                  <a:pt x="56" y="367"/>
                  <a:pt x="84" y="431"/>
                  <a:pt x="127" y="473"/>
                </a:cubicBezTo>
                <a:cubicBezTo>
                  <a:pt x="296" y="297"/>
                  <a:pt x="296" y="297"/>
                  <a:pt x="296" y="297"/>
                </a:cubicBezTo>
                <a:cubicBezTo>
                  <a:pt x="296" y="56"/>
                  <a:pt x="296" y="56"/>
                  <a:pt x="296" y="56"/>
                </a:cubicBezTo>
                <a:cubicBezTo>
                  <a:pt x="162" y="56"/>
                  <a:pt x="56" y="162"/>
                  <a:pt x="56" y="297"/>
                </a:cubicBezTo>
                <a:close/>
              </a:path>
            </a:pathLst>
          </a:custGeom>
          <a:solidFill>
            <a:srgbClr val="159EBE"/>
          </a:solidFill>
          <a:ln w="9525">
            <a:noFill/>
          </a:ln>
        </p:spPr>
        <p:txBody>
          <a:bodyPr/>
          <a:lstStyle/>
          <a:p>
            <a:endParaRPr lang="zh-CN" altLang="en-US"/>
          </a:p>
        </p:txBody>
      </p:sp>
      <p:sp>
        <p:nvSpPr>
          <p:cNvPr id="5" name="Freeform 217"/>
          <p:cNvSpPr>
            <a:spLocks noEditPoints="1"/>
          </p:cNvSpPr>
          <p:nvPr userDrawn="1"/>
        </p:nvSpPr>
        <p:spPr>
          <a:xfrm>
            <a:off x="514985" y="4374515"/>
            <a:ext cx="127635" cy="111125"/>
          </a:xfrm>
          <a:custGeom>
            <a:avLst/>
            <a:gdLst/>
            <a:ahLst/>
            <a:cxnLst>
              <a:cxn ang="0">
                <a:pos x="911908846" y="689827597"/>
              </a:cxn>
              <a:cxn ang="0">
                <a:pos x="0" y="689827597"/>
              </a:cxn>
              <a:cxn ang="0">
                <a:pos x="0" y="0"/>
              </a:cxn>
              <a:cxn ang="0">
                <a:pos x="58455169" y="0"/>
              </a:cxn>
              <a:cxn ang="0">
                <a:pos x="58455169" y="630358095"/>
              </a:cxn>
              <a:cxn ang="0">
                <a:pos x="911908846" y="630358095"/>
              </a:cxn>
              <a:cxn ang="0">
                <a:pos x="911908846" y="689827597"/>
              </a:cxn>
              <a:cxn ang="0">
                <a:pos x="853453677" y="261660290"/>
              </a:cxn>
              <a:cxn ang="0">
                <a:pos x="830069558" y="273551431"/>
              </a:cxn>
              <a:cxn ang="0">
                <a:pos x="771614388" y="214085378"/>
              </a:cxn>
              <a:cxn ang="0">
                <a:pos x="491028892" y="499531399"/>
              </a:cxn>
              <a:cxn ang="0">
                <a:pos x="467644773" y="499531399"/>
              </a:cxn>
              <a:cxn ang="0">
                <a:pos x="362424785" y="404381576"/>
              </a:cxn>
              <a:cxn ang="0">
                <a:pos x="187059277" y="582786632"/>
              </a:cxn>
              <a:cxn ang="0">
                <a:pos x="93529638" y="499531399"/>
              </a:cxn>
              <a:cxn ang="0">
                <a:pos x="350734435" y="237871109"/>
              </a:cxn>
              <a:cxn ang="0">
                <a:pos x="374115135" y="237871109"/>
              </a:cxn>
              <a:cxn ang="0">
                <a:pos x="479335123" y="344915523"/>
              </a:cxn>
              <a:cxn ang="0">
                <a:pos x="689778519" y="130830145"/>
              </a:cxn>
              <a:cxn ang="0">
                <a:pos x="631319931" y="71360643"/>
              </a:cxn>
              <a:cxn ang="0">
                <a:pos x="643013700" y="47574912"/>
              </a:cxn>
              <a:cxn ang="0">
                <a:pos x="830069558" y="47574912"/>
              </a:cxn>
              <a:cxn ang="0">
                <a:pos x="853453677" y="71360643"/>
              </a:cxn>
              <a:cxn ang="0">
                <a:pos x="853453677" y="261660290"/>
              </a:cxn>
            </a:cxnLst>
            <a:rect l="0" t="0" r="0" b="0"/>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159EBE"/>
          </a:solidFill>
          <a:ln w="9525">
            <a:noFill/>
          </a:ln>
        </p:spPr>
        <p:txBody>
          <a:bodyPr/>
          <a:lstStyle/>
          <a:p>
            <a:endParaRPr lang="zh-CN" altLang="en-US"/>
          </a:p>
        </p:txBody>
      </p:sp>
      <p:sp>
        <p:nvSpPr>
          <p:cNvPr id="6" name="Freeform 79"/>
          <p:cNvSpPr/>
          <p:nvPr userDrawn="1"/>
        </p:nvSpPr>
        <p:spPr>
          <a:xfrm>
            <a:off x="514985" y="4585970"/>
            <a:ext cx="127000" cy="128270"/>
          </a:xfrm>
          <a:custGeom>
            <a:avLst/>
            <a:gdLst/>
            <a:ahLst/>
            <a:cxnLst>
              <a:cxn ang="0">
                <a:pos x="2147483646" y="2147483646"/>
              </a:cxn>
              <a:cxn ang="0">
                <a:pos x="2147483646" y="2147483646"/>
              </a:cxn>
              <a:cxn ang="0">
                <a:pos x="0"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601" h="602">
                <a:moveTo>
                  <a:pt x="296" y="601"/>
                </a:moveTo>
                <a:lnTo>
                  <a:pt x="296" y="601"/>
                </a:lnTo>
                <a:cubicBezTo>
                  <a:pt x="134" y="601"/>
                  <a:pt x="0" y="466"/>
                  <a:pt x="0" y="297"/>
                </a:cubicBezTo>
                <a:cubicBezTo>
                  <a:pt x="0" y="134"/>
                  <a:pt x="134" y="0"/>
                  <a:pt x="296" y="0"/>
                </a:cubicBezTo>
                <a:cubicBezTo>
                  <a:pt x="466" y="0"/>
                  <a:pt x="600" y="134"/>
                  <a:pt x="600" y="297"/>
                </a:cubicBezTo>
                <a:cubicBezTo>
                  <a:pt x="600" y="466"/>
                  <a:pt x="466" y="601"/>
                  <a:pt x="296" y="601"/>
                </a:cubicBezTo>
                <a:close/>
                <a:moveTo>
                  <a:pt x="56" y="297"/>
                </a:moveTo>
                <a:lnTo>
                  <a:pt x="56" y="297"/>
                </a:lnTo>
                <a:cubicBezTo>
                  <a:pt x="56" y="367"/>
                  <a:pt x="84" y="431"/>
                  <a:pt x="127" y="473"/>
                </a:cubicBezTo>
                <a:cubicBezTo>
                  <a:pt x="296" y="297"/>
                  <a:pt x="296" y="297"/>
                  <a:pt x="296" y="297"/>
                </a:cubicBezTo>
                <a:cubicBezTo>
                  <a:pt x="296" y="56"/>
                  <a:pt x="296" y="56"/>
                  <a:pt x="296" y="56"/>
                </a:cubicBezTo>
                <a:cubicBezTo>
                  <a:pt x="162" y="56"/>
                  <a:pt x="56" y="162"/>
                  <a:pt x="56" y="297"/>
                </a:cubicBezTo>
                <a:close/>
              </a:path>
            </a:pathLst>
          </a:custGeom>
          <a:solidFill>
            <a:srgbClr val="159EBE"/>
          </a:solidFill>
          <a:ln w="9525">
            <a:noFill/>
          </a:ln>
        </p:spPr>
        <p:txBody>
          <a:bodyPr/>
          <a:lstStyle/>
          <a:p>
            <a:endParaRPr lang="zh-CN" altLang="en-US"/>
          </a:p>
        </p:txBody>
      </p:sp>
      <p:cxnSp>
        <p:nvCxnSpPr>
          <p:cNvPr id="57" name="直接连接符 56"/>
          <p:cNvCxnSpPr>
            <a:endCxn id="58" idx="1"/>
          </p:cNvCxnSpPr>
          <p:nvPr userDrawn="1"/>
        </p:nvCxnSpPr>
        <p:spPr>
          <a:xfrm flipV="1">
            <a:off x="-3810" y="4947920"/>
            <a:ext cx="7740000" cy="254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707630" y="4840605"/>
            <a:ext cx="833755" cy="213995"/>
          </a:xfrm>
          <a:prstGeom prst="rect">
            <a:avLst/>
          </a:prstGeom>
          <a:noFill/>
          <a:ln>
            <a:noFill/>
          </a:ln>
        </p:spPr>
        <p:txBody>
          <a:bodyPr wrap="square" rtlCol="0">
            <a:spAutoFit/>
            <a:scene3d>
              <a:camera prst="orthographicFront"/>
              <a:lightRig rig="threePt" dir="t"/>
            </a:scene3d>
          </a:bodyPr>
          <a:lstStyle/>
          <a:p>
            <a:r>
              <a:rPr lang="zh-CN" altLang="en-US" sz="800" b="1">
                <a:solidFill>
                  <a:srgbClr val="00A4C5"/>
                </a:solidFill>
                <a:effectLst/>
                <a:latin typeface="楷体" panose="02010609060101010101" charset="-122"/>
                <a:ea typeface="楷体" panose="02010609060101010101" charset="-122"/>
              </a:rPr>
              <a:t>月度信息发布</a:t>
            </a:r>
            <a:endParaRPr lang="zh-CN" altLang="en-US" sz="800" b="1">
              <a:solidFill>
                <a:srgbClr val="00A4C5"/>
              </a:solidFill>
              <a:effectLst/>
              <a:latin typeface="楷体" panose="02010609060101010101" charset="-122"/>
              <a:ea typeface="楷体" panose="02010609060101010101" charset="-122"/>
            </a:endParaRPr>
          </a:p>
        </p:txBody>
      </p:sp>
      <p:cxnSp>
        <p:nvCxnSpPr>
          <p:cNvPr id="59" name="直接连接符 58"/>
          <p:cNvCxnSpPr/>
          <p:nvPr userDrawn="1"/>
        </p:nvCxnSpPr>
        <p:spPr>
          <a:xfrm>
            <a:off x="8496300" y="4947603"/>
            <a:ext cx="648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userDrawn="1"/>
        </p:nvSpPr>
        <p:spPr>
          <a:xfrm>
            <a:off x="608330" y="2271395"/>
            <a:ext cx="554990"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同比</a:t>
            </a:r>
            <a:endParaRPr lang="zh-CN" altLang="en-US" sz="800">
              <a:solidFill>
                <a:srgbClr val="00A4C5"/>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609600" y="2496185"/>
            <a:ext cx="554990"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份额</a:t>
            </a:r>
            <a:endParaRPr lang="zh-CN" altLang="en-US" sz="800">
              <a:solidFill>
                <a:srgbClr val="00A4C5"/>
              </a:solidFill>
              <a:latin typeface="微软雅黑" panose="020B0503020204020204" pitchFamily="34" charset="-122"/>
              <a:ea typeface="微软雅黑" panose="020B0503020204020204" pitchFamily="34" charset="-122"/>
            </a:endParaRPr>
          </a:p>
        </p:txBody>
      </p:sp>
      <p:sp>
        <p:nvSpPr>
          <p:cNvPr id="8" name="文本框 7"/>
          <p:cNvSpPr txBox="1"/>
          <p:nvPr userDrawn="1"/>
        </p:nvSpPr>
        <p:spPr>
          <a:xfrm>
            <a:off x="610235" y="4323715"/>
            <a:ext cx="554990"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同比</a:t>
            </a:r>
            <a:endParaRPr lang="zh-CN" altLang="en-US" sz="800">
              <a:solidFill>
                <a:srgbClr val="00A4C5"/>
              </a:solidFill>
              <a:latin typeface="微软雅黑" panose="020B0503020204020204" pitchFamily="34" charset="-122"/>
              <a:ea typeface="微软雅黑" panose="020B0503020204020204" pitchFamily="34" charset="-122"/>
            </a:endParaRPr>
          </a:p>
        </p:txBody>
      </p:sp>
      <p:sp>
        <p:nvSpPr>
          <p:cNvPr id="9" name="文本框 8"/>
          <p:cNvSpPr txBox="1"/>
          <p:nvPr userDrawn="1"/>
        </p:nvSpPr>
        <p:spPr>
          <a:xfrm>
            <a:off x="611505" y="4548505"/>
            <a:ext cx="554990"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份额</a:t>
            </a:r>
            <a:endParaRPr lang="zh-CN" altLang="en-US" sz="800">
              <a:solidFill>
                <a:srgbClr val="00A4C5"/>
              </a:solidFill>
              <a:latin typeface="微软雅黑" panose="020B0503020204020204" pitchFamily="34" charset="-122"/>
              <a:ea typeface="微软雅黑" panose="020B0503020204020204" pitchFamily="34" charset="-122"/>
            </a:endParaRPr>
          </a:p>
        </p:txBody>
      </p:sp>
      <p:pic>
        <p:nvPicPr>
          <p:cNvPr id="14" name="图片 2" descr="乘联会组合LOGO"/>
          <p:cNvPicPr>
            <a:picLocks noChangeAspect="1"/>
          </p:cNvPicPr>
          <p:nvPr userDrawn="1"/>
        </p:nvPicPr>
        <p:blipFill>
          <a:blip r:embed="rId3">
            <a:alphaModFix amt="8000"/>
            <a:grayscl/>
          </a:blip>
          <a:stretch>
            <a:fillRect/>
          </a:stretch>
        </p:blipFill>
        <p:spPr>
          <a:xfrm rot="19680000">
            <a:off x="960120" y="1647825"/>
            <a:ext cx="1310640" cy="430530"/>
          </a:xfrm>
          <a:prstGeom prst="rect">
            <a:avLst/>
          </a:prstGeom>
          <a:noFill/>
          <a:ln w="9525">
            <a:noFill/>
          </a:ln>
        </p:spPr>
      </p:pic>
      <p:pic>
        <p:nvPicPr>
          <p:cNvPr id="16" name="图片 15" descr="乘联会组合LOGO"/>
          <p:cNvPicPr>
            <a:picLocks noChangeAspect="1"/>
          </p:cNvPicPr>
          <p:nvPr userDrawn="1"/>
        </p:nvPicPr>
        <p:blipFill>
          <a:blip r:embed="rId3">
            <a:alphaModFix amt="8000"/>
            <a:grayscl/>
          </a:blip>
          <a:stretch>
            <a:fillRect/>
          </a:stretch>
        </p:blipFill>
        <p:spPr>
          <a:xfrm rot="19680000">
            <a:off x="960120" y="3571240"/>
            <a:ext cx="1310640" cy="430530"/>
          </a:xfrm>
          <a:prstGeom prst="rect">
            <a:avLst/>
          </a:prstGeom>
          <a:noFill/>
          <a:ln w="9525">
            <a:noFill/>
          </a:ln>
        </p:spPr>
      </p:pic>
      <p:pic>
        <p:nvPicPr>
          <p:cNvPr id="17" name="图片 2" descr="乘联会组合LOGO"/>
          <p:cNvPicPr>
            <a:picLocks noChangeAspect="1"/>
          </p:cNvPicPr>
          <p:nvPr userDrawn="1"/>
        </p:nvPicPr>
        <p:blipFill>
          <a:blip r:embed="rId3">
            <a:alphaModFix amt="8000"/>
            <a:grayscl/>
          </a:blip>
          <a:stretch>
            <a:fillRect/>
          </a:stretch>
        </p:blipFill>
        <p:spPr>
          <a:xfrm rot="19680000">
            <a:off x="3776345" y="1647190"/>
            <a:ext cx="1310640" cy="430530"/>
          </a:xfrm>
          <a:prstGeom prst="rect">
            <a:avLst/>
          </a:prstGeom>
          <a:noFill/>
          <a:ln w="9525">
            <a:noFill/>
          </a:ln>
        </p:spPr>
      </p:pic>
      <p:pic>
        <p:nvPicPr>
          <p:cNvPr id="18" name="图片 2" descr="乘联会组合LOGO"/>
          <p:cNvPicPr>
            <a:picLocks noChangeAspect="1"/>
          </p:cNvPicPr>
          <p:nvPr userDrawn="1"/>
        </p:nvPicPr>
        <p:blipFill>
          <a:blip r:embed="rId3">
            <a:alphaModFix amt="8000"/>
            <a:grayscl/>
          </a:blip>
          <a:stretch>
            <a:fillRect/>
          </a:stretch>
        </p:blipFill>
        <p:spPr>
          <a:xfrm rot="19680000">
            <a:off x="6491605" y="1647825"/>
            <a:ext cx="1310640" cy="430530"/>
          </a:xfrm>
          <a:prstGeom prst="rect">
            <a:avLst/>
          </a:prstGeom>
          <a:noFill/>
          <a:ln w="9525">
            <a:noFill/>
          </a:ln>
        </p:spPr>
      </p:pic>
      <p:pic>
        <p:nvPicPr>
          <p:cNvPr id="19" name="图片 18" descr="乘联会组合LOGO"/>
          <p:cNvPicPr>
            <a:picLocks noChangeAspect="1"/>
          </p:cNvPicPr>
          <p:nvPr userDrawn="1"/>
        </p:nvPicPr>
        <p:blipFill>
          <a:blip r:embed="rId3">
            <a:alphaModFix amt="8000"/>
            <a:grayscl/>
          </a:blip>
          <a:stretch>
            <a:fillRect/>
          </a:stretch>
        </p:blipFill>
        <p:spPr>
          <a:xfrm rot="19680000">
            <a:off x="3776345" y="3571240"/>
            <a:ext cx="1310640" cy="430530"/>
          </a:xfrm>
          <a:prstGeom prst="rect">
            <a:avLst/>
          </a:prstGeom>
          <a:noFill/>
          <a:ln w="9525">
            <a:noFill/>
          </a:ln>
        </p:spPr>
      </p:pic>
      <p:pic>
        <p:nvPicPr>
          <p:cNvPr id="20" name="图片 19" descr="乘联会组合LOGO"/>
          <p:cNvPicPr>
            <a:picLocks noChangeAspect="1"/>
          </p:cNvPicPr>
          <p:nvPr userDrawn="1"/>
        </p:nvPicPr>
        <p:blipFill>
          <a:blip r:embed="rId3">
            <a:alphaModFix amt="8000"/>
            <a:grayscl/>
          </a:blip>
          <a:stretch>
            <a:fillRect/>
          </a:stretch>
        </p:blipFill>
        <p:spPr>
          <a:xfrm rot="19680000">
            <a:off x="6491605" y="3570605"/>
            <a:ext cx="1310640" cy="430530"/>
          </a:xfrm>
          <a:prstGeom prst="rect">
            <a:avLst/>
          </a:prstGeom>
          <a:noFill/>
          <a:ln w="9525">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stretch>
            <a:fillRect/>
          </a:stretch>
        </p:blipFill>
        <p:spPr>
          <a:xfrm>
            <a:off x="-3810" y="0"/>
            <a:ext cx="9157970" cy="5141595"/>
          </a:xfrm>
          <a:prstGeom prst="rect">
            <a:avLst/>
          </a:prstGeom>
        </p:spPr>
      </p:pic>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pic>
        <p:nvPicPr>
          <p:cNvPr id="56" name="图片 55" descr="乘联会组合LOGO"/>
          <p:cNvPicPr>
            <a:picLocks noChangeAspect="1"/>
          </p:cNvPicPr>
          <p:nvPr userDrawn="1"/>
        </p:nvPicPr>
        <p:blipFill>
          <a:blip r:embed="rId3"/>
          <a:stretch>
            <a:fillRect/>
          </a:stretch>
        </p:blipFill>
        <p:spPr>
          <a:xfrm>
            <a:off x="79686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a:endCxn id="58" idx="1"/>
          </p:cNvCxnSpPr>
          <p:nvPr userDrawn="1"/>
        </p:nvCxnSpPr>
        <p:spPr>
          <a:xfrm flipV="1">
            <a:off x="-3810" y="4947920"/>
            <a:ext cx="7740000" cy="254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707630" y="4840605"/>
            <a:ext cx="833755" cy="213995"/>
          </a:xfrm>
          <a:prstGeom prst="rect">
            <a:avLst/>
          </a:prstGeom>
          <a:noFill/>
          <a:ln>
            <a:noFill/>
          </a:ln>
        </p:spPr>
        <p:txBody>
          <a:bodyPr wrap="square" rtlCol="0">
            <a:spAutoFit/>
            <a:scene3d>
              <a:camera prst="orthographicFront"/>
              <a:lightRig rig="threePt" dir="t"/>
            </a:scene3d>
          </a:bodyPr>
          <a:lstStyle/>
          <a:p>
            <a:r>
              <a:rPr lang="zh-CN" altLang="en-US" sz="800" b="1">
                <a:solidFill>
                  <a:srgbClr val="00A4C5"/>
                </a:solidFill>
                <a:effectLst/>
                <a:latin typeface="楷体" panose="02010609060101010101" charset="-122"/>
                <a:ea typeface="楷体" panose="02010609060101010101" charset="-122"/>
              </a:rPr>
              <a:t>月度信息发布</a:t>
            </a:r>
            <a:endParaRPr lang="zh-CN" altLang="en-US" sz="800" b="1">
              <a:solidFill>
                <a:srgbClr val="00A4C5"/>
              </a:solidFill>
              <a:effectLst/>
              <a:latin typeface="楷体" panose="02010609060101010101" charset="-122"/>
              <a:ea typeface="楷体" panose="02010609060101010101" charset="-122"/>
            </a:endParaRPr>
          </a:p>
        </p:txBody>
      </p:sp>
      <p:cxnSp>
        <p:nvCxnSpPr>
          <p:cNvPr id="59" name="直接连接符 58"/>
          <p:cNvCxnSpPr/>
          <p:nvPr userDrawn="1"/>
        </p:nvCxnSpPr>
        <p:spPr>
          <a:xfrm>
            <a:off x="8496300" y="4947603"/>
            <a:ext cx="648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a:xfrm>
            <a:off x="8736330" y="4910455"/>
            <a:ext cx="414020" cy="273685"/>
          </a:xfrm>
        </p:spPr>
        <p:txBody>
          <a:bodyPr/>
          <a:lstStyle>
            <a:lvl1pPr>
              <a:defRPr sz="800">
                <a:solidFill>
                  <a:srgbClr val="159EBE"/>
                </a:solidFill>
              </a:defRPr>
            </a:lvl1pPr>
          </a:lstStyle>
          <a:p>
            <a:fld id="{82952373-7980-4DA7-9ADE-54D716DB38BB}" type="slidenum">
              <a:rPr lang="zh-CN" altLang="en-US" smtClean="0"/>
            </a:fld>
            <a:endParaRPr lang="zh-CN" altLang="en-US"/>
          </a:p>
        </p:txBody>
      </p:sp>
      <p:graphicFrame>
        <p:nvGraphicFramePr>
          <p:cNvPr id="2" name="表格 1"/>
          <p:cNvGraphicFramePr/>
          <p:nvPr userDrawn="1"/>
        </p:nvGraphicFramePr>
        <p:xfrm>
          <a:off x="-6350" y="4993640"/>
          <a:ext cx="2514600" cy="149860"/>
        </p:xfrm>
        <a:graphic>
          <a:graphicData uri="http://schemas.openxmlformats.org/drawingml/2006/table">
            <a:tbl>
              <a:tblPr firstRow="1" bandRow="1">
                <a:tableStyleId>{5C22544A-7EE6-4342-B048-85BDC9FD1C3A}</a:tableStyleId>
              </a:tblPr>
              <a:tblGrid>
                <a:gridCol w="598805"/>
                <a:gridCol w="683260"/>
                <a:gridCol w="633730"/>
                <a:gridCol w="598805"/>
              </a:tblGrid>
              <a:tr h="149860">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总体市场</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159EBE"/>
                    </a:solidFill>
                  </a:tcPr>
                </a:tc>
                <a:tc>
                  <a:txBody>
                    <a:bodyPr/>
                    <a:lstStyle/>
                    <a:p>
                      <a:pPr marL="0" indent="0" algn="ctr">
                        <a:lnSpc>
                          <a:spcPct val="40000"/>
                        </a:lnSpc>
                        <a:buNone/>
                      </a:pPr>
                      <a:r>
                        <a:rPr lang="zh-CN" altLang="en-US" sz="600" b="1" u="none">
                          <a:solidFill>
                            <a:schemeClr val="bg1"/>
                          </a:solidFill>
                          <a:latin typeface="Arial" panose="020B0604020202020204" pitchFamily="34" charset="0"/>
                          <a:ea typeface="微软雅黑" panose="020B0503020204020204" pitchFamily="34" charset="-122"/>
                        </a:rPr>
                        <a:t>新能源市场</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E5E5E5"/>
                    </a:solidFill>
                  </a:tcPr>
                </a:tc>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厂商排名</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E5E5E5"/>
                    </a:solidFill>
                  </a:tcPr>
                </a:tc>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市场分析</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cap="flat">
                      <a:noFill/>
                    </a:lnR>
                    <a:lnT cap="flat">
                      <a:noFill/>
                    </a:lnT>
                    <a:lnB cap="flat">
                      <a:noFill/>
                    </a:lnB>
                    <a:lnTlToBr>
                      <a:noFill/>
                    </a:lnTlToBr>
                    <a:lnBlToTr>
                      <a:noFill/>
                    </a:lnBlToTr>
                    <a:solidFill>
                      <a:srgbClr val="E5E5E5"/>
                    </a:solidFill>
                  </a:tcPr>
                </a:tc>
              </a:tr>
            </a:tbl>
          </a:graphicData>
        </a:graphic>
      </p:graphicFrame>
      <p:pic>
        <p:nvPicPr>
          <p:cNvPr id="3" name="图片 2" descr="乘联会组合LOGO"/>
          <p:cNvPicPr>
            <a:picLocks noChangeAspect="1"/>
          </p:cNvPicPr>
          <p:nvPr userDrawn="1"/>
        </p:nvPicPr>
        <p:blipFill>
          <a:blip r:embed="rId3">
            <a:alphaModFix amt="8000"/>
            <a:grayscl/>
          </a:blip>
          <a:stretch>
            <a:fillRect/>
          </a:stretch>
        </p:blipFill>
        <p:spPr>
          <a:xfrm rot="19680000">
            <a:off x="960120" y="1647825"/>
            <a:ext cx="1310640" cy="430530"/>
          </a:xfrm>
          <a:prstGeom prst="rect">
            <a:avLst/>
          </a:prstGeom>
          <a:noFill/>
          <a:ln w="9525">
            <a:noFill/>
          </a:ln>
        </p:spPr>
      </p:pic>
      <p:pic>
        <p:nvPicPr>
          <p:cNvPr id="10" name="图片 9" descr="乘联会组合LOGO"/>
          <p:cNvPicPr>
            <a:picLocks noChangeAspect="1"/>
          </p:cNvPicPr>
          <p:nvPr userDrawn="1"/>
        </p:nvPicPr>
        <p:blipFill>
          <a:blip r:embed="rId3">
            <a:alphaModFix amt="8000"/>
            <a:grayscl/>
          </a:blip>
          <a:stretch>
            <a:fillRect/>
          </a:stretch>
        </p:blipFill>
        <p:spPr>
          <a:xfrm rot="19680000">
            <a:off x="960120" y="3571240"/>
            <a:ext cx="1310640" cy="430530"/>
          </a:xfrm>
          <a:prstGeom prst="rect">
            <a:avLst/>
          </a:prstGeom>
          <a:noFill/>
          <a:ln w="9525">
            <a:noFill/>
          </a:ln>
        </p:spPr>
      </p:pic>
      <p:pic>
        <p:nvPicPr>
          <p:cNvPr id="13" name="图片 2" descr="乘联会组合LOGO"/>
          <p:cNvPicPr>
            <a:picLocks noChangeAspect="1"/>
          </p:cNvPicPr>
          <p:nvPr userDrawn="1"/>
        </p:nvPicPr>
        <p:blipFill>
          <a:blip r:embed="rId3">
            <a:alphaModFix amt="8000"/>
            <a:grayscl/>
          </a:blip>
          <a:stretch>
            <a:fillRect/>
          </a:stretch>
        </p:blipFill>
        <p:spPr>
          <a:xfrm rot="19680000">
            <a:off x="3776345" y="1647190"/>
            <a:ext cx="1310640" cy="430530"/>
          </a:xfrm>
          <a:prstGeom prst="rect">
            <a:avLst/>
          </a:prstGeom>
          <a:noFill/>
          <a:ln w="9525">
            <a:noFill/>
          </a:ln>
        </p:spPr>
      </p:pic>
      <p:pic>
        <p:nvPicPr>
          <p:cNvPr id="14" name="图片 2" descr="乘联会组合LOGO"/>
          <p:cNvPicPr>
            <a:picLocks noChangeAspect="1"/>
          </p:cNvPicPr>
          <p:nvPr userDrawn="1"/>
        </p:nvPicPr>
        <p:blipFill>
          <a:blip r:embed="rId3">
            <a:alphaModFix amt="8000"/>
            <a:grayscl/>
          </a:blip>
          <a:stretch>
            <a:fillRect/>
          </a:stretch>
        </p:blipFill>
        <p:spPr>
          <a:xfrm rot="19680000">
            <a:off x="6491605" y="1647825"/>
            <a:ext cx="1310640" cy="430530"/>
          </a:xfrm>
          <a:prstGeom prst="rect">
            <a:avLst/>
          </a:prstGeom>
          <a:noFill/>
          <a:ln w="9525">
            <a:noFill/>
          </a:ln>
        </p:spPr>
      </p:pic>
      <p:pic>
        <p:nvPicPr>
          <p:cNvPr id="16" name="图片 15" descr="乘联会组合LOGO"/>
          <p:cNvPicPr>
            <a:picLocks noChangeAspect="1"/>
          </p:cNvPicPr>
          <p:nvPr userDrawn="1"/>
        </p:nvPicPr>
        <p:blipFill>
          <a:blip r:embed="rId3">
            <a:alphaModFix amt="8000"/>
            <a:grayscl/>
          </a:blip>
          <a:stretch>
            <a:fillRect/>
          </a:stretch>
        </p:blipFill>
        <p:spPr>
          <a:xfrm rot="19680000">
            <a:off x="3776345" y="3571240"/>
            <a:ext cx="1310640" cy="430530"/>
          </a:xfrm>
          <a:prstGeom prst="rect">
            <a:avLst/>
          </a:prstGeom>
          <a:noFill/>
          <a:ln w="9525">
            <a:noFill/>
          </a:ln>
        </p:spPr>
      </p:pic>
      <p:pic>
        <p:nvPicPr>
          <p:cNvPr id="17" name="图片 16" descr="乘联会组合LOGO"/>
          <p:cNvPicPr>
            <a:picLocks noChangeAspect="1"/>
          </p:cNvPicPr>
          <p:nvPr userDrawn="1"/>
        </p:nvPicPr>
        <p:blipFill>
          <a:blip r:embed="rId3">
            <a:alphaModFix amt="8000"/>
            <a:grayscl/>
          </a:blip>
          <a:stretch>
            <a:fillRect/>
          </a:stretch>
        </p:blipFill>
        <p:spPr>
          <a:xfrm rot="19680000">
            <a:off x="6491605" y="3570605"/>
            <a:ext cx="1310640" cy="430530"/>
          </a:xfrm>
          <a:prstGeom prst="rect">
            <a:avLst/>
          </a:prstGeom>
          <a:noFill/>
          <a:ln w="9525">
            <a:noFill/>
          </a:ln>
        </p:spPr>
      </p:pic>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stretch>
            <a:fillRect/>
          </a:stretch>
        </p:blipFill>
        <p:spPr>
          <a:xfrm>
            <a:off x="-3810" y="0"/>
            <a:ext cx="9157970" cy="5141595"/>
          </a:xfrm>
          <a:prstGeom prst="rect">
            <a:avLst/>
          </a:prstGeom>
        </p:spPr>
      </p:pic>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pic>
        <p:nvPicPr>
          <p:cNvPr id="56" name="图片 55" descr="乘联会组合LOGO"/>
          <p:cNvPicPr>
            <a:picLocks noChangeAspect="1"/>
          </p:cNvPicPr>
          <p:nvPr userDrawn="1"/>
        </p:nvPicPr>
        <p:blipFill>
          <a:blip r:embed="rId3"/>
          <a:stretch>
            <a:fillRect/>
          </a:stretch>
        </p:blipFill>
        <p:spPr>
          <a:xfrm>
            <a:off x="79686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Slide Number Placeholder 5"/>
          <p:cNvSpPr>
            <a:spLocks noGrp="1"/>
          </p:cNvSpPr>
          <p:nvPr>
            <p:ph type="sldNum" sz="quarter" idx="12"/>
          </p:nvPr>
        </p:nvSpPr>
        <p:spPr>
          <a:xfrm>
            <a:off x="8736330" y="4910455"/>
            <a:ext cx="414020" cy="273685"/>
          </a:xfrm>
        </p:spPr>
        <p:txBody>
          <a:bodyPr/>
          <a:lstStyle>
            <a:lvl1pPr>
              <a:defRPr sz="800">
                <a:solidFill>
                  <a:srgbClr val="159EBE"/>
                </a:solidFill>
              </a:defRPr>
            </a:lvl1pPr>
          </a:lstStyle>
          <a:p>
            <a:fld id="{82952373-7980-4DA7-9ADE-54D716DB38BB}" type="slidenum">
              <a:rPr lang="zh-CN" altLang="en-US" smtClean="0"/>
            </a:fld>
            <a:endParaRPr lang="zh-CN" altLang="en-US"/>
          </a:p>
        </p:txBody>
      </p:sp>
      <p:graphicFrame>
        <p:nvGraphicFramePr>
          <p:cNvPr id="38" name="表格 37"/>
          <p:cNvGraphicFramePr/>
          <p:nvPr userDrawn="1"/>
        </p:nvGraphicFramePr>
        <p:xfrm>
          <a:off x="-3810" y="4993640"/>
          <a:ext cx="2514600" cy="149860"/>
        </p:xfrm>
        <a:graphic>
          <a:graphicData uri="http://schemas.openxmlformats.org/drawingml/2006/table">
            <a:tbl>
              <a:tblPr firstRow="1" bandRow="1">
                <a:tableStyleId>{5C22544A-7EE6-4342-B048-85BDC9FD1C3A}</a:tableStyleId>
              </a:tblPr>
              <a:tblGrid>
                <a:gridCol w="598805"/>
                <a:gridCol w="683260"/>
                <a:gridCol w="633730"/>
                <a:gridCol w="598805"/>
              </a:tblGrid>
              <a:tr h="149860">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总体市场</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E5E5E5"/>
                    </a:solidFill>
                  </a:tcPr>
                </a:tc>
                <a:tc>
                  <a:txBody>
                    <a:bodyPr/>
                    <a:lstStyle/>
                    <a:p>
                      <a:pPr marL="0" indent="0" algn="ctr">
                        <a:lnSpc>
                          <a:spcPct val="40000"/>
                        </a:lnSpc>
                        <a:buNone/>
                      </a:pPr>
                      <a:r>
                        <a:rPr lang="zh-CN" altLang="en-US" sz="600" b="1" u="none">
                          <a:solidFill>
                            <a:schemeClr val="bg1"/>
                          </a:solidFill>
                          <a:latin typeface="Arial" panose="020B0604020202020204" pitchFamily="34" charset="0"/>
                          <a:ea typeface="微软雅黑" panose="020B0503020204020204" pitchFamily="34" charset="-122"/>
                        </a:rPr>
                        <a:t>新能源市场</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E5E5E5"/>
                    </a:solidFill>
                  </a:tcPr>
                </a:tc>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厂商排名</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E5E5E5"/>
                    </a:solidFill>
                  </a:tcPr>
                </a:tc>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市场分析</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cap="flat">
                      <a:noFill/>
                    </a:lnR>
                    <a:lnT cap="flat">
                      <a:noFill/>
                    </a:lnT>
                    <a:lnB cap="flat">
                      <a:noFill/>
                    </a:lnB>
                    <a:lnTlToBr>
                      <a:noFill/>
                    </a:lnTlToBr>
                    <a:lnBlToTr>
                      <a:noFill/>
                    </a:lnBlToTr>
                    <a:solidFill>
                      <a:srgbClr val="00A4C5"/>
                    </a:solidFill>
                  </a:tcPr>
                </a:tc>
              </a:tr>
            </a:tbl>
          </a:graphicData>
        </a:graphic>
      </p:graphicFrame>
      <p:cxnSp>
        <p:nvCxnSpPr>
          <p:cNvPr id="2" name="直接连接符 1"/>
          <p:cNvCxnSpPr>
            <a:endCxn id="3" idx="1"/>
          </p:cNvCxnSpPr>
          <p:nvPr userDrawn="1"/>
        </p:nvCxnSpPr>
        <p:spPr>
          <a:xfrm flipV="1">
            <a:off x="-3810" y="4947920"/>
            <a:ext cx="7740000" cy="254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userDrawn="1"/>
        </p:nvSpPr>
        <p:spPr>
          <a:xfrm>
            <a:off x="7707630" y="4840605"/>
            <a:ext cx="833755" cy="213995"/>
          </a:xfrm>
          <a:prstGeom prst="rect">
            <a:avLst/>
          </a:prstGeom>
          <a:noFill/>
          <a:ln>
            <a:noFill/>
          </a:ln>
        </p:spPr>
        <p:txBody>
          <a:bodyPr wrap="square" rtlCol="0">
            <a:spAutoFit/>
            <a:scene3d>
              <a:camera prst="orthographicFront"/>
              <a:lightRig rig="threePt" dir="t"/>
            </a:scene3d>
          </a:bodyPr>
          <a:lstStyle/>
          <a:p>
            <a:r>
              <a:rPr lang="zh-CN" altLang="en-US" sz="800" b="1">
                <a:solidFill>
                  <a:srgbClr val="00A4C5"/>
                </a:solidFill>
                <a:effectLst/>
                <a:latin typeface="楷体" panose="02010609060101010101" charset="-122"/>
                <a:ea typeface="楷体" panose="02010609060101010101" charset="-122"/>
              </a:rPr>
              <a:t>月度信息发布</a:t>
            </a:r>
            <a:endParaRPr lang="zh-CN" altLang="en-US" sz="800" b="1">
              <a:solidFill>
                <a:srgbClr val="00A4C5"/>
              </a:solidFill>
              <a:effectLst/>
              <a:latin typeface="楷体" panose="02010609060101010101" charset="-122"/>
              <a:ea typeface="楷体" panose="02010609060101010101" charset="-122"/>
            </a:endParaRPr>
          </a:p>
        </p:txBody>
      </p:sp>
      <p:cxnSp>
        <p:nvCxnSpPr>
          <p:cNvPr id="13" name="直接连接符 12"/>
          <p:cNvCxnSpPr/>
          <p:nvPr userDrawn="1"/>
        </p:nvCxnSpPr>
        <p:spPr>
          <a:xfrm>
            <a:off x="8496300" y="4947603"/>
            <a:ext cx="648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pic>
        <p:nvPicPr>
          <p:cNvPr id="14" name="图片 2" descr="乘联会组合LOGO"/>
          <p:cNvPicPr>
            <a:picLocks noChangeAspect="1"/>
          </p:cNvPicPr>
          <p:nvPr userDrawn="1"/>
        </p:nvPicPr>
        <p:blipFill>
          <a:blip r:embed="rId3">
            <a:alphaModFix amt="8000"/>
            <a:grayscl/>
          </a:blip>
          <a:stretch>
            <a:fillRect/>
          </a:stretch>
        </p:blipFill>
        <p:spPr>
          <a:xfrm rot="19680000">
            <a:off x="960120" y="1647825"/>
            <a:ext cx="1310640" cy="430530"/>
          </a:xfrm>
          <a:prstGeom prst="rect">
            <a:avLst/>
          </a:prstGeom>
          <a:noFill/>
          <a:ln w="9525">
            <a:noFill/>
          </a:ln>
        </p:spPr>
      </p:pic>
      <p:pic>
        <p:nvPicPr>
          <p:cNvPr id="16" name="图片 15" descr="乘联会组合LOGO"/>
          <p:cNvPicPr>
            <a:picLocks noChangeAspect="1"/>
          </p:cNvPicPr>
          <p:nvPr userDrawn="1"/>
        </p:nvPicPr>
        <p:blipFill>
          <a:blip r:embed="rId3">
            <a:alphaModFix amt="8000"/>
            <a:grayscl/>
          </a:blip>
          <a:stretch>
            <a:fillRect/>
          </a:stretch>
        </p:blipFill>
        <p:spPr>
          <a:xfrm rot="19680000">
            <a:off x="960120" y="3571240"/>
            <a:ext cx="1310640" cy="430530"/>
          </a:xfrm>
          <a:prstGeom prst="rect">
            <a:avLst/>
          </a:prstGeom>
          <a:noFill/>
          <a:ln w="9525">
            <a:noFill/>
          </a:ln>
        </p:spPr>
      </p:pic>
      <p:pic>
        <p:nvPicPr>
          <p:cNvPr id="17" name="图片 2" descr="乘联会组合LOGO"/>
          <p:cNvPicPr>
            <a:picLocks noChangeAspect="1"/>
          </p:cNvPicPr>
          <p:nvPr userDrawn="1"/>
        </p:nvPicPr>
        <p:blipFill>
          <a:blip r:embed="rId3">
            <a:alphaModFix amt="8000"/>
            <a:grayscl/>
          </a:blip>
          <a:stretch>
            <a:fillRect/>
          </a:stretch>
        </p:blipFill>
        <p:spPr>
          <a:xfrm rot="19680000">
            <a:off x="3776345" y="1647190"/>
            <a:ext cx="1310640" cy="430530"/>
          </a:xfrm>
          <a:prstGeom prst="rect">
            <a:avLst/>
          </a:prstGeom>
          <a:noFill/>
          <a:ln w="9525">
            <a:noFill/>
          </a:ln>
        </p:spPr>
      </p:pic>
      <p:pic>
        <p:nvPicPr>
          <p:cNvPr id="18" name="图片 2" descr="乘联会组合LOGO"/>
          <p:cNvPicPr>
            <a:picLocks noChangeAspect="1"/>
          </p:cNvPicPr>
          <p:nvPr userDrawn="1"/>
        </p:nvPicPr>
        <p:blipFill>
          <a:blip r:embed="rId3">
            <a:alphaModFix amt="8000"/>
            <a:grayscl/>
          </a:blip>
          <a:stretch>
            <a:fillRect/>
          </a:stretch>
        </p:blipFill>
        <p:spPr>
          <a:xfrm rot="19680000">
            <a:off x="6491605" y="1647825"/>
            <a:ext cx="1310640" cy="430530"/>
          </a:xfrm>
          <a:prstGeom prst="rect">
            <a:avLst/>
          </a:prstGeom>
          <a:noFill/>
          <a:ln w="9525">
            <a:noFill/>
          </a:ln>
        </p:spPr>
      </p:pic>
      <p:pic>
        <p:nvPicPr>
          <p:cNvPr id="19" name="图片 18" descr="乘联会组合LOGO"/>
          <p:cNvPicPr>
            <a:picLocks noChangeAspect="1"/>
          </p:cNvPicPr>
          <p:nvPr userDrawn="1"/>
        </p:nvPicPr>
        <p:blipFill>
          <a:blip r:embed="rId3">
            <a:alphaModFix amt="8000"/>
            <a:grayscl/>
          </a:blip>
          <a:stretch>
            <a:fillRect/>
          </a:stretch>
        </p:blipFill>
        <p:spPr>
          <a:xfrm rot="19680000">
            <a:off x="3776345" y="3571240"/>
            <a:ext cx="1310640" cy="430530"/>
          </a:xfrm>
          <a:prstGeom prst="rect">
            <a:avLst/>
          </a:prstGeom>
          <a:noFill/>
          <a:ln w="9525">
            <a:noFill/>
          </a:ln>
        </p:spPr>
      </p:pic>
      <p:pic>
        <p:nvPicPr>
          <p:cNvPr id="20" name="图片 19" descr="乘联会组合LOGO"/>
          <p:cNvPicPr>
            <a:picLocks noChangeAspect="1"/>
          </p:cNvPicPr>
          <p:nvPr userDrawn="1"/>
        </p:nvPicPr>
        <p:blipFill>
          <a:blip r:embed="rId3">
            <a:alphaModFix amt="8000"/>
            <a:grayscl/>
          </a:blip>
          <a:stretch>
            <a:fillRect/>
          </a:stretch>
        </p:blipFill>
        <p:spPr>
          <a:xfrm rot="19680000">
            <a:off x="6491605" y="3570605"/>
            <a:ext cx="1310640" cy="430530"/>
          </a:xfrm>
          <a:prstGeom prst="rect">
            <a:avLst/>
          </a:prstGeom>
          <a:noFill/>
          <a:ln w="9525">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endPar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endParaRP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endParaRPr lang="zh-CN" altLang="en-US" sz="1400" b="1">
              <a:solidFill>
                <a:srgbClr val="159EBE"/>
              </a:solidFill>
              <a:latin typeface="微软雅黑" panose="020B0503020204020204" pitchFamily="34" charset="-122"/>
              <a:ea typeface="微软雅黑" panose="020B0503020204020204" pitchFamily="34" charset="-122"/>
            </a:endParaRP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pic>
        <p:nvPicPr>
          <p:cNvPr id="30" name="图片 29" descr="乘早读"/>
          <p:cNvPicPr>
            <a:picLocks noChangeAspect="1"/>
          </p:cNvPicPr>
          <p:nvPr userDrawn="1"/>
        </p:nvPicPr>
        <p:blipFill>
          <a:blip r:embed="rId2"/>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3"/>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899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4"/>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660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5" name="直接连接符 4"/>
          <p:cNvCxnSpPr/>
          <p:nvPr userDrawn="1"/>
        </p:nvCxnSpPr>
        <p:spPr>
          <a:xfrm>
            <a:off x="2122805" y="781685"/>
            <a:ext cx="0" cy="906780"/>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241"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8" name="图形 7"/>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6310" y="1481455"/>
            <a:ext cx="213995" cy="213995"/>
          </a:xfrm>
          <a:prstGeom prst="rect">
            <a:avLst/>
          </a:prstGeom>
        </p:spPr>
      </p:pic>
      <p:sp>
        <p:nvSpPr>
          <p:cNvPr id="7" name="文本框 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endPar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8"/>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
        <p:nvSpPr>
          <p:cNvPr id="299" name="Freeform 105"/>
          <p:cNvSpPr>
            <a:spLocks noChangeArrowheads="1"/>
          </p:cNvSpPr>
          <p:nvPr userDrawn="1"/>
        </p:nvSpPr>
        <p:spPr bwMode="auto">
          <a:xfrm>
            <a:off x="2229168" y="769303"/>
            <a:ext cx="217487" cy="206375"/>
          </a:xfrm>
          <a:custGeom>
            <a:avLst/>
            <a:gdLst>
              <a:gd name="T0" fmla="*/ 217118 w 602"/>
              <a:gd name="T1" fmla="*/ 109490 h 573"/>
              <a:gd name="T2" fmla="*/ 217118 w 602"/>
              <a:gd name="T3" fmla="*/ 109490 h 573"/>
              <a:gd name="T4" fmla="*/ 207002 w 602"/>
              <a:gd name="T5" fmla="*/ 119575 h 573"/>
              <a:gd name="T6" fmla="*/ 201945 w 602"/>
              <a:gd name="T7" fmla="*/ 117054 h 573"/>
              <a:gd name="T8" fmla="*/ 201945 w 602"/>
              <a:gd name="T9" fmla="*/ 117054 h 573"/>
              <a:gd name="T10" fmla="*/ 109823 w 602"/>
              <a:gd name="T11" fmla="*/ 25572 h 573"/>
              <a:gd name="T12" fmla="*/ 109823 w 602"/>
              <a:gd name="T13" fmla="*/ 25572 h 573"/>
              <a:gd name="T14" fmla="*/ 109823 w 602"/>
              <a:gd name="T15" fmla="*/ 25572 h 573"/>
              <a:gd name="T16" fmla="*/ 109823 w 602"/>
              <a:gd name="T17" fmla="*/ 25572 h 573"/>
              <a:gd name="T18" fmla="*/ 18063 w 602"/>
              <a:gd name="T19" fmla="*/ 117054 h 573"/>
              <a:gd name="T20" fmla="*/ 18063 w 602"/>
              <a:gd name="T21" fmla="*/ 117054 h 573"/>
              <a:gd name="T22" fmla="*/ 10477 w 602"/>
              <a:gd name="T23" fmla="*/ 119575 h 573"/>
              <a:gd name="T24" fmla="*/ 0 w 602"/>
              <a:gd name="T25" fmla="*/ 109490 h 573"/>
              <a:gd name="T26" fmla="*/ 2529 w 602"/>
              <a:gd name="T27" fmla="*/ 101567 h 573"/>
              <a:gd name="T28" fmla="*/ 102237 w 602"/>
              <a:gd name="T29" fmla="*/ 2521 h 573"/>
              <a:gd name="T30" fmla="*/ 109823 w 602"/>
              <a:gd name="T31" fmla="*/ 0 h 573"/>
              <a:gd name="T32" fmla="*/ 109823 w 602"/>
              <a:gd name="T33" fmla="*/ 0 h 573"/>
              <a:gd name="T34" fmla="*/ 109823 w 602"/>
              <a:gd name="T35" fmla="*/ 0 h 573"/>
              <a:gd name="T36" fmla="*/ 109823 w 602"/>
              <a:gd name="T37" fmla="*/ 0 h 573"/>
              <a:gd name="T38" fmla="*/ 109823 w 602"/>
              <a:gd name="T39" fmla="*/ 0 h 573"/>
              <a:gd name="T40" fmla="*/ 109823 w 602"/>
              <a:gd name="T41" fmla="*/ 0 h 573"/>
              <a:gd name="T42" fmla="*/ 109823 w 602"/>
              <a:gd name="T43" fmla="*/ 0 h 573"/>
              <a:gd name="T44" fmla="*/ 109823 w 602"/>
              <a:gd name="T45" fmla="*/ 0 h 573"/>
              <a:gd name="T46" fmla="*/ 117410 w 602"/>
              <a:gd name="T47" fmla="*/ 2521 h 573"/>
              <a:gd name="T48" fmla="*/ 117410 w 602"/>
              <a:gd name="T49" fmla="*/ 2521 h 573"/>
              <a:gd name="T50" fmla="*/ 155703 w 602"/>
              <a:gd name="T51" fmla="*/ 43220 h 573"/>
              <a:gd name="T52" fmla="*/ 155703 w 602"/>
              <a:gd name="T53" fmla="*/ 33135 h 573"/>
              <a:gd name="T54" fmla="*/ 166180 w 602"/>
              <a:gd name="T55" fmla="*/ 22690 h 573"/>
              <a:gd name="T56" fmla="*/ 176295 w 602"/>
              <a:gd name="T57" fmla="*/ 33135 h 573"/>
              <a:gd name="T58" fmla="*/ 176295 w 602"/>
              <a:gd name="T59" fmla="*/ 63389 h 573"/>
              <a:gd name="T60" fmla="*/ 214589 w 602"/>
              <a:gd name="T61" fmla="*/ 101567 h 573"/>
              <a:gd name="T62" fmla="*/ 214589 w 602"/>
              <a:gd name="T63" fmla="*/ 101567 h 573"/>
              <a:gd name="T64" fmla="*/ 217118 w 602"/>
              <a:gd name="T65" fmla="*/ 109490 h 573"/>
              <a:gd name="T66" fmla="*/ 196526 w 602"/>
              <a:gd name="T67" fmla="*/ 124617 h 573"/>
              <a:gd name="T68" fmla="*/ 196526 w 602"/>
              <a:gd name="T69" fmla="*/ 124617 h 573"/>
              <a:gd name="T70" fmla="*/ 196526 w 602"/>
              <a:gd name="T71" fmla="*/ 155231 h 573"/>
              <a:gd name="T72" fmla="*/ 196526 w 602"/>
              <a:gd name="T73" fmla="*/ 170358 h 573"/>
              <a:gd name="T74" fmla="*/ 196526 w 602"/>
              <a:gd name="T75" fmla="*/ 195930 h 573"/>
              <a:gd name="T76" fmla="*/ 186411 w 602"/>
              <a:gd name="T77" fmla="*/ 206015 h 573"/>
              <a:gd name="T78" fmla="*/ 166180 w 602"/>
              <a:gd name="T79" fmla="*/ 206015 h 573"/>
              <a:gd name="T80" fmla="*/ 166180 w 602"/>
              <a:gd name="T81" fmla="*/ 124617 h 573"/>
              <a:gd name="T82" fmla="*/ 125357 w 602"/>
              <a:gd name="T83" fmla="*/ 124617 h 573"/>
              <a:gd name="T84" fmla="*/ 125357 w 602"/>
              <a:gd name="T85" fmla="*/ 206015 h 573"/>
              <a:gd name="T86" fmla="*/ 30707 w 602"/>
              <a:gd name="T87" fmla="*/ 206015 h 573"/>
              <a:gd name="T88" fmla="*/ 20592 w 602"/>
              <a:gd name="T89" fmla="*/ 195930 h 573"/>
              <a:gd name="T90" fmla="*/ 20592 w 602"/>
              <a:gd name="T91" fmla="*/ 170358 h 573"/>
              <a:gd name="T92" fmla="*/ 20592 w 602"/>
              <a:gd name="T93" fmla="*/ 155231 h 573"/>
              <a:gd name="T94" fmla="*/ 20592 w 602"/>
              <a:gd name="T95" fmla="*/ 124617 h 573"/>
              <a:gd name="T96" fmla="*/ 109823 w 602"/>
              <a:gd name="T97" fmla="*/ 38178 h 573"/>
              <a:gd name="T98" fmla="*/ 196526 w 602"/>
              <a:gd name="T99" fmla="*/ 124617 h 573"/>
              <a:gd name="T100" fmla="*/ 92122 w 602"/>
              <a:gd name="T101" fmla="*/ 124617 h 573"/>
              <a:gd name="T102" fmla="*/ 92122 w 602"/>
              <a:gd name="T103" fmla="*/ 124617 h 573"/>
              <a:gd name="T104" fmla="*/ 51299 w 602"/>
              <a:gd name="T105" fmla="*/ 124617 h 573"/>
              <a:gd name="T106" fmla="*/ 51299 w 602"/>
              <a:gd name="T107" fmla="*/ 165316 h 573"/>
              <a:gd name="T108" fmla="*/ 92122 w 602"/>
              <a:gd name="T109" fmla="*/ 165316 h 573"/>
              <a:gd name="T110" fmla="*/ 92122 w 602"/>
              <a:gd name="T111" fmla="*/ 124617 h 57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2" h="573">
                <a:moveTo>
                  <a:pt x="601" y="304"/>
                </a:moveTo>
                <a:lnTo>
                  <a:pt x="601" y="304"/>
                </a:lnTo>
                <a:cubicBezTo>
                  <a:pt x="601" y="318"/>
                  <a:pt x="594" y="332"/>
                  <a:pt x="573" y="332"/>
                </a:cubicBezTo>
                <a:cubicBezTo>
                  <a:pt x="566" y="332"/>
                  <a:pt x="559" y="325"/>
                  <a:pt x="559" y="325"/>
                </a:cubicBezTo>
                <a:cubicBezTo>
                  <a:pt x="304" y="71"/>
                  <a:pt x="304" y="71"/>
                  <a:pt x="304" y="71"/>
                </a:cubicBezTo>
                <a:cubicBezTo>
                  <a:pt x="50" y="325"/>
                  <a:pt x="50" y="325"/>
                  <a:pt x="50" y="325"/>
                </a:cubicBezTo>
                <a:cubicBezTo>
                  <a:pt x="43" y="325"/>
                  <a:pt x="36" y="332"/>
                  <a:pt x="29" y="332"/>
                </a:cubicBezTo>
                <a:cubicBezTo>
                  <a:pt x="15" y="332"/>
                  <a:pt x="0" y="318"/>
                  <a:pt x="0" y="304"/>
                </a:cubicBezTo>
                <a:cubicBezTo>
                  <a:pt x="0" y="297"/>
                  <a:pt x="0" y="289"/>
                  <a:pt x="7" y="282"/>
                </a:cubicBezTo>
                <a:cubicBezTo>
                  <a:pt x="283" y="7"/>
                  <a:pt x="283" y="7"/>
                  <a:pt x="283" y="7"/>
                </a:cubicBezTo>
                <a:cubicBezTo>
                  <a:pt x="290" y="0"/>
                  <a:pt x="297" y="0"/>
                  <a:pt x="304" y="0"/>
                </a:cubicBezTo>
                <a:cubicBezTo>
                  <a:pt x="311" y="0"/>
                  <a:pt x="318" y="7"/>
                  <a:pt x="325" y="7"/>
                </a:cubicBezTo>
                <a:cubicBezTo>
                  <a:pt x="431" y="120"/>
                  <a:pt x="431" y="120"/>
                  <a:pt x="431" y="120"/>
                </a:cubicBezTo>
                <a:cubicBezTo>
                  <a:pt x="431" y="92"/>
                  <a:pt x="431" y="92"/>
                  <a:pt x="431" y="92"/>
                </a:cubicBezTo>
                <a:cubicBezTo>
                  <a:pt x="431" y="78"/>
                  <a:pt x="446" y="63"/>
                  <a:pt x="460" y="63"/>
                </a:cubicBezTo>
                <a:cubicBezTo>
                  <a:pt x="481" y="63"/>
                  <a:pt x="488" y="78"/>
                  <a:pt x="488" y="92"/>
                </a:cubicBezTo>
                <a:cubicBezTo>
                  <a:pt x="488" y="176"/>
                  <a:pt x="488" y="176"/>
                  <a:pt x="488" y="176"/>
                </a:cubicBezTo>
                <a:cubicBezTo>
                  <a:pt x="594" y="282"/>
                  <a:pt x="594" y="282"/>
                  <a:pt x="594" y="282"/>
                </a:cubicBezTo>
                <a:cubicBezTo>
                  <a:pt x="601" y="289"/>
                  <a:pt x="601" y="297"/>
                  <a:pt x="601" y="304"/>
                </a:cubicBezTo>
                <a:close/>
                <a:moveTo>
                  <a:pt x="544" y="346"/>
                </a:moveTo>
                <a:lnTo>
                  <a:pt x="544" y="346"/>
                </a:lnTo>
                <a:cubicBezTo>
                  <a:pt x="544" y="431"/>
                  <a:pt x="544" y="431"/>
                  <a:pt x="544" y="431"/>
                </a:cubicBezTo>
                <a:cubicBezTo>
                  <a:pt x="544" y="473"/>
                  <a:pt x="544" y="473"/>
                  <a:pt x="544" y="473"/>
                </a:cubicBezTo>
                <a:cubicBezTo>
                  <a:pt x="544" y="544"/>
                  <a:pt x="544" y="544"/>
                  <a:pt x="544" y="544"/>
                </a:cubicBezTo>
                <a:cubicBezTo>
                  <a:pt x="544" y="565"/>
                  <a:pt x="537" y="572"/>
                  <a:pt x="516" y="572"/>
                </a:cubicBezTo>
                <a:cubicBezTo>
                  <a:pt x="460" y="572"/>
                  <a:pt x="460" y="572"/>
                  <a:pt x="460" y="572"/>
                </a:cubicBezTo>
                <a:cubicBezTo>
                  <a:pt x="460" y="346"/>
                  <a:pt x="460" y="346"/>
                  <a:pt x="460" y="346"/>
                </a:cubicBezTo>
                <a:cubicBezTo>
                  <a:pt x="347" y="346"/>
                  <a:pt x="347" y="346"/>
                  <a:pt x="347" y="346"/>
                </a:cubicBezTo>
                <a:cubicBezTo>
                  <a:pt x="347" y="572"/>
                  <a:pt x="347" y="572"/>
                  <a:pt x="347" y="572"/>
                </a:cubicBezTo>
                <a:cubicBezTo>
                  <a:pt x="85" y="572"/>
                  <a:pt x="85" y="572"/>
                  <a:pt x="85" y="572"/>
                </a:cubicBezTo>
                <a:cubicBezTo>
                  <a:pt x="71" y="572"/>
                  <a:pt x="57" y="565"/>
                  <a:pt x="57" y="544"/>
                </a:cubicBezTo>
                <a:cubicBezTo>
                  <a:pt x="57" y="473"/>
                  <a:pt x="57" y="473"/>
                  <a:pt x="57" y="473"/>
                </a:cubicBezTo>
                <a:cubicBezTo>
                  <a:pt x="57" y="431"/>
                  <a:pt x="57" y="431"/>
                  <a:pt x="57" y="431"/>
                </a:cubicBezTo>
                <a:cubicBezTo>
                  <a:pt x="57" y="346"/>
                  <a:pt x="57" y="346"/>
                  <a:pt x="57" y="346"/>
                </a:cubicBezTo>
                <a:cubicBezTo>
                  <a:pt x="304" y="106"/>
                  <a:pt x="304" y="106"/>
                  <a:pt x="304" y="106"/>
                </a:cubicBezTo>
                <a:lnTo>
                  <a:pt x="544" y="346"/>
                </a:lnTo>
                <a:close/>
                <a:moveTo>
                  <a:pt x="255" y="346"/>
                </a:moveTo>
                <a:lnTo>
                  <a:pt x="255" y="346"/>
                </a:lnTo>
                <a:cubicBezTo>
                  <a:pt x="142" y="346"/>
                  <a:pt x="142" y="346"/>
                  <a:pt x="142" y="346"/>
                </a:cubicBezTo>
                <a:cubicBezTo>
                  <a:pt x="142" y="459"/>
                  <a:pt x="142" y="459"/>
                  <a:pt x="142" y="459"/>
                </a:cubicBezTo>
                <a:cubicBezTo>
                  <a:pt x="255" y="459"/>
                  <a:pt x="255" y="459"/>
                  <a:pt x="255" y="459"/>
                </a:cubicBezTo>
                <a:lnTo>
                  <a:pt x="255" y="346"/>
                </a:ln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spTree>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
        <p:nvSpPr>
          <p:cNvPr id="7" name="矩形 6"/>
          <p:cNvSpPr/>
          <p:nvPr userDrawn="1"/>
        </p:nvSpPr>
        <p:spPr>
          <a:xfrm>
            <a:off x="-4445" y="0"/>
            <a:ext cx="4481195" cy="5143500"/>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9"/>
          <p:cNvSpPr txBox="1">
            <a:spLocks noChangeArrowheads="1"/>
          </p:cNvSpPr>
          <p:nvPr userDrawn="1"/>
        </p:nvSpPr>
        <p:spPr bwMode="auto">
          <a:xfrm>
            <a:off x="573405" y="1163955"/>
            <a:ext cx="333819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5400" b="1" dirty="0">
                <a:solidFill>
                  <a:schemeClr val="bg1"/>
                </a:solidFill>
                <a:latin typeface="+mn-lt"/>
                <a:ea typeface="+mn-ea"/>
                <a:cs typeface="+mn-ea"/>
                <a:sym typeface="+mn-lt"/>
              </a:rPr>
              <a:t>目录</a:t>
            </a:r>
            <a:endParaRPr lang="zh-CN" altLang="en-US" sz="5400" b="1" dirty="0">
              <a:solidFill>
                <a:schemeClr val="bg1"/>
              </a:solidFill>
              <a:latin typeface="+mn-lt"/>
              <a:ea typeface="+mn-ea"/>
              <a:cs typeface="+mn-ea"/>
              <a:sym typeface="+mn-lt"/>
            </a:endParaRPr>
          </a:p>
          <a:p>
            <a:pPr algn="ctr">
              <a:lnSpc>
                <a:spcPct val="100000"/>
              </a:lnSpc>
              <a:spcBef>
                <a:spcPct val="0"/>
              </a:spcBef>
              <a:buFontTx/>
              <a:buNone/>
            </a:pPr>
            <a:r>
              <a:rPr lang="en-US" altLang="zh-CN" sz="5400" b="1" dirty="0">
                <a:solidFill>
                  <a:schemeClr val="bg1"/>
                </a:solidFill>
                <a:latin typeface="+mn-lt"/>
                <a:ea typeface="+mn-ea"/>
                <a:cs typeface="+mn-ea"/>
                <a:sym typeface="+mn-lt"/>
              </a:rPr>
              <a:t>Contents</a:t>
            </a:r>
            <a:endParaRPr lang="en-US" altLang="zh-CN" sz="5400" b="1" dirty="0">
              <a:solidFill>
                <a:schemeClr val="bg1"/>
              </a:solidFill>
              <a:latin typeface="+mn-lt"/>
              <a:ea typeface="+mn-ea"/>
              <a:cs typeface="+mn-ea"/>
              <a:sym typeface="+mn-lt"/>
            </a:endParaRPr>
          </a:p>
        </p:txBody>
      </p:sp>
    </p:spTree>
  </p:cSld>
  <p:clrMapOvr>
    <a:masterClrMapping/>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stretch>
            <a:fillRect/>
          </a:stretch>
        </p:blipFill>
        <p:spPr>
          <a:xfrm>
            <a:off x="0" y="0"/>
            <a:ext cx="9157970" cy="5141595"/>
          </a:xfrm>
          <a:prstGeom prst="rect">
            <a:avLst/>
          </a:prstGeom>
        </p:spPr>
      </p:pic>
      <p:sp>
        <p:nvSpPr>
          <p:cNvPr id="22"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23" name="Footer Placeholder 4"/>
          <p:cNvSpPr>
            <a:spLocks noGrp="1"/>
          </p:cNvSpPr>
          <p:nvPr>
            <p:ph type="ftr" sz="quarter" idx="11"/>
          </p:nvPr>
        </p:nvSpPr>
        <p:spPr/>
        <p:txBody>
          <a:bodyPr/>
          <a:lstStyle/>
          <a:p>
            <a:endParaRPr lang="zh-CN" altLang="en-US"/>
          </a:p>
        </p:txBody>
      </p:sp>
      <p:pic>
        <p:nvPicPr>
          <p:cNvPr id="24" name="图片 23" descr="乘联会组合LOGO"/>
          <p:cNvPicPr>
            <a:picLocks noChangeAspect="1"/>
          </p:cNvPicPr>
          <p:nvPr userDrawn="1"/>
        </p:nvPicPr>
        <p:blipFill>
          <a:blip r:embed="rId3"/>
          <a:stretch>
            <a:fillRect/>
          </a:stretch>
        </p:blipFill>
        <p:spPr>
          <a:xfrm>
            <a:off x="7968615" y="204470"/>
            <a:ext cx="984885" cy="365760"/>
          </a:xfrm>
          <a:prstGeom prst="rect">
            <a:avLst/>
          </a:prstGeom>
        </p:spPr>
      </p:pic>
      <p:sp>
        <p:nvSpPr>
          <p:cNvPr id="25" name="燕尾形 24"/>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Slide Number Placeholder 5"/>
          <p:cNvSpPr>
            <a:spLocks noGrp="1"/>
          </p:cNvSpPr>
          <p:nvPr>
            <p:ph type="sldNum" sz="quarter" idx="12"/>
          </p:nvPr>
        </p:nvSpPr>
        <p:spPr>
          <a:xfrm>
            <a:off x="8736330" y="4910455"/>
            <a:ext cx="414020" cy="273685"/>
          </a:xfrm>
        </p:spPr>
        <p:txBody>
          <a:bodyPr/>
          <a:lstStyle>
            <a:lvl1pPr>
              <a:defRPr sz="800">
                <a:solidFill>
                  <a:srgbClr val="159EBE"/>
                </a:solidFill>
              </a:defRPr>
            </a:lvl1pPr>
          </a:lstStyle>
          <a:p>
            <a:fld id="{82952373-7980-4DA7-9ADE-54D716DB38BB}" type="slidenum">
              <a:rPr lang="zh-CN" altLang="en-US" smtClean="0"/>
            </a:fld>
            <a:endParaRPr lang="zh-CN" altLang="en-US"/>
          </a:p>
        </p:txBody>
      </p:sp>
      <p:graphicFrame>
        <p:nvGraphicFramePr>
          <p:cNvPr id="38" name="表格 37"/>
          <p:cNvGraphicFramePr/>
          <p:nvPr userDrawn="1"/>
        </p:nvGraphicFramePr>
        <p:xfrm>
          <a:off x="0" y="4993640"/>
          <a:ext cx="2514600" cy="149860"/>
        </p:xfrm>
        <a:graphic>
          <a:graphicData uri="http://schemas.openxmlformats.org/drawingml/2006/table">
            <a:tbl>
              <a:tblPr firstRow="1" bandRow="1">
                <a:tableStyleId>{5C22544A-7EE6-4342-B048-85BDC9FD1C3A}</a:tableStyleId>
              </a:tblPr>
              <a:tblGrid>
                <a:gridCol w="598805"/>
                <a:gridCol w="683260"/>
                <a:gridCol w="633730"/>
                <a:gridCol w="598805"/>
              </a:tblGrid>
              <a:tr h="149860">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总体市场</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E5E5E5"/>
                    </a:solidFill>
                  </a:tcPr>
                </a:tc>
                <a:tc>
                  <a:txBody>
                    <a:bodyPr/>
                    <a:lstStyle/>
                    <a:p>
                      <a:pPr marL="0" indent="0" algn="ctr">
                        <a:lnSpc>
                          <a:spcPct val="40000"/>
                        </a:lnSpc>
                        <a:buNone/>
                      </a:pPr>
                      <a:r>
                        <a:rPr lang="zh-CN" altLang="en-US" sz="600" b="1" u="none">
                          <a:solidFill>
                            <a:schemeClr val="bg1"/>
                          </a:solidFill>
                          <a:latin typeface="Arial" panose="020B0604020202020204" pitchFamily="34" charset="0"/>
                          <a:ea typeface="微软雅黑" panose="020B0503020204020204" pitchFamily="34" charset="-122"/>
                        </a:rPr>
                        <a:t>新能源市场</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159EBE"/>
                    </a:solidFill>
                  </a:tcPr>
                </a:tc>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厂商排名</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E5E5E5"/>
                    </a:solidFill>
                  </a:tcPr>
                </a:tc>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市场分析</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cap="flat">
                      <a:noFill/>
                    </a:lnR>
                    <a:lnT cap="flat">
                      <a:noFill/>
                    </a:lnT>
                    <a:lnB cap="flat">
                      <a:noFill/>
                    </a:lnB>
                    <a:lnTlToBr>
                      <a:noFill/>
                    </a:lnTlToBr>
                    <a:lnBlToTr>
                      <a:noFill/>
                    </a:lnBlToTr>
                    <a:solidFill>
                      <a:srgbClr val="E5E5E5"/>
                    </a:solidFill>
                  </a:tcPr>
                </a:tc>
              </a:tr>
            </a:tbl>
          </a:graphicData>
        </a:graphic>
      </p:graphicFrame>
      <p:cxnSp>
        <p:nvCxnSpPr>
          <p:cNvPr id="57" name="直接连接符 56"/>
          <p:cNvCxnSpPr>
            <a:endCxn id="58" idx="1"/>
          </p:cNvCxnSpPr>
          <p:nvPr userDrawn="1"/>
        </p:nvCxnSpPr>
        <p:spPr>
          <a:xfrm flipV="1">
            <a:off x="-3810" y="4947920"/>
            <a:ext cx="7740000" cy="254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707630" y="4840605"/>
            <a:ext cx="833755" cy="213995"/>
          </a:xfrm>
          <a:prstGeom prst="rect">
            <a:avLst/>
          </a:prstGeom>
          <a:noFill/>
          <a:ln>
            <a:noFill/>
          </a:ln>
        </p:spPr>
        <p:txBody>
          <a:bodyPr wrap="square" rtlCol="0">
            <a:spAutoFit/>
            <a:scene3d>
              <a:camera prst="orthographicFront"/>
              <a:lightRig rig="threePt" dir="t"/>
            </a:scene3d>
          </a:bodyPr>
          <a:lstStyle/>
          <a:p>
            <a:r>
              <a:rPr lang="zh-CN" altLang="en-US" sz="800" b="1">
                <a:solidFill>
                  <a:srgbClr val="00A4C5"/>
                </a:solidFill>
                <a:effectLst/>
                <a:latin typeface="楷体" panose="02010609060101010101" charset="-122"/>
                <a:ea typeface="楷体" panose="02010609060101010101" charset="-122"/>
              </a:rPr>
              <a:t>月度信息发布</a:t>
            </a:r>
            <a:endParaRPr lang="zh-CN" altLang="en-US" sz="800" b="1">
              <a:solidFill>
                <a:srgbClr val="00A4C5"/>
              </a:solidFill>
              <a:effectLst/>
              <a:latin typeface="楷体" panose="02010609060101010101" charset="-122"/>
              <a:ea typeface="楷体" panose="02010609060101010101" charset="-122"/>
            </a:endParaRPr>
          </a:p>
        </p:txBody>
      </p:sp>
      <p:cxnSp>
        <p:nvCxnSpPr>
          <p:cNvPr id="59" name="直接连接符 58"/>
          <p:cNvCxnSpPr/>
          <p:nvPr userDrawn="1"/>
        </p:nvCxnSpPr>
        <p:spPr>
          <a:xfrm>
            <a:off x="8496300" y="4947603"/>
            <a:ext cx="648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pic>
        <p:nvPicPr>
          <p:cNvPr id="2" name="图片 2" descr="乘联会组合LOGO"/>
          <p:cNvPicPr>
            <a:picLocks noChangeAspect="1"/>
          </p:cNvPicPr>
          <p:nvPr userDrawn="1"/>
        </p:nvPicPr>
        <p:blipFill>
          <a:blip r:embed="rId3">
            <a:alphaModFix amt="8000"/>
            <a:grayscl/>
          </a:blip>
          <a:stretch>
            <a:fillRect/>
          </a:stretch>
        </p:blipFill>
        <p:spPr>
          <a:xfrm rot="19680000">
            <a:off x="960120" y="1647825"/>
            <a:ext cx="1310640" cy="430530"/>
          </a:xfrm>
          <a:prstGeom prst="rect">
            <a:avLst/>
          </a:prstGeom>
          <a:noFill/>
          <a:ln w="9525">
            <a:noFill/>
          </a:ln>
        </p:spPr>
      </p:pic>
      <p:pic>
        <p:nvPicPr>
          <p:cNvPr id="3" name="图片 2" descr="乘联会组合LOGO"/>
          <p:cNvPicPr>
            <a:picLocks noChangeAspect="1"/>
          </p:cNvPicPr>
          <p:nvPr userDrawn="1"/>
        </p:nvPicPr>
        <p:blipFill>
          <a:blip r:embed="rId3">
            <a:alphaModFix amt="8000"/>
            <a:grayscl/>
          </a:blip>
          <a:stretch>
            <a:fillRect/>
          </a:stretch>
        </p:blipFill>
        <p:spPr>
          <a:xfrm rot="19680000">
            <a:off x="960120" y="3571240"/>
            <a:ext cx="1310640" cy="430530"/>
          </a:xfrm>
          <a:prstGeom prst="rect">
            <a:avLst/>
          </a:prstGeom>
          <a:noFill/>
          <a:ln w="9525">
            <a:noFill/>
          </a:ln>
        </p:spPr>
      </p:pic>
      <p:pic>
        <p:nvPicPr>
          <p:cNvPr id="4" name="图片 2" descr="乘联会组合LOGO"/>
          <p:cNvPicPr>
            <a:picLocks noChangeAspect="1"/>
          </p:cNvPicPr>
          <p:nvPr userDrawn="1"/>
        </p:nvPicPr>
        <p:blipFill>
          <a:blip r:embed="rId3">
            <a:alphaModFix amt="8000"/>
            <a:grayscl/>
          </a:blip>
          <a:stretch>
            <a:fillRect/>
          </a:stretch>
        </p:blipFill>
        <p:spPr>
          <a:xfrm rot="19680000">
            <a:off x="3776345" y="1647190"/>
            <a:ext cx="1310640" cy="430530"/>
          </a:xfrm>
          <a:prstGeom prst="rect">
            <a:avLst/>
          </a:prstGeom>
          <a:noFill/>
          <a:ln w="9525">
            <a:noFill/>
          </a:ln>
        </p:spPr>
      </p:pic>
      <p:pic>
        <p:nvPicPr>
          <p:cNvPr id="14" name="图片 2" descr="乘联会组合LOGO"/>
          <p:cNvPicPr>
            <a:picLocks noChangeAspect="1"/>
          </p:cNvPicPr>
          <p:nvPr userDrawn="1"/>
        </p:nvPicPr>
        <p:blipFill>
          <a:blip r:embed="rId3">
            <a:alphaModFix amt="8000"/>
            <a:grayscl/>
          </a:blip>
          <a:stretch>
            <a:fillRect/>
          </a:stretch>
        </p:blipFill>
        <p:spPr>
          <a:xfrm rot="19680000">
            <a:off x="6491605" y="1647825"/>
            <a:ext cx="1310640" cy="430530"/>
          </a:xfrm>
          <a:prstGeom prst="rect">
            <a:avLst/>
          </a:prstGeom>
          <a:noFill/>
          <a:ln w="9525">
            <a:noFill/>
          </a:ln>
        </p:spPr>
      </p:pic>
      <p:pic>
        <p:nvPicPr>
          <p:cNvPr id="16" name="图片 15" descr="乘联会组合LOGO"/>
          <p:cNvPicPr>
            <a:picLocks noChangeAspect="1"/>
          </p:cNvPicPr>
          <p:nvPr userDrawn="1"/>
        </p:nvPicPr>
        <p:blipFill>
          <a:blip r:embed="rId3">
            <a:alphaModFix amt="8000"/>
            <a:grayscl/>
          </a:blip>
          <a:stretch>
            <a:fillRect/>
          </a:stretch>
        </p:blipFill>
        <p:spPr>
          <a:xfrm rot="19680000">
            <a:off x="3776345" y="3571240"/>
            <a:ext cx="1310640" cy="430530"/>
          </a:xfrm>
          <a:prstGeom prst="rect">
            <a:avLst/>
          </a:prstGeom>
          <a:noFill/>
          <a:ln w="9525">
            <a:noFill/>
          </a:ln>
        </p:spPr>
      </p:pic>
      <p:pic>
        <p:nvPicPr>
          <p:cNvPr id="17" name="图片 16" descr="乘联会组合LOGO"/>
          <p:cNvPicPr>
            <a:picLocks noChangeAspect="1"/>
          </p:cNvPicPr>
          <p:nvPr userDrawn="1"/>
        </p:nvPicPr>
        <p:blipFill>
          <a:blip r:embed="rId3">
            <a:alphaModFix amt="8000"/>
            <a:grayscl/>
          </a:blip>
          <a:stretch>
            <a:fillRect/>
          </a:stretch>
        </p:blipFill>
        <p:spPr>
          <a:xfrm rot="19680000">
            <a:off x="6491605" y="3570605"/>
            <a:ext cx="1310640" cy="430530"/>
          </a:xfrm>
          <a:prstGeom prst="rect">
            <a:avLst/>
          </a:prstGeom>
          <a:noFill/>
          <a:ln w="9525">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stretch>
            <a:fillRect/>
          </a:stretch>
        </p:blipFill>
        <p:spPr>
          <a:xfrm>
            <a:off x="0" y="0"/>
            <a:ext cx="9157970" cy="5141595"/>
          </a:xfrm>
          <a:prstGeom prst="rect">
            <a:avLst/>
          </a:prstGeom>
        </p:spPr>
      </p:pic>
      <p:sp>
        <p:nvSpPr>
          <p:cNvPr id="22"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23" name="Footer Placeholder 4"/>
          <p:cNvSpPr>
            <a:spLocks noGrp="1"/>
          </p:cNvSpPr>
          <p:nvPr>
            <p:ph type="ftr" sz="quarter" idx="11"/>
          </p:nvPr>
        </p:nvSpPr>
        <p:spPr/>
        <p:txBody>
          <a:bodyPr/>
          <a:lstStyle/>
          <a:p>
            <a:endParaRPr lang="zh-CN" altLang="en-US"/>
          </a:p>
        </p:txBody>
      </p:sp>
      <p:pic>
        <p:nvPicPr>
          <p:cNvPr id="24" name="图片 23" descr="乘联会组合LOGO"/>
          <p:cNvPicPr>
            <a:picLocks noChangeAspect="1"/>
          </p:cNvPicPr>
          <p:nvPr userDrawn="1"/>
        </p:nvPicPr>
        <p:blipFill>
          <a:blip r:embed="rId3"/>
          <a:stretch>
            <a:fillRect/>
          </a:stretch>
        </p:blipFill>
        <p:spPr>
          <a:xfrm>
            <a:off x="7968615" y="204470"/>
            <a:ext cx="984885" cy="365760"/>
          </a:xfrm>
          <a:prstGeom prst="rect">
            <a:avLst/>
          </a:prstGeom>
        </p:spPr>
      </p:pic>
      <p:sp>
        <p:nvSpPr>
          <p:cNvPr id="25" name="燕尾形 24"/>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Slide Number Placeholder 5"/>
          <p:cNvSpPr>
            <a:spLocks noGrp="1"/>
          </p:cNvSpPr>
          <p:nvPr>
            <p:ph type="sldNum" sz="quarter" idx="12"/>
          </p:nvPr>
        </p:nvSpPr>
        <p:spPr>
          <a:xfrm>
            <a:off x="8736330" y="4910455"/>
            <a:ext cx="414020" cy="273685"/>
          </a:xfrm>
        </p:spPr>
        <p:txBody>
          <a:bodyPr/>
          <a:lstStyle>
            <a:lvl1pPr>
              <a:defRPr sz="800">
                <a:solidFill>
                  <a:srgbClr val="159EBE"/>
                </a:solidFill>
              </a:defRPr>
            </a:lvl1pPr>
          </a:lstStyle>
          <a:p>
            <a:fld id="{82952373-7980-4DA7-9ADE-54D716DB38BB}" type="slidenum">
              <a:rPr lang="zh-CN" altLang="en-US" smtClean="0"/>
            </a:fld>
            <a:endParaRPr lang="zh-CN" altLang="en-US"/>
          </a:p>
        </p:txBody>
      </p:sp>
      <p:sp>
        <p:nvSpPr>
          <p:cNvPr id="3" name="Freeform 217"/>
          <p:cNvSpPr>
            <a:spLocks noEditPoints="1"/>
          </p:cNvSpPr>
          <p:nvPr userDrawn="1"/>
        </p:nvSpPr>
        <p:spPr>
          <a:xfrm>
            <a:off x="513715" y="2326005"/>
            <a:ext cx="127635" cy="111125"/>
          </a:xfrm>
          <a:custGeom>
            <a:avLst/>
            <a:gdLst/>
            <a:ahLst/>
            <a:cxnLst>
              <a:cxn ang="0">
                <a:pos x="911908846" y="689827597"/>
              </a:cxn>
              <a:cxn ang="0">
                <a:pos x="0" y="689827597"/>
              </a:cxn>
              <a:cxn ang="0">
                <a:pos x="0" y="0"/>
              </a:cxn>
              <a:cxn ang="0">
                <a:pos x="58455169" y="0"/>
              </a:cxn>
              <a:cxn ang="0">
                <a:pos x="58455169" y="630358095"/>
              </a:cxn>
              <a:cxn ang="0">
                <a:pos x="911908846" y="630358095"/>
              </a:cxn>
              <a:cxn ang="0">
                <a:pos x="911908846" y="689827597"/>
              </a:cxn>
              <a:cxn ang="0">
                <a:pos x="853453677" y="261660290"/>
              </a:cxn>
              <a:cxn ang="0">
                <a:pos x="830069558" y="273551431"/>
              </a:cxn>
              <a:cxn ang="0">
                <a:pos x="771614388" y="214085378"/>
              </a:cxn>
              <a:cxn ang="0">
                <a:pos x="491028892" y="499531399"/>
              </a:cxn>
              <a:cxn ang="0">
                <a:pos x="467644773" y="499531399"/>
              </a:cxn>
              <a:cxn ang="0">
                <a:pos x="362424785" y="404381576"/>
              </a:cxn>
              <a:cxn ang="0">
                <a:pos x="187059277" y="582786632"/>
              </a:cxn>
              <a:cxn ang="0">
                <a:pos x="93529638" y="499531399"/>
              </a:cxn>
              <a:cxn ang="0">
                <a:pos x="350734435" y="237871109"/>
              </a:cxn>
              <a:cxn ang="0">
                <a:pos x="374115135" y="237871109"/>
              </a:cxn>
              <a:cxn ang="0">
                <a:pos x="479335123" y="344915523"/>
              </a:cxn>
              <a:cxn ang="0">
                <a:pos x="689778519" y="130830145"/>
              </a:cxn>
              <a:cxn ang="0">
                <a:pos x="631319931" y="71360643"/>
              </a:cxn>
              <a:cxn ang="0">
                <a:pos x="643013700" y="47574912"/>
              </a:cxn>
              <a:cxn ang="0">
                <a:pos x="830069558" y="47574912"/>
              </a:cxn>
              <a:cxn ang="0">
                <a:pos x="853453677" y="71360643"/>
              </a:cxn>
              <a:cxn ang="0">
                <a:pos x="853453677" y="261660290"/>
              </a:cxn>
            </a:cxnLst>
            <a:rect l="0" t="0" r="0" b="0"/>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159EBE"/>
          </a:solidFill>
          <a:ln w="9525">
            <a:noFill/>
          </a:ln>
        </p:spPr>
        <p:txBody>
          <a:bodyPr/>
          <a:lstStyle/>
          <a:p>
            <a:endParaRPr lang="zh-CN" altLang="en-US"/>
          </a:p>
        </p:txBody>
      </p:sp>
      <p:sp>
        <p:nvSpPr>
          <p:cNvPr id="4" name="Freeform 79"/>
          <p:cNvSpPr/>
          <p:nvPr userDrawn="1"/>
        </p:nvSpPr>
        <p:spPr>
          <a:xfrm>
            <a:off x="513715" y="2537460"/>
            <a:ext cx="127000" cy="128270"/>
          </a:xfrm>
          <a:custGeom>
            <a:avLst/>
            <a:gdLst/>
            <a:ahLst/>
            <a:cxnLst>
              <a:cxn ang="0">
                <a:pos x="2147483646" y="2147483646"/>
              </a:cxn>
              <a:cxn ang="0">
                <a:pos x="2147483646" y="2147483646"/>
              </a:cxn>
              <a:cxn ang="0">
                <a:pos x="0"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601" h="602">
                <a:moveTo>
                  <a:pt x="296" y="601"/>
                </a:moveTo>
                <a:lnTo>
                  <a:pt x="296" y="601"/>
                </a:lnTo>
                <a:cubicBezTo>
                  <a:pt x="134" y="601"/>
                  <a:pt x="0" y="466"/>
                  <a:pt x="0" y="297"/>
                </a:cubicBezTo>
                <a:cubicBezTo>
                  <a:pt x="0" y="134"/>
                  <a:pt x="134" y="0"/>
                  <a:pt x="296" y="0"/>
                </a:cubicBezTo>
                <a:cubicBezTo>
                  <a:pt x="466" y="0"/>
                  <a:pt x="600" y="134"/>
                  <a:pt x="600" y="297"/>
                </a:cubicBezTo>
                <a:cubicBezTo>
                  <a:pt x="600" y="466"/>
                  <a:pt x="466" y="601"/>
                  <a:pt x="296" y="601"/>
                </a:cubicBezTo>
                <a:close/>
                <a:moveTo>
                  <a:pt x="56" y="297"/>
                </a:moveTo>
                <a:lnTo>
                  <a:pt x="56" y="297"/>
                </a:lnTo>
                <a:cubicBezTo>
                  <a:pt x="56" y="367"/>
                  <a:pt x="84" y="431"/>
                  <a:pt x="127" y="473"/>
                </a:cubicBezTo>
                <a:cubicBezTo>
                  <a:pt x="296" y="297"/>
                  <a:pt x="296" y="297"/>
                  <a:pt x="296" y="297"/>
                </a:cubicBezTo>
                <a:cubicBezTo>
                  <a:pt x="296" y="56"/>
                  <a:pt x="296" y="56"/>
                  <a:pt x="296" y="56"/>
                </a:cubicBezTo>
                <a:cubicBezTo>
                  <a:pt x="162" y="56"/>
                  <a:pt x="56" y="162"/>
                  <a:pt x="56" y="297"/>
                </a:cubicBezTo>
                <a:close/>
              </a:path>
            </a:pathLst>
          </a:custGeom>
          <a:solidFill>
            <a:srgbClr val="159EBE"/>
          </a:solidFill>
          <a:ln w="9525">
            <a:noFill/>
          </a:ln>
        </p:spPr>
        <p:txBody>
          <a:bodyPr/>
          <a:lstStyle/>
          <a:p>
            <a:endParaRPr lang="zh-CN" altLang="en-US"/>
          </a:p>
        </p:txBody>
      </p:sp>
      <p:sp>
        <p:nvSpPr>
          <p:cNvPr id="5" name="Freeform 217"/>
          <p:cNvSpPr>
            <a:spLocks noEditPoints="1"/>
          </p:cNvSpPr>
          <p:nvPr userDrawn="1"/>
        </p:nvSpPr>
        <p:spPr>
          <a:xfrm>
            <a:off x="514985" y="4374515"/>
            <a:ext cx="127635" cy="111125"/>
          </a:xfrm>
          <a:custGeom>
            <a:avLst/>
            <a:gdLst/>
            <a:ahLst/>
            <a:cxnLst>
              <a:cxn ang="0">
                <a:pos x="911908846" y="689827597"/>
              </a:cxn>
              <a:cxn ang="0">
                <a:pos x="0" y="689827597"/>
              </a:cxn>
              <a:cxn ang="0">
                <a:pos x="0" y="0"/>
              </a:cxn>
              <a:cxn ang="0">
                <a:pos x="58455169" y="0"/>
              </a:cxn>
              <a:cxn ang="0">
                <a:pos x="58455169" y="630358095"/>
              </a:cxn>
              <a:cxn ang="0">
                <a:pos x="911908846" y="630358095"/>
              </a:cxn>
              <a:cxn ang="0">
                <a:pos x="911908846" y="689827597"/>
              </a:cxn>
              <a:cxn ang="0">
                <a:pos x="853453677" y="261660290"/>
              </a:cxn>
              <a:cxn ang="0">
                <a:pos x="830069558" y="273551431"/>
              </a:cxn>
              <a:cxn ang="0">
                <a:pos x="771614388" y="214085378"/>
              </a:cxn>
              <a:cxn ang="0">
                <a:pos x="491028892" y="499531399"/>
              </a:cxn>
              <a:cxn ang="0">
                <a:pos x="467644773" y="499531399"/>
              </a:cxn>
              <a:cxn ang="0">
                <a:pos x="362424785" y="404381576"/>
              </a:cxn>
              <a:cxn ang="0">
                <a:pos x="187059277" y="582786632"/>
              </a:cxn>
              <a:cxn ang="0">
                <a:pos x="93529638" y="499531399"/>
              </a:cxn>
              <a:cxn ang="0">
                <a:pos x="350734435" y="237871109"/>
              </a:cxn>
              <a:cxn ang="0">
                <a:pos x="374115135" y="237871109"/>
              </a:cxn>
              <a:cxn ang="0">
                <a:pos x="479335123" y="344915523"/>
              </a:cxn>
              <a:cxn ang="0">
                <a:pos x="689778519" y="130830145"/>
              </a:cxn>
              <a:cxn ang="0">
                <a:pos x="631319931" y="71360643"/>
              </a:cxn>
              <a:cxn ang="0">
                <a:pos x="643013700" y="47574912"/>
              </a:cxn>
              <a:cxn ang="0">
                <a:pos x="830069558" y="47574912"/>
              </a:cxn>
              <a:cxn ang="0">
                <a:pos x="853453677" y="71360643"/>
              </a:cxn>
              <a:cxn ang="0">
                <a:pos x="853453677" y="261660290"/>
              </a:cxn>
            </a:cxnLst>
            <a:rect l="0" t="0" r="0" b="0"/>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159EBE"/>
          </a:solidFill>
          <a:ln w="9525">
            <a:noFill/>
          </a:ln>
        </p:spPr>
        <p:txBody>
          <a:bodyPr/>
          <a:lstStyle/>
          <a:p>
            <a:endParaRPr lang="zh-CN" altLang="en-US"/>
          </a:p>
        </p:txBody>
      </p:sp>
      <p:sp>
        <p:nvSpPr>
          <p:cNvPr id="6" name="Freeform 79"/>
          <p:cNvSpPr/>
          <p:nvPr userDrawn="1"/>
        </p:nvSpPr>
        <p:spPr>
          <a:xfrm>
            <a:off x="514985" y="4585970"/>
            <a:ext cx="127000" cy="128270"/>
          </a:xfrm>
          <a:custGeom>
            <a:avLst/>
            <a:gdLst/>
            <a:ahLst/>
            <a:cxnLst>
              <a:cxn ang="0">
                <a:pos x="2147483646" y="2147483646"/>
              </a:cxn>
              <a:cxn ang="0">
                <a:pos x="2147483646" y="2147483646"/>
              </a:cxn>
              <a:cxn ang="0">
                <a:pos x="0"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601" h="602">
                <a:moveTo>
                  <a:pt x="296" y="601"/>
                </a:moveTo>
                <a:lnTo>
                  <a:pt x="296" y="601"/>
                </a:lnTo>
                <a:cubicBezTo>
                  <a:pt x="134" y="601"/>
                  <a:pt x="0" y="466"/>
                  <a:pt x="0" y="297"/>
                </a:cubicBezTo>
                <a:cubicBezTo>
                  <a:pt x="0" y="134"/>
                  <a:pt x="134" y="0"/>
                  <a:pt x="296" y="0"/>
                </a:cubicBezTo>
                <a:cubicBezTo>
                  <a:pt x="466" y="0"/>
                  <a:pt x="600" y="134"/>
                  <a:pt x="600" y="297"/>
                </a:cubicBezTo>
                <a:cubicBezTo>
                  <a:pt x="600" y="466"/>
                  <a:pt x="466" y="601"/>
                  <a:pt x="296" y="601"/>
                </a:cubicBezTo>
                <a:close/>
                <a:moveTo>
                  <a:pt x="56" y="297"/>
                </a:moveTo>
                <a:lnTo>
                  <a:pt x="56" y="297"/>
                </a:lnTo>
                <a:cubicBezTo>
                  <a:pt x="56" y="367"/>
                  <a:pt x="84" y="431"/>
                  <a:pt x="127" y="473"/>
                </a:cubicBezTo>
                <a:cubicBezTo>
                  <a:pt x="296" y="297"/>
                  <a:pt x="296" y="297"/>
                  <a:pt x="296" y="297"/>
                </a:cubicBezTo>
                <a:cubicBezTo>
                  <a:pt x="296" y="56"/>
                  <a:pt x="296" y="56"/>
                  <a:pt x="296" y="56"/>
                </a:cubicBezTo>
                <a:cubicBezTo>
                  <a:pt x="162" y="56"/>
                  <a:pt x="56" y="162"/>
                  <a:pt x="56" y="297"/>
                </a:cubicBezTo>
                <a:close/>
              </a:path>
            </a:pathLst>
          </a:custGeom>
          <a:solidFill>
            <a:srgbClr val="159EBE"/>
          </a:solidFill>
          <a:ln w="9525">
            <a:noFill/>
          </a:ln>
        </p:spPr>
        <p:txBody>
          <a:bodyPr/>
          <a:lstStyle/>
          <a:p>
            <a:endParaRPr lang="zh-CN" altLang="en-US"/>
          </a:p>
        </p:txBody>
      </p:sp>
      <p:cxnSp>
        <p:nvCxnSpPr>
          <p:cNvPr id="57" name="直接连接符 56"/>
          <p:cNvCxnSpPr>
            <a:endCxn id="58" idx="1"/>
          </p:cNvCxnSpPr>
          <p:nvPr userDrawn="1"/>
        </p:nvCxnSpPr>
        <p:spPr>
          <a:xfrm flipV="1">
            <a:off x="-3810" y="4947920"/>
            <a:ext cx="7740000" cy="254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707630" y="4840605"/>
            <a:ext cx="833755" cy="213995"/>
          </a:xfrm>
          <a:prstGeom prst="rect">
            <a:avLst/>
          </a:prstGeom>
          <a:noFill/>
          <a:ln>
            <a:noFill/>
          </a:ln>
        </p:spPr>
        <p:txBody>
          <a:bodyPr wrap="square" rtlCol="0">
            <a:spAutoFit/>
            <a:scene3d>
              <a:camera prst="orthographicFront"/>
              <a:lightRig rig="threePt" dir="t"/>
            </a:scene3d>
          </a:bodyPr>
          <a:lstStyle/>
          <a:p>
            <a:r>
              <a:rPr lang="zh-CN" altLang="en-US" sz="800" b="1">
                <a:solidFill>
                  <a:srgbClr val="00A4C5"/>
                </a:solidFill>
                <a:effectLst/>
                <a:latin typeface="楷体" panose="02010609060101010101" charset="-122"/>
                <a:ea typeface="楷体" panose="02010609060101010101" charset="-122"/>
              </a:rPr>
              <a:t>月度信息发布</a:t>
            </a:r>
            <a:endParaRPr lang="zh-CN" altLang="en-US" sz="800" b="1">
              <a:solidFill>
                <a:srgbClr val="00A4C5"/>
              </a:solidFill>
              <a:effectLst/>
              <a:latin typeface="楷体" panose="02010609060101010101" charset="-122"/>
              <a:ea typeface="楷体" panose="02010609060101010101" charset="-122"/>
            </a:endParaRPr>
          </a:p>
        </p:txBody>
      </p:sp>
      <p:cxnSp>
        <p:nvCxnSpPr>
          <p:cNvPr id="59" name="直接连接符 58"/>
          <p:cNvCxnSpPr/>
          <p:nvPr userDrawn="1"/>
        </p:nvCxnSpPr>
        <p:spPr>
          <a:xfrm>
            <a:off x="8496300" y="4947603"/>
            <a:ext cx="648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userDrawn="1"/>
        </p:nvSpPr>
        <p:spPr>
          <a:xfrm>
            <a:off x="608330" y="2271395"/>
            <a:ext cx="554990"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同比</a:t>
            </a:r>
            <a:endParaRPr lang="zh-CN" altLang="en-US" sz="800">
              <a:solidFill>
                <a:srgbClr val="00A4C5"/>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609600" y="2496185"/>
            <a:ext cx="554990"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份额</a:t>
            </a:r>
            <a:endParaRPr lang="zh-CN" altLang="en-US" sz="800">
              <a:solidFill>
                <a:srgbClr val="00A4C5"/>
              </a:solidFill>
              <a:latin typeface="微软雅黑" panose="020B0503020204020204" pitchFamily="34" charset="-122"/>
              <a:ea typeface="微软雅黑" panose="020B0503020204020204" pitchFamily="34" charset="-122"/>
            </a:endParaRPr>
          </a:p>
        </p:txBody>
      </p:sp>
      <p:sp>
        <p:nvSpPr>
          <p:cNvPr id="8" name="文本框 7"/>
          <p:cNvSpPr txBox="1"/>
          <p:nvPr userDrawn="1"/>
        </p:nvSpPr>
        <p:spPr>
          <a:xfrm>
            <a:off x="610235" y="4323715"/>
            <a:ext cx="554990"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同比</a:t>
            </a:r>
            <a:endParaRPr lang="zh-CN" altLang="en-US" sz="800">
              <a:solidFill>
                <a:srgbClr val="00A4C5"/>
              </a:solidFill>
              <a:latin typeface="微软雅黑" panose="020B0503020204020204" pitchFamily="34" charset="-122"/>
              <a:ea typeface="微软雅黑" panose="020B0503020204020204" pitchFamily="34" charset="-122"/>
            </a:endParaRPr>
          </a:p>
        </p:txBody>
      </p:sp>
      <p:sp>
        <p:nvSpPr>
          <p:cNvPr id="9" name="文本框 8"/>
          <p:cNvSpPr txBox="1"/>
          <p:nvPr userDrawn="1"/>
        </p:nvSpPr>
        <p:spPr>
          <a:xfrm>
            <a:off x="611505" y="4548505"/>
            <a:ext cx="554990"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份额</a:t>
            </a:r>
            <a:endParaRPr lang="zh-CN" altLang="en-US" sz="800">
              <a:solidFill>
                <a:srgbClr val="00A4C5"/>
              </a:solidFill>
              <a:latin typeface="微软雅黑" panose="020B0503020204020204" pitchFamily="34" charset="-122"/>
              <a:ea typeface="微软雅黑" panose="020B0503020204020204" pitchFamily="34" charset="-122"/>
            </a:endParaRPr>
          </a:p>
        </p:txBody>
      </p:sp>
      <p:graphicFrame>
        <p:nvGraphicFramePr>
          <p:cNvPr id="16" name="表格 15"/>
          <p:cNvGraphicFramePr/>
          <p:nvPr userDrawn="1"/>
        </p:nvGraphicFramePr>
        <p:xfrm>
          <a:off x="2540" y="4993640"/>
          <a:ext cx="2514600" cy="149860"/>
        </p:xfrm>
        <a:graphic>
          <a:graphicData uri="http://schemas.openxmlformats.org/drawingml/2006/table">
            <a:tbl>
              <a:tblPr firstRow="1" bandRow="1">
                <a:tableStyleId>{5C22544A-7EE6-4342-B048-85BDC9FD1C3A}</a:tableStyleId>
              </a:tblPr>
              <a:tblGrid>
                <a:gridCol w="598805"/>
                <a:gridCol w="683260"/>
                <a:gridCol w="633730"/>
                <a:gridCol w="598805"/>
              </a:tblGrid>
              <a:tr h="149860">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总体市场</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E5E5E5"/>
                    </a:solidFill>
                  </a:tcPr>
                </a:tc>
                <a:tc>
                  <a:txBody>
                    <a:bodyPr/>
                    <a:lstStyle/>
                    <a:p>
                      <a:pPr marL="0" indent="0" algn="ctr">
                        <a:lnSpc>
                          <a:spcPct val="40000"/>
                        </a:lnSpc>
                        <a:buNone/>
                      </a:pPr>
                      <a:r>
                        <a:rPr lang="zh-CN" altLang="en-US" sz="600" b="1" u="none">
                          <a:solidFill>
                            <a:schemeClr val="bg1"/>
                          </a:solidFill>
                          <a:latin typeface="Arial" panose="020B0604020202020204" pitchFamily="34" charset="0"/>
                          <a:ea typeface="微软雅黑" panose="020B0503020204020204" pitchFamily="34" charset="-122"/>
                        </a:rPr>
                        <a:t>新能源市场</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E5E5E5"/>
                    </a:solidFill>
                  </a:tcPr>
                </a:tc>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厂商排名</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a:noFill/>
                    </a:lnR>
                    <a:lnT cap="flat">
                      <a:noFill/>
                    </a:lnT>
                    <a:lnB cap="flat">
                      <a:noFill/>
                    </a:lnB>
                    <a:lnTlToBr>
                      <a:noFill/>
                    </a:lnTlToBr>
                    <a:lnBlToTr>
                      <a:noFill/>
                    </a:lnBlToTr>
                    <a:solidFill>
                      <a:srgbClr val="00A4C5"/>
                    </a:solidFill>
                  </a:tcPr>
                </a:tc>
                <a:tc>
                  <a:txBody>
                    <a:bodyPr/>
                    <a:lstStyle/>
                    <a:p>
                      <a:pPr marL="0" indent="0" algn="ctr">
                        <a:lnSpc>
                          <a:spcPct val="40000"/>
                        </a:lnSpc>
                        <a:buNone/>
                      </a:pPr>
                      <a:r>
                        <a:rPr lang="zh-CN" sz="600" b="1" u="none">
                          <a:solidFill>
                            <a:schemeClr val="bg1"/>
                          </a:solidFill>
                          <a:latin typeface="Arial" panose="020B0604020202020204" pitchFamily="34" charset="0"/>
                          <a:ea typeface="微软雅黑" panose="020B0503020204020204" pitchFamily="34" charset="-122"/>
                        </a:rPr>
                        <a:t>市场分析</a:t>
                      </a:r>
                      <a:endParaRPr lang="zh-CN" altLang="en-US" sz="600" b="1" u="none">
                        <a:solidFill>
                          <a:schemeClr val="bg1"/>
                        </a:solidFill>
                        <a:latin typeface="Arial" panose="020B0604020202020204" pitchFamily="34" charset="0"/>
                        <a:ea typeface="微软雅黑" panose="020B0503020204020204" pitchFamily="34" charset="-122"/>
                      </a:endParaRPr>
                    </a:p>
                  </a:txBody>
                  <a:tcPr marL="12700" marR="12700" marT="12700" anchor="b">
                    <a:lnL>
                      <a:noFill/>
                    </a:lnL>
                    <a:lnR cap="flat">
                      <a:noFill/>
                    </a:lnR>
                    <a:lnT cap="flat">
                      <a:noFill/>
                    </a:lnT>
                    <a:lnB cap="flat">
                      <a:noFill/>
                    </a:lnB>
                    <a:lnTlToBr>
                      <a:noFill/>
                    </a:lnTlToBr>
                    <a:lnBlToTr>
                      <a:noFill/>
                    </a:lnBlToTr>
                    <a:solidFill>
                      <a:srgbClr val="E5E5E5"/>
                    </a:solidFill>
                  </a:tcPr>
                </a:tc>
              </a:tr>
            </a:tbl>
          </a:graphicData>
        </a:graphic>
      </p:graphicFrame>
      <p:pic>
        <p:nvPicPr>
          <p:cNvPr id="14" name="图片 2" descr="乘联会组合LOGO"/>
          <p:cNvPicPr>
            <a:picLocks noChangeAspect="1"/>
          </p:cNvPicPr>
          <p:nvPr userDrawn="1"/>
        </p:nvPicPr>
        <p:blipFill>
          <a:blip r:embed="rId3">
            <a:alphaModFix amt="8000"/>
            <a:grayscl/>
          </a:blip>
          <a:stretch>
            <a:fillRect/>
          </a:stretch>
        </p:blipFill>
        <p:spPr>
          <a:xfrm rot="19680000">
            <a:off x="960120" y="1647825"/>
            <a:ext cx="1310640" cy="430530"/>
          </a:xfrm>
          <a:prstGeom prst="rect">
            <a:avLst/>
          </a:prstGeom>
          <a:noFill/>
          <a:ln w="9525">
            <a:noFill/>
          </a:ln>
        </p:spPr>
      </p:pic>
      <p:pic>
        <p:nvPicPr>
          <p:cNvPr id="17" name="图片 16" descr="乘联会组合LOGO"/>
          <p:cNvPicPr>
            <a:picLocks noChangeAspect="1"/>
          </p:cNvPicPr>
          <p:nvPr userDrawn="1"/>
        </p:nvPicPr>
        <p:blipFill>
          <a:blip r:embed="rId3">
            <a:alphaModFix amt="8000"/>
            <a:grayscl/>
          </a:blip>
          <a:stretch>
            <a:fillRect/>
          </a:stretch>
        </p:blipFill>
        <p:spPr>
          <a:xfrm rot="19680000">
            <a:off x="960120" y="3571240"/>
            <a:ext cx="1310640" cy="430530"/>
          </a:xfrm>
          <a:prstGeom prst="rect">
            <a:avLst/>
          </a:prstGeom>
          <a:noFill/>
          <a:ln w="9525">
            <a:noFill/>
          </a:ln>
        </p:spPr>
      </p:pic>
      <p:pic>
        <p:nvPicPr>
          <p:cNvPr id="18" name="图片 2" descr="乘联会组合LOGO"/>
          <p:cNvPicPr>
            <a:picLocks noChangeAspect="1"/>
          </p:cNvPicPr>
          <p:nvPr userDrawn="1"/>
        </p:nvPicPr>
        <p:blipFill>
          <a:blip r:embed="rId3">
            <a:alphaModFix amt="8000"/>
            <a:grayscl/>
          </a:blip>
          <a:stretch>
            <a:fillRect/>
          </a:stretch>
        </p:blipFill>
        <p:spPr>
          <a:xfrm rot="19680000">
            <a:off x="3776345" y="1647190"/>
            <a:ext cx="1310640" cy="430530"/>
          </a:xfrm>
          <a:prstGeom prst="rect">
            <a:avLst/>
          </a:prstGeom>
          <a:noFill/>
          <a:ln w="9525">
            <a:noFill/>
          </a:ln>
        </p:spPr>
      </p:pic>
      <p:pic>
        <p:nvPicPr>
          <p:cNvPr id="19" name="图片 2" descr="乘联会组合LOGO"/>
          <p:cNvPicPr>
            <a:picLocks noChangeAspect="1"/>
          </p:cNvPicPr>
          <p:nvPr userDrawn="1"/>
        </p:nvPicPr>
        <p:blipFill>
          <a:blip r:embed="rId3">
            <a:alphaModFix amt="8000"/>
            <a:grayscl/>
          </a:blip>
          <a:stretch>
            <a:fillRect/>
          </a:stretch>
        </p:blipFill>
        <p:spPr>
          <a:xfrm rot="19680000">
            <a:off x="6491605" y="1647825"/>
            <a:ext cx="1310640" cy="430530"/>
          </a:xfrm>
          <a:prstGeom prst="rect">
            <a:avLst/>
          </a:prstGeom>
          <a:noFill/>
          <a:ln w="9525">
            <a:noFill/>
          </a:ln>
        </p:spPr>
      </p:pic>
      <p:pic>
        <p:nvPicPr>
          <p:cNvPr id="20" name="图片 19" descr="乘联会组合LOGO"/>
          <p:cNvPicPr>
            <a:picLocks noChangeAspect="1"/>
          </p:cNvPicPr>
          <p:nvPr userDrawn="1"/>
        </p:nvPicPr>
        <p:blipFill>
          <a:blip r:embed="rId3">
            <a:alphaModFix amt="8000"/>
            <a:grayscl/>
          </a:blip>
          <a:stretch>
            <a:fillRect/>
          </a:stretch>
        </p:blipFill>
        <p:spPr>
          <a:xfrm rot="19680000">
            <a:off x="3776345" y="3571240"/>
            <a:ext cx="1310640" cy="430530"/>
          </a:xfrm>
          <a:prstGeom prst="rect">
            <a:avLst/>
          </a:prstGeom>
          <a:noFill/>
          <a:ln w="9525">
            <a:noFill/>
          </a:ln>
        </p:spPr>
      </p:pic>
      <p:pic>
        <p:nvPicPr>
          <p:cNvPr id="21" name="图片 20" descr="乘联会组合LOGO"/>
          <p:cNvPicPr>
            <a:picLocks noChangeAspect="1"/>
          </p:cNvPicPr>
          <p:nvPr userDrawn="1"/>
        </p:nvPicPr>
        <p:blipFill>
          <a:blip r:embed="rId3">
            <a:alphaModFix amt="8000"/>
            <a:grayscl/>
          </a:blip>
          <a:stretch>
            <a:fillRect/>
          </a:stretch>
        </p:blipFill>
        <p:spPr>
          <a:xfrm rot="19680000">
            <a:off x="6491605" y="3570605"/>
            <a:ext cx="1310640" cy="430530"/>
          </a:xfrm>
          <a:prstGeom prst="rect">
            <a:avLst/>
          </a:prstGeom>
          <a:noFill/>
          <a:ln w="9525">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8" Type="http://schemas.openxmlformats.org/officeDocument/2006/relationships/theme" Target="../theme/theme3.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8" Type="http://schemas.openxmlformats.org/officeDocument/2006/relationships/theme" Target="../theme/theme6.xml"/><Relationship Id="rId17" Type="http://schemas.openxmlformats.org/officeDocument/2006/relationships/tags" Target="../tags/tag174.xml"/><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8" Type="http://schemas.openxmlformats.org/officeDocument/2006/relationships/theme" Target="../theme/theme7.xml"/><Relationship Id="rId17" Type="http://schemas.openxmlformats.org/officeDocument/2006/relationships/tags" Target="../tags/tag231.xml"/><Relationship Id="rId16" Type="http://schemas.openxmlformats.org/officeDocument/2006/relationships/tags" Target="../tags/tag230.xml"/><Relationship Id="rId15" Type="http://schemas.openxmlformats.org/officeDocument/2006/relationships/tags" Target="../tags/tag229.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233.xml"/><Relationship Id="rId1" Type="http://schemas.openxmlformats.org/officeDocument/2006/relationships/tags" Target="../tags/tag23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3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236.xml"/><Relationship Id="rId1" Type="http://schemas.openxmlformats.org/officeDocument/2006/relationships/tags" Target="../tags/tag235.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chart" Target="../charts/chart2.xml"/><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56.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56.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chart" Target="../charts/chart4.xml"/><Relationship Id="rId1" Type="http://schemas.openxmlformats.org/officeDocument/2006/relationships/chart" Target="../charts/chart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2.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chart" Target="../charts/chart6.xml"/><Relationship Id="rId1" Type="http://schemas.openxmlformats.org/officeDocument/2006/relationships/chart" Target="../charts/chart5.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67.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chart" Target="../charts/chart8.xml"/><Relationship Id="rId1"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8855" y="434029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2022</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9" name="PA_矩形 4"/>
          <p:cNvSpPr txBox="1">
            <a:spLocks noChangeArrowheads="1"/>
          </p:cNvSpPr>
          <p:nvPr>
            <p:custDataLst>
              <p:tags r:id="rId2"/>
            </p:custDataLst>
          </p:nvPr>
        </p:nvSpPr>
        <p:spPr bwMode="auto">
          <a:xfrm>
            <a:off x="2895600" y="1150620"/>
            <a:ext cx="3982085" cy="615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auto" latinLnBrk="0" hangingPunct="1">
              <a:lnSpc>
                <a:spcPct val="70000"/>
              </a:lnSpc>
              <a:spcBef>
                <a:spcPts val="0"/>
              </a:spcBef>
              <a:spcAft>
                <a:spcPts val="0"/>
              </a:spcAft>
              <a:buClrTx/>
              <a:buSzTx/>
              <a:buFontTx/>
              <a:buNone/>
              <a:defRPr/>
            </a:pPr>
            <a:r>
              <a:rPr kumimoji="0" lang="en-US" altLang="zh-CN" sz="4600" i="0" u="none" strike="noStrike" kern="1200" cap="none" spc="0" normalizeH="0" baseline="0" noProof="0" dirty="0">
                <a:ln>
                  <a:noFill/>
                </a:ln>
                <a:solidFill>
                  <a:srgbClr val="159EBE"/>
                </a:solidFill>
                <a:effectLst>
                  <a:outerShdw blurRad="50800" dist="38100" dir="18900000" algn="bl" rotWithShape="0">
                    <a:prstClr val="black">
                      <a:alpha val="40000"/>
                    </a:prstClr>
                  </a:outerShdw>
                </a:effectLst>
                <a:uLnTx/>
                <a:uFillTx/>
                <a:latin typeface="Impact" panose="020B0806030902050204" pitchFamily="34" charset="0"/>
                <a:ea typeface="+mn-ea"/>
                <a:cs typeface="+mn-ea"/>
                <a:sym typeface="+mn-lt"/>
              </a:rPr>
              <a:t>2022</a:t>
            </a:r>
            <a:r>
              <a:rPr kumimoji="0" lang="zh-CN" altLang="en-US" sz="4600" i="0" u="none" strike="noStrike" kern="1200" cap="none" spc="0" normalizeH="0" baseline="0" noProof="0" dirty="0">
                <a:ln>
                  <a:noFill/>
                </a:ln>
                <a:solidFill>
                  <a:srgbClr val="159EBE"/>
                </a:solidFill>
                <a:effectLst>
                  <a:outerShdw blurRad="50800" dist="38100" dir="18900000" algn="bl" rotWithShape="0">
                    <a:prstClr val="black">
                      <a:alpha val="40000"/>
                    </a:prstClr>
                  </a:outerShdw>
                </a:effectLst>
                <a:uLnTx/>
                <a:uFillTx/>
                <a:latin typeface="Impact" panose="020B0806030902050204" pitchFamily="34" charset="0"/>
                <a:ea typeface="+mn-ea"/>
                <a:cs typeface="+mn-ea"/>
                <a:sym typeface="+mn-lt"/>
              </a:rPr>
              <a:t>年</a:t>
            </a:r>
            <a:r>
              <a:rPr kumimoji="0" lang="en-US" altLang="zh-CN" sz="4600" i="0" u="none" strike="noStrike" kern="1200" cap="none" spc="0" normalizeH="0" baseline="0" noProof="0" dirty="0">
                <a:ln>
                  <a:noFill/>
                </a:ln>
                <a:solidFill>
                  <a:srgbClr val="159EBE"/>
                </a:solidFill>
                <a:effectLst>
                  <a:outerShdw blurRad="50800" dist="38100" dir="18900000" algn="bl" rotWithShape="0">
                    <a:prstClr val="black">
                      <a:alpha val="40000"/>
                    </a:prstClr>
                  </a:outerShdw>
                </a:effectLst>
                <a:uLnTx/>
                <a:uFillTx/>
                <a:latin typeface="Impact" panose="020B0806030902050204" pitchFamily="34" charset="0"/>
                <a:ea typeface="+mn-ea"/>
                <a:cs typeface="+mn-ea"/>
                <a:sym typeface="+mn-lt"/>
              </a:rPr>
              <a:t>1</a:t>
            </a:r>
            <a:r>
              <a:rPr kumimoji="0" lang="zh-CN" altLang="en-US" sz="4600" i="0" u="none" strike="noStrike" kern="1200" cap="none" spc="0" normalizeH="0" baseline="0" noProof="0" dirty="0">
                <a:ln>
                  <a:noFill/>
                </a:ln>
                <a:solidFill>
                  <a:srgbClr val="159EBE"/>
                </a:solidFill>
                <a:effectLst>
                  <a:outerShdw blurRad="50800" dist="38100" dir="18900000" algn="bl" rotWithShape="0">
                    <a:prstClr val="black">
                      <a:alpha val="40000"/>
                    </a:prstClr>
                  </a:outerShdw>
                </a:effectLst>
                <a:uLnTx/>
                <a:uFillTx/>
                <a:latin typeface="Impact" panose="020B0806030902050204" pitchFamily="34" charset="0"/>
                <a:ea typeface="+mn-ea"/>
                <a:cs typeface="+mn-ea"/>
                <a:sym typeface="+mn-lt"/>
              </a:rPr>
              <a:t>月</a:t>
            </a:r>
            <a:endParaRPr kumimoji="0" lang="zh-CN" altLang="en-US" sz="4600" i="0" u="none" strike="noStrike" kern="1200" cap="none" spc="0" normalizeH="0" baseline="0" noProof="0" dirty="0">
              <a:ln>
                <a:noFill/>
              </a:ln>
              <a:solidFill>
                <a:srgbClr val="159EBE"/>
              </a:solidFill>
              <a:effectLst>
                <a:outerShdw blurRad="50800" dist="38100" dir="18900000" algn="bl" rotWithShape="0">
                  <a:prstClr val="black">
                    <a:alpha val="40000"/>
                  </a:prstClr>
                </a:outerShdw>
              </a:effectLst>
              <a:uLnTx/>
              <a:uFillTx/>
              <a:latin typeface="Impact" panose="020B0806030902050204" pitchFamily="34" charset="0"/>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598741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全国乘用车市场</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回顾</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一</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endPar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65785"/>
            <a:ext cx="8502650" cy="402463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30000"/>
              </a:lnSpc>
              <a:spcBef>
                <a:spcPts val="30"/>
              </a:spcBef>
              <a:spcAft>
                <a:spcPts val="0"/>
              </a:spcAft>
              <a:buClr>
                <a:srgbClr val="159EBE"/>
              </a:buClr>
              <a:buSzPct val="90000"/>
              <a:buFont typeface="Wingdings" panose="05000000000000000000" charset="0"/>
              <a:buChar char="u"/>
            </a:pPr>
            <a:r>
              <a:rPr sz="1400" b="1" dirty="0">
                <a:effectLst/>
                <a:latin typeface="微软雅黑" panose="020B0503020204020204" pitchFamily="34" charset="-122"/>
                <a:ea typeface="微软雅黑" panose="020B0503020204020204" pitchFamily="34" charset="-122"/>
                <a:sym typeface="Wingdings 2" panose="05020102010507070707" pitchFamily="18" charset="2"/>
              </a:rPr>
              <a:t>零售：</a:t>
            </a:r>
            <a:r>
              <a:rPr sz="1400" dirty="0">
                <a:effectLst/>
                <a:latin typeface="微软雅黑" panose="020B0503020204020204" pitchFamily="34" charset="-122"/>
                <a:ea typeface="微软雅黑" panose="020B0503020204020204" pitchFamily="34" charset="-122"/>
                <a:sym typeface="Wingdings 2" panose="05020102010507070707" pitchFamily="18" charset="2"/>
              </a:rPr>
              <a:t>2022年1月乘用车市场零售达到209.2万辆，同比下降4.4%，相较2021年12月下降</a:t>
            </a:r>
            <a:r>
              <a:rPr lang="en-US" sz="1400" dirty="0">
                <a:effectLst/>
                <a:latin typeface="微软雅黑" panose="020B0503020204020204" pitchFamily="34" charset="-122"/>
                <a:ea typeface="微软雅黑" panose="020B0503020204020204" pitchFamily="34" charset="-122"/>
                <a:sym typeface="Wingdings 2" panose="05020102010507070707" pitchFamily="18" charset="2"/>
              </a:rPr>
              <a:t>0.6</a:t>
            </a:r>
            <a:r>
              <a:rPr sz="1400" dirty="0">
                <a:effectLst/>
                <a:latin typeface="微软雅黑" panose="020B0503020204020204" pitchFamily="34" charset="-122"/>
                <a:ea typeface="微软雅黑" panose="020B0503020204020204" pitchFamily="34" charset="-122"/>
                <a:sym typeface="Wingdings 2" panose="05020102010507070707" pitchFamily="18" charset="2"/>
              </a:rPr>
              <a:t>%，1月零售总体走势很好。</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u"/>
            </a:pPr>
            <a:r>
              <a:rPr sz="1400" dirty="0">
                <a:effectLst/>
                <a:latin typeface="微软雅黑" panose="020B0503020204020204" pitchFamily="34" charset="-122"/>
                <a:ea typeface="微软雅黑" panose="020B0503020204020204" pitchFamily="34" charset="-122"/>
                <a:sym typeface="Wingdings 2" panose="05020102010507070707" pitchFamily="18" charset="2"/>
              </a:rPr>
              <a:t>由于春节假期从1月31日开始，但节前生产停线和消费者购车都会提早几天，因此1月因春节因素损失3-5天，估计带来15%左右的产销量损失。因此1月零售环比和同比表现折算后都是很好的增长。</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u"/>
            </a:pPr>
            <a:r>
              <a:rPr sz="1400" dirty="0">
                <a:effectLst/>
                <a:latin typeface="微软雅黑" panose="020B0503020204020204" pitchFamily="34" charset="-122"/>
                <a:ea typeface="微软雅黑" panose="020B0503020204020204" pitchFamily="34" charset="-122"/>
                <a:sym typeface="Wingdings 2" panose="05020102010507070707" pitchFamily="18" charset="2"/>
              </a:rPr>
              <a:t>秋冬季以来，疫情防控出现反复，但今年春节“就地过年”等防疫号召较去年同期有所宽松，居民返乡规模大幅增长，全国旅客发送量同比增长超40%。较大规模的居民返乡，对部分中西部省份、县乡城市的购车消费形成一定支撑，节前的促销力度加大也助推返乡购车潮。</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u"/>
            </a:pPr>
            <a:r>
              <a:rPr sz="1400" dirty="0">
                <a:effectLst/>
                <a:latin typeface="微软雅黑" panose="020B0503020204020204" pitchFamily="34" charset="-122"/>
                <a:ea typeface="微软雅黑" panose="020B0503020204020204" pitchFamily="34" charset="-122"/>
                <a:sym typeface="Wingdings 2" panose="05020102010507070707" pitchFamily="18" charset="2"/>
              </a:rPr>
              <a:t>随着前几个月以来生产、批售的逐步走强，整体市场供应呈现回暖态势，各厂商积极迎接新年“开门红”，尤其是终端促销在2021年7月后持续大幅收缩至11月，12月开始促销小幅增长，带来零售持续走强。</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u"/>
            </a:pPr>
            <a:r>
              <a:rPr sz="1400" dirty="0">
                <a:effectLst/>
                <a:latin typeface="微软雅黑" panose="020B0503020204020204" pitchFamily="34" charset="-122"/>
                <a:ea typeface="微软雅黑" panose="020B0503020204020204" pitchFamily="34" charset="-122"/>
                <a:sym typeface="Wingdings 2" panose="05020102010507070707" pitchFamily="18" charset="2"/>
              </a:rPr>
              <a:t>由于经销商层面的在售车型库存水平改善、结构持续优化，厂商供货节奏逐步符合预期。随着节前销售旺季到来，1月经销商明显加大终端优惠力度，销售积极性快速提升，实现终端零售走强。</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u"/>
            </a:pPr>
            <a:r>
              <a:rPr sz="1400" dirty="0">
                <a:effectLst/>
                <a:latin typeface="微软雅黑" panose="020B0503020204020204" pitchFamily="34" charset="-122"/>
                <a:ea typeface="微软雅黑" panose="020B0503020204020204" pitchFamily="34" charset="-122"/>
                <a:sym typeface="Wingdings 2" panose="05020102010507070707" pitchFamily="18" charset="2"/>
              </a:rPr>
              <a:t>1月豪华车零售29万辆，同比下降5%，环比增长18%。豪华车年初零售环比大幅走强，预示着传统豪华车新年强增长的态势。</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06234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全国乘用车市场</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回顾</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二</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endPar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65785"/>
            <a:ext cx="8502650" cy="401637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30000"/>
              </a:lnSpc>
              <a:spcBef>
                <a:spcPts val="30"/>
              </a:spcBef>
              <a:spcAft>
                <a:spcPts val="0"/>
              </a:spcAft>
              <a:buClr>
                <a:srgbClr val="159EBE"/>
              </a:buClr>
              <a:buSzPct val="90000"/>
              <a:buFont typeface="Wingdings" panose="05000000000000000000" charset="0"/>
              <a:buChar char="u"/>
            </a:pPr>
            <a:r>
              <a:rPr sz="1400" dirty="0">
                <a:effectLst/>
                <a:latin typeface="微软雅黑" panose="020B0503020204020204" pitchFamily="34" charset="-122"/>
                <a:ea typeface="微软雅黑" panose="020B0503020204020204" pitchFamily="34" charset="-122"/>
                <a:sym typeface="Wingdings 2" panose="05020102010507070707" pitchFamily="18" charset="2"/>
              </a:rPr>
              <a:t>1月自主品牌零售94万辆，同比增长11%，环比增长1%。1月自主品牌国内零售份额为45.5%，同比增6.4个百分点；相对于2021年年度份额41%，增了4.5个百分点。1月自主品牌批发市场份额46.4%，较同期份额增长了4.3个百分点；相对于2021年年度份额44%增长了2.4个百分点。自主品牌头部企业表现很强，在新能源市场获得明显增量，因此比亚迪、奇瑞等传统车企品牌同比均呈高幅增长。</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u"/>
            </a:pPr>
            <a:r>
              <a:rPr sz="1400" dirty="0">
                <a:effectLst/>
                <a:latin typeface="微软雅黑" panose="020B0503020204020204" pitchFamily="34" charset="-122"/>
                <a:ea typeface="微软雅黑" panose="020B0503020204020204" pitchFamily="34" charset="-122"/>
                <a:sym typeface="Wingdings 2" panose="05020102010507070707" pitchFamily="18" charset="2"/>
              </a:rPr>
              <a:t>1月主流合资品牌零售86万辆，同比下降17%，环比下降7%。局部散发疫情对天津等特大城市生产节奏带来影响，抑制了产销增量。1月的日系品牌零售份额19.2%，同比下降2.2个百分点。德系品牌份额23.5%，同比下降2.3个百分点。美系市场零售份额达到8.2%，同比下降1.2个百分点。法系份额提升0.1个百分点。</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u"/>
            </a:pPr>
            <a:r>
              <a:rPr sz="1400" b="1" dirty="0">
                <a:effectLst/>
                <a:latin typeface="微软雅黑" panose="020B0503020204020204" pitchFamily="34" charset="-122"/>
                <a:ea typeface="微软雅黑" panose="020B0503020204020204" pitchFamily="34" charset="-122"/>
                <a:sym typeface="Wingdings 2" panose="05020102010507070707" pitchFamily="18" charset="2"/>
              </a:rPr>
              <a:t>出口：</a:t>
            </a:r>
            <a:r>
              <a:rPr sz="1400" dirty="0">
                <a:effectLst/>
                <a:latin typeface="微软雅黑" panose="020B0503020204020204" pitchFamily="34" charset="-122"/>
                <a:ea typeface="微软雅黑" panose="020B0503020204020204" pitchFamily="34" charset="-122"/>
                <a:sym typeface="Wingdings 2" panose="05020102010507070707" pitchFamily="18" charset="2"/>
              </a:rPr>
              <a:t>1月乘联会统计下的乘用车出口（含整车与CKD）16.9万辆，同比增长91%，新能源车占出口总量的30%。1月自主品牌出口达到10.7万辆，同比增长56%，合资与豪华品牌出口6.1万辆，同比增长突出。</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u"/>
            </a:pPr>
            <a:r>
              <a:rPr sz="1400" b="1" dirty="0">
                <a:effectLst/>
                <a:latin typeface="微软雅黑" panose="020B0503020204020204" pitchFamily="34" charset="-122"/>
                <a:ea typeface="微软雅黑" panose="020B0503020204020204" pitchFamily="34" charset="-122"/>
                <a:sym typeface="Wingdings 2" panose="05020102010507070707" pitchFamily="18" charset="2"/>
              </a:rPr>
              <a:t>生产：</a:t>
            </a:r>
            <a:r>
              <a:rPr sz="1400" dirty="0">
                <a:effectLst/>
                <a:latin typeface="微软雅黑" panose="020B0503020204020204" pitchFamily="34" charset="-122"/>
                <a:ea typeface="微软雅黑" panose="020B0503020204020204" pitchFamily="34" charset="-122"/>
                <a:sym typeface="Wingdings 2" panose="05020102010507070707" pitchFamily="18" charset="2"/>
              </a:rPr>
              <a:t>1月乘用车生产205.9万辆，同比增长10.4%，环比下降16.5%，表现稍弱。其中豪华品牌生产同比增长16%，环比下降12%；合资品牌生产同比增长2%，环比下降20%；自主品牌生产同比增长17%，环比下降14%。</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3029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全国乘用车市场</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回顾</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三</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endPar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78485"/>
            <a:ext cx="8502650" cy="374459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30000"/>
              </a:lnSpc>
              <a:spcBef>
                <a:spcPts val="30"/>
              </a:spcBef>
              <a:spcAft>
                <a:spcPts val="0"/>
              </a:spcAft>
              <a:buClr>
                <a:srgbClr val="159EBE"/>
              </a:buClr>
              <a:buSzPct val="90000"/>
              <a:buFont typeface="Wingdings" panose="05000000000000000000" charset="0"/>
              <a:buChar char="u"/>
            </a:pPr>
            <a:r>
              <a:rPr sz="1400" dirty="0">
                <a:effectLst/>
                <a:latin typeface="微软雅黑" panose="020B0503020204020204" pitchFamily="34" charset="-122"/>
                <a:ea typeface="微软雅黑" panose="020B0503020204020204" pitchFamily="34" charset="-122"/>
                <a:sym typeface="Wingdings 2" panose="05020102010507070707" pitchFamily="18" charset="2"/>
              </a:rPr>
              <a:t>1月车市产销增长相对较好，虽然个别区域生产稍有损失，但芯片供给持续改善，促进1月产销攀升。</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u"/>
            </a:pPr>
            <a:r>
              <a:rPr sz="1400" b="1" dirty="0">
                <a:effectLst/>
                <a:latin typeface="微软雅黑" panose="020B0503020204020204" pitchFamily="34" charset="-122"/>
                <a:ea typeface="微软雅黑" panose="020B0503020204020204" pitchFamily="34" charset="-122"/>
                <a:sym typeface="Wingdings 2" panose="05020102010507070707" pitchFamily="18" charset="2"/>
              </a:rPr>
              <a:t>批发：</a:t>
            </a:r>
            <a:r>
              <a:rPr sz="1400" dirty="0">
                <a:effectLst/>
                <a:latin typeface="微软雅黑" panose="020B0503020204020204" pitchFamily="34" charset="-122"/>
                <a:ea typeface="微软雅黑" panose="020B0503020204020204" pitchFamily="34" charset="-122"/>
                <a:sym typeface="Wingdings 2" panose="05020102010507070707" pitchFamily="18" charset="2"/>
              </a:rPr>
              <a:t>1月厂商批发销量217.2万辆，</a:t>
            </a:r>
            <a:r>
              <a:rPr sz="1400" dirty="0">
                <a:effectLst/>
                <a:latin typeface="微软雅黑" panose="020B0503020204020204" pitchFamily="34" charset="-122"/>
                <a:ea typeface="微软雅黑" panose="020B0503020204020204" pitchFamily="34" charset="-122"/>
                <a:sym typeface="Wingdings 2" panose="05020102010507070707" pitchFamily="18" charset="2"/>
              </a:rPr>
              <a:t>同比增长6.8%，</a:t>
            </a:r>
            <a:r>
              <a:rPr sz="1400" dirty="0">
                <a:effectLst/>
                <a:latin typeface="微软雅黑" panose="020B0503020204020204" pitchFamily="34" charset="-122"/>
                <a:ea typeface="微软雅黑" panose="020B0503020204020204" pitchFamily="34" charset="-122"/>
                <a:sym typeface="Wingdings 2" panose="05020102010507070707" pitchFamily="18" charset="2"/>
              </a:rPr>
              <a:t>环比下降8.2%，受生产制约的部分车企表现分化。</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u"/>
            </a:pPr>
            <a:r>
              <a:rPr sz="1400" b="1" dirty="0">
                <a:effectLst/>
                <a:latin typeface="微软雅黑" panose="020B0503020204020204" pitchFamily="34" charset="-122"/>
                <a:ea typeface="微软雅黑" panose="020B0503020204020204" pitchFamily="34" charset="-122"/>
                <a:sym typeface="Wingdings 2" panose="05020102010507070707" pitchFamily="18" charset="2"/>
              </a:rPr>
              <a:t>库存：</a:t>
            </a:r>
            <a:r>
              <a:rPr sz="1400" dirty="0">
                <a:effectLst/>
                <a:latin typeface="微软雅黑" panose="020B0503020204020204" pitchFamily="34" charset="-122"/>
                <a:ea typeface="微软雅黑" panose="020B0503020204020204" pitchFamily="34" charset="-122"/>
                <a:sym typeface="Wingdings 2" panose="05020102010507070707" pitchFamily="18" charset="2"/>
              </a:rPr>
              <a:t>2021年前三季度经历了从去库存到逼近安全库存的特殊周期，四季度厂商库存迅速回补，奠定了1月零售和出口的强势表现。1月厂商库存下降11万辆，渠道库存环比下降9万辆；历年的1月是去库存的重要节点，今年1月库存去除较好，奠定了新年开门红的基础。</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Ø"/>
            </a:pPr>
            <a:r>
              <a:rPr sz="1400" b="1" dirty="0">
                <a:effectLst/>
                <a:latin typeface="微软雅黑" panose="020B0503020204020204" pitchFamily="34" charset="-122"/>
                <a:ea typeface="微软雅黑" panose="020B0503020204020204" pitchFamily="34" charset="-122"/>
                <a:sym typeface="Wingdings 2" panose="05020102010507070707" pitchFamily="18" charset="2"/>
              </a:rPr>
              <a:t>新能源： </a:t>
            </a:r>
            <a:r>
              <a:rPr sz="1400" dirty="0">
                <a:effectLst/>
                <a:latin typeface="微软雅黑" panose="020B0503020204020204" pitchFamily="34" charset="-122"/>
                <a:ea typeface="微软雅黑" panose="020B0503020204020204" pitchFamily="34" charset="-122"/>
                <a:sym typeface="Wingdings 2" panose="05020102010507070707" pitchFamily="18" charset="2"/>
              </a:rPr>
              <a:t>1月新能源乘用车批发销量达到41.2万辆，同比增长141.4%，环比下降18.5%，环比降幅与2021年1月特征一致。1月新能源乘用车零售销量达到34.7万辆，同比增长132.0%，环比下降27.0%，环比降幅与2021年1月的25%特征基本一致。</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Ø"/>
            </a:pPr>
            <a:r>
              <a:rPr sz="1400" dirty="0">
                <a:effectLst/>
                <a:latin typeface="微软雅黑" panose="020B0503020204020204" pitchFamily="34" charset="-122"/>
                <a:ea typeface="微软雅黑" panose="020B0503020204020204" pitchFamily="34" charset="-122"/>
                <a:sym typeface="Wingdings 2" panose="05020102010507070707" pitchFamily="18" charset="2"/>
              </a:rPr>
              <a:t>春节前的新能源车与传统燃油车走势形成同步走强的特征，春节前的首购入门级消费和传统车换购需求较强，加之新能源车强势增长，推动乘用车市场零售全面增长。</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30000"/>
              </a:lnSpc>
              <a:spcBef>
                <a:spcPts val="30"/>
              </a:spcBef>
              <a:spcAft>
                <a:spcPts val="0"/>
              </a:spcAft>
              <a:buClr>
                <a:srgbClr val="159EBE"/>
              </a:buClr>
              <a:buSzPct val="90000"/>
              <a:buFont typeface="Wingdings" panose="05000000000000000000" charset="0"/>
              <a:buChar char="Ø"/>
            </a:pPr>
            <a:r>
              <a:rPr sz="1400" dirty="0">
                <a:effectLst/>
                <a:latin typeface="微软雅黑" panose="020B0503020204020204" pitchFamily="34" charset="-122"/>
                <a:ea typeface="微软雅黑" panose="020B0503020204020204" pitchFamily="34" charset="-122"/>
                <a:sym typeface="Wingdings 2" panose="05020102010507070707" pitchFamily="18" charset="2"/>
              </a:rPr>
              <a:t>新能源市场方面，受到去年年底集中交车的影响，1月上旬销量表现疲软，但第二、三周有明显回暖。总体来看，虽然国内仍然有疫情散发本土病例，尤其是集中于京津杭深等新能源主销的特大城市，但相对温和的防疫举措，对居民出行和购车消费没有明显影响。</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06234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全国乘用车市场</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回顾</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四</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endPar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65785"/>
            <a:ext cx="8651240" cy="345376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lvl="0" indent="-285750">
              <a:lnSpc>
                <a:spcPct val="130000"/>
              </a:lnSpc>
              <a:spcBef>
                <a:spcPts val="30"/>
              </a:spcBef>
              <a:spcAft>
                <a:spcPts val="0"/>
              </a:spcAft>
              <a:buClr>
                <a:srgbClr val="159EBE"/>
              </a:buClr>
              <a:buSzPct val="90000"/>
              <a:buFont typeface="Wingdings" panose="05000000000000000000" charset="0"/>
              <a:buChar char="Ø"/>
            </a:pPr>
            <a:r>
              <a:rPr sz="1400" dirty="0">
                <a:effectLst/>
                <a:latin typeface="微软雅黑" panose="020B0503020204020204" pitchFamily="34" charset="-122"/>
                <a:ea typeface="微软雅黑" panose="020B0503020204020204" pitchFamily="34" charset="-122"/>
                <a:sym typeface="Wingdings 2" panose="05020102010507070707" pitchFamily="18" charset="2"/>
              </a:rPr>
              <a:t>1)批发：1月新能源车厂商批发渗透率19.0%，较2021年1月8.4%的渗透率提升10多个百分点。1月，自主品牌新能源车渗透率32.0%；豪华车中的新能源车渗透率22.9%；而主流合资品牌新能源车渗透率仅有2.7%。1月纯电动批发销量33.3万辆，同比增长130.4%；插电混动销量7.9万辆，同比增长202.1%。1月电动车高端车型销量强势增长，中低端走势也较强，纯电动市场哑铃型结构有所改善，其中A00级批发销量10.5万辆，占纯电动的32%份额；A0级批发销量5.1万，占纯电动的15%份额；A级电动车占纯电动份额22%；B级电动车达10.1万辆，环比下降14%，占纯电动份额30%。</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lvl="0" indent="-285750">
              <a:lnSpc>
                <a:spcPct val="130000"/>
              </a:lnSpc>
              <a:spcBef>
                <a:spcPts val="30"/>
              </a:spcBef>
              <a:spcAft>
                <a:spcPts val="0"/>
              </a:spcAft>
              <a:buClr>
                <a:srgbClr val="159EBE"/>
              </a:buClr>
              <a:buSzPct val="90000"/>
              <a:buFont typeface="Wingdings" panose="05000000000000000000" charset="0"/>
              <a:buChar char="Ø"/>
            </a:pPr>
            <a:r>
              <a:rPr sz="1400" dirty="0">
                <a:effectLst/>
                <a:latin typeface="微软雅黑" panose="020B0503020204020204" pitchFamily="34" charset="-122"/>
                <a:ea typeface="微软雅黑" panose="020B0503020204020204" pitchFamily="34" charset="-122"/>
                <a:sym typeface="Wingdings 2" panose="05020102010507070707" pitchFamily="18" charset="2"/>
              </a:rPr>
              <a:t>2)零售：1月新能源车国内零售渗透率16.6%，较2021年1月6.8%的渗透率提升10个百分点。1月，自主品牌中的新能源车渗透率31.4%；豪华车中的新能源车渗透率10.2%；而主流合资品牌中的新能源车渗透率仅有2.5%。</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lvl="0" indent="-285750">
              <a:lnSpc>
                <a:spcPct val="130000"/>
              </a:lnSpc>
              <a:spcBef>
                <a:spcPts val="30"/>
              </a:spcBef>
              <a:spcAft>
                <a:spcPts val="0"/>
              </a:spcAft>
              <a:buClr>
                <a:srgbClr val="159EBE"/>
              </a:buClr>
              <a:buSzPct val="90000"/>
              <a:buFont typeface="Wingdings" panose="05000000000000000000" charset="0"/>
              <a:buChar char="Ø"/>
            </a:pPr>
            <a:r>
              <a:rPr sz="1400" dirty="0">
                <a:effectLst/>
                <a:latin typeface="微软雅黑" panose="020B0503020204020204" pitchFamily="34" charset="-122"/>
                <a:ea typeface="微软雅黑" panose="020B0503020204020204" pitchFamily="34" charset="-122"/>
                <a:sym typeface="Wingdings 2" panose="05020102010507070707" pitchFamily="18" charset="2"/>
              </a:rPr>
              <a:t>3)出口：1月新能源车出口5.2万辆，保持强势增长，特斯拉中国出口40499辆，上汽乘用车的新能源出口4814辆，东风易捷特出口4267辆，吉利汽车444辆，</a:t>
            </a:r>
            <a:r>
              <a:rPr lang="zh-CN" sz="1400" dirty="0">
                <a:effectLst/>
                <a:latin typeface="微软雅黑" panose="020B0503020204020204" pitchFamily="34" charset="-122"/>
                <a:ea typeface="微软雅黑" panose="020B0503020204020204" pitchFamily="34" charset="-122"/>
                <a:sym typeface="Wingdings 2" panose="05020102010507070707" pitchFamily="18" charset="2"/>
              </a:rPr>
              <a:t>长城汽车</a:t>
            </a:r>
            <a:r>
              <a:rPr lang="en-US" altLang="zh-CN" sz="1400" dirty="0">
                <a:effectLst/>
                <a:latin typeface="微软雅黑" panose="020B0503020204020204" pitchFamily="34" charset="-122"/>
                <a:ea typeface="微软雅黑" panose="020B0503020204020204" pitchFamily="34" charset="-122"/>
                <a:sym typeface="Wingdings 2" panose="05020102010507070707" pitchFamily="18" charset="2"/>
              </a:rPr>
              <a:t>408</a:t>
            </a:r>
            <a:r>
              <a:rPr lang="zh-CN" altLang="en-US" sz="1400" dirty="0">
                <a:effectLst/>
                <a:latin typeface="微软雅黑" panose="020B0503020204020204" pitchFamily="34" charset="-122"/>
                <a:ea typeface="微软雅黑" panose="020B0503020204020204" pitchFamily="34" charset="-122"/>
                <a:sym typeface="Wingdings 2" panose="05020102010507070707" pitchFamily="18" charset="2"/>
              </a:rPr>
              <a:t>辆，</a:t>
            </a:r>
            <a:r>
              <a:rPr sz="1400" dirty="0">
                <a:effectLst/>
                <a:latin typeface="微软雅黑" panose="020B0503020204020204" pitchFamily="34" charset="-122"/>
                <a:ea typeface="微软雅黑" panose="020B0503020204020204" pitchFamily="34" charset="-122"/>
                <a:sym typeface="Wingdings 2" panose="05020102010507070707" pitchFamily="18" charset="2"/>
              </a:rPr>
              <a:t>上汽大通406辆，比亚迪313辆，其他车企新能源车以国内市场为主。</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06234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全国乘用车市场</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回顾</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五</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endPar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65785"/>
            <a:ext cx="8651240" cy="317436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lvl="0" indent="-285750">
              <a:lnSpc>
                <a:spcPct val="130000"/>
              </a:lnSpc>
              <a:spcBef>
                <a:spcPts val="30"/>
              </a:spcBef>
              <a:spcAft>
                <a:spcPts val="0"/>
              </a:spcAft>
              <a:buClr>
                <a:srgbClr val="159EBE"/>
              </a:buClr>
              <a:buSzPct val="90000"/>
              <a:buFont typeface="Wingdings" panose="05000000000000000000" charset="0"/>
              <a:buChar char="Ø"/>
            </a:pPr>
            <a:r>
              <a:rPr sz="1400" dirty="0">
                <a:effectLst/>
                <a:latin typeface="微软雅黑" panose="020B0503020204020204" pitchFamily="34" charset="-122"/>
                <a:ea typeface="微软雅黑" panose="020B0503020204020204" pitchFamily="34" charset="-122"/>
                <a:sym typeface="Wingdings 2" panose="05020102010507070707" pitchFamily="18" charset="2"/>
              </a:rPr>
              <a:t>4)车企：1月新能源乘用车市场多元化发力，比亚迪纯电动与插混双驱动夯实自主品牌新能源领先地位；以上汽集团与广汽集团为代表的传统车企在新能源板块表现相对突出。厂商批发销量突破万辆的企业有11家，较同期大幅增多6家，其中：比亚迪93101辆、特斯拉中国59845辆、上汽通用五菱40007辆、奇瑞汽车21179辆、吉利汽车17036辆、广汽埃安16031辆、上汽乘用车14414辆、</a:t>
            </a:r>
            <a:r>
              <a:rPr sz="1400" dirty="0">
                <a:effectLst/>
                <a:latin typeface="微软雅黑" panose="020B0503020204020204" pitchFamily="34" charset="-122"/>
                <a:ea typeface="微软雅黑" panose="020B0503020204020204" pitchFamily="34" charset="-122"/>
                <a:sym typeface="Wingdings 2" panose="05020102010507070707" pitchFamily="18" charset="2"/>
              </a:rPr>
              <a:t>长城汽车13781辆、</a:t>
            </a:r>
            <a:r>
              <a:rPr sz="1400" dirty="0">
                <a:effectLst/>
                <a:latin typeface="微软雅黑" panose="020B0503020204020204" pitchFamily="34" charset="-122"/>
                <a:ea typeface="微软雅黑" panose="020B0503020204020204" pitchFamily="34" charset="-122"/>
                <a:sym typeface="Wingdings 2" panose="05020102010507070707" pitchFamily="18" charset="2"/>
              </a:rPr>
              <a:t>小鹏汽车12922辆、理想汽车12268辆、哪吒汽车11009辆。</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lvl="0" indent="-285750">
              <a:lnSpc>
                <a:spcPct val="130000"/>
              </a:lnSpc>
              <a:spcBef>
                <a:spcPts val="30"/>
              </a:spcBef>
              <a:spcAft>
                <a:spcPts val="0"/>
              </a:spcAft>
              <a:buClr>
                <a:srgbClr val="159EBE"/>
              </a:buClr>
              <a:buSzPct val="90000"/>
              <a:buFont typeface="Wingdings" panose="05000000000000000000" charset="0"/>
              <a:buChar char="Ø"/>
            </a:pPr>
            <a:r>
              <a:rPr sz="1400" dirty="0">
                <a:effectLst/>
                <a:latin typeface="微软雅黑" panose="020B0503020204020204" pitchFamily="34" charset="-122"/>
                <a:ea typeface="微软雅黑" panose="020B0503020204020204" pitchFamily="34" charset="-122"/>
                <a:sym typeface="Wingdings 2" panose="05020102010507070707" pitchFamily="18" charset="2"/>
              </a:rPr>
              <a:t>5)新势力：1月小鹏、理想、蔚来、哪吒、零跑、威马等新势力车企销量同比和环比表现总体较好，尤其是小鹏、理想、哪吒突破万辆，零跑等第二梯队企业也快速上量达到了5000辆以上的月销。主流合资品牌中,南北大众的新能源车批发13661辆，占据主流合资59%份额，大众坚定的电动化转型战略初见成效。上汽通用新能源销量4249辆也是很优秀的，其他合资与豪华品牌仍待发力。</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lvl="0" indent="-285750">
              <a:lnSpc>
                <a:spcPct val="130000"/>
              </a:lnSpc>
              <a:spcBef>
                <a:spcPts val="30"/>
              </a:spcBef>
              <a:spcAft>
                <a:spcPts val="0"/>
              </a:spcAft>
              <a:buClr>
                <a:srgbClr val="159EBE"/>
              </a:buClr>
              <a:buSzPct val="90000"/>
              <a:buFont typeface="Wingdings" panose="05000000000000000000" charset="0"/>
              <a:buChar char="Ø"/>
            </a:pPr>
            <a:r>
              <a:rPr lang="en-US" sz="1400" dirty="0">
                <a:effectLst/>
                <a:latin typeface="微软雅黑" panose="020B0503020204020204" pitchFamily="34" charset="-122"/>
                <a:ea typeface="微软雅黑" panose="020B0503020204020204" pitchFamily="34" charset="-122"/>
                <a:sym typeface="Wingdings 2" panose="05020102010507070707" pitchFamily="18" charset="2"/>
              </a:rPr>
              <a:t>6</a:t>
            </a:r>
            <a:r>
              <a:rPr sz="1400" dirty="0">
                <a:effectLst/>
                <a:latin typeface="微软雅黑" panose="020B0503020204020204" pitchFamily="34" charset="-122"/>
                <a:ea typeface="微软雅黑" panose="020B0503020204020204" pitchFamily="34" charset="-122"/>
                <a:sym typeface="Wingdings 2" panose="05020102010507070707" pitchFamily="18" charset="2"/>
              </a:rPr>
              <a:t>)</a:t>
            </a:r>
            <a:r>
              <a:rPr sz="1400" dirty="0">
                <a:effectLst/>
                <a:latin typeface="微软雅黑" panose="020B0503020204020204" pitchFamily="34" charset="-122"/>
                <a:ea typeface="微软雅黑" panose="020B0503020204020204" pitchFamily="34" charset="-122"/>
                <a:sym typeface="Wingdings 2" panose="05020102010507070707" pitchFamily="18" charset="2"/>
              </a:rPr>
              <a:t>普混：1月普通混合动力乘用车批发6.7万辆，同比增长58%，环比下降20%。其中丰田38741辆，本田18516辆，东风日产5424辆，长城汽车1890辆，混动逐步成为新热点。</a:t>
            </a:r>
            <a:endParaRPr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3981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全国乘用车市场</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展望</a:t>
            </a:r>
            <a:endPar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65785"/>
            <a:ext cx="8734425" cy="398653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2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由于今年春节早，1月最后一周进入车市的春节休眠期，相对2021年2月少了11天的节前热销期，但也减少了春节前几天的提早休眠期，因此车市同比增长压力不大。  </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2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由于1月节前生产提早停工，1月车市旺销后的渠道库存仍处较低水平，随着节后车企快速恢复正常产销状态，2月的经销商仍有较好补库需求。</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2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2022年的经济形势日益复杂严峻，房地产市场见顶回落趋势明显。短期看，对于房地产行业的调控将处于趋向紧平衡走势，部分相关行业增长压力较大、市场预期偏弱。疫情散发影响下的节后生产生活、服务业恢复较谨慎，加之冬奥会等重大赛事保障防控力度，2月车市回暖较慢。但随着中年外出务工群体的回流，车市的结构性回暖面临较好机遇。</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2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部分传统车企受芯片影响而调低2021年预期，未交付订单资源转接2022年车市一季度，所以确保开门红、保交付的努力将在一季度落实奏效。</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2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随着新能源补贴退坡和原材料价格上涨，前期部分车型价格微调带来订单短暂低迷，春节后新能源车价格接受度恢复，加之很多新能源车目前仍有积压前期未交付订单，因此2月新能源车型销量不会受到退坡明显影响。</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2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历年春节后都有一定的开学前购车潮，大城市交通拥堵基本是以学校开学放假为分界，由于疫情散发的风险犹存，预期今年开学购车潮仍应该很好。因此2月批发零售增速应值得期待。</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84669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新能源车微幅涨价不会影响销量提升</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一）</a:t>
            </a:r>
            <a:endPar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53085"/>
            <a:ext cx="8502650" cy="432181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近期随着新能源车补贴退坡和锂矿等基础资源价格剧烈上涨，新能源车企面临一定的成本压力。但新能源车的市场价格预计不会大幅度上涨，车企应有能力化解压力，继续保持2022年新能源车较快增长。从市场反馈看，用户对于新能源退坡后的价格变化也有一定程度的共识和预期。</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2021年全国新能源车市场火爆。根据乘联会数据，国内新能源车零售达到299万辆，同比增长170%。由于终端新能源需求旺盛，产能不足，未交车订单充裕（包含大定锁价将成本转嫁给汽车厂商），价格微涨不会严重影响整体市场需求。2022年很多车企都制定了宏伟的产销提升目标，因此我们有信心2022年新能源乘用车销量达到550万辆左右，继续实现70%左右高增长。</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国家政策对新能源车的支持巨大。由于2022年补贴技术指标不变，电池与整车集成技术在提升，新能源汽车产品有望提升电池能量密度、降低百公里电耗等技术指标获得更好的补贴支持。补贴技术指标的稳定也有利于行业平均技术水平的持续提升，减缓部分企业政策追随策略下的投资压力。</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新能源车的规模效益明显，头部企业的单车规模不断提升成本下降。随着产业规模大幅度增长，新能源车的固定资产折旧等成本能更好的分摊，单车制造成本在指数型成长阶段更易发挥规模优势。据特斯拉等公布的财报显示，单车毛利处于30%的高位，体现较强的抗成本风险能力，这也为智能制造、制造业技术革新注入新的活力。</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84669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新能源车微幅涨价不会影响销量提升</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二）</a:t>
            </a:r>
            <a:endPar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53085"/>
            <a:ext cx="8502650" cy="250571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电池的成本压力可以通过多种方式化解。车企可能会通过提升电池性能、多元化选择供应商、将供应商开发纳入企业内部交易环节等措施改善成本压力、提高沟通效率。目前超预期发展的4680电池有很大的成本下降空间。而电池行业世界范围的投资力度空前，短期的盈利远不如绑定车企的稳定供货更重要。</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传统燃油车的定价体系是受到消费品高税收影响的，新能源车没有消费税等税收压力，反而有更多的新能源积分，因此高端新能源车的潜在利润丰厚。比亚迪、广汽埃安等车型的电池容量和高端车差距不大，但价格差异较大，体现A级车的高性价比。但由于消费者的需求差异，高端车反而相对A级自主车型表现的极其火爆，因此高端的价格压力不大。主流A0级电动车的竞争激烈，成本压力巨大，但仍保持价格稳定，也让新能源车的较高增长有很好的基础。</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84669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女性用车成为拉动车市增长较强动力</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一）</a:t>
            </a:r>
            <a:endPar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53085"/>
            <a:ext cx="8502650" cy="432181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40000"/>
              </a:lnSpc>
              <a:spcBef>
                <a:spcPts val="30"/>
              </a:spcBef>
              <a:spcAft>
                <a:spcPts val="0"/>
              </a:spcAft>
              <a:buClr>
                <a:srgbClr val="159EBE"/>
              </a:buClr>
              <a:buSzPct val="90000"/>
              <a:buFont typeface="Wingdings" panose="05000000000000000000" charset="0"/>
              <a:buChar char="u"/>
            </a:pPr>
            <a:r>
              <a:rPr altLang="zh-CN" sz="1400" dirty="0">
                <a:effectLst/>
                <a:latin typeface="微软雅黑" panose="020B0503020204020204" pitchFamily="34" charset="-122"/>
                <a:ea typeface="微软雅黑" panose="020B0503020204020204" pitchFamily="34" charset="-122"/>
                <a:sym typeface="Wingdings 2" panose="05020102010507070707" pitchFamily="18" charset="2"/>
              </a:rPr>
              <a:t>据公安部统计，截至2021年全国机动车保有量达3.95亿辆，其中汽车3.02亿辆；机动车驾驶人达4.81亿人，其中汽车驾驶人4.44亿人。2021年全国新注册登记机动车3,674万辆，新领证驾驶人2,750万人。</a:t>
            </a:r>
            <a:endParaRPr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altLang="zh-CN" sz="1400" dirty="0">
                <a:effectLst/>
                <a:latin typeface="微软雅黑" panose="020B0503020204020204" pitchFamily="34" charset="-122"/>
                <a:ea typeface="微软雅黑" panose="020B0503020204020204" pitchFamily="34" charset="-122"/>
                <a:sym typeface="Wingdings 2" panose="05020102010507070707" pitchFamily="18" charset="2"/>
              </a:rPr>
              <a:t>2021年，机动车驾驶员达到4.8亿人，增长2,550万，表现相对较强。从历年数据来看，2021年增长数量相对较高，但考虑2020年增长是2,050万，两者加起来应该说是年均2,300万，仍处于一个相对的历史低位水平。所以驾驶员人数的增量，对车市的增量的贡献度总体来看是不大的，不利于入门级乘用车消费增长。新能源用户年轻化，90后对汽车的需求与总体有差异，比如对智能网联的需求增长，对汽车科技感要求偏高等，拉动高端电动车增长，因此新势力表现很强。</a:t>
            </a:r>
            <a:endParaRPr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altLang="zh-CN" sz="1400" dirty="0">
                <a:effectLst/>
                <a:latin typeface="微软雅黑" panose="020B0503020204020204" pitchFamily="34" charset="-122"/>
                <a:ea typeface="微软雅黑" panose="020B0503020204020204" pitchFamily="34" charset="-122"/>
                <a:sym typeface="Wingdings 2" panose="05020102010507070707" pitchFamily="18" charset="2"/>
              </a:rPr>
              <a:t>从驾驶人性别看，男性驾驶人达3.19亿人，占66.32%；女性驾驶人1.62亿人，占33.68%。目前来看，女性驾驶员增长速度相对较快，尤其过去两年女性驾驶员的增长相对比较迅猛，现在达到1.6亿，从2014年的0.7亿到到2021年1.6亿，每年都在1,300万左右的快速增长中，说明整体来看，家庭复数车辆保有的比例在不断的增长，家庭第二辆车有较大的增长空间。</a:t>
            </a:r>
            <a:endParaRPr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altLang="zh-CN" sz="1400" dirty="0">
                <a:effectLst/>
                <a:latin typeface="微软雅黑" panose="020B0503020204020204" pitchFamily="34" charset="-122"/>
                <a:ea typeface="微软雅黑" panose="020B0503020204020204" pitchFamily="34" charset="-122"/>
                <a:sym typeface="Wingdings 2" panose="05020102010507070707" pitchFamily="18" charset="2"/>
              </a:rPr>
              <a:t>从驾驶人年龄看，2021年底51至60岁的驾驶人6,966万人，占14.48%，较2018年的4,663万人增长2,303万，累计增幅50%。德国购车者平均年龄52岁，未来中国中老年购车的增量成为车市不可忽视力量。</a:t>
            </a:r>
            <a:endParaRPr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84669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女性用车成为拉动车市增长较强动力</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二）</a:t>
            </a:r>
            <a:endPar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53085"/>
            <a:ext cx="8502650" cy="190309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40000"/>
              </a:lnSpc>
              <a:spcBef>
                <a:spcPts val="30"/>
              </a:spcBef>
              <a:spcAft>
                <a:spcPts val="0"/>
              </a:spcAft>
              <a:buClr>
                <a:srgbClr val="159EBE"/>
              </a:buClr>
              <a:buSzPct val="90000"/>
              <a:buFont typeface="Wingdings" panose="05000000000000000000" charset="0"/>
              <a:buChar char="u"/>
            </a:pPr>
            <a:r>
              <a:rPr altLang="zh-CN" sz="1400" dirty="0">
                <a:effectLst/>
                <a:latin typeface="微软雅黑" panose="020B0503020204020204" pitchFamily="34" charset="-122"/>
                <a:ea typeface="微软雅黑" panose="020B0503020204020204" pitchFamily="34" charset="-122"/>
                <a:sym typeface="Wingdings 2" panose="05020102010507070707" pitchFamily="18" charset="2"/>
              </a:rPr>
              <a:t>2021年新能源车表现很强。由于疫情的冲击，摩托车市场强势增长，个性化出行增长迅猛。虽然驾驶员增长不快，但女性驾驶员和中老年驾驶员增长迅猛，这是车市增长点，但年轻人少对车市的长期发展带来隐忧，因此车市增长主要靠消费升级，而私车消费普及遭遇瓶颈。</a:t>
            </a:r>
            <a:endParaRPr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altLang="zh-CN" sz="1400" dirty="0">
                <a:effectLst/>
                <a:latin typeface="微软雅黑" panose="020B0503020204020204" pitchFamily="34" charset="-122"/>
                <a:ea typeface="微软雅黑" panose="020B0503020204020204" pitchFamily="34" charset="-122"/>
                <a:sym typeface="Wingdings 2" panose="05020102010507070707" pitchFamily="18" charset="2"/>
              </a:rPr>
              <a:t>面对老龄化和女性用户的增长趋势，依托新能源车的高速发展，推动微型电动车的C5驾照实施，扩大微型电动车驾驶员数量，让微型电动车尽快往合规化方向持续转型，让车市有更大的人口支撑是当务之急。</a:t>
            </a:r>
            <a:endParaRPr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7"/>
          <p:cNvSpPr>
            <a:spLocks noChangeArrowheads="1"/>
          </p:cNvSpPr>
          <p:nvPr userDrawn="1"/>
        </p:nvSpPr>
        <p:spPr bwMode="auto">
          <a:xfrm>
            <a:off x="5464175" y="929640"/>
            <a:ext cx="3235325"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 typeface="Wingdings" panose="05000000000000000000" charset="0"/>
              <a:buChar char="u"/>
            </a:pP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2022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月产量分析表</a:t>
            </a:r>
            <a:endPar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00000"/>
              </a:lnSpc>
              <a:spcBef>
                <a:spcPct val="0"/>
              </a:spcBef>
              <a:buFont typeface="Wingdings" panose="05000000000000000000" charset="0"/>
              <a:buChar char="u"/>
            </a:pP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2022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月零售和批发销量分析表</a:t>
            </a:r>
            <a:endPar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00000"/>
              </a:lnSpc>
              <a:spcBef>
                <a:spcPct val="0"/>
              </a:spcBef>
              <a:buFont typeface="Wingdings" panose="05000000000000000000" charset="0"/>
              <a:buChar char="u"/>
            </a:pP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2017-2022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月狭义乘用车零售和批发销量走势图</a:t>
            </a:r>
            <a:endPar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9" name="7"/>
          <p:cNvSpPr>
            <a:spLocks noChangeArrowheads="1"/>
          </p:cNvSpPr>
          <p:nvPr userDrawn="1"/>
        </p:nvSpPr>
        <p:spPr bwMode="auto">
          <a:xfrm>
            <a:off x="5470525" y="2707640"/>
            <a:ext cx="3067685" cy="69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 typeface="Wingdings" panose="05000000000000000000" charset="0"/>
              <a:buChar char="u"/>
            </a:pP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2022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月狭义乘用车零售销量</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TOP10</a:t>
            </a:r>
            <a:endPar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00000"/>
              </a:lnSpc>
              <a:spcBef>
                <a:spcPct val="0"/>
              </a:spcBef>
              <a:buFont typeface="Wingdings" panose="05000000000000000000" charset="0"/>
              <a:buChar char="u"/>
            </a:pP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2022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月狭义乘用车批发销量</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TOP10</a:t>
            </a:r>
            <a:endPar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00000"/>
              </a:lnSpc>
              <a:spcBef>
                <a:spcPct val="0"/>
              </a:spcBef>
              <a:buFont typeface="Wingdings" panose="05000000000000000000" charset="0"/>
              <a:buChar char="u"/>
            </a:pP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2022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月广义乘用车零售销量</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TOP10</a:t>
            </a:r>
            <a:endPar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00000"/>
              </a:lnSpc>
              <a:spcBef>
                <a:spcPct val="0"/>
              </a:spcBef>
              <a:buFont typeface="Wingdings" panose="05000000000000000000" charset="0"/>
              <a:buChar char="u"/>
            </a:pP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2022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月广义乘用车批发销量</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TOP10</a:t>
            </a:r>
            <a:endPar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0" algn="just">
              <a:lnSpc>
                <a:spcPct val="100000"/>
              </a:lnSpc>
              <a:spcBef>
                <a:spcPct val="0"/>
              </a:spcBef>
              <a:buFont typeface="Wingdings" panose="05000000000000000000" charset="0"/>
              <a:buNone/>
            </a:pPr>
            <a:endPar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0" name="7"/>
          <p:cNvSpPr>
            <a:spLocks noChangeArrowheads="1"/>
          </p:cNvSpPr>
          <p:nvPr userDrawn="1"/>
        </p:nvSpPr>
        <p:spPr bwMode="auto">
          <a:xfrm>
            <a:off x="5464175" y="3756025"/>
            <a:ext cx="3023870" cy="87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 typeface="Wingdings" panose="05000000000000000000" charset="0"/>
              <a:buChar char="u"/>
            </a:pP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月全国乘用车市场回顾</a:t>
            </a:r>
            <a:endPar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00000"/>
              </a:lnSpc>
              <a:spcBef>
                <a:spcPct val="0"/>
              </a:spcBef>
              <a:buFont typeface="Wingdings" panose="05000000000000000000" charset="0"/>
              <a:buChar char="u"/>
            </a:pPr>
            <a:r>
              <a:rPr 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全国乘用车市场展望</a:t>
            </a:r>
            <a:endParaRPr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a:p>
            <a:pPr algn="just">
              <a:lnSpc>
                <a:spcPct val="100000"/>
              </a:lnSpc>
              <a:spcBef>
                <a:spcPct val="0"/>
              </a:spcBef>
              <a:buFont typeface="Wingdings" panose="05000000000000000000" charset="0"/>
              <a:buChar char="u"/>
            </a:pP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新能源车微幅涨价不会影响销量提升</a:t>
            </a:r>
            <a:endPar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00000"/>
              </a:lnSpc>
              <a:spcBef>
                <a:spcPct val="0"/>
              </a:spcBef>
              <a:buFont typeface="Wingdings" panose="05000000000000000000" charset="0"/>
              <a:buChar char="u"/>
            </a:pP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女性用车成为拉动车市增长较强动力</a:t>
            </a:r>
            <a:endPar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00000"/>
              </a:lnSpc>
              <a:spcBef>
                <a:spcPct val="0"/>
              </a:spcBef>
              <a:buFont typeface="Wingdings" panose="05000000000000000000" charset="0"/>
              <a:buChar char="u"/>
            </a:pP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2022年促进传统燃油车消费也很重要</a:t>
            </a:r>
            <a:endPar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00000"/>
              </a:lnSpc>
              <a:spcBef>
                <a:spcPct val="0"/>
              </a:spcBef>
              <a:buFont typeface="Wingdings" panose="05000000000000000000" charset="0"/>
              <a:buChar char="u"/>
            </a:pP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世界少子化趋势下应鼓励结婚-结婚购车免车购税</a:t>
            </a:r>
            <a:endPar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 name="7"/>
          <p:cNvSpPr>
            <a:spLocks noChangeArrowheads="1"/>
          </p:cNvSpPr>
          <p:nvPr userDrawn="1"/>
        </p:nvSpPr>
        <p:spPr bwMode="auto">
          <a:xfrm>
            <a:off x="5464175" y="1901190"/>
            <a:ext cx="3481705" cy="330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 typeface="Wingdings" panose="05000000000000000000" charset="0"/>
              <a:buChar char="u"/>
            </a:pP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2022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月产量、零售、批发分析表</a:t>
            </a:r>
            <a:endPar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00000"/>
              </a:lnSpc>
              <a:spcBef>
                <a:spcPct val="0"/>
              </a:spcBef>
              <a:buFont typeface="Wingdings" panose="05000000000000000000" charset="0"/>
              <a:buChar char="u"/>
            </a:pP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2017-2022</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月新能源乘用车零售和批发销量走势图</a:t>
            </a:r>
            <a:endPar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7" name="椭圆 16"/>
          <p:cNvSpPr/>
          <p:nvPr userDrawn="1"/>
        </p:nvSpPr>
        <p:spPr>
          <a:xfrm>
            <a:off x="4656455" y="3397885"/>
            <a:ext cx="415290" cy="408940"/>
          </a:xfrm>
          <a:prstGeom prst="ellips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userDrawn="1"/>
        </p:nvSpPr>
        <p:spPr>
          <a:xfrm>
            <a:off x="4656455" y="2350770"/>
            <a:ext cx="415290" cy="408940"/>
          </a:xfrm>
          <a:prstGeom prst="ellips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4656455" y="1545590"/>
            <a:ext cx="415290" cy="408940"/>
          </a:xfrm>
          <a:prstGeom prst="ellips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7"/>
          <p:cNvSpPr>
            <a:spLocks noChangeArrowheads="1"/>
          </p:cNvSpPr>
          <p:nvPr userDrawn="1"/>
        </p:nvSpPr>
        <p:spPr bwMode="auto">
          <a:xfrm>
            <a:off x="5161915" y="598170"/>
            <a:ext cx="1552575" cy="346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159EBE"/>
                </a:solidFill>
                <a:latin typeface="+mn-lt"/>
                <a:ea typeface="+mn-ea"/>
                <a:cs typeface="+mn-ea"/>
                <a:sym typeface="+mn-lt"/>
              </a:rPr>
              <a:t>一</a:t>
            </a:r>
            <a:r>
              <a:rPr lang="en-US" altLang="zh-CN" sz="2000" b="1" dirty="0">
                <a:solidFill>
                  <a:srgbClr val="159EBE"/>
                </a:solidFill>
                <a:latin typeface="+mn-lt"/>
                <a:ea typeface="+mn-ea"/>
                <a:cs typeface="+mn-ea"/>
                <a:sym typeface="+mn-lt"/>
              </a:rPr>
              <a:t>.</a:t>
            </a:r>
            <a:r>
              <a:rPr lang="zh-CN" altLang="en-US" sz="2000" b="1" dirty="0">
                <a:solidFill>
                  <a:srgbClr val="159EBE"/>
                </a:solidFill>
                <a:latin typeface="+mn-lt"/>
                <a:ea typeface="+mn-ea"/>
                <a:cs typeface="+mn-ea"/>
                <a:sym typeface="+mn-lt"/>
              </a:rPr>
              <a:t>总体市场</a:t>
            </a:r>
            <a:endParaRPr lang="zh-CN" altLang="en-US" sz="2000" b="1" dirty="0">
              <a:solidFill>
                <a:srgbClr val="159EBE"/>
              </a:solidFill>
              <a:latin typeface="+mn-lt"/>
              <a:ea typeface="+mn-ea"/>
              <a:cs typeface="+mn-ea"/>
              <a:sym typeface="+mn-lt"/>
            </a:endParaRPr>
          </a:p>
        </p:txBody>
      </p:sp>
      <p:sp>
        <p:nvSpPr>
          <p:cNvPr id="21" name="5"/>
          <p:cNvSpPr>
            <a:spLocks noChangeArrowheads="1"/>
          </p:cNvSpPr>
          <p:nvPr userDrawn="1"/>
        </p:nvSpPr>
        <p:spPr bwMode="auto">
          <a:xfrm>
            <a:off x="5161915" y="1581785"/>
            <a:ext cx="1896110" cy="346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159EBE"/>
                </a:solidFill>
                <a:latin typeface="+mn-lt"/>
                <a:ea typeface="+mn-ea"/>
                <a:cs typeface="+mn-ea"/>
                <a:sym typeface="+mn-lt"/>
              </a:rPr>
              <a:t>二</a:t>
            </a:r>
            <a:r>
              <a:rPr lang="en-US" altLang="zh-CN" sz="2000" b="1" dirty="0">
                <a:solidFill>
                  <a:srgbClr val="159EBE"/>
                </a:solidFill>
                <a:latin typeface="+mn-lt"/>
                <a:ea typeface="+mn-ea"/>
                <a:cs typeface="+mn-ea"/>
                <a:sym typeface="+mn-lt"/>
              </a:rPr>
              <a:t>.</a:t>
            </a:r>
            <a:r>
              <a:rPr lang="zh-CN" altLang="en-US" sz="2000" b="1" dirty="0">
                <a:solidFill>
                  <a:srgbClr val="159EBE"/>
                </a:solidFill>
                <a:latin typeface="+mn-lt"/>
                <a:ea typeface="+mn-ea"/>
                <a:cs typeface="+mn-ea"/>
                <a:sym typeface="+mn-lt"/>
              </a:rPr>
              <a:t>新能源市场</a:t>
            </a:r>
            <a:endParaRPr lang="zh-CN" altLang="en-US" sz="2000" b="1" dirty="0">
              <a:solidFill>
                <a:srgbClr val="159EBE"/>
              </a:solidFill>
              <a:latin typeface="+mn-lt"/>
              <a:ea typeface="+mn-ea"/>
              <a:cs typeface="+mn-ea"/>
              <a:sym typeface="+mn-lt"/>
            </a:endParaRPr>
          </a:p>
        </p:txBody>
      </p:sp>
      <p:sp>
        <p:nvSpPr>
          <p:cNvPr id="22" name="3"/>
          <p:cNvSpPr>
            <a:spLocks noChangeArrowheads="1"/>
          </p:cNvSpPr>
          <p:nvPr userDrawn="1"/>
        </p:nvSpPr>
        <p:spPr bwMode="auto">
          <a:xfrm>
            <a:off x="5161915" y="2383155"/>
            <a:ext cx="1896745" cy="34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159EBE"/>
                </a:solidFill>
                <a:latin typeface="+mn-lt"/>
                <a:ea typeface="+mn-ea"/>
                <a:cs typeface="+mn-ea"/>
                <a:sym typeface="+mn-lt"/>
              </a:rPr>
              <a:t>三</a:t>
            </a:r>
            <a:r>
              <a:rPr lang="en-US" altLang="zh-CN" sz="2000" b="1" dirty="0">
                <a:solidFill>
                  <a:srgbClr val="159EBE"/>
                </a:solidFill>
                <a:latin typeface="+mn-lt"/>
                <a:ea typeface="+mn-ea"/>
                <a:cs typeface="+mn-ea"/>
                <a:sym typeface="+mn-lt"/>
              </a:rPr>
              <a:t>.</a:t>
            </a:r>
            <a:r>
              <a:rPr lang="zh-CN" altLang="en-US" sz="2000" b="1" dirty="0">
                <a:solidFill>
                  <a:srgbClr val="159EBE"/>
                </a:solidFill>
                <a:latin typeface="+mn-lt"/>
                <a:ea typeface="+mn-ea"/>
                <a:cs typeface="+mn-ea"/>
                <a:sym typeface="+mn-lt"/>
              </a:rPr>
              <a:t>厂商排名</a:t>
            </a:r>
            <a:endParaRPr lang="zh-CN" altLang="en-US" sz="2000" b="1" dirty="0">
              <a:solidFill>
                <a:srgbClr val="159EBE"/>
              </a:solidFill>
              <a:latin typeface="+mn-lt"/>
              <a:ea typeface="+mn-ea"/>
              <a:cs typeface="+mn-ea"/>
              <a:sym typeface="+mn-lt"/>
            </a:endParaRPr>
          </a:p>
        </p:txBody>
      </p:sp>
      <p:sp>
        <p:nvSpPr>
          <p:cNvPr id="23" name="1"/>
          <p:cNvSpPr>
            <a:spLocks noChangeArrowheads="1"/>
          </p:cNvSpPr>
          <p:nvPr userDrawn="1"/>
        </p:nvSpPr>
        <p:spPr bwMode="auto">
          <a:xfrm>
            <a:off x="5161915" y="3429000"/>
            <a:ext cx="1506855" cy="346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159EBE"/>
                </a:solidFill>
                <a:latin typeface="+mn-lt"/>
                <a:ea typeface="+mn-ea"/>
                <a:cs typeface="+mn-ea"/>
                <a:sym typeface="+mn-lt"/>
              </a:rPr>
              <a:t>四</a:t>
            </a:r>
            <a:r>
              <a:rPr lang="en-US" altLang="zh-CN" sz="2000" b="1" dirty="0">
                <a:solidFill>
                  <a:srgbClr val="159EBE"/>
                </a:solidFill>
                <a:latin typeface="+mn-lt"/>
                <a:ea typeface="+mn-ea"/>
                <a:cs typeface="+mn-ea"/>
                <a:sym typeface="+mn-lt"/>
              </a:rPr>
              <a:t>.</a:t>
            </a:r>
            <a:r>
              <a:rPr lang="zh-CN" altLang="en-US" sz="2000" b="1" dirty="0">
                <a:solidFill>
                  <a:srgbClr val="159EBE"/>
                </a:solidFill>
                <a:latin typeface="+mn-lt"/>
                <a:ea typeface="+mn-ea"/>
                <a:cs typeface="+mn-ea"/>
                <a:sym typeface="+mn-lt"/>
              </a:rPr>
              <a:t>市场分析</a:t>
            </a:r>
            <a:endParaRPr lang="zh-CN" altLang="en-US" sz="2000" b="1" dirty="0">
              <a:solidFill>
                <a:srgbClr val="159EBE"/>
              </a:solidFill>
              <a:latin typeface="+mn-lt"/>
              <a:ea typeface="+mn-ea"/>
              <a:cs typeface="+mn-ea"/>
              <a:sym typeface="+mn-lt"/>
            </a:endParaRPr>
          </a:p>
        </p:txBody>
      </p:sp>
      <p:sp>
        <p:nvSpPr>
          <p:cNvPr id="31" name="Freeform 75"/>
          <p:cNvSpPr/>
          <p:nvPr userDrawn="1"/>
        </p:nvSpPr>
        <p:spPr>
          <a:xfrm>
            <a:off x="4755198" y="2459990"/>
            <a:ext cx="217805" cy="184150"/>
          </a:xfrm>
          <a:custGeom>
            <a:avLst/>
            <a:gdLst/>
            <a:ahLst/>
            <a:cxnLst>
              <a:cxn ang="0">
                <a:pos x="2147483646" y="2147483646"/>
              </a:cxn>
              <a:cxn ang="0">
                <a:pos x="2147483646" y="2147483646"/>
              </a:cxn>
              <a:cxn ang="0">
                <a:pos x="1320341830" y="2147483646"/>
              </a:cxn>
              <a:cxn ang="0">
                <a:pos x="0" y="2147483646"/>
              </a:cxn>
              <a:cxn ang="0">
                <a:pos x="0" y="1318117897"/>
              </a:cxn>
              <a:cxn ang="0">
                <a:pos x="1320341830" y="0"/>
              </a:cxn>
              <a:cxn ang="0">
                <a:pos x="2147483646" y="1318117897"/>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alpha val="100000"/>
            </a:schemeClr>
          </a:solidFill>
          <a:ln w="9525">
            <a:noFill/>
          </a:ln>
        </p:spPr>
        <p:txBody>
          <a:bodyPr/>
          <a:lstStyle/>
          <a:p>
            <a:endParaRPr lang="zh-CN" altLang="en-US"/>
          </a:p>
        </p:txBody>
      </p:sp>
      <p:sp>
        <p:nvSpPr>
          <p:cNvPr id="33" name="椭圆 32"/>
          <p:cNvSpPr/>
          <p:nvPr userDrawn="1"/>
        </p:nvSpPr>
        <p:spPr>
          <a:xfrm>
            <a:off x="4656455" y="567055"/>
            <a:ext cx="415290" cy="408940"/>
          </a:xfrm>
          <a:prstGeom prst="ellips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p:nvPr userDrawn="1"/>
        </p:nvSpPr>
        <p:spPr bwMode="auto">
          <a:xfrm>
            <a:off x="4736465" y="3497580"/>
            <a:ext cx="255270" cy="20129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5" name="KSO_Shape"/>
          <p:cNvSpPr>
            <a:spLocks noChangeAspect="1"/>
          </p:cNvSpPr>
          <p:nvPr userDrawn="1"/>
        </p:nvSpPr>
        <p:spPr bwMode="auto">
          <a:xfrm>
            <a:off x="4727893" y="631825"/>
            <a:ext cx="272415" cy="234315"/>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795">
              <a:solidFill>
                <a:srgbClr val="FFFFFF"/>
              </a:solidFill>
              <a:latin typeface="思源黑体 CN Regular" panose="020B0500000000000000" pitchFamily="34" charset="-122"/>
              <a:ea typeface="思源黑体 CN Regular" panose="020B0500000000000000" pitchFamily="34" charset="-122"/>
            </a:endParaRPr>
          </a:p>
        </p:txBody>
      </p:sp>
      <p:grpSp>
        <p:nvGrpSpPr>
          <p:cNvPr id="11" name="组合 10"/>
          <p:cNvGrpSpPr/>
          <p:nvPr userDrawn="1"/>
        </p:nvGrpSpPr>
        <p:grpSpPr>
          <a:xfrm>
            <a:off x="4767580" y="1616710"/>
            <a:ext cx="193040" cy="264795"/>
            <a:chOff x="5180" y="437"/>
            <a:chExt cx="952" cy="1054"/>
          </a:xfrm>
        </p:grpSpPr>
        <p:sp>
          <p:nvSpPr>
            <p:cNvPr id="12" name="Rectangle 465"/>
            <p:cNvSpPr/>
            <p:nvPr/>
          </p:nvSpPr>
          <p:spPr>
            <a:xfrm>
              <a:off x="5750" y="616"/>
              <a:ext cx="193" cy="63"/>
            </a:xfrm>
            <a:prstGeom prst="rect">
              <a:avLst/>
            </a:prstGeom>
            <a:solidFill>
              <a:schemeClr val="bg1"/>
            </a:solidFill>
            <a:ln w="12700" cap="flat">
              <a:noFill/>
              <a:miter lim="400000"/>
            </a:ln>
            <a:effectLst/>
          </p:spPr>
          <p:txBody>
            <a:bodyPr wrap="square" lIns="91439" tIns="91439" rIns="91439" bIns="91439" numCol="1" anchor="t">
              <a:noAutofit/>
            </a:bodyPr>
            <a:lstStyle/>
            <a:p/>
          </p:txBody>
        </p:sp>
        <p:sp>
          <p:nvSpPr>
            <p:cNvPr id="13" name="Rectangle 466"/>
            <p:cNvSpPr/>
            <p:nvPr/>
          </p:nvSpPr>
          <p:spPr>
            <a:xfrm>
              <a:off x="5750" y="715"/>
              <a:ext cx="193" cy="67"/>
            </a:xfrm>
            <a:prstGeom prst="rect">
              <a:avLst/>
            </a:prstGeom>
            <a:solidFill>
              <a:schemeClr val="bg1"/>
            </a:solidFill>
            <a:ln w="12700" cap="flat">
              <a:noFill/>
              <a:miter lim="400000"/>
            </a:ln>
            <a:effectLst/>
          </p:spPr>
          <p:txBody>
            <a:bodyPr wrap="square" lIns="91439" tIns="91439" rIns="91439" bIns="91439" numCol="1" anchor="t">
              <a:noAutofit/>
            </a:bodyPr>
            <a:lstStyle/>
            <a:p/>
          </p:txBody>
        </p:sp>
        <p:sp>
          <p:nvSpPr>
            <p:cNvPr id="14" name="Freeform 467"/>
            <p:cNvSpPr/>
            <p:nvPr/>
          </p:nvSpPr>
          <p:spPr>
            <a:xfrm>
              <a:off x="5647" y="1415"/>
              <a:ext cx="404" cy="72"/>
            </a:xfrm>
            <a:custGeom>
              <a:avLst/>
              <a:gdLst/>
              <a:ahLst/>
              <a:cxnLst>
                <a:cxn ang="0">
                  <a:pos x="wd2" y="hd2"/>
                </a:cxn>
                <a:cxn ang="5400000">
                  <a:pos x="wd2" y="hd2"/>
                </a:cxn>
                <a:cxn ang="10800000">
                  <a:pos x="wd2" y="hd2"/>
                </a:cxn>
                <a:cxn ang="16200000">
                  <a:pos x="wd2" y="hd2"/>
                </a:cxn>
              </a:cxnLst>
              <a:rect l="0" t="0" r="r" b="b"/>
              <a:pathLst>
                <a:path w="21600" h="21600" extrusionOk="0">
                  <a:moveTo>
                    <a:pt x="19562" y="0"/>
                  </a:moveTo>
                  <a:cubicBezTo>
                    <a:pt x="1834" y="0"/>
                    <a:pt x="1834" y="0"/>
                    <a:pt x="1834" y="0"/>
                  </a:cubicBezTo>
                  <a:cubicBezTo>
                    <a:pt x="815" y="0"/>
                    <a:pt x="0" y="5684"/>
                    <a:pt x="0" y="11368"/>
                  </a:cubicBezTo>
                  <a:cubicBezTo>
                    <a:pt x="0" y="17053"/>
                    <a:pt x="815" y="21600"/>
                    <a:pt x="1834" y="21600"/>
                  </a:cubicBezTo>
                  <a:cubicBezTo>
                    <a:pt x="19562" y="21600"/>
                    <a:pt x="19562" y="21600"/>
                    <a:pt x="19562" y="21600"/>
                  </a:cubicBezTo>
                  <a:cubicBezTo>
                    <a:pt x="20581" y="21600"/>
                    <a:pt x="21600" y="17053"/>
                    <a:pt x="21600" y="11368"/>
                  </a:cubicBezTo>
                  <a:cubicBezTo>
                    <a:pt x="21600" y="5684"/>
                    <a:pt x="20581" y="0"/>
                    <a:pt x="19562" y="0"/>
                  </a:cubicBezTo>
                  <a:close/>
                </a:path>
              </a:pathLst>
            </a:custGeom>
            <a:solidFill>
              <a:schemeClr val="bg1"/>
            </a:solidFill>
            <a:ln w="12700" cap="flat">
              <a:noFill/>
              <a:miter lim="400000"/>
            </a:ln>
            <a:effectLst/>
          </p:spPr>
          <p:txBody>
            <a:bodyPr wrap="square" lIns="91439" tIns="91439" rIns="91439" bIns="91439" numCol="1" anchor="t">
              <a:noAutofit/>
            </a:bodyPr>
            <a:lstStyle/>
            <a:p/>
          </p:txBody>
        </p:sp>
        <p:sp>
          <p:nvSpPr>
            <p:cNvPr id="15" name="Freeform 468"/>
            <p:cNvSpPr/>
            <p:nvPr/>
          </p:nvSpPr>
          <p:spPr>
            <a:xfrm>
              <a:off x="5180" y="441"/>
              <a:ext cx="328" cy="260"/>
            </a:xfrm>
            <a:custGeom>
              <a:avLst/>
              <a:gdLst/>
              <a:ahLst/>
              <a:cxnLst>
                <a:cxn ang="0">
                  <a:pos x="wd2" y="hd2"/>
                </a:cxn>
                <a:cxn ang="5400000">
                  <a:pos x="wd2" y="hd2"/>
                </a:cxn>
                <a:cxn ang="10800000">
                  <a:pos x="wd2" y="hd2"/>
                </a:cxn>
                <a:cxn ang="16200000">
                  <a:pos x="wd2" y="hd2"/>
                </a:cxn>
              </a:cxnLst>
              <a:rect l="0" t="0" r="r" b="b"/>
              <a:pathLst>
                <a:path w="21600" h="21600" extrusionOk="0">
                  <a:moveTo>
                    <a:pt x="4469" y="9529"/>
                  </a:moveTo>
                  <a:cubicBezTo>
                    <a:pt x="6703" y="9529"/>
                    <a:pt x="6703" y="9529"/>
                    <a:pt x="6703" y="9529"/>
                  </a:cubicBezTo>
                  <a:cubicBezTo>
                    <a:pt x="8193" y="10165"/>
                    <a:pt x="9683" y="11435"/>
                    <a:pt x="9683" y="13341"/>
                  </a:cubicBezTo>
                  <a:cubicBezTo>
                    <a:pt x="16138" y="13341"/>
                    <a:pt x="16138" y="13341"/>
                    <a:pt x="16138" y="13341"/>
                  </a:cubicBezTo>
                  <a:cubicBezTo>
                    <a:pt x="16138" y="11118"/>
                    <a:pt x="16138" y="11118"/>
                    <a:pt x="16138" y="11118"/>
                  </a:cubicBezTo>
                  <a:cubicBezTo>
                    <a:pt x="20855" y="11118"/>
                    <a:pt x="20855" y="11118"/>
                    <a:pt x="20855" y="11118"/>
                  </a:cubicBezTo>
                  <a:cubicBezTo>
                    <a:pt x="21103" y="11118"/>
                    <a:pt x="21600" y="10482"/>
                    <a:pt x="21600" y="10165"/>
                  </a:cubicBezTo>
                  <a:cubicBezTo>
                    <a:pt x="21600" y="9529"/>
                    <a:pt x="21103" y="9212"/>
                    <a:pt x="20855" y="9212"/>
                  </a:cubicBezTo>
                  <a:cubicBezTo>
                    <a:pt x="16138" y="9212"/>
                    <a:pt x="16138" y="9212"/>
                    <a:pt x="16138" y="9212"/>
                  </a:cubicBezTo>
                  <a:cubicBezTo>
                    <a:pt x="16138" y="4129"/>
                    <a:pt x="16138" y="4129"/>
                    <a:pt x="16138" y="4129"/>
                  </a:cubicBezTo>
                  <a:cubicBezTo>
                    <a:pt x="20855" y="4129"/>
                    <a:pt x="20855" y="4129"/>
                    <a:pt x="20855" y="4129"/>
                  </a:cubicBezTo>
                  <a:cubicBezTo>
                    <a:pt x="21103" y="4129"/>
                    <a:pt x="21600" y="3812"/>
                    <a:pt x="21600" y="3176"/>
                  </a:cubicBezTo>
                  <a:cubicBezTo>
                    <a:pt x="21600" y="2541"/>
                    <a:pt x="21103" y="2224"/>
                    <a:pt x="20855" y="2224"/>
                  </a:cubicBezTo>
                  <a:cubicBezTo>
                    <a:pt x="16138" y="2224"/>
                    <a:pt x="16138" y="2224"/>
                    <a:pt x="16138" y="2224"/>
                  </a:cubicBezTo>
                  <a:cubicBezTo>
                    <a:pt x="16138" y="0"/>
                    <a:pt x="16138" y="0"/>
                    <a:pt x="16138" y="0"/>
                  </a:cubicBezTo>
                  <a:cubicBezTo>
                    <a:pt x="9683" y="0"/>
                    <a:pt x="9683" y="0"/>
                    <a:pt x="9683" y="0"/>
                  </a:cubicBezTo>
                  <a:cubicBezTo>
                    <a:pt x="9683" y="1906"/>
                    <a:pt x="8193" y="3176"/>
                    <a:pt x="6703" y="3812"/>
                  </a:cubicBezTo>
                  <a:cubicBezTo>
                    <a:pt x="2234" y="3812"/>
                    <a:pt x="2234" y="3812"/>
                    <a:pt x="2234" y="3812"/>
                  </a:cubicBezTo>
                  <a:cubicBezTo>
                    <a:pt x="993" y="3812"/>
                    <a:pt x="0" y="5082"/>
                    <a:pt x="0" y="6671"/>
                  </a:cubicBezTo>
                  <a:cubicBezTo>
                    <a:pt x="0" y="21600"/>
                    <a:pt x="0" y="21600"/>
                    <a:pt x="0" y="21600"/>
                  </a:cubicBezTo>
                  <a:cubicBezTo>
                    <a:pt x="4469" y="21600"/>
                    <a:pt x="4469" y="21600"/>
                    <a:pt x="4469" y="21600"/>
                  </a:cubicBezTo>
                  <a:lnTo>
                    <a:pt x="4469" y="9529"/>
                  </a:lnTo>
                  <a:close/>
                </a:path>
              </a:pathLst>
            </a:custGeom>
            <a:solidFill>
              <a:schemeClr val="bg1"/>
            </a:solidFill>
            <a:ln w="12700" cap="flat">
              <a:noFill/>
              <a:miter lim="400000"/>
            </a:ln>
            <a:effectLst/>
          </p:spPr>
          <p:txBody>
            <a:bodyPr wrap="square" lIns="91439" tIns="91439" rIns="91439" bIns="91439" numCol="1" anchor="t">
              <a:noAutofit/>
            </a:bodyPr>
            <a:lstStyle/>
            <a:p/>
          </p:txBody>
        </p:sp>
        <p:sp>
          <p:nvSpPr>
            <p:cNvPr id="16" name="Freeform 469"/>
            <p:cNvSpPr/>
            <p:nvPr/>
          </p:nvSpPr>
          <p:spPr>
            <a:xfrm>
              <a:off x="5180" y="437"/>
              <a:ext cx="952" cy="1055"/>
            </a:xfrm>
            <a:custGeom>
              <a:avLst/>
              <a:gdLst/>
              <a:ahLst/>
              <a:cxnLst>
                <a:cxn ang="0">
                  <a:pos x="wd2" y="hd2"/>
                </a:cxn>
                <a:cxn ang="5400000">
                  <a:pos x="wd2" y="hd2"/>
                </a:cxn>
                <a:cxn ang="10800000">
                  <a:pos x="wd2" y="hd2"/>
                </a:cxn>
                <a:cxn ang="16200000">
                  <a:pos x="wd2" y="hd2"/>
                </a:cxn>
              </a:cxnLst>
              <a:rect l="0" t="0" r="r" b="b"/>
              <a:pathLst>
                <a:path w="21600" h="21600" extrusionOk="0">
                  <a:moveTo>
                    <a:pt x="18760" y="0"/>
                  </a:moveTo>
                  <a:cubicBezTo>
                    <a:pt x="11531" y="0"/>
                    <a:pt x="11531" y="0"/>
                    <a:pt x="11531" y="0"/>
                  </a:cubicBezTo>
                  <a:cubicBezTo>
                    <a:pt x="9896" y="0"/>
                    <a:pt x="8606" y="1165"/>
                    <a:pt x="8606" y="2564"/>
                  </a:cubicBezTo>
                  <a:cubicBezTo>
                    <a:pt x="8606" y="10023"/>
                    <a:pt x="8606" y="10023"/>
                    <a:pt x="8606" y="10023"/>
                  </a:cubicBezTo>
                  <a:cubicBezTo>
                    <a:pt x="6971" y="10023"/>
                    <a:pt x="6971" y="10023"/>
                    <a:pt x="6971" y="10023"/>
                  </a:cubicBezTo>
                  <a:cubicBezTo>
                    <a:pt x="6540" y="10023"/>
                    <a:pt x="6196" y="10334"/>
                    <a:pt x="6196" y="10722"/>
                  </a:cubicBezTo>
                  <a:cubicBezTo>
                    <a:pt x="6196" y="18104"/>
                    <a:pt x="6196" y="18104"/>
                    <a:pt x="6196" y="18104"/>
                  </a:cubicBezTo>
                  <a:cubicBezTo>
                    <a:pt x="6196" y="19269"/>
                    <a:pt x="5163" y="20201"/>
                    <a:pt x="3873" y="20201"/>
                  </a:cubicBezTo>
                  <a:cubicBezTo>
                    <a:pt x="2582" y="20201"/>
                    <a:pt x="1549" y="19269"/>
                    <a:pt x="1549" y="18104"/>
                  </a:cubicBezTo>
                  <a:cubicBezTo>
                    <a:pt x="1549" y="6138"/>
                    <a:pt x="1549" y="6138"/>
                    <a:pt x="1549" y="6138"/>
                  </a:cubicBezTo>
                  <a:cubicBezTo>
                    <a:pt x="0" y="6138"/>
                    <a:pt x="0" y="6138"/>
                    <a:pt x="0" y="6138"/>
                  </a:cubicBezTo>
                  <a:cubicBezTo>
                    <a:pt x="0" y="18104"/>
                    <a:pt x="0" y="18104"/>
                    <a:pt x="0" y="18104"/>
                  </a:cubicBezTo>
                  <a:cubicBezTo>
                    <a:pt x="0" y="20046"/>
                    <a:pt x="1721" y="21600"/>
                    <a:pt x="3873" y="21600"/>
                  </a:cubicBezTo>
                  <a:cubicBezTo>
                    <a:pt x="6024" y="21600"/>
                    <a:pt x="7745" y="20046"/>
                    <a:pt x="7745" y="18104"/>
                  </a:cubicBezTo>
                  <a:cubicBezTo>
                    <a:pt x="7745" y="11422"/>
                    <a:pt x="7745" y="11422"/>
                    <a:pt x="7745" y="11422"/>
                  </a:cubicBezTo>
                  <a:cubicBezTo>
                    <a:pt x="8606" y="11422"/>
                    <a:pt x="8606" y="11422"/>
                    <a:pt x="8606" y="11422"/>
                  </a:cubicBezTo>
                  <a:cubicBezTo>
                    <a:pt x="8606" y="16705"/>
                    <a:pt x="8606" y="16705"/>
                    <a:pt x="8606" y="16705"/>
                  </a:cubicBezTo>
                  <a:cubicBezTo>
                    <a:pt x="8606" y="18104"/>
                    <a:pt x="9896" y="19269"/>
                    <a:pt x="11531" y="19269"/>
                  </a:cubicBezTo>
                  <a:cubicBezTo>
                    <a:pt x="18760" y="19269"/>
                    <a:pt x="18760" y="19269"/>
                    <a:pt x="18760" y="19269"/>
                  </a:cubicBezTo>
                  <a:cubicBezTo>
                    <a:pt x="20309" y="19269"/>
                    <a:pt x="21600" y="18104"/>
                    <a:pt x="21600" y="16705"/>
                  </a:cubicBezTo>
                  <a:cubicBezTo>
                    <a:pt x="21600" y="2564"/>
                    <a:pt x="21600" y="2564"/>
                    <a:pt x="21600" y="2564"/>
                  </a:cubicBezTo>
                  <a:cubicBezTo>
                    <a:pt x="21600" y="1165"/>
                    <a:pt x="20309" y="0"/>
                    <a:pt x="18760" y="0"/>
                  </a:cubicBezTo>
                  <a:close/>
                  <a:moveTo>
                    <a:pt x="16178" y="16550"/>
                  </a:moveTo>
                  <a:cubicBezTo>
                    <a:pt x="14802" y="17793"/>
                    <a:pt x="14802" y="17793"/>
                    <a:pt x="14802" y="17793"/>
                  </a:cubicBezTo>
                  <a:cubicBezTo>
                    <a:pt x="14371" y="16161"/>
                    <a:pt x="14371" y="16161"/>
                    <a:pt x="14371" y="16161"/>
                  </a:cubicBezTo>
                  <a:cubicBezTo>
                    <a:pt x="14888" y="16705"/>
                    <a:pt x="14888" y="16705"/>
                    <a:pt x="14888" y="16705"/>
                  </a:cubicBezTo>
                  <a:cubicBezTo>
                    <a:pt x="15404" y="14840"/>
                    <a:pt x="15404" y="14840"/>
                    <a:pt x="15404" y="14840"/>
                  </a:cubicBezTo>
                  <a:cubicBezTo>
                    <a:pt x="13597" y="15384"/>
                    <a:pt x="13597" y="15384"/>
                    <a:pt x="13597" y="15384"/>
                  </a:cubicBezTo>
                  <a:cubicBezTo>
                    <a:pt x="14629" y="12121"/>
                    <a:pt x="14629" y="12121"/>
                    <a:pt x="14629" y="12121"/>
                  </a:cubicBezTo>
                  <a:cubicBezTo>
                    <a:pt x="15662" y="12121"/>
                    <a:pt x="15662" y="12121"/>
                    <a:pt x="15662" y="12121"/>
                  </a:cubicBezTo>
                  <a:cubicBezTo>
                    <a:pt x="14543" y="14685"/>
                    <a:pt x="14543" y="14685"/>
                    <a:pt x="14543" y="14685"/>
                  </a:cubicBezTo>
                  <a:cubicBezTo>
                    <a:pt x="16609" y="14219"/>
                    <a:pt x="16609" y="14219"/>
                    <a:pt x="16609" y="14219"/>
                  </a:cubicBezTo>
                  <a:cubicBezTo>
                    <a:pt x="15404" y="16860"/>
                    <a:pt x="15404" y="16860"/>
                    <a:pt x="15404" y="16860"/>
                  </a:cubicBezTo>
                  <a:lnTo>
                    <a:pt x="16178" y="16550"/>
                  </a:lnTo>
                  <a:close/>
                  <a:moveTo>
                    <a:pt x="18760" y="10256"/>
                  </a:moveTo>
                  <a:cubicBezTo>
                    <a:pt x="18760" y="10645"/>
                    <a:pt x="18416" y="10955"/>
                    <a:pt x="17986" y="10955"/>
                  </a:cubicBezTo>
                  <a:cubicBezTo>
                    <a:pt x="12306" y="10955"/>
                    <a:pt x="12306" y="10955"/>
                    <a:pt x="12306" y="10955"/>
                  </a:cubicBezTo>
                  <a:cubicBezTo>
                    <a:pt x="11876" y="10955"/>
                    <a:pt x="11445" y="10645"/>
                    <a:pt x="11445" y="10256"/>
                  </a:cubicBezTo>
                  <a:cubicBezTo>
                    <a:pt x="11445" y="3030"/>
                    <a:pt x="11445" y="3030"/>
                    <a:pt x="11445" y="3030"/>
                  </a:cubicBezTo>
                  <a:cubicBezTo>
                    <a:pt x="11445" y="2642"/>
                    <a:pt x="11876" y="2331"/>
                    <a:pt x="12306" y="2331"/>
                  </a:cubicBezTo>
                  <a:cubicBezTo>
                    <a:pt x="17986" y="2331"/>
                    <a:pt x="17986" y="2331"/>
                    <a:pt x="17986" y="2331"/>
                  </a:cubicBezTo>
                  <a:cubicBezTo>
                    <a:pt x="18416" y="2331"/>
                    <a:pt x="18760" y="2642"/>
                    <a:pt x="18760" y="3030"/>
                  </a:cubicBezTo>
                  <a:lnTo>
                    <a:pt x="18760" y="10256"/>
                  </a:lnTo>
                  <a:close/>
                </a:path>
              </a:pathLst>
            </a:custGeom>
            <a:solidFill>
              <a:schemeClr val="bg1"/>
            </a:solidFill>
            <a:ln w="12700" cap="flat">
              <a:noFill/>
              <a:miter lim="400000"/>
            </a:ln>
            <a:effectLst/>
          </p:spPr>
          <p:txBody>
            <a:bodyPr wrap="square" lIns="91439" tIns="91439" rIns="91439" bIns="91439" numCol="1" anchor="t">
              <a:noAutofit/>
            </a:bodyPr>
            <a:lstStyle/>
            <a:p/>
          </p:txBody>
        </p:sp>
      </p:grpSp>
      <p:sp>
        <p:nvSpPr>
          <p:cNvPr id="8" name="文本框 7"/>
          <p:cNvSpPr txBox="1"/>
          <p:nvPr userDrawn="1"/>
        </p:nvSpPr>
        <p:spPr>
          <a:xfrm>
            <a:off x="808990" y="3046730"/>
            <a:ext cx="2921635" cy="1198880"/>
          </a:xfrm>
          <a:prstGeom prst="rect">
            <a:avLst/>
          </a:prstGeom>
          <a:noFill/>
          <a:ln>
            <a:solidFill>
              <a:schemeClr val="bg1"/>
            </a:solidFill>
          </a:ln>
        </p:spPr>
        <p:txBody>
          <a:bodyPr wrap="square" rtlCol="0">
            <a:spAutoFit/>
          </a:bodyPr>
          <a:p>
            <a:r>
              <a:rPr lang="zh-CN" altLang="en-US" sz="9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说明</a:t>
            </a:r>
            <a:endPar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批发销量：国内外批发销量</a:t>
            </a:r>
            <a:endPar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狭义乘用车：轿车、</a:t>
            </a:r>
            <a:r>
              <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MPV</a:t>
            </a:r>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SUV</a:t>
            </a:r>
            <a:endPar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广义乘用车：轿车、</a:t>
            </a:r>
            <a:r>
              <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MPV</a:t>
            </a:r>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SUV</a:t>
            </a:r>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、微客</a:t>
            </a:r>
            <a:endPar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新能源市场：轿车、</a:t>
            </a:r>
            <a:r>
              <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MPV</a:t>
            </a:r>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SUV</a:t>
            </a:r>
            <a:endPar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BEV</a:t>
            </a:r>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：纯电动    </a:t>
            </a:r>
            <a:r>
              <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PHEV</a:t>
            </a:r>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：插电混动</a:t>
            </a:r>
            <a:endPar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第</a:t>
            </a:r>
            <a:r>
              <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页面图中的               表示有微客的厂商</a:t>
            </a:r>
            <a:endPar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数据来源：乘用车市场信息联席会月报表</a:t>
            </a:r>
            <a:r>
              <a:rPr lang="en-US" altLang="zh-CN"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初稿</a:t>
            </a:r>
            <a:endParaRPr lang="zh-CN" altLang="en-US" sz="9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矩形 1"/>
          <p:cNvSpPr/>
          <p:nvPr userDrawn="1"/>
        </p:nvSpPr>
        <p:spPr>
          <a:xfrm>
            <a:off x="1945640" y="3927475"/>
            <a:ext cx="431165" cy="111760"/>
          </a:xfrm>
          <a:prstGeom prst="rect">
            <a:avLst/>
          </a:prstGeom>
          <a:noFill/>
          <a:ln w="12700" cmpd="sng">
            <a:solidFill>
              <a:schemeClr val="bg1"/>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84669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2022年促进传统燃油车消费也很重要</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一）</a:t>
            </a:r>
            <a:endPar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53085"/>
            <a:ext cx="8625205" cy="432562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近两年世界新冠疫情的影响下，我国经济最大亮点是外贸的高增长，2021年，我国年度进出口规模再上新台阶，首次突破6万亿美元关口，全国进出口贸易较2020年增长30%。2021年，以美元计价，我国外贸增量达1.4万亿美元，贸易顺差达到6,765亿美元的新高。</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在这种情况下，根据进出口的结构和国际贸易平衡关系分析，我们有必要加大内需消费增长，同时针对性的进口车市场的消费增长，实现主要贸易国贸易更好的平衡。</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根据乘联会数据，乘用车的传统燃油车市场持续下行，从2019年传统车下滑8%，2020年同比下滑8%，而2021年同比下滑6%，其中2021年12月份同比下滑22%。可以看到传统燃油车市场在连续几年持续快速的下滑中，而自主品牌的传统燃油车也是出现在持续下行的压力之中。</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在目前的税收体系下，燃油车生产和使用带来巨大的税收贡献。2021年全国税收收入172,731亿元，同比增长11.9%；其中国内消费税13,881亿元，同比增长15.4%。车辆购置税3,520亿元，同比下降0.3%。目前的车购税主要是传统燃油车贡献，随着传统燃油车的市场规模下降，燃油车的税收也在不断减少。</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消费者买电动车主要是看中电动车的税收优惠，这包括购置电动车免交车辆购置税和消费税，使用阶段免交汽油消费税，因此电动车的低成本优势，很大一部分是税收政策的免税优势。短期看燃油价格保持相对较高水平，一升油半升税的特色很明显，如果汽油价格3元以下，那电动车的成本优势就大幅下降了。</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84669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2022年促进传统燃油车消费也很重要</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二）</a:t>
            </a:r>
            <a:endParaRPr 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53085"/>
            <a:ext cx="8625205" cy="99504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目前部分消费者购买燃油车仍是低成本的特色，传统燃油车的自主品牌A级车很多在8万元以下，这也是很大的价格优势。但随着使用成本的上升，很多入门级消费者买不起燃油车，而主流电动车的价格更贵，因此购车消费受到抑制。鼓励家庭燃油车消费在现阶段仍有积极意义。</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36854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世界少子化趋势下应鼓励结婚-结婚购车免车购税</a:t>
            </a:r>
            <a:r>
              <a:rPr lang="zh-CN"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（一）</a:t>
            </a:r>
            <a:endParaRPr lang="zh-CN"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53085"/>
            <a:ext cx="8502650" cy="432943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《中共中央 国务院关于加强新时代老龄工作的意见》指出要研究制定住房等支持政策，完善阶梯电价、水价、气价政策，鼓励成年子女与老年父母就近居住或共同生活，履行赡养义务、承担照料责任。这是应对老龄化很好的做法。</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少子化，是社会进步、生活压力加大和社会发展的衍生结果。中国面临严峻的少子化特征，这是东亚地区共同的特色问题，中国已经进入与日韩、新加坡等类似的情况。</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目前改善人口结构主要是增加出生人口，自然也就是要鼓励结婚。目前社会不断成熟，不结婚的现象日益增多，尤其是在大城市的年轻人不结婚就有更多自由，因此社会需求与个人选择就有差异性，需要鼓励结婚，增加社会的稳定性，带来更多的社会发展机会。</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目前我们的结婚问题比生育问题更加严重。很多高端群体对结婚的态度相对消极和没有信心，这是需要引导的。我们要加速改变年轻群体的婚育观，鼓励结婚。</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结婚生子是我们社会繁衍的需要，也是很多公民的责任，应该发扬传统观念，培育更强的结婚生育理念。</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我们不仅要面对老龄化，同时要针对世界少子化趋势，加大年轻人结婚生育观念的培育，让更多年轻人敢于结婚，乐于生小孩，促进我们年轻群体的结构性增强。因此应该鼓励结婚，对结婚的初婚人群购车予以支持。</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36854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市场分析</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世界少子化趋势下应鼓励结婚-结婚购车免车购税</a:t>
            </a:r>
            <a:r>
              <a:rPr lang="zh-CN"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二）</a:t>
            </a:r>
            <a:endParaRPr lang="zh-CN"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2" name="文本框 1"/>
          <p:cNvSpPr txBox="1"/>
          <p:nvPr/>
        </p:nvSpPr>
        <p:spPr>
          <a:xfrm>
            <a:off x="315595" y="553085"/>
            <a:ext cx="8502650" cy="99504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spAutoFit/>
          </a:bodyPr>
          <a:lstStyle/>
          <a:p>
            <a:pPr marL="285750" indent="-285750">
              <a:lnSpc>
                <a:spcPct val="140000"/>
              </a:lnSpc>
              <a:spcBef>
                <a:spcPts val="30"/>
              </a:spcBef>
              <a:spcAft>
                <a:spcPts val="0"/>
              </a:spcAft>
              <a:buClr>
                <a:srgbClr val="159EBE"/>
              </a:buClr>
              <a:buSzPct val="90000"/>
              <a:buFont typeface="Wingdings" panose="05000000000000000000" charset="0"/>
              <a:buChar char="u"/>
            </a:pPr>
            <a:r>
              <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rPr>
              <a:t>我国目前的鼓励结婚生育政策也需要逐步建立，尤其是应该让各地政府采取措施通过免税购车等方式支持结婚。建议在民政部门发证的同时，对初婚人员给与一定的购车消费券和免税指标，费用由中央和地方政府承担，这样就能达到引导社会鼓励消费的效果。</a:t>
            </a:r>
            <a:endParaRPr lang="zh-CN" altLang="zh-CN" sz="1400" dirty="0">
              <a:effectLst/>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444690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ea"/>
              </a:rPr>
              <a:t>总体市场</a:t>
            </a:r>
            <a:r>
              <a:rPr lang="en-US" altLang="zh-CN" sz="2200"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200"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200"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lt"/>
              </a:rPr>
              <a:t>月</a:t>
            </a:r>
            <a:r>
              <a:rPr lang="zh-CN" altLang="en-US" sz="2200"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ea"/>
              </a:rPr>
              <a:t>产量分析表</a:t>
            </a:r>
            <a:endParaRPr lang="zh-CN" altLang="en-US" sz="2200"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aphicFrame>
        <p:nvGraphicFramePr>
          <p:cNvPr id="2" name="表格 1"/>
          <p:cNvGraphicFramePr/>
          <p:nvPr>
            <p:custDataLst>
              <p:tags r:id="rId1"/>
            </p:custDataLst>
          </p:nvPr>
        </p:nvGraphicFramePr>
        <p:xfrm>
          <a:off x="481330" y="824230"/>
          <a:ext cx="8098790" cy="3981450"/>
        </p:xfrm>
        <a:graphic>
          <a:graphicData uri="http://schemas.openxmlformats.org/drawingml/2006/table">
            <a:tbl>
              <a:tblPr firstRow="1" bandRow="1">
                <a:tableStyleId>{5C22544A-7EE6-4342-B048-85BDC9FD1C3A}</a:tableStyleId>
              </a:tblPr>
              <a:tblGrid>
                <a:gridCol w="1156970"/>
                <a:gridCol w="1156970"/>
                <a:gridCol w="1156970"/>
                <a:gridCol w="1156970"/>
                <a:gridCol w="1156970"/>
                <a:gridCol w="1156970"/>
                <a:gridCol w="1156970"/>
              </a:tblGrid>
              <a:tr h="457835">
                <a:tc>
                  <a:txBody>
                    <a:bodyPr/>
                    <a:lstStyle/>
                    <a:p>
                      <a:pPr algn="l">
                        <a:buNone/>
                      </a:pPr>
                      <a:r>
                        <a:rPr lang="zh-CN" altLang="en-US" sz="1200" b="1">
                          <a:solidFill>
                            <a:schemeClr val="bg1"/>
                          </a:solidFill>
                          <a:latin typeface="微软雅黑" panose="020B0503020204020204" pitchFamily="34" charset="-122"/>
                          <a:ea typeface="微软雅黑" panose="020B0503020204020204" pitchFamily="34" charset="-122"/>
                        </a:rPr>
                        <a:t>产量</a:t>
                      </a:r>
                      <a:endParaRPr lang="zh-CN" altLang="en-US" sz="1000" b="1">
                        <a:solidFill>
                          <a:schemeClr val="bg1"/>
                        </a:solidFill>
                        <a:latin typeface="微软雅黑" panose="020B0503020204020204" pitchFamily="34" charset="-122"/>
                        <a:ea typeface="微软雅黑" panose="020B0503020204020204" pitchFamily="34" charset="-122"/>
                      </a:endParaRPr>
                    </a:p>
                    <a:p>
                      <a:pPr algn="l">
                        <a:buNone/>
                      </a:pPr>
                      <a:r>
                        <a:rPr lang="en-US" altLang="zh-CN" sz="800" b="0">
                          <a:solidFill>
                            <a:schemeClr val="bg1"/>
                          </a:solidFill>
                          <a:latin typeface="微软雅黑" panose="020B0503020204020204" pitchFamily="34" charset="-122"/>
                          <a:ea typeface="微软雅黑" panose="020B0503020204020204" pitchFamily="34" charset="-122"/>
                        </a:rPr>
                        <a:t>(</a:t>
                      </a:r>
                      <a:r>
                        <a:rPr lang="zh-CN" altLang="en-US" sz="800" b="0">
                          <a:solidFill>
                            <a:schemeClr val="bg1"/>
                          </a:solidFill>
                          <a:latin typeface="微软雅黑" panose="020B0503020204020204" pitchFamily="34" charset="-122"/>
                          <a:ea typeface="微软雅黑" panose="020B0503020204020204" pitchFamily="34" charset="-122"/>
                        </a:rPr>
                        <a:t>单位：万辆</a:t>
                      </a:r>
                      <a:r>
                        <a:rPr lang="en-US" altLang="zh-CN" sz="800" b="0">
                          <a:solidFill>
                            <a:schemeClr val="bg1"/>
                          </a:solidFill>
                          <a:latin typeface="微软雅黑" panose="020B0503020204020204" pitchFamily="34" charset="-122"/>
                          <a:ea typeface="微软雅黑" panose="020B0503020204020204" pitchFamily="34" charset="-122"/>
                        </a:rPr>
                        <a:t>)</a:t>
                      </a:r>
                      <a:endParaRPr lang="en-US" altLang="zh-CN" sz="800" b="0">
                        <a:solidFill>
                          <a:schemeClr val="bg1"/>
                        </a:solidFill>
                        <a:latin typeface="微软雅黑" panose="020B0503020204020204" pitchFamily="34" charset="-122"/>
                        <a:ea typeface="微软雅黑" panose="020B0503020204020204" pitchFamily="34" charset="-122"/>
                      </a:endParaRPr>
                    </a:p>
                  </a:txBody>
                  <a:tcPr anchor="ctr">
                    <a:solidFill>
                      <a:srgbClr val="159EBE"/>
                    </a:solidFill>
                  </a:tcPr>
                </a:tc>
                <a:tc>
                  <a:txBody>
                    <a:bodyPr/>
                    <a:lstStyle/>
                    <a:p>
                      <a:pPr marL="0" lvl="0" indent="0" algn="ctr" fontAlgn="ctr">
                        <a:spcBef>
                          <a:spcPct val="0"/>
                        </a:spcBef>
                        <a:buNone/>
                      </a:pPr>
                      <a:r>
                        <a:rPr lang="zh-CN" altLang="en-US" sz="1200" b="1" dirty="0">
                          <a:solidFill>
                            <a:schemeClr val="bg1"/>
                          </a:solidFill>
                          <a:latin typeface="微软雅黑" panose="020B0503020204020204" pitchFamily="34" charset="-122"/>
                          <a:ea typeface="微软雅黑" panose="020B0503020204020204" pitchFamily="34" charset="-122"/>
                        </a:rPr>
                        <a:t>轿车</a:t>
                      </a:r>
                      <a:endParaRPr lang="zh-CN" altLang="en-US" sz="1200" b="1" dirty="0">
                        <a:solidFill>
                          <a:schemeClr val="bg1"/>
                        </a:solidFill>
                        <a:latin typeface="微软雅黑" panose="020B0503020204020204" pitchFamily="34" charset="-122"/>
                        <a:ea typeface="微软雅黑" panose="020B0503020204020204" pitchFamily="34" charset="-122"/>
                      </a:endParaRPr>
                    </a:p>
                    <a:p>
                      <a:pPr marL="0" lvl="0" indent="0" algn="ctr" fontAlgn="ctr">
                        <a:spcBef>
                          <a:spcPct val="0"/>
                        </a:spcBef>
                        <a:buNone/>
                      </a:pPr>
                      <a:endParaRPr lang="zh-CN" altLang="en-US" sz="1200" b="1" dirty="0">
                        <a:solidFill>
                          <a:schemeClr val="bg1"/>
                        </a:solidFill>
                        <a:latin typeface="微软雅黑" panose="020B0503020204020204" pitchFamily="34" charset="-122"/>
                        <a:ea typeface="微软雅黑" panose="020B0503020204020204" pitchFamily="34" charset="-122"/>
                      </a:endParaRPr>
                    </a:p>
                  </a:txBody>
                  <a:tcPr marL="0" marR="0" marT="0" marB="0" anchor="ctr">
                    <a:solidFill>
                      <a:srgbClr val="159EBE"/>
                    </a:solidFill>
                  </a:tcPr>
                </a:tc>
                <a:tc>
                  <a:txBody>
                    <a:bodyPr/>
                    <a:lstStyle/>
                    <a:p>
                      <a:pPr marL="0" lvl="0" indent="0" algn="ctr" fontAlgn="ctr">
                        <a:spcBef>
                          <a:spcPct val="0"/>
                        </a:spcBef>
                        <a:buNone/>
                      </a:pPr>
                      <a:r>
                        <a:rPr lang="en-US" altLang="zh-CN" sz="1200" b="1">
                          <a:solidFill>
                            <a:schemeClr val="bg1"/>
                          </a:solidFill>
                          <a:latin typeface="微软雅黑" panose="020B0503020204020204" pitchFamily="34" charset="-122"/>
                          <a:ea typeface="微软雅黑" panose="020B0503020204020204" pitchFamily="34" charset="-122"/>
                        </a:rPr>
                        <a:t>MPV</a:t>
                      </a:r>
                      <a:endParaRPr lang="en-US" altLang="zh-CN" sz="1200" b="1">
                        <a:solidFill>
                          <a:schemeClr val="bg1"/>
                        </a:solidFill>
                        <a:latin typeface="微软雅黑" panose="020B0503020204020204" pitchFamily="34" charset="-122"/>
                        <a:ea typeface="微软雅黑" panose="020B0503020204020204" pitchFamily="34" charset="-122"/>
                      </a:endParaRPr>
                    </a:p>
                    <a:p>
                      <a:pPr marL="0" lvl="0" indent="0" algn="ctr" fontAlgn="ctr">
                        <a:spcBef>
                          <a:spcPct val="0"/>
                        </a:spcBef>
                        <a:buNone/>
                      </a:pPr>
                      <a:endParaRPr lang="en-US" altLang="zh-CN" sz="1200" b="1">
                        <a:solidFill>
                          <a:schemeClr val="bg1"/>
                        </a:solidFill>
                        <a:latin typeface="微软雅黑" panose="020B0503020204020204" pitchFamily="34" charset="-122"/>
                        <a:ea typeface="微软雅黑" panose="020B0503020204020204" pitchFamily="34" charset="-122"/>
                      </a:endParaRPr>
                    </a:p>
                  </a:txBody>
                  <a:tcPr marL="0" marR="0" marT="0" marB="0" anchor="ctr">
                    <a:solidFill>
                      <a:srgbClr val="159EBE"/>
                    </a:solidFill>
                  </a:tcPr>
                </a:tc>
                <a:tc>
                  <a:txBody>
                    <a:bodyPr/>
                    <a:lstStyle/>
                    <a:p>
                      <a:pPr marL="0" lvl="0" indent="0" algn="ctr" fontAlgn="ctr">
                        <a:spcBef>
                          <a:spcPct val="0"/>
                        </a:spcBef>
                        <a:buNone/>
                      </a:pPr>
                      <a:r>
                        <a:rPr lang="en-US" altLang="zh-CN" sz="1200" b="1">
                          <a:solidFill>
                            <a:schemeClr val="bg1"/>
                          </a:solidFill>
                          <a:latin typeface="微软雅黑" panose="020B0503020204020204" pitchFamily="34" charset="-122"/>
                          <a:ea typeface="微软雅黑" panose="020B0503020204020204" pitchFamily="34" charset="-122"/>
                        </a:rPr>
                        <a:t>SUV</a:t>
                      </a:r>
                      <a:endParaRPr lang="en-US" altLang="zh-CN" sz="1200" b="1">
                        <a:solidFill>
                          <a:schemeClr val="bg1"/>
                        </a:solidFill>
                        <a:latin typeface="微软雅黑" panose="020B0503020204020204" pitchFamily="34" charset="-122"/>
                        <a:ea typeface="微软雅黑" panose="020B0503020204020204" pitchFamily="34" charset="-122"/>
                      </a:endParaRPr>
                    </a:p>
                    <a:p>
                      <a:pPr marL="0" lvl="0" indent="0" algn="ctr" fontAlgn="ctr">
                        <a:spcBef>
                          <a:spcPct val="0"/>
                        </a:spcBef>
                        <a:buNone/>
                      </a:pPr>
                      <a:endParaRPr lang="en-US" altLang="zh-CN" sz="1200" b="1">
                        <a:solidFill>
                          <a:schemeClr val="bg1"/>
                        </a:solidFill>
                        <a:latin typeface="微软雅黑" panose="020B0503020204020204" pitchFamily="34" charset="-122"/>
                        <a:ea typeface="微软雅黑" panose="020B0503020204020204" pitchFamily="34" charset="-122"/>
                      </a:endParaRPr>
                    </a:p>
                  </a:txBody>
                  <a:tcPr marL="0" marR="0" marT="0" marB="0" anchor="ctr">
                    <a:solidFill>
                      <a:srgbClr val="159EBE"/>
                    </a:solidFill>
                  </a:tcPr>
                </a:tc>
                <a:tc>
                  <a:txBody>
                    <a:bodyPr/>
                    <a:lstStyle/>
                    <a:p>
                      <a:pPr marL="0" lvl="0" indent="0" algn="ctr" fontAlgn="ctr">
                        <a:spcBef>
                          <a:spcPct val="0"/>
                        </a:spcBef>
                        <a:buNone/>
                      </a:pPr>
                      <a:r>
                        <a:rPr lang="zh-CN" altLang="en-US" sz="1200" b="1" dirty="0">
                          <a:solidFill>
                            <a:schemeClr val="bg1"/>
                          </a:solidFill>
                          <a:latin typeface="微软雅黑" panose="020B0503020204020204" pitchFamily="34" charset="-122"/>
                          <a:ea typeface="微软雅黑" panose="020B0503020204020204" pitchFamily="34" charset="-122"/>
                        </a:rPr>
                        <a:t>狭义乘用车</a:t>
                      </a:r>
                      <a:endParaRPr lang="zh-CN" altLang="en-US" sz="1200" b="1" dirty="0">
                        <a:solidFill>
                          <a:schemeClr val="bg1"/>
                        </a:solidFill>
                        <a:latin typeface="微软雅黑" panose="020B0503020204020204" pitchFamily="34" charset="-122"/>
                        <a:ea typeface="微软雅黑" panose="020B0503020204020204" pitchFamily="34" charset="-122"/>
                      </a:endParaRPr>
                    </a:p>
                    <a:p>
                      <a:pPr marL="0" lvl="0" indent="0" algn="ctr" fontAlgn="ctr">
                        <a:spcBef>
                          <a:spcPct val="0"/>
                        </a:spcBef>
                        <a:buNone/>
                      </a:pPr>
                      <a:r>
                        <a:rPr lang="zh-CN" altLang="en-US" sz="1200" b="1" dirty="0">
                          <a:solidFill>
                            <a:schemeClr val="bg1"/>
                          </a:solidFill>
                          <a:latin typeface="微软雅黑" panose="020B0503020204020204" pitchFamily="34" charset="-122"/>
                          <a:ea typeface="微软雅黑" panose="020B0503020204020204" pitchFamily="34" charset="-122"/>
                        </a:rPr>
                        <a:t>合计</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marL="0" marR="0" marT="0" marB="0" anchor="ctr">
                    <a:solidFill>
                      <a:srgbClr val="159EBE"/>
                    </a:solidFill>
                  </a:tcPr>
                </a:tc>
                <a:tc>
                  <a:txBody>
                    <a:bodyPr/>
                    <a:lstStyle/>
                    <a:p>
                      <a:pPr marL="0" lvl="0" indent="0" algn="ctr" fontAlgn="ctr">
                        <a:spcBef>
                          <a:spcPct val="0"/>
                        </a:spcBef>
                        <a:buNone/>
                      </a:pPr>
                      <a:r>
                        <a:rPr lang="zh-CN" altLang="en-US" sz="1200" b="1" dirty="0">
                          <a:solidFill>
                            <a:schemeClr val="bg1"/>
                          </a:solidFill>
                          <a:latin typeface="微软雅黑" panose="020B0503020204020204" pitchFamily="34" charset="-122"/>
                          <a:ea typeface="微软雅黑" panose="020B0503020204020204" pitchFamily="34" charset="-122"/>
                        </a:rPr>
                        <a:t>微客</a:t>
                      </a:r>
                      <a:endParaRPr lang="zh-CN" altLang="en-US" sz="1200" b="1" dirty="0">
                        <a:solidFill>
                          <a:schemeClr val="bg1"/>
                        </a:solidFill>
                        <a:latin typeface="微软雅黑" panose="020B0503020204020204" pitchFamily="34" charset="-122"/>
                        <a:ea typeface="微软雅黑" panose="020B0503020204020204" pitchFamily="34" charset="-122"/>
                      </a:endParaRPr>
                    </a:p>
                    <a:p>
                      <a:pPr marL="0" lvl="0" indent="0" algn="ctr" fontAlgn="ctr">
                        <a:spcBef>
                          <a:spcPct val="0"/>
                        </a:spcBef>
                        <a:buNone/>
                      </a:pPr>
                      <a:endParaRPr lang="zh-CN" altLang="en-US" sz="1200" b="1" dirty="0">
                        <a:solidFill>
                          <a:schemeClr val="bg1"/>
                        </a:solidFill>
                        <a:latin typeface="微软雅黑" panose="020B0503020204020204" pitchFamily="34" charset="-122"/>
                        <a:ea typeface="微软雅黑" panose="020B0503020204020204" pitchFamily="34" charset="-122"/>
                      </a:endParaRPr>
                    </a:p>
                  </a:txBody>
                  <a:tcPr marL="0" marR="0" marT="0" marB="0" anchor="ctr">
                    <a:solidFill>
                      <a:srgbClr val="159EBE"/>
                    </a:solidFill>
                  </a:tcPr>
                </a:tc>
                <a:tc>
                  <a:txBody>
                    <a:bodyPr/>
                    <a:lstStyle/>
                    <a:p>
                      <a:pPr marL="0" lvl="0" indent="0" algn="ctr" fontAlgn="ctr">
                        <a:spcBef>
                          <a:spcPct val="0"/>
                        </a:spcBef>
                        <a:buNone/>
                      </a:pPr>
                      <a:r>
                        <a:rPr lang="zh-CN" altLang="en-US" sz="1200" b="1" dirty="0">
                          <a:solidFill>
                            <a:schemeClr val="bg1"/>
                          </a:solidFill>
                          <a:latin typeface="微软雅黑" panose="020B0503020204020204" pitchFamily="34" charset="-122"/>
                          <a:ea typeface="微软雅黑" panose="020B0503020204020204" pitchFamily="34" charset="-122"/>
                        </a:rPr>
                        <a:t>广义乘用车</a:t>
                      </a:r>
                      <a:endParaRPr lang="zh-CN" altLang="en-US" sz="1200" b="1" dirty="0">
                        <a:solidFill>
                          <a:schemeClr val="bg1"/>
                        </a:solidFill>
                        <a:latin typeface="微软雅黑" panose="020B0503020204020204" pitchFamily="34" charset="-122"/>
                        <a:ea typeface="微软雅黑" panose="020B0503020204020204" pitchFamily="34" charset="-122"/>
                      </a:endParaRPr>
                    </a:p>
                    <a:p>
                      <a:pPr marL="0" lvl="0" indent="0" algn="ctr" fontAlgn="ctr">
                        <a:spcBef>
                          <a:spcPct val="0"/>
                        </a:spcBef>
                        <a:buNone/>
                      </a:pPr>
                      <a:r>
                        <a:rPr lang="zh-CN" altLang="en-US" sz="1200" b="1" dirty="0">
                          <a:solidFill>
                            <a:schemeClr val="bg1"/>
                          </a:solidFill>
                          <a:latin typeface="微软雅黑" panose="020B0503020204020204" pitchFamily="34" charset="-122"/>
                          <a:ea typeface="微软雅黑" panose="020B0503020204020204" pitchFamily="34" charset="-122"/>
                        </a:rPr>
                        <a:t>合计</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marL="0" marR="0" marT="0" marB="0" anchor="ctr">
                    <a:solidFill>
                      <a:srgbClr val="159EBE"/>
                    </a:solidFill>
                  </a:tcPr>
                </a:tc>
              </a:tr>
              <a:tr h="440690">
                <a:tc>
                  <a:txBody>
                    <a:bodyPr/>
                    <a:lstStyle/>
                    <a:p>
                      <a:pPr marL="0" lvl="0" indent="0" fontAlgn="ctr">
                        <a:spcBef>
                          <a:spcPct val="0"/>
                        </a:spcBef>
                        <a:buNone/>
                      </a:pP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97.2</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7.7</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101.0</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205.9</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3.2</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209.1</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r>
              <a:tr h="440055">
                <a:tc>
                  <a:txBody>
                    <a:bodyPr/>
                    <a:lstStyle/>
                    <a:p>
                      <a:pPr marL="0" lvl="0" algn="l" fontAlgn="ctr">
                        <a:buClrTx/>
                        <a:buSzTx/>
                        <a:buNone/>
                      </a:pP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118.0</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12.9</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115.7</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246.6</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4.9</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251.5</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r>
              <a:tr h="440690">
                <a:tc>
                  <a:txBody>
                    <a:bodyPr/>
                    <a:lstStyle/>
                    <a:p>
                      <a:pPr marL="0" lvl="0" algn="l" fontAlgn="ctr">
                        <a:buClrTx/>
                        <a:buSzTx/>
                        <a:buNone/>
                      </a:pPr>
                      <a:r>
                        <a:rPr lang="zh-CN" altLang="en-US" sz="1400" dirty="0">
                          <a:solidFill>
                            <a:schemeClr val="tx1"/>
                          </a:solidFill>
                          <a:latin typeface="微软雅黑" panose="020B0503020204020204" pitchFamily="34" charset="-122"/>
                          <a:ea typeface="微软雅黑" panose="020B0503020204020204" pitchFamily="34" charset="-122"/>
                        </a:rPr>
                        <a:t>同期</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0" marR="0" marT="0" marB="0" anchor="ctr">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88.7</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8.6</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89.2</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186.5</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2.1</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c>
                  <a:txBody>
                    <a:bodyPr/>
                    <a:lstStyle/>
                    <a:p>
                      <a:pPr indent="0" algn="r">
                        <a:buNone/>
                      </a:pPr>
                      <a:r>
                        <a:rPr lang="en-US" sz="1400" b="0">
                          <a:solidFill>
                            <a:srgbClr val="000000"/>
                          </a:solidFill>
                          <a:latin typeface="Arial" panose="020B0604020202020204" pitchFamily="34" charset="0"/>
                          <a:cs typeface="Arial" panose="020B0604020202020204" pitchFamily="34" charset="0"/>
                        </a:rPr>
                        <a:t>188.6</a:t>
                      </a:r>
                      <a:endParaRPr lang="en-US" altLang="en-US" sz="1400" b="0">
                        <a:solidFill>
                          <a:srgbClr val="000000"/>
                        </a:solidFill>
                        <a:latin typeface="Arial" panose="020B0604020202020204" pitchFamily="34" charset="0"/>
                        <a:cs typeface="Arial" panose="020B0604020202020204" pitchFamily="34" charset="0"/>
                      </a:endParaRPr>
                    </a:p>
                  </a:txBody>
                  <a:tcPr marL="12700" marR="12700" marT="12700" vert="horz" anchor="ctr" anchorCtr="0">
                    <a:noFill/>
                  </a:tcPr>
                </a:tc>
              </a:tr>
              <a:tr h="440055">
                <a:tc>
                  <a:txBody>
                    <a:bodyPr/>
                    <a:lstStyle/>
                    <a:p>
                      <a:pPr marL="0" lvl="0" indent="0" algn="l" fontAlgn="ctr">
                        <a:spcBef>
                          <a:spcPct val="0"/>
                        </a:spcBef>
                        <a:buNone/>
                      </a:pPr>
                      <a:r>
                        <a:rPr lang="zh-CN" altLang="en-US" sz="1400" b="1" dirty="0">
                          <a:solidFill>
                            <a:srgbClr val="159EBE"/>
                          </a:solidFill>
                          <a:latin typeface="微软雅黑" panose="020B0503020204020204" pitchFamily="34" charset="-122"/>
                          <a:ea typeface="微软雅黑" panose="020B0503020204020204" pitchFamily="34" charset="-122"/>
                        </a:rPr>
                        <a:t>同比</a:t>
                      </a:r>
                      <a:endParaRPr lang="zh-CN" altLang="en-US" sz="1400" b="1" dirty="0">
                        <a:solidFill>
                          <a:srgbClr val="159EBE"/>
                        </a:solidFill>
                        <a:latin typeface="微软雅黑" panose="020B0503020204020204" pitchFamily="34" charset="-122"/>
                        <a:ea typeface="微软雅黑" panose="020B0503020204020204" pitchFamily="34" charset="-122"/>
                      </a:endParaRPr>
                    </a:p>
                  </a:txBody>
                  <a:tcPr marL="0" marR="0" marT="0" marB="0" anchor="ctr">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9.6%</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-10.6%</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13.2%</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10.4%</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49.3%</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10.8%</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r>
              <a:tr h="440690">
                <a:tc>
                  <a:txBody>
                    <a:bodyPr/>
                    <a:lstStyle/>
                    <a:p>
                      <a:pPr marL="0" lvl="0" indent="0" algn="l" fontAlgn="ctr">
                        <a:spcBef>
                          <a:spcPct val="0"/>
                        </a:spcBef>
                        <a:buNone/>
                      </a:pPr>
                      <a:r>
                        <a:rPr lang="zh-CN" altLang="en-US" sz="1400" b="1" dirty="0">
                          <a:solidFill>
                            <a:srgbClr val="159EBE"/>
                          </a:solidFill>
                          <a:latin typeface="微软雅黑" panose="020B0503020204020204" pitchFamily="34" charset="-122"/>
                          <a:ea typeface="微软雅黑" panose="020B0503020204020204" pitchFamily="34" charset="-122"/>
                        </a:rPr>
                        <a:t>环比</a:t>
                      </a:r>
                      <a:endParaRPr lang="zh-CN" altLang="en-US" sz="1400" b="1" dirty="0">
                        <a:solidFill>
                          <a:srgbClr val="159EBE"/>
                        </a:solidFill>
                        <a:latin typeface="微软雅黑" panose="020B0503020204020204" pitchFamily="34" charset="-122"/>
                        <a:ea typeface="微软雅黑" panose="020B0503020204020204" pitchFamily="34" charset="-122"/>
                      </a:endParaRPr>
                    </a:p>
                  </a:txBody>
                  <a:tcPr marL="0" marR="0" marT="0" marB="0" anchor="ctr">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-17.6%</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-40.6%</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-12.7%</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-16.5%</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-35.5%</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c>
                  <a:txBody>
                    <a:bodyPr/>
                    <a:lstStyle/>
                    <a:p>
                      <a:pPr indent="0" algn="r">
                        <a:buNone/>
                      </a:pPr>
                      <a:r>
                        <a:rPr lang="en-US" sz="1400" b="1">
                          <a:solidFill>
                            <a:srgbClr val="159EBE"/>
                          </a:solidFill>
                          <a:latin typeface="Arial" panose="020B0604020202020204" pitchFamily="34" charset="0"/>
                          <a:cs typeface="Arial" panose="020B0604020202020204" pitchFamily="34" charset="0"/>
                        </a:rPr>
                        <a:t>-16.9%</a:t>
                      </a:r>
                      <a:endParaRPr lang="en-US" altLang="en-US" sz="1400" b="1">
                        <a:solidFill>
                          <a:srgbClr val="159EBE"/>
                        </a:solidFill>
                        <a:latin typeface="Arial" panose="020B0604020202020204" pitchFamily="34" charset="0"/>
                        <a:cs typeface="Arial" panose="020B0604020202020204" pitchFamily="34" charset="0"/>
                      </a:endParaRPr>
                    </a:p>
                  </a:txBody>
                  <a:tcPr marL="12700" marR="12700" marT="12700" vert="horz" anchor="ctr" anchorCtr="0">
                    <a:solidFill>
                      <a:srgbClr val="EBF8FF">
                        <a:alpha val="50000"/>
                      </a:srgbClr>
                    </a:solidFill>
                  </a:tcPr>
                </a:tc>
              </a:tr>
            </a:tbl>
          </a:graphicData>
        </a:graphic>
      </p:graphicFrame>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
        <p:nvSpPr>
          <p:cNvPr id="5" name="Freeform 71"/>
          <p:cNvSpPr>
            <a:spLocks noEditPoints="1"/>
          </p:cNvSpPr>
          <p:nvPr/>
        </p:nvSpPr>
        <p:spPr bwMode="auto">
          <a:xfrm>
            <a:off x="3084195" y="1070610"/>
            <a:ext cx="516890" cy="187325"/>
          </a:xfrm>
          <a:custGeom>
            <a:avLst/>
            <a:gdLst>
              <a:gd name="T0" fmla="*/ 12 w 364"/>
              <a:gd name="T1" fmla="*/ 90 h 168"/>
              <a:gd name="T2" fmla="*/ 30 w 364"/>
              <a:gd name="T3" fmla="*/ 10 h 168"/>
              <a:gd name="T4" fmla="*/ 343 w 364"/>
              <a:gd name="T5" fmla="*/ 79 h 168"/>
              <a:gd name="T6" fmla="*/ 350 w 364"/>
              <a:gd name="T7" fmla="*/ 147 h 168"/>
              <a:gd name="T8" fmla="*/ 332 w 364"/>
              <a:gd name="T9" fmla="*/ 107 h 168"/>
              <a:gd name="T10" fmla="*/ 266 w 364"/>
              <a:gd name="T11" fmla="*/ 135 h 168"/>
              <a:gd name="T12" fmla="*/ 90 w 364"/>
              <a:gd name="T13" fmla="*/ 135 h 168"/>
              <a:gd name="T14" fmla="*/ 24 w 364"/>
              <a:gd name="T15" fmla="*/ 107 h 168"/>
              <a:gd name="T16" fmla="*/ 13 w 364"/>
              <a:gd name="T17" fmla="*/ 147 h 168"/>
              <a:gd name="T18" fmla="*/ 169 w 364"/>
              <a:gd name="T19" fmla="*/ 100 h 168"/>
              <a:gd name="T20" fmla="*/ 98 w 364"/>
              <a:gd name="T21" fmla="*/ 105 h 168"/>
              <a:gd name="T22" fmla="*/ 78 w 364"/>
              <a:gd name="T23" fmla="*/ 60 h 168"/>
              <a:gd name="T24" fmla="*/ 54 w 364"/>
              <a:gd name="T25" fmla="*/ 20 h 168"/>
              <a:gd name="T26" fmla="*/ 74 w 364"/>
              <a:gd name="T27" fmla="*/ 68 h 168"/>
              <a:gd name="T28" fmla="*/ 74 w 364"/>
              <a:gd name="T29" fmla="*/ 80 h 168"/>
              <a:gd name="T30" fmla="*/ 104 w 364"/>
              <a:gd name="T31" fmla="*/ 137 h 168"/>
              <a:gd name="T32" fmla="*/ 175 w 364"/>
              <a:gd name="T33" fmla="*/ 137 h 168"/>
              <a:gd name="T34" fmla="*/ 257 w 364"/>
              <a:gd name="T35" fmla="*/ 137 h 168"/>
              <a:gd name="T36" fmla="*/ 271 w 364"/>
              <a:gd name="T37" fmla="*/ 47 h 168"/>
              <a:gd name="T38" fmla="*/ 169 w 364"/>
              <a:gd name="T39" fmla="*/ 12 h 168"/>
              <a:gd name="T40" fmla="*/ 264 w 364"/>
              <a:gd name="T41" fmla="*/ 90 h 168"/>
              <a:gd name="T42" fmla="*/ 172 w 364"/>
              <a:gd name="T43" fmla="*/ 100 h 168"/>
              <a:gd name="T44" fmla="*/ 29 w 364"/>
              <a:gd name="T45" fmla="*/ 93 h 168"/>
              <a:gd name="T46" fmla="*/ 28 w 364"/>
              <a:gd name="T47" fmla="*/ 91 h 168"/>
              <a:gd name="T48" fmla="*/ 325 w 364"/>
              <a:gd name="T49" fmla="*/ 93 h 168"/>
              <a:gd name="T50" fmla="*/ 338 w 364"/>
              <a:gd name="T51" fmla="*/ 79 h 168"/>
              <a:gd name="T52" fmla="*/ 338 w 364"/>
              <a:gd name="T53" fmla="*/ 79 h 168"/>
              <a:gd name="T54" fmla="*/ 90 w 364"/>
              <a:gd name="T55" fmla="*/ 76 h 168"/>
              <a:gd name="T56" fmla="*/ 179 w 364"/>
              <a:gd name="T57" fmla="*/ 76 h 168"/>
              <a:gd name="T58" fmla="*/ 271 w 364"/>
              <a:gd name="T59" fmla="*/ 135 h 168"/>
              <a:gd name="T60" fmla="*/ 328 w 364"/>
              <a:gd name="T61" fmla="*/ 158 h 168"/>
              <a:gd name="T62" fmla="*/ 304 w 364"/>
              <a:gd name="T63" fmla="*/ 102 h 168"/>
              <a:gd name="T64" fmla="*/ 315 w 364"/>
              <a:gd name="T65" fmla="*/ 150 h 168"/>
              <a:gd name="T66" fmla="*/ 302 w 364"/>
              <a:gd name="T67" fmla="*/ 141 h 168"/>
              <a:gd name="T68" fmla="*/ 289 w 364"/>
              <a:gd name="T69" fmla="*/ 146 h 168"/>
              <a:gd name="T70" fmla="*/ 289 w 364"/>
              <a:gd name="T71" fmla="*/ 146 h 168"/>
              <a:gd name="T72" fmla="*/ 289 w 364"/>
              <a:gd name="T73" fmla="*/ 124 h 168"/>
              <a:gd name="T74" fmla="*/ 302 w 364"/>
              <a:gd name="T75" fmla="*/ 129 h 168"/>
              <a:gd name="T76" fmla="*/ 307 w 364"/>
              <a:gd name="T77" fmla="*/ 117 h 168"/>
              <a:gd name="T78" fmla="*/ 307 w 364"/>
              <a:gd name="T79" fmla="*/ 117 h 168"/>
              <a:gd name="T80" fmla="*/ 323 w 364"/>
              <a:gd name="T81" fmla="*/ 132 h 168"/>
              <a:gd name="T82" fmla="*/ 310 w 364"/>
              <a:gd name="T83" fmla="*/ 137 h 168"/>
              <a:gd name="T84" fmla="*/ 51 w 364"/>
              <a:gd name="T85" fmla="*/ 102 h 168"/>
              <a:gd name="T86" fmla="*/ 28 w 364"/>
              <a:gd name="T87" fmla="*/ 158 h 168"/>
              <a:gd name="T88" fmla="*/ 84 w 364"/>
              <a:gd name="T89" fmla="*/ 135 h 168"/>
              <a:gd name="T90" fmla="*/ 54 w 364"/>
              <a:gd name="T91" fmla="*/ 141 h 168"/>
              <a:gd name="T92" fmla="*/ 54 w 364"/>
              <a:gd name="T93" fmla="*/ 141 h 168"/>
              <a:gd name="T94" fmla="*/ 41 w 364"/>
              <a:gd name="T95" fmla="*/ 150 h 168"/>
              <a:gd name="T96" fmla="*/ 45 w 364"/>
              <a:gd name="T97" fmla="*/ 137 h 168"/>
              <a:gd name="T98" fmla="*/ 33 w 364"/>
              <a:gd name="T99" fmla="*/ 132 h 168"/>
              <a:gd name="T100" fmla="*/ 33 w 364"/>
              <a:gd name="T101" fmla="*/ 132 h 168"/>
              <a:gd name="T102" fmla="*/ 48 w 364"/>
              <a:gd name="T103" fmla="*/ 117 h 168"/>
              <a:gd name="T104" fmla="*/ 54 w 364"/>
              <a:gd name="T105" fmla="*/ 129 h 168"/>
              <a:gd name="T106" fmla="*/ 66 w 364"/>
              <a:gd name="T107" fmla="*/ 124 h 168"/>
              <a:gd name="T108" fmla="*/ 66 w 364"/>
              <a:gd name="T109" fmla="*/ 124 h 168"/>
              <a:gd name="T110" fmla="*/ 66 w 364"/>
              <a:gd name="T111" fmla="*/ 14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4" h="168">
                <a:moveTo>
                  <a:pt x="13" y="147"/>
                </a:moveTo>
                <a:cubicBezTo>
                  <a:pt x="5" y="131"/>
                  <a:pt x="0" y="115"/>
                  <a:pt x="1" y="95"/>
                </a:cubicBezTo>
                <a:cubicBezTo>
                  <a:pt x="5" y="93"/>
                  <a:pt x="8" y="91"/>
                  <a:pt x="12" y="90"/>
                </a:cubicBezTo>
                <a:cubicBezTo>
                  <a:pt x="14" y="71"/>
                  <a:pt x="16" y="52"/>
                  <a:pt x="23" y="36"/>
                </a:cubicBezTo>
                <a:cubicBezTo>
                  <a:pt x="19" y="33"/>
                  <a:pt x="19" y="33"/>
                  <a:pt x="19" y="33"/>
                </a:cubicBezTo>
                <a:cubicBezTo>
                  <a:pt x="21" y="24"/>
                  <a:pt x="25" y="17"/>
                  <a:pt x="30" y="10"/>
                </a:cubicBezTo>
                <a:cubicBezTo>
                  <a:pt x="90" y="1"/>
                  <a:pt x="150" y="0"/>
                  <a:pt x="211" y="3"/>
                </a:cubicBezTo>
                <a:cubicBezTo>
                  <a:pt x="241" y="11"/>
                  <a:pt x="266" y="23"/>
                  <a:pt x="283" y="41"/>
                </a:cubicBezTo>
                <a:cubicBezTo>
                  <a:pt x="307" y="51"/>
                  <a:pt x="327" y="63"/>
                  <a:pt x="343" y="79"/>
                </a:cubicBezTo>
                <a:cubicBezTo>
                  <a:pt x="346" y="85"/>
                  <a:pt x="349" y="92"/>
                  <a:pt x="352" y="98"/>
                </a:cubicBezTo>
                <a:cubicBezTo>
                  <a:pt x="360" y="100"/>
                  <a:pt x="360" y="100"/>
                  <a:pt x="360" y="100"/>
                </a:cubicBezTo>
                <a:cubicBezTo>
                  <a:pt x="364" y="121"/>
                  <a:pt x="360" y="136"/>
                  <a:pt x="350" y="147"/>
                </a:cubicBezTo>
                <a:cubicBezTo>
                  <a:pt x="341" y="147"/>
                  <a:pt x="341" y="147"/>
                  <a:pt x="341" y="147"/>
                </a:cubicBezTo>
                <a:cubicBezTo>
                  <a:pt x="342" y="143"/>
                  <a:pt x="343" y="139"/>
                  <a:pt x="343" y="135"/>
                </a:cubicBezTo>
                <a:cubicBezTo>
                  <a:pt x="343" y="124"/>
                  <a:pt x="339" y="114"/>
                  <a:pt x="332" y="107"/>
                </a:cubicBezTo>
                <a:cubicBezTo>
                  <a:pt x="325" y="100"/>
                  <a:pt x="315" y="96"/>
                  <a:pt x="304" y="96"/>
                </a:cubicBezTo>
                <a:cubicBezTo>
                  <a:pt x="294" y="96"/>
                  <a:pt x="284" y="100"/>
                  <a:pt x="277" y="107"/>
                </a:cubicBezTo>
                <a:cubicBezTo>
                  <a:pt x="270" y="114"/>
                  <a:pt x="266" y="124"/>
                  <a:pt x="266" y="135"/>
                </a:cubicBezTo>
                <a:cubicBezTo>
                  <a:pt x="266" y="139"/>
                  <a:pt x="266" y="143"/>
                  <a:pt x="268" y="147"/>
                </a:cubicBezTo>
                <a:cubicBezTo>
                  <a:pt x="88" y="147"/>
                  <a:pt x="88" y="147"/>
                  <a:pt x="88" y="147"/>
                </a:cubicBezTo>
                <a:cubicBezTo>
                  <a:pt x="89" y="143"/>
                  <a:pt x="90" y="139"/>
                  <a:pt x="90" y="135"/>
                </a:cubicBezTo>
                <a:cubicBezTo>
                  <a:pt x="90" y="124"/>
                  <a:pt x="86" y="114"/>
                  <a:pt x="79" y="107"/>
                </a:cubicBezTo>
                <a:cubicBezTo>
                  <a:pt x="72" y="100"/>
                  <a:pt x="62" y="96"/>
                  <a:pt x="51" y="96"/>
                </a:cubicBezTo>
                <a:cubicBezTo>
                  <a:pt x="41" y="96"/>
                  <a:pt x="31" y="100"/>
                  <a:pt x="24" y="107"/>
                </a:cubicBezTo>
                <a:cubicBezTo>
                  <a:pt x="17" y="114"/>
                  <a:pt x="13" y="124"/>
                  <a:pt x="13" y="135"/>
                </a:cubicBezTo>
                <a:cubicBezTo>
                  <a:pt x="13" y="139"/>
                  <a:pt x="13" y="143"/>
                  <a:pt x="14" y="147"/>
                </a:cubicBezTo>
                <a:cubicBezTo>
                  <a:pt x="13" y="147"/>
                  <a:pt x="13" y="147"/>
                  <a:pt x="13" y="147"/>
                </a:cubicBezTo>
                <a:close/>
                <a:moveTo>
                  <a:pt x="171" y="65"/>
                </a:moveTo>
                <a:cubicBezTo>
                  <a:pt x="170" y="66"/>
                  <a:pt x="169" y="66"/>
                  <a:pt x="168" y="66"/>
                </a:cubicBezTo>
                <a:cubicBezTo>
                  <a:pt x="168" y="77"/>
                  <a:pt x="168" y="89"/>
                  <a:pt x="169" y="100"/>
                </a:cubicBezTo>
                <a:cubicBezTo>
                  <a:pt x="170" y="111"/>
                  <a:pt x="172" y="123"/>
                  <a:pt x="174" y="134"/>
                </a:cubicBezTo>
                <a:cubicBezTo>
                  <a:pt x="107" y="134"/>
                  <a:pt x="107" y="134"/>
                  <a:pt x="107" y="134"/>
                </a:cubicBezTo>
                <a:cubicBezTo>
                  <a:pt x="105" y="124"/>
                  <a:pt x="103" y="114"/>
                  <a:pt x="98" y="105"/>
                </a:cubicBezTo>
                <a:cubicBezTo>
                  <a:pt x="93" y="95"/>
                  <a:pt x="87" y="86"/>
                  <a:pt x="77" y="79"/>
                </a:cubicBezTo>
                <a:cubicBezTo>
                  <a:pt x="77" y="75"/>
                  <a:pt x="77" y="72"/>
                  <a:pt x="77" y="68"/>
                </a:cubicBezTo>
                <a:cubicBezTo>
                  <a:pt x="77" y="66"/>
                  <a:pt x="77" y="63"/>
                  <a:pt x="78" y="60"/>
                </a:cubicBezTo>
                <a:cubicBezTo>
                  <a:pt x="161" y="60"/>
                  <a:pt x="161" y="60"/>
                  <a:pt x="161" y="60"/>
                </a:cubicBezTo>
                <a:cubicBezTo>
                  <a:pt x="161" y="50"/>
                  <a:pt x="158" y="20"/>
                  <a:pt x="158" y="13"/>
                </a:cubicBezTo>
                <a:cubicBezTo>
                  <a:pt x="126" y="14"/>
                  <a:pt x="83" y="16"/>
                  <a:pt x="54" y="20"/>
                </a:cubicBezTo>
                <a:cubicBezTo>
                  <a:pt x="49" y="34"/>
                  <a:pt x="47" y="47"/>
                  <a:pt x="45" y="60"/>
                </a:cubicBezTo>
                <a:cubicBezTo>
                  <a:pt x="75" y="60"/>
                  <a:pt x="75" y="60"/>
                  <a:pt x="75" y="60"/>
                </a:cubicBezTo>
                <a:cubicBezTo>
                  <a:pt x="74" y="63"/>
                  <a:pt x="74" y="66"/>
                  <a:pt x="74" y="68"/>
                </a:cubicBezTo>
                <a:cubicBezTo>
                  <a:pt x="74" y="72"/>
                  <a:pt x="74" y="76"/>
                  <a:pt x="74" y="79"/>
                </a:cubicBezTo>
                <a:cubicBezTo>
                  <a:pt x="74" y="80"/>
                  <a:pt x="74" y="80"/>
                  <a:pt x="74" y="80"/>
                </a:cubicBezTo>
                <a:cubicBezTo>
                  <a:pt x="74" y="80"/>
                  <a:pt x="74" y="80"/>
                  <a:pt x="74" y="80"/>
                </a:cubicBezTo>
                <a:cubicBezTo>
                  <a:pt x="84" y="88"/>
                  <a:pt x="91" y="97"/>
                  <a:pt x="95" y="106"/>
                </a:cubicBezTo>
                <a:cubicBezTo>
                  <a:pt x="100" y="115"/>
                  <a:pt x="103" y="125"/>
                  <a:pt x="104" y="135"/>
                </a:cubicBezTo>
                <a:cubicBezTo>
                  <a:pt x="104" y="137"/>
                  <a:pt x="104" y="137"/>
                  <a:pt x="104" y="137"/>
                </a:cubicBezTo>
                <a:cubicBezTo>
                  <a:pt x="106" y="137"/>
                  <a:pt x="106" y="137"/>
                  <a:pt x="106" y="137"/>
                </a:cubicBezTo>
                <a:cubicBezTo>
                  <a:pt x="175" y="137"/>
                  <a:pt x="175" y="137"/>
                  <a:pt x="175" y="137"/>
                </a:cubicBezTo>
                <a:cubicBezTo>
                  <a:pt x="175" y="137"/>
                  <a:pt x="175" y="137"/>
                  <a:pt x="175" y="137"/>
                </a:cubicBezTo>
                <a:cubicBezTo>
                  <a:pt x="176" y="137"/>
                  <a:pt x="176" y="137"/>
                  <a:pt x="176" y="137"/>
                </a:cubicBezTo>
                <a:cubicBezTo>
                  <a:pt x="256" y="137"/>
                  <a:pt x="256" y="137"/>
                  <a:pt x="256" y="137"/>
                </a:cubicBezTo>
                <a:cubicBezTo>
                  <a:pt x="257" y="137"/>
                  <a:pt x="257" y="137"/>
                  <a:pt x="257" y="137"/>
                </a:cubicBezTo>
                <a:cubicBezTo>
                  <a:pt x="257" y="136"/>
                  <a:pt x="257" y="136"/>
                  <a:pt x="257" y="136"/>
                </a:cubicBezTo>
                <a:cubicBezTo>
                  <a:pt x="262" y="120"/>
                  <a:pt x="265" y="105"/>
                  <a:pt x="267" y="91"/>
                </a:cubicBezTo>
                <a:cubicBezTo>
                  <a:pt x="269" y="76"/>
                  <a:pt x="271" y="61"/>
                  <a:pt x="271" y="47"/>
                </a:cubicBezTo>
                <a:cubicBezTo>
                  <a:pt x="269" y="47"/>
                  <a:pt x="269" y="47"/>
                  <a:pt x="269" y="47"/>
                </a:cubicBezTo>
                <a:cubicBezTo>
                  <a:pt x="255" y="31"/>
                  <a:pt x="234" y="20"/>
                  <a:pt x="208" y="12"/>
                </a:cubicBezTo>
                <a:cubicBezTo>
                  <a:pt x="192" y="12"/>
                  <a:pt x="186" y="12"/>
                  <a:pt x="169" y="12"/>
                </a:cubicBezTo>
                <a:cubicBezTo>
                  <a:pt x="178" y="60"/>
                  <a:pt x="178" y="60"/>
                  <a:pt x="178" y="60"/>
                </a:cubicBezTo>
                <a:cubicBezTo>
                  <a:pt x="211" y="60"/>
                  <a:pt x="226" y="61"/>
                  <a:pt x="267" y="61"/>
                </a:cubicBezTo>
                <a:cubicBezTo>
                  <a:pt x="267" y="70"/>
                  <a:pt x="266" y="80"/>
                  <a:pt x="264" y="90"/>
                </a:cubicBezTo>
                <a:cubicBezTo>
                  <a:pt x="262" y="105"/>
                  <a:pt x="259" y="119"/>
                  <a:pt x="255" y="134"/>
                </a:cubicBezTo>
                <a:cubicBezTo>
                  <a:pt x="177" y="134"/>
                  <a:pt x="177" y="134"/>
                  <a:pt x="177" y="134"/>
                </a:cubicBezTo>
                <a:cubicBezTo>
                  <a:pt x="175" y="123"/>
                  <a:pt x="173" y="111"/>
                  <a:pt x="172" y="100"/>
                </a:cubicBezTo>
                <a:cubicBezTo>
                  <a:pt x="171" y="89"/>
                  <a:pt x="170" y="77"/>
                  <a:pt x="171" y="65"/>
                </a:cubicBezTo>
                <a:close/>
                <a:moveTo>
                  <a:pt x="28" y="91"/>
                </a:moveTo>
                <a:cubicBezTo>
                  <a:pt x="27" y="93"/>
                  <a:pt x="27" y="93"/>
                  <a:pt x="29" y="93"/>
                </a:cubicBezTo>
                <a:cubicBezTo>
                  <a:pt x="43" y="87"/>
                  <a:pt x="56" y="88"/>
                  <a:pt x="67" y="93"/>
                </a:cubicBezTo>
                <a:cubicBezTo>
                  <a:pt x="68" y="93"/>
                  <a:pt x="69" y="92"/>
                  <a:pt x="67" y="90"/>
                </a:cubicBezTo>
                <a:cubicBezTo>
                  <a:pt x="57" y="81"/>
                  <a:pt x="37" y="81"/>
                  <a:pt x="28" y="91"/>
                </a:cubicBezTo>
                <a:close/>
                <a:moveTo>
                  <a:pt x="285" y="91"/>
                </a:moveTo>
                <a:cubicBezTo>
                  <a:pt x="284" y="93"/>
                  <a:pt x="285" y="93"/>
                  <a:pt x="286" y="93"/>
                </a:cubicBezTo>
                <a:cubicBezTo>
                  <a:pt x="301" y="87"/>
                  <a:pt x="314" y="88"/>
                  <a:pt x="325" y="93"/>
                </a:cubicBezTo>
                <a:cubicBezTo>
                  <a:pt x="326" y="93"/>
                  <a:pt x="327" y="92"/>
                  <a:pt x="325" y="90"/>
                </a:cubicBezTo>
                <a:cubicBezTo>
                  <a:pt x="315" y="81"/>
                  <a:pt x="295" y="81"/>
                  <a:pt x="285" y="91"/>
                </a:cubicBezTo>
                <a:close/>
                <a:moveTo>
                  <a:pt x="338" y="79"/>
                </a:moveTo>
                <a:cubicBezTo>
                  <a:pt x="333" y="75"/>
                  <a:pt x="328" y="71"/>
                  <a:pt x="321" y="67"/>
                </a:cubicBezTo>
                <a:cubicBezTo>
                  <a:pt x="308" y="67"/>
                  <a:pt x="302" y="69"/>
                  <a:pt x="298" y="73"/>
                </a:cubicBezTo>
                <a:cubicBezTo>
                  <a:pt x="297" y="79"/>
                  <a:pt x="311" y="80"/>
                  <a:pt x="338" y="79"/>
                </a:cubicBezTo>
                <a:close/>
                <a:moveTo>
                  <a:pt x="90" y="76"/>
                </a:moveTo>
                <a:cubicBezTo>
                  <a:pt x="90" y="88"/>
                  <a:pt x="107" y="88"/>
                  <a:pt x="107" y="76"/>
                </a:cubicBezTo>
                <a:cubicBezTo>
                  <a:pt x="90" y="76"/>
                  <a:pt x="90" y="76"/>
                  <a:pt x="90" y="76"/>
                </a:cubicBezTo>
                <a:close/>
                <a:moveTo>
                  <a:pt x="179" y="76"/>
                </a:moveTo>
                <a:cubicBezTo>
                  <a:pt x="179" y="88"/>
                  <a:pt x="196" y="88"/>
                  <a:pt x="196" y="76"/>
                </a:cubicBezTo>
                <a:cubicBezTo>
                  <a:pt x="179" y="76"/>
                  <a:pt x="179" y="76"/>
                  <a:pt x="179" y="76"/>
                </a:cubicBezTo>
                <a:close/>
                <a:moveTo>
                  <a:pt x="304" y="102"/>
                </a:moveTo>
                <a:cubicBezTo>
                  <a:pt x="295" y="102"/>
                  <a:pt x="287" y="106"/>
                  <a:pt x="281" y="111"/>
                </a:cubicBezTo>
                <a:cubicBezTo>
                  <a:pt x="275" y="117"/>
                  <a:pt x="271" y="126"/>
                  <a:pt x="271" y="135"/>
                </a:cubicBezTo>
                <a:cubicBezTo>
                  <a:pt x="271" y="144"/>
                  <a:pt x="275" y="152"/>
                  <a:pt x="281" y="158"/>
                </a:cubicBezTo>
                <a:cubicBezTo>
                  <a:pt x="287" y="164"/>
                  <a:pt x="295" y="168"/>
                  <a:pt x="304" y="168"/>
                </a:cubicBezTo>
                <a:cubicBezTo>
                  <a:pt x="313" y="168"/>
                  <a:pt x="322" y="164"/>
                  <a:pt x="328" y="158"/>
                </a:cubicBezTo>
                <a:cubicBezTo>
                  <a:pt x="334" y="152"/>
                  <a:pt x="337" y="144"/>
                  <a:pt x="337" y="135"/>
                </a:cubicBezTo>
                <a:cubicBezTo>
                  <a:pt x="337" y="126"/>
                  <a:pt x="334" y="117"/>
                  <a:pt x="328" y="111"/>
                </a:cubicBezTo>
                <a:cubicBezTo>
                  <a:pt x="322" y="106"/>
                  <a:pt x="313" y="102"/>
                  <a:pt x="304" y="102"/>
                </a:cubicBezTo>
                <a:close/>
                <a:moveTo>
                  <a:pt x="307" y="141"/>
                </a:moveTo>
                <a:cubicBezTo>
                  <a:pt x="308" y="153"/>
                  <a:pt x="308" y="153"/>
                  <a:pt x="308" y="153"/>
                </a:cubicBezTo>
                <a:cubicBezTo>
                  <a:pt x="310" y="152"/>
                  <a:pt x="313" y="151"/>
                  <a:pt x="315" y="150"/>
                </a:cubicBezTo>
                <a:cubicBezTo>
                  <a:pt x="307" y="141"/>
                  <a:pt x="307" y="141"/>
                  <a:pt x="307" y="141"/>
                </a:cubicBezTo>
                <a:close/>
                <a:moveTo>
                  <a:pt x="301" y="153"/>
                </a:moveTo>
                <a:cubicBezTo>
                  <a:pt x="302" y="141"/>
                  <a:pt x="302" y="141"/>
                  <a:pt x="302" y="141"/>
                </a:cubicBezTo>
                <a:cubicBezTo>
                  <a:pt x="294" y="150"/>
                  <a:pt x="294" y="150"/>
                  <a:pt x="294" y="150"/>
                </a:cubicBezTo>
                <a:cubicBezTo>
                  <a:pt x="296" y="151"/>
                  <a:pt x="299" y="152"/>
                  <a:pt x="301" y="153"/>
                </a:cubicBezTo>
                <a:close/>
                <a:moveTo>
                  <a:pt x="289" y="146"/>
                </a:moveTo>
                <a:cubicBezTo>
                  <a:pt x="298" y="137"/>
                  <a:pt x="298" y="137"/>
                  <a:pt x="298" y="137"/>
                </a:cubicBezTo>
                <a:cubicBezTo>
                  <a:pt x="286" y="138"/>
                  <a:pt x="286" y="138"/>
                  <a:pt x="286" y="138"/>
                </a:cubicBezTo>
                <a:cubicBezTo>
                  <a:pt x="287" y="141"/>
                  <a:pt x="288" y="143"/>
                  <a:pt x="289" y="146"/>
                </a:cubicBezTo>
                <a:close/>
                <a:moveTo>
                  <a:pt x="286" y="132"/>
                </a:moveTo>
                <a:cubicBezTo>
                  <a:pt x="298" y="132"/>
                  <a:pt x="298" y="132"/>
                  <a:pt x="298" y="132"/>
                </a:cubicBezTo>
                <a:cubicBezTo>
                  <a:pt x="289" y="124"/>
                  <a:pt x="289" y="124"/>
                  <a:pt x="289" y="124"/>
                </a:cubicBezTo>
                <a:cubicBezTo>
                  <a:pt x="288" y="126"/>
                  <a:pt x="287" y="129"/>
                  <a:pt x="286" y="132"/>
                </a:cubicBezTo>
                <a:close/>
                <a:moveTo>
                  <a:pt x="294" y="120"/>
                </a:moveTo>
                <a:cubicBezTo>
                  <a:pt x="302" y="129"/>
                  <a:pt x="302" y="129"/>
                  <a:pt x="302" y="129"/>
                </a:cubicBezTo>
                <a:cubicBezTo>
                  <a:pt x="301" y="117"/>
                  <a:pt x="301" y="117"/>
                  <a:pt x="301" y="117"/>
                </a:cubicBezTo>
                <a:cubicBezTo>
                  <a:pt x="298" y="117"/>
                  <a:pt x="296" y="118"/>
                  <a:pt x="294" y="120"/>
                </a:cubicBezTo>
                <a:close/>
                <a:moveTo>
                  <a:pt x="307" y="117"/>
                </a:moveTo>
                <a:cubicBezTo>
                  <a:pt x="307" y="129"/>
                  <a:pt x="307" y="129"/>
                  <a:pt x="307" y="129"/>
                </a:cubicBezTo>
                <a:cubicBezTo>
                  <a:pt x="315" y="120"/>
                  <a:pt x="315" y="120"/>
                  <a:pt x="315" y="120"/>
                </a:cubicBezTo>
                <a:cubicBezTo>
                  <a:pt x="313" y="118"/>
                  <a:pt x="310" y="117"/>
                  <a:pt x="307" y="117"/>
                </a:cubicBezTo>
                <a:close/>
                <a:moveTo>
                  <a:pt x="319" y="124"/>
                </a:moveTo>
                <a:cubicBezTo>
                  <a:pt x="310" y="132"/>
                  <a:pt x="310" y="132"/>
                  <a:pt x="310" y="132"/>
                </a:cubicBezTo>
                <a:cubicBezTo>
                  <a:pt x="323" y="132"/>
                  <a:pt x="323" y="132"/>
                  <a:pt x="323" y="132"/>
                </a:cubicBezTo>
                <a:cubicBezTo>
                  <a:pt x="322" y="129"/>
                  <a:pt x="321" y="126"/>
                  <a:pt x="319" y="124"/>
                </a:cubicBezTo>
                <a:close/>
                <a:moveTo>
                  <a:pt x="323" y="138"/>
                </a:moveTo>
                <a:cubicBezTo>
                  <a:pt x="310" y="137"/>
                  <a:pt x="310" y="137"/>
                  <a:pt x="310" y="137"/>
                </a:cubicBezTo>
                <a:cubicBezTo>
                  <a:pt x="319" y="145"/>
                  <a:pt x="319" y="145"/>
                  <a:pt x="319" y="145"/>
                </a:cubicBezTo>
                <a:cubicBezTo>
                  <a:pt x="321" y="143"/>
                  <a:pt x="322" y="140"/>
                  <a:pt x="323" y="138"/>
                </a:cubicBezTo>
                <a:close/>
                <a:moveTo>
                  <a:pt x="51" y="102"/>
                </a:moveTo>
                <a:cubicBezTo>
                  <a:pt x="42" y="102"/>
                  <a:pt x="34" y="106"/>
                  <a:pt x="28" y="111"/>
                </a:cubicBezTo>
                <a:cubicBezTo>
                  <a:pt x="22" y="117"/>
                  <a:pt x="18" y="126"/>
                  <a:pt x="18" y="135"/>
                </a:cubicBezTo>
                <a:cubicBezTo>
                  <a:pt x="18" y="144"/>
                  <a:pt x="22" y="152"/>
                  <a:pt x="28" y="158"/>
                </a:cubicBezTo>
                <a:cubicBezTo>
                  <a:pt x="34" y="164"/>
                  <a:pt x="42" y="168"/>
                  <a:pt x="51" y="168"/>
                </a:cubicBezTo>
                <a:cubicBezTo>
                  <a:pt x="60" y="168"/>
                  <a:pt x="69" y="164"/>
                  <a:pt x="75" y="158"/>
                </a:cubicBezTo>
                <a:cubicBezTo>
                  <a:pt x="80" y="152"/>
                  <a:pt x="84" y="144"/>
                  <a:pt x="84" y="135"/>
                </a:cubicBezTo>
                <a:cubicBezTo>
                  <a:pt x="84" y="126"/>
                  <a:pt x="80" y="117"/>
                  <a:pt x="75" y="111"/>
                </a:cubicBezTo>
                <a:cubicBezTo>
                  <a:pt x="69" y="106"/>
                  <a:pt x="60" y="102"/>
                  <a:pt x="51" y="102"/>
                </a:cubicBezTo>
                <a:close/>
                <a:moveTo>
                  <a:pt x="54" y="141"/>
                </a:moveTo>
                <a:cubicBezTo>
                  <a:pt x="54" y="153"/>
                  <a:pt x="54" y="153"/>
                  <a:pt x="54" y="153"/>
                </a:cubicBezTo>
                <a:cubicBezTo>
                  <a:pt x="57" y="152"/>
                  <a:pt x="60" y="151"/>
                  <a:pt x="62" y="150"/>
                </a:cubicBezTo>
                <a:cubicBezTo>
                  <a:pt x="54" y="141"/>
                  <a:pt x="54" y="141"/>
                  <a:pt x="54" y="141"/>
                </a:cubicBezTo>
                <a:close/>
                <a:moveTo>
                  <a:pt x="48" y="153"/>
                </a:moveTo>
                <a:cubicBezTo>
                  <a:pt x="49" y="141"/>
                  <a:pt x="49" y="141"/>
                  <a:pt x="49" y="141"/>
                </a:cubicBezTo>
                <a:cubicBezTo>
                  <a:pt x="41" y="150"/>
                  <a:pt x="41" y="150"/>
                  <a:pt x="41" y="150"/>
                </a:cubicBezTo>
                <a:cubicBezTo>
                  <a:pt x="43" y="151"/>
                  <a:pt x="46" y="152"/>
                  <a:pt x="48" y="153"/>
                </a:cubicBezTo>
                <a:close/>
                <a:moveTo>
                  <a:pt x="36" y="146"/>
                </a:moveTo>
                <a:cubicBezTo>
                  <a:pt x="45" y="137"/>
                  <a:pt x="45" y="137"/>
                  <a:pt x="45" y="137"/>
                </a:cubicBezTo>
                <a:cubicBezTo>
                  <a:pt x="33" y="138"/>
                  <a:pt x="33" y="138"/>
                  <a:pt x="33" y="138"/>
                </a:cubicBezTo>
                <a:cubicBezTo>
                  <a:pt x="34" y="141"/>
                  <a:pt x="35" y="143"/>
                  <a:pt x="36" y="146"/>
                </a:cubicBezTo>
                <a:close/>
                <a:moveTo>
                  <a:pt x="33" y="132"/>
                </a:moveTo>
                <a:cubicBezTo>
                  <a:pt x="45" y="132"/>
                  <a:pt x="45" y="132"/>
                  <a:pt x="45" y="132"/>
                </a:cubicBezTo>
                <a:cubicBezTo>
                  <a:pt x="36" y="124"/>
                  <a:pt x="36" y="124"/>
                  <a:pt x="36" y="124"/>
                </a:cubicBezTo>
                <a:cubicBezTo>
                  <a:pt x="35" y="126"/>
                  <a:pt x="34" y="129"/>
                  <a:pt x="33" y="132"/>
                </a:cubicBezTo>
                <a:close/>
                <a:moveTo>
                  <a:pt x="40" y="120"/>
                </a:moveTo>
                <a:cubicBezTo>
                  <a:pt x="49" y="129"/>
                  <a:pt x="49" y="129"/>
                  <a:pt x="49" y="129"/>
                </a:cubicBezTo>
                <a:cubicBezTo>
                  <a:pt x="48" y="117"/>
                  <a:pt x="48" y="117"/>
                  <a:pt x="48" y="117"/>
                </a:cubicBezTo>
                <a:cubicBezTo>
                  <a:pt x="45" y="117"/>
                  <a:pt x="43" y="118"/>
                  <a:pt x="40" y="120"/>
                </a:cubicBezTo>
                <a:close/>
                <a:moveTo>
                  <a:pt x="54" y="117"/>
                </a:moveTo>
                <a:cubicBezTo>
                  <a:pt x="54" y="129"/>
                  <a:pt x="54" y="129"/>
                  <a:pt x="54" y="129"/>
                </a:cubicBezTo>
                <a:cubicBezTo>
                  <a:pt x="62" y="120"/>
                  <a:pt x="62" y="120"/>
                  <a:pt x="62" y="120"/>
                </a:cubicBezTo>
                <a:cubicBezTo>
                  <a:pt x="60" y="118"/>
                  <a:pt x="57" y="117"/>
                  <a:pt x="54" y="117"/>
                </a:cubicBezTo>
                <a:close/>
                <a:moveTo>
                  <a:pt x="66" y="124"/>
                </a:moveTo>
                <a:cubicBezTo>
                  <a:pt x="57" y="132"/>
                  <a:pt x="57" y="132"/>
                  <a:pt x="57" y="132"/>
                </a:cubicBezTo>
                <a:cubicBezTo>
                  <a:pt x="69" y="132"/>
                  <a:pt x="69" y="132"/>
                  <a:pt x="69" y="132"/>
                </a:cubicBezTo>
                <a:cubicBezTo>
                  <a:pt x="69" y="129"/>
                  <a:pt x="68" y="126"/>
                  <a:pt x="66" y="124"/>
                </a:cubicBezTo>
                <a:close/>
                <a:moveTo>
                  <a:pt x="69" y="138"/>
                </a:moveTo>
                <a:cubicBezTo>
                  <a:pt x="57" y="137"/>
                  <a:pt x="57" y="137"/>
                  <a:pt x="57" y="137"/>
                </a:cubicBezTo>
                <a:cubicBezTo>
                  <a:pt x="66" y="145"/>
                  <a:pt x="66" y="145"/>
                  <a:pt x="66" y="145"/>
                </a:cubicBezTo>
                <a:cubicBezTo>
                  <a:pt x="68" y="143"/>
                  <a:pt x="69" y="140"/>
                  <a:pt x="69" y="1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2"/>
          <p:cNvSpPr>
            <a:spLocks noEditPoints="1"/>
          </p:cNvSpPr>
          <p:nvPr/>
        </p:nvSpPr>
        <p:spPr bwMode="auto">
          <a:xfrm>
            <a:off x="4319270" y="1077595"/>
            <a:ext cx="423545" cy="180340"/>
          </a:xfrm>
          <a:custGeom>
            <a:avLst/>
            <a:gdLst>
              <a:gd name="T0" fmla="*/ 1 w 405"/>
              <a:gd name="T1" fmla="*/ 83 h 192"/>
              <a:gd name="T2" fmla="*/ 0 w 405"/>
              <a:gd name="T3" fmla="*/ 112 h 192"/>
              <a:gd name="T4" fmla="*/ 29 w 405"/>
              <a:gd name="T5" fmla="*/ 167 h 192"/>
              <a:gd name="T6" fmla="*/ 75 w 405"/>
              <a:gd name="T7" fmla="*/ 99 h 192"/>
              <a:gd name="T8" fmla="*/ 272 w 405"/>
              <a:gd name="T9" fmla="*/ 167 h 192"/>
              <a:gd name="T10" fmla="*/ 318 w 405"/>
              <a:gd name="T11" fmla="*/ 99 h 192"/>
              <a:gd name="T12" fmla="*/ 383 w 405"/>
              <a:gd name="T13" fmla="*/ 167 h 192"/>
              <a:gd name="T14" fmla="*/ 302 w 405"/>
              <a:gd name="T15" fmla="*/ 61 h 192"/>
              <a:gd name="T16" fmla="*/ 13 w 405"/>
              <a:gd name="T17" fmla="*/ 9 h 192"/>
              <a:gd name="T18" fmla="*/ 50 w 405"/>
              <a:gd name="T19" fmla="*/ 69 h 192"/>
              <a:gd name="T20" fmla="*/ 86 w 405"/>
              <a:gd name="T21" fmla="*/ 69 h 192"/>
              <a:gd name="T22" fmla="*/ 400 w 405"/>
              <a:gd name="T23" fmla="*/ 110 h 192"/>
              <a:gd name="T24" fmla="*/ 398 w 405"/>
              <a:gd name="T25" fmla="*/ 94 h 192"/>
              <a:gd name="T26" fmla="*/ 130 w 405"/>
              <a:gd name="T27" fmla="*/ 87 h 192"/>
              <a:gd name="T28" fmla="*/ 109 w 405"/>
              <a:gd name="T29" fmla="*/ 90 h 192"/>
              <a:gd name="T30" fmla="*/ 109 w 405"/>
              <a:gd name="T31" fmla="*/ 85 h 192"/>
              <a:gd name="T32" fmla="*/ 209 w 405"/>
              <a:gd name="T33" fmla="*/ 87 h 192"/>
              <a:gd name="T34" fmla="*/ 188 w 405"/>
              <a:gd name="T35" fmla="*/ 90 h 192"/>
              <a:gd name="T36" fmla="*/ 188 w 405"/>
              <a:gd name="T37" fmla="*/ 85 h 192"/>
              <a:gd name="T38" fmla="*/ 166 w 405"/>
              <a:gd name="T39" fmla="*/ 16 h 192"/>
              <a:gd name="T40" fmla="*/ 182 w 405"/>
              <a:gd name="T41" fmla="*/ 69 h 192"/>
              <a:gd name="T42" fmla="*/ 280 w 405"/>
              <a:gd name="T43" fmla="*/ 69 h 192"/>
              <a:gd name="T44" fmla="*/ 105 w 405"/>
              <a:gd name="T45" fmla="*/ 119 h 192"/>
              <a:gd name="T46" fmla="*/ 75 w 405"/>
              <a:gd name="T47" fmla="*/ 192 h 192"/>
              <a:gd name="T48" fmla="*/ 45 w 405"/>
              <a:gd name="T49" fmla="*/ 119 h 192"/>
              <a:gd name="T50" fmla="*/ 349 w 405"/>
              <a:gd name="T51" fmla="*/ 119 h 192"/>
              <a:gd name="T52" fmla="*/ 319 w 405"/>
              <a:gd name="T53" fmla="*/ 192 h 192"/>
              <a:gd name="T54" fmla="*/ 288 w 405"/>
              <a:gd name="T55" fmla="*/ 119 h 192"/>
              <a:gd name="T56" fmla="*/ 338 w 405"/>
              <a:gd name="T57" fmla="*/ 130 h 192"/>
              <a:gd name="T58" fmla="*/ 324 w 405"/>
              <a:gd name="T59" fmla="*/ 142 h 192"/>
              <a:gd name="T60" fmla="*/ 342 w 405"/>
              <a:gd name="T61" fmla="*/ 164 h 192"/>
              <a:gd name="T62" fmla="*/ 319 w 405"/>
              <a:gd name="T63" fmla="*/ 159 h 192"/>
              <a:gd name="T64" fmla="*/ 315 w 405"/>
              <a:gd name="T65" fmla="*/ 158 h 192"/>
              <a:gd name="T66" fmla="*/ 310 w 405"/>
              <a:gd name="T67" fmla="*/ 153 h 192"/>
              <a:gd name="T68" fmla="*/ 309 w 405"/>
              <a:gd name="T69" fmla="*/ 149 h 192"/>
              <a:gd name="T70" fmla="*/ 313 w 405"/>
              <a:gd name="T71" fmla="*/ 141 h 192"/>
              <a:gd name="T72" fmla="*/ 317 w 405"/>
              <a:gd name="T73" fmla="*/ 140 h 192"/>
              <a:gd name="T74" fmla="*/ 346 w 405"/>
              <a:gd name="T75" fmla="*/ 138 h 192"/>
              <a:gd name="T76" fmla="*/ 330 w 405"/>
              <a:gd name="T77" fmla="*/ 148 h 192"/>
              <a:gd name="T78" fmla="*/ 324 w 405"/>
              <a:gd name="T79" fmla="*/ 159 h 192"/>
              <a:gd name="T80" fmla="*/ 316 w 405"/>
              <a:gd name="T81" fmla="*/ 120 h 192"/>
              <a:gd name="T82" fmla="*/ 321 w 405"/>
              <a:gd name="T83" fmla="*/ 139 h 192"/>
              <a:gd name="T84" fmla="*/ 298 w 405"/>
              <a:gd name="T85" fmla="*/ 128 h 192"/>
              <a:gd name="T86" fmla="*/ 311 w 405"/>
              <a:gd name="T87" fmla="*/ 158 h 192"/>
              <a:gd name="T88" fmla="*/ 293 w 405"/>
              <a:gd name="T89" fmla="*/ 164 h 192"/>
              <a:gd name="T90" fmla="*/ 95 w 405"/>
              <a:gd name="T91" fmla="*/ 130 h 192"/>
              <a:gd name="T92" fmla="*/ 81 w 405"/>
              <a:gd name="T93" fmla="*/ 142 h 192"/>
              <a:gd name="T94" fmla="*/ 98 w 405"/>
              <a:gd name="T95" fmla="*/ 164 h 192"/>
              <a:gd name="T96" fmla="*/ 75 w 405"/>
              <a:gd name="T97" fmla="*/ 159 h 192"/>
              <a:gd name="T98" fmla="*/ 72 w 405"/>
              <a:gd name="T99" fmla="*/ 158 h 192"/>
              <a:gd name="T100" fmla="*/ 66 w 405"/>
              <a:gd name="T101" fmla="*/ 153 h 192"/>
              <a:gd name="T102" fmla="*/ 66 w 405"/>
              <a:gd name="T103" fmla="*/ 149 h 192"/>
              <a:gd name="T104" fmla="*/ 70 w 405"/>
              <a:gd name="T105" fmla="*/ 141 h 192"/>
              <a:gd name="T106" fmla="*/ 73 w 405"/>
              <a:gd name="T107" fmla="*/ 140 h 192"/>
              <a:gd name="T108" fmla="*/ 103 w 405"/>
              <a:gd name="T109" fmla="*/ 138 h 192"/>
              <a:gd name="T110" fmla="*/ 87 w 405"/>
              <a:gd name="T111" fmla="*/ 148 h 192"/>
              <a:gd name="T112" fmla="*/ 80 w 405"/>
              <a:gd name="T113" fmla="*/ 159 h 192"/>
              <a:gd name="T114" fmla="*/ 73 w 405"/>
              <a:gd name="T115" fmla="*/ 120 h 192"/>
              <a:gd name="T116" fmla="*/ 78 w 405"/>
              <a:gd name="T117" fmla="*/ 139 h 192"/>
              <a:gd name="T118" fmla="*/ 54 w 405"/>
              <a:gd name="T119" fmla="*/ 128 h 192"/>
              <a:gd name="T120" fmla="*/ 67 w 405"/>
              <a:gd name="T121" fmla="*/ 158 h 192"/>
              <a:gd name="T122" fmla="*/ 50 w 405"/>
              <a:gd name="T123" fmla="*/ 16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5" h="192">
                <a:moveTo>
                  <a:pt x="15" y="30"/>
                </a:moveTo>
                <a:cubicBezTo>
                  <a:pt x="10" y="46"/>
                  <a:pt x="5" y="61"/>
                  <a:pt x="0" y="77"/>
                </a:cubicBezTo>
                <a:cubicBezTo>
                  <a:pt x="0" y="79"/>
                  <a:pt x="1" y="81"/>
                  <a:pt x="1" y="83"/>
                </a:cubicBezTo>
                <a:cubicBezTo>
                  <a:pt x="3" y="83"/>
                  <a:pt x="5" y="83"/>
                  <a:pt x="7" y="83"/>
                </a:cubicBezTo>
                <a:cubicBezTo>
                  <a:pt x="7" y="93"/>
                  <a:pt x="7" y="102"/>
                  <a:pt x="7" y="112"/>
                </a:cubicBezTo>
                <a:cubicBezTo>
                  <a:pt x="4" y="112"/>
                  <a:pt x="2" y="112"/>
                  <a:pt x="0" y="112"/>
                </a:cubicBezTo>
                <a:cubicBezTo>
                  <a:pt x="0" y="116"/>
                  <a:pt x="0" y="121"/>
                  <a:pt x="0" y="125"/>
                </a:cubicBezTo>
                <a:cubicBezTo>
                  <a:pt x="6" y="139"/>
                  <a:pt x="12" y="153"/>
                  <a:pt x="19" y="167"/>
                </a:cubicBezTo>
                <a:cubicBezTo>
                  <a:pt x="29" y="167"/>
                  <a:pt x="29" y="167"/>
                  <a:pt x="29" y="167"/>
                </a:cubicBezTo>
                <a:cubicBezTo>
                  <a:pt x="27" y="161"/>
                  <a:pt x="25" y="155"/>
                  <a:pt x="25" y="149"/>
                </a:cubicBezTo>
                <a:cubicBezTo>
                  <a:pt x="25" y="135"/>
                  <a:pt x="31" y="123"/>
                  <a:pt x="40" y="114"/>
                </a:cubicBezTo>
                <a:cubicBezTo>
                  <a:pt x="49" y="105"/>
                  <a:pt x="61" y="99"/>
                  <a:pt x="75" y="99"/>
                </a:cubicBezTo>
                <a:cubicBezTo>
                  <a:pt x="103" y="99"/>
                  <a:pt x="125" y="122"/>
                  <a:pt x="125" y="149"/>
                </a:cubicBezTo>
                <a:cubicBezTo>
                  <a:pt x="125" y="155"/>
                  <a:pt x="124" y="161"/>
                  <a:pt x="122" y="167"/>
                </a:cubicBezTo>
                <a:cubicBezTo>
                  <a:pt x="272" y="167"/>
                  <a:pt x="272" y="167"/>
                  <a:pt x="272" y="167"/>
                </a:cubicBezTo>
                <a:cubicBezTo>
                  <a:pt x="270" y="161"/>
                  <a:pt x="268" y="155"/>
                  <a:pt x="268" y="149"/>
                </a:cubicBezTo>
                <a:cubicBezTo>
                  <a:pt x="268" y="135"/>
                  <a:pt x="274" y="123"/>
                  <a:pt x="283" y="114"/>
                </a:cubicBezTo>
                <a:cubicBezTo>
                  <a:pt x="292" y="105"/>
                  <a:pt x="304" y="99"/>
                  <a:pt x="318" y="99"/>
                </a:cubicBezTo>
                <a:cubicBezTo>
                  <a:pt x="346" y="99"/>
                  <a:pt x="368" y="122"/>
                  <a:pt x="368" y="149"/>
                </a:cubicBezTo>
                <a:cubicBezTo>
                  <a:pt x="368" y="155"/>
                  <a:pt x="367" y="161"/>
                  <a:pt x="365" y="167"/>
                </a:cubicBezTo>
                <a:cubicBezTo>
                  <a:pt x="383" y="167"/>
                  <a:pt x="383" y="167"/>
                  <a:pt x="383" y="167"/>
                </a:cubicBezTo>
                <a:cubicBezTo>
                  <a:pt x="393" y="159"/>
                  <a:pt x="403" y="151"/>
                  <a:pt x="405" y="135"/>
                </a:cubicBezTo>
                <a:cubicBezTo>
                  <a:pt x="405" y="116"/>
                  <a:pt x="404" y="96"/>
                  <a:pt x="398" y="77"/>
                </a:cubicBezTo>
                <a:cubicBezTo>
                  <a:pt x="368" y="69"/>
                  <a:pt x="335" y="64"/>
                  <a:pt x="302" y="61"/>
                </a:cubicBezTo>
                <a:cubicBezTo>
                  <a:pt x="301" y="62"/>
                  <a:pt x="299" y="64"/>
                  <a:pt x="298" y="66"/>
                </a:cubicBezTo>
                <a:cubicBezTo>
                  <a:pt x="273" y="39"/>
                  <a:pt x="240" y="18"/>
                  <a:pt x="217" y="6"/>
                </a:cubicBezTo>
                <a:cubicBezTo>
                  <a:pt x="150" y="0"/>
                  <a:pt x="82" y="0"/>
                  <a:pt x="13" y="9"/>
                </a:cubicBezTo>
                <a:cubicBezTo>
                  <a:pt x="11" y="12"/>
                  <a:pt x="10" y="15"/>
                  <a:pt x="9" y="18"/>
                </a:cubicBezTo>
                <a:cubicBezTo>
                  <a:pt x="11" y="22"/>
                  <a:pt x="13" y="26"/>
                  <a:pt x="15" y="30"/>
                </a:cubicBezTo>
                <a:close/>
                <a:moveTo>
                  <a:pt x="50" y="69"/>
                </a:moveTo>
                <a:cubicBezTo>
                  <a:pt x="53" y="53"/>
                  <a:pt x="56" y="37"/>
                  <a:pt x="61" y="20"/>
                </a:cubicBezTo>
                <a:cubicBezTo>
                  <a:pt x="72" y="19"/>
                  <a:pt x="83" y="18"/>
                  <a:pt x="95" y="17"/>
                </a:cubicBezTo>
                <a:cubicBezTo>
                  <a:pt x="86" y="69"/>
                  <a:pt x="86" y="69"/>
                  <a:pt x="86" y="69"/>
                </a:cubicBezTo>
                <a:cubicBezTo>
                  <a:pt x="50" y="69"/>
                  <a:pt x="50" y="69"/>
                  <a:pt x="50" y="69"/>
                </a:cubicBezTo>
                <a:close/>
                <a:moveTo>
                  <a:pt x="398" y="94"/>
                </a:moveTo>
                <a:cubicBezTo>
                  <a:pt x="400" y="110"/>
                  <a:pt x="400" y="110"/>
                  <a:pt x="400" y="110"/>
                </a:cubicBezTo>
                <a:cubicBezTo>
                  <a:pt x="399" y="111"/>
                  <a:pt x="361" y="101"/>
                  <a:pt x="359" y="100"/>
                </a:cubicBezTo>
                <a:cubicBezTo>
                  <a:pt x="356" y="97"/>
                  <a:pt x="356" y="90"/>
                  <a:pt x="356" y="90"/>
                </a:cubicBezTo>
                <a:cubicBezTo>
                  <a:pt x="398" y="94"/>
                  <a:pt x="398" y="94"/>
                  <a:pt x="398" y="94"/>
                </a:cubicBezTo>
                <a:close/>
                <a:moveTo>
                  <a:pt x="109" y="85"/>
                </a:moveTo>
                <a:cubicBezTo>
                  <a:pt x="128" y="85"/>
                  <a:pt x="128" y="85"/>
                  <a:pt x="128" y="85"/>
                </a:cubicBezTo>
                <a:cubicBezTo>
                  <a:pt x="129" y="85"/>
                  <a:pt x="130" y="86"/>
                  <a:pt x="130" y="87"/>
                </a:cubicBezTo>
                <a:cubicBezTo>
                  <a:pt x="130" y="87"/>
                  <a:pt x="130" y="87"/>
                  <a:pt x="130" y="87"/>
                </a:cubicBezTo>
                <a:cubicBezTo>
                  <a:pt x="130" y="89"/>
                  <a:pt x="129" y="90"/>
                  <a:pt x="128" y="90"/>
                </a:cubicBezTo>
                <a:cubicBezTo>
                  <a:pt x="109" y="90"/>
                  <a:pt x="109" y="90"/>
                  <a:pt x="109" y="90"/>
                </a:cubicBezTo>
                <a:cubicBezTo>
                  <a:pt x="108" y="90"/>
                  <a:pt x="106" y="89"/>
                  <a:pt x="106" y="87"/>
                </a:cubicBezTo>
                <a:cubicBezTo>
                  <a:pt x="106" y="87"/>
                  <a:pt x="106" y="87"/>
                  <a:pt x="106" y="87"/>
                </a:cubicBezTo>
                <a:cubicBezTo>
                  <a:pt x="106" y="86"/>
                  <a:pt x="108" y="85"/>
                  <a:pt x="109" y="85"/>
                </a:cubicBezTo>
                <a:close/>
                <a:moveTo>
                  <a:pt x="188" y="85"/>
                </a:moveTo>
                <a:cubicBezTo>
                  <a:pt x="206" y="85"/>
                  <a:pt x="206" y="85"/>
                  <a:pt x="206" y="85"/>
                </a:cubicBezTo>
                <a:cubicBezTo>
                  <a:pt x="208" y="85"/>
                  <a:pt x="209" y="86"/>
                  <a:pt x="209" y="87"/>
                </a:cubicBezTo>
                <a:cubicBezTo>
                  <a:pt x="209" y="87"/>
                  <a:pt x="209" y="87"/>
                  <a:pt x="209" y="87"/>
                </a:cubicBezTo>
                <a:cubicBezTo>
                  <a:pt x="209" y="89"/>
                  <a:pt x="208" y="90"/>
                  <a:pt x="206" y="90"/>
                </a:cubicBezTo>
                <a:cubicBezTo>
                  <a:pt x="188" y="90"/>
                  <a:pt x="188" y="90"/>
                  <a:pt x="188" y="90"/>
                </a:cubicBezTo>
                <a:cubicBezTo>
                  <a:pt x="186" y="90"/>
                  <a:pt x="185" y="89"/>
                  <a:pt x="185" y="87"/>
                </a:cubicBezTo>
                <a:cubicBezTo>
                  <a:pt x="185" y="87"/>
                  <a:pt x="185" y="87"/>
                  <a:pt x="185" y="87"/>
                </a:cubicBezTo>
                <a:cubicBezTo>
                  <a:pt x="185" y="86"/>
                  <a:pt x="186" y="85"/>
                  <a:pt x="188" y="85"/>
                </a:cubicBezTo>
                <a:close/>
                <a:moveTo>
                  <a:pt x="95" y="69"/>
                </a:moveTo>
                <a:cubicBezTo>
                  <a:pt x="101" y="17"/>
                  <a:pt x="101" y="17"/>
                  <a:pt x="101" y="17"/>
                </a:cubicBezTo>
                <a:cubicBezTo>
                  <a:pt x="122" y="16"/>
                  <a:pt x="144" y="15"/>
                  <a:pt x="166" y="16"/>
                </a:cubicBezTo>
                <a:cubicBezTo>
                  <a:pt x="162" y="69"/>
                  <a:pt x="162" y="69"/>
                  <a:pt x="162" y="69"/>
                </a:cubicBezTo>
                <a:cubicBezTo>
                  <a:pt x="95" y="69"/>
                  <a:pt x="95" y="69"/>
                  <a:pt x="95" y="69"/>
                </a:cubicBezTo>
                <a:close/>
                <a:moveTo>
                  <a:pt x="182" y="69"/>
                </a:moveTo>
                <a:cubicBezTo>
                  <a:pt x="180" y="16"/>
                  <a:pt x="180" y="16"/>
                  <a:pt x="180" y="16"/>
                </a:cubicBezTo>
                <a:cubicBezTo>
                  <a:pt x="193" y="16"/>
                  <a:pt x="207" y="17"/>
                  <a:pt x="220" y="18"/>
                </a:cubicBezTo>
                <a:cubicBezTo>
                  <a:pt x="243" y="31"/>
                  <a:pt x="262" y="49"/>
                  <a:pt x="280" y="69"/>
                </a:cubicBezTo>
                <a:cubicBezTo>
                  <a:pt x="182" y="69"/>
                  <a:pt x="182" y="69"/>
                  <a:pt x="182" y="69"/>
                </a:cubicBezTo>
                <a:close/>
                <a:moveTo>
                  <a:pt x="75" y="106"/>
                </a:moveTo>
                <a:cubicBezTo>
                  <a:pt x="87" y="106"/>
                  <a:pt x="98" y="111"/>
                  <a:pt x="105" y="119"/>
                </a:cubicBezTo>
                <a:cubicBezTo>
                  <a:pt x="113" y="127"/>
                  <a:pt x="118" y="137"/>
                  <a:pt x="118" y="149"/>
                </a:cubicBezTo>
                <a:cubicBezTo>
                  <a:pt x="118" y="161"/>
                  <a:pt x="113" y="172"/>
                  <a:pt x="105" y="179"/>
                </a:cubicBezTo>
                <a:cubicBezTo>
                  <a:pt x="98" y="187"/>
                  <a:pt x="87" y="192"/>
                  <a:pt x="75" y="192"/>
                </a:cubicBezTo>
                <a:cubicBezTo>
                  <a:pt x="63" y="192"/>
                  <a:pt x="53" y="187"/>
                  <a:pt x="45" y="179"/>
                </a:cubicBezTo>
                <a:cubicBezTo>
                  <a:pt x="37" y="172"/>
                  <a:pt x="32" y="161"/>
                  <a:pt x="32" y="149"/>
                </a:cubicBezTo>
                <a:cubicBezTo>
                  <a:pt x="32" y="137"/>
                  <a:pt x="37" y="127"/>
                  <a:pt x="45" y="119"/>
                </a:cubicBezTo>
                <a:cubicBezTo>
                  <a:pt x="53" y="111"/>
                  <a:pt x="63" y="106"/>
                  <a:pt x="75" y="106"/>
                </a:cubicBezTo>
                <a:close/>
                <a:moveTo>
                  <a:pt x="319" y="106"/>
                </a:moveTo>
                <a:cubicBezTo>
                  <a:pt x="330" y="106"/>
                  <a:pt x="341" y="111"/>
                  <a:pt x="349" y="119"/>
                </a:cubicBezTo>
                <a:cubicBezTo>
                  <a:pt x="356" y="127"/>
                  <a:pt x="361" y="137"/>
                  <a:pt x="361" y="149"/>
                </a:cubicBezTo>
                <a:cubicBezTo>
                  <a:pt x="361" y="161"/>
                  <a:pt x="356" y="172"/>
                  <a:pt x="349" y="179"/>
                </a:cubicBezTo>
                <a:cubicBezTo>
                  <a:pt x="341" y="187"/>
                  <a:pt x="330" y="192"/>
                  <a:pt x="319" y="192"/>
                </a:cubicBezTo>
                <a:cubicBezTo>
                  <a:pt x="307" y="192"/>
                  <a:pt x="296" y="187"/>
                  <a:pt x="288" y="179"/>
                </a:cubicBezTo>
                <a:cubicBezTo>
                  <a:pt x="281" y="172"/>
                  <a:pt x="276" y="161"/>
                  <a:pt x="276" y="149"/>
                </a:cubicBezTo>
                <a:cubicBezTo>
                  <a:pt x="276" y="137"/>
                  <a:pt x="281" y="127"/>
                  <a:pt x="288" y="119"/>
                </a:cubicBezTo>
                <a:cubicBezTo>
                  <a:pt x="296" y="111"/>
                  <a:pt x="307" y="106"/>
                  <a:pt x="319" y="106"/>
                </a:cubicBezTo>
                <a:close/>
                <a:moveTo>
                  <a:pt x="324" y="142"/>
                </a:moveTo>
                <a:cubicBezTo>
                  <a:pt x="338" y="130"/>
                  <a:pt x="338" y="130"/>
                  <a:pt x="338" y="130"/>
                </a:cubicBezTo>
                <a:cubicBezTo>
                  <a:pt x="341" y="133"/>
                  <a:pt x="341" y="133"/>
                  <a:pt x="341" y="133"/>
                </a:cubicBezTo>
                <a:cubicBezTo>
                  <a:pt x="327" y="145"/>
                  <a:pt x="327" y="145"/>
                  <a:pt x="327" y="145"/>
                </a:cubicBezTo>
                <a:cubicBezTo>
                  <a:pt x="326" y="144"/>
                  <a:pt x="325" y="143"/>
                  <a:pt x="324" y="142"/>
                </a:cubicBezTo>
                <a:close/>
                <a:moveTo>
                  <a:pt x="327" y="152"/>
                </a:moveTo>
                <a:cubicBezTo>
                  <a:pt x="343" y="161"/>
                  <a:pt x="343" y="161"/>
                  <a:pt x="343" y="161"/>
                </a:cubicBezTo>
                <a:cubicBezTo>
                  <a:pt x="342" y="164"/>
                  <a:pt x="342" y="164"/>
                  <a:pt x="342" y="164"/>
                </a:cubicBezTo>
                <a:cubicBezTo>
                  <a:pt x="326" y="155"/>
                  <a:pt x="326" y="155"/>
                  <a:pt x="326" y="155"/>
                </a:cubicBezTo>
                <a:cubicBezTo>
                  <a:pt x="327" y="154"/>
                  <a:pt x="327" y="153"/>
                  <a:pt x="327" y="152"/>
                </a:cubicBezTo>
                <a:close/>
                <a:moveTo>
                  <a:pt x="319" y="159"/>
                </a:moveTo>
                <a:cubicBezTo>
                  <a:pt x="316" y="176"/>
                  <a:pt x="316" y="176"/>
                  <a:pt x="316" y="176"/>
                </a:cubicBezTo>
                <a:cubicBezTo>
                  <a:pt x="312" y="176"/>
                  <a:pt x="312" y="176"/>
                  <a:pt x="312" y="176"/>
                </a:cubicBezTo>
                <a:cubicBezTo>
                  <a:pt x="315" y="158"/>
                  <a:pt x="315" y="158"/>
                  <a:pt x="315" y="158"/>
                </a:cubicBezTo>
                <a:cubicBezTo>
                  <a:pt x="316" y="159"/>
                  <a:pt x="317" y="159"/>
                  <a:pt x="318" y="159"/>
                </a:cubicBezTo>
                <a:cubicBezTo>
                  <a:pt x="319" y="159"/>
                  <a:pt x="319" y="159"/>
                  <a:pt x="319" y="159"/>
                </a:cubicBezTo>
                <a:close/>
                <a:moveTo>
                  <a:pt x="310" y="153"/>
                </a:moveTo>
                <a:cubicBezTo>
                  <a:pt x="292" y="156"/>
                  <a:pt x="292" y="156"/>
                  <a:pt x="292" y="156"/>
                </a:cubicBezTo>
                <a:cubicBezTo>
                  <a:pt x="291" y="153"/>
                  <a:pt x="291" y="153"/>
                  <a:pt x="291" y="153"/>
                </a:cubicBezTo>
                <a:cubicBezTo>
                  <a:pt x="309" y="149"/>
                  <a:pt x="309" y="149"/>
                  <a:pt x="309" y="149"/>
                </a:cubicBezTo>
                <a:cubicBezTo>
                  <a:pt x="309" y="149"/>
                  <a:pt x="309" y="149"/>
                  <a:pt x="309" y="149"/>
                </a:cubicBezTo>
                <a:cubicBezTo>
                  <a:pt x="309" y="151"/>
                  <a:pt x="309" y="152"/>
                  <a:pt x="310" y="153"/>
                </a:cubicBezTo>
                <a:close/>
                <a:moveTo>
                  <a:pt x="313" y="141"/>
                </a:moveTo>
                <a:cubicBezTo>
                  <a:pt x="306" y="125"/>
                  <a:pt x="306" y="125"/>
                  <a:pt x="306" y="125"/>
                </a:cubicBezTo>
                <a:cubicBezTo>
                  <a:pt x="309" y="123"/>
                  <a:pt x="309" y="123"/>
                  <a:pt x="309" y="123"/>
                </a:cubicBezTo>
                <a:cubicBezTo>
                  <a:pt x="317" y="140"/>
                  <a:pt x="317" y="140"/>
                  <a:pt x="317" y="140"/>
                </a:cubicBezTo>
                <a:cubicBezTo>
                  <a:pt x="315" y="140"/>
                  <a:pt x="314" y="141"/>
                  <a:pt x="313" y="141"/>
                </a:cubicBezTo>
                <a:close/>
                <a:moveTo>
                  <a:pt x="330" y="148"/>
                </a:moveTo>
                <a:cubicBezTo>
                  <a:pt x="346" y="138"/>
                  <a:pt x="346" y="138"/>
                  <a:pt x="346" y="138"/>
                </a:cubicBezTo>
                <a:cubicBezTo>
                  <a:pt x="347" y="142"/>
                  <a:pt x="348" y="145"/>
                  <a:pt x="348" y="149"/>
                </a:cubicBezTo>
                <a:cubicBezTo>
                  <a:pt x="348" y="151"/>
                  <a:pt x="348" y="153"/>
                  <a:pt x="348" y="154"/>
                </a:cubicBezTo>
                <a:cubicBezTo>
                  <a:pt x="330" y="148"/>
                  <a:pt x="330" y="148"/>
                  <a:pt x="330" y="148"/>
                </a:cubicBezTo>
                <a:close/>
                <a:moveTo>
                  <a:pt x="338" y="171"/>
                </a:moveTo>
                <a:cubicBezTo>
                  <a:pt x="334" y="175"/>
                  <a:pt x="329" y="177"/>
                  <a:pt x="324" y="178"/>
                </a:cubicBezTo>
                <a:cubicBezTo>
                  <a:pt x="324" y="159"/>
                  <a:pt x="324" y="159"/>
                  <a:pt x="324" y="159"/>
                </a:cubicBezTo>
                <a:cubicBezTo>
                  <a:pt x="338" y="171"/>
                  <a:pt x="338" y="171"/>
                  <a:pt x="338" y="171"/>
                </a:cubicBezTo>
                <a:close/>
                <a:moveTo>
                  <a:pt x="321" y="139"/>
                </a:moveTo>
                <a:cubicBezTo>
                  <a:pt x="316" y="120"/>
                  <a:pt x="316" y="120"/>
                  <a:pt x="316" y="120"/>
                </a:cubicBezTo>
                <a:cubicBezTo>
                  <a:pt x="317" y="120"/>
                  <a:pt x="318" y="120"/>
                  <a:pt x="319" y="120"/>
                </a:cubicBezTo>
                <a:cubicBezTo>
                  <a:pt x="324" y="120"/>
                  <a:pt x="329" y="121"/>
                  <a:pt x="334" y="124"/>
                </a:cubicBezTo>
                <a:cubicBezTo>
                  <a:pt x="321" y="139"/>
                  <a:pt x="321" y="139"/>
                  <a:pt x="321" y="139"/>
                </a:cubicBezTo>
                <a:close/>
                <a:moveTo>
                  <a:pt x="310" y="145"/>
                </a:moveTo>
                <a:cubicBezTo>
                  <a:pt x="289" y="146"/>
                  <a:pt x="289" y="146"/>
                  <a:pt x="289" y="146"/>
                </a:cubicBezTo>
                <a:cubicBezTo>
                  <a:pt x="290" y="139"/>
                  <a:pt x="293" y="133"/>
                  <a:pt x="298" y="128"/>
                </a:cubicBezTo>
                <a:cubicBezTo>
                  <a:pt x="298" y="128"/>
                  <a:pt x="298" y="128"/>
                  <a:pt x="299" y="127"/>
                </a:cubicBezTo>
                <a:cubicBezTo>
                  <a:pt x="310" y="145"/>
                  <a:pt x="310" y="145"/>
                  <a:pt x="310" y="145"/>
                </a:cubicBezTo>
                <a:close/>
                <a:moveTo>
                  <a:pt x="311" y="158"/>
                </a:moveTo>
                <a:cubicBezTo>
                  <a:pt x="305" y="175"/>
                  <a:pt x="305" y="175"/>
                  <a:pt x="305" y="175"/>
                </a:cubicBezTo>
                <a:cubicBezTo>
                  <a:pt x="302" y="174"/>
                  <a:pt x="300" y="172"/>
                  <a:pt x="298" y="170"/>
                </a:cubicBezTo>
                <a:cubicBezTo>
                  <a:pt x="296" y="168"/>
                  <a:pt x="294" y="166"/>
                  <a:pt x="293" y="164"/>
                </a:cubicBezTo>
                <a:cubicBezTo>
                  <a:pt x="311" y="158"/>
                  <a:pt x="311" y="158"/>
                  <a:pt x="311" y="158"/>
                </a:cubicBezTo>
                <a:close/>
                <a:moveTo>
                  <a:pt x="81" y="142"/>
                </a:moveTo>
                <a:cubicBezTo>
                  <a:pt x="95" y="130"/>
                  <a:pt x="95" y="130"/>
                  <a:pt x="95" y="130"/>
                </a:cubicBezTo>
                <a:cubicBezTo>
                  <a:pt x="97" y="133"/>
                  <a:pt x="97" y="133"/>
                  <a:pt x="97" y="133"/>
                </a:cubicBezTo>
                <a:cubicBezTo>
                  <a:pt x="83" y="145"/>
                  <a:pt x="83" y="145"/>
                  <a:pt x="83" y="145"/>
                </a:cubicBezTo>
                <a:cubicBezTo>
                  <a:pt x="83" y="144"/>
                  <a:pt x="82" y="143"/>
                  <a:pt x="81" y="142"/>
                </a:cubicBezTo>
                <a:close/>
                <a:moveTo>
                  <a:pt x="84" y="152"/>
                </a:moveTo>
                <a:cubicBezTo>
                  <a:pt x="100" y="161"/>
                  <a:pt x="100" y="161"/>
                  <a:pt x="100" y="161"/>
                </a:cubicBezTo>
                <a:cubicBezTo>
                  <a:pt x="98" y="164"/>
                  <a:pt x="98" y="164"/>
                  <a:pt x="98" y="164"/>
                </a:cubicBezTo>
                <a:cubicBezTo>
                  <a:pt x="82" y="155"/>
                  <a:pt x="82" y="155"/>
                  <a:pt x="82" y="155"/>
                </a:cubicBezTo>
                <a:cubicBezTo>
                  <a:pt x="83" y="154"/>
                  <a:pt x="84" y="153"/>
                  <a:pt x="84" y="152"/>
                </a:cubicBezTo>
                <a:close/>
                <a:moveTo>
                  <a:pt x="75" y="159"/>
                </a:moveTo>
                <a:cubicBezTo>
                  <a:pt x="73" y="176"/>
                  <a:pt x="73" y="176"/>
                  <a:pt x="73" y="176"/>
                </a:cubicBezTo>
                <a:cubicBezTo>
                  <a:pt x="69" y="176"/>
                  <a:pt x="69" y="176"/>
                  <a:pt x="69" y="176"/>
                </a:cubicBezTo>
                <a:cubicBezTo>
                  <a:pt x="72" y="158"/>
                  <a:pt x="72" y="158"/>
                  <a:pt x="72" y="158"/>
                </a:cubicBezTo>
                <a:cubicBezTo>
                  <a:pt x="73" y="159"/>
                  <a:pt x="74" y="159"/>
                  <a:pt x="75" y="159"/>
                </a:cubicBezTo>
                <a:cubicBezTo>
                  <a:pt x="75" y="159"/>
                  <a:pt x="75" y="159"/>
                  <a:pt x="75" y="159"/>
                </a:cubicBezTo>
                <a:close/>
                <a:moveTo>
                  <a:pt x="66" y="153"/>
                </a:moveTo>
                <a:cubicBezTo>
                  <a:pt x="49" y="156"/>
                  <a:pt x="49" y="156"/>
                  <a:pt x="49" y="156"/>
                </a:cubicBezTo>
                <a:cubicBezTo>
                  <a:pt x="48" y="153"/>
                  <a:pt x="48" y="153"/>
                  <a:pt x="48" y="153"/>
                </a:cubicBezTo>
                <a:cubicBezTo>
                  <a:pt x="66" y="149"/>
                  <a:pt x="66" y="149"/>
                  <a:pt x="66" y="149"/>
                </a:cubicBezTo>
                <a:cubicBezTo>
                  <a:pt x="66" y="149"/>
                  <a:pt x="66" y="149"/>
                  <a:pt x="66" y="149"/>
                </a:cubicBezTo>
                <a:cubicBezTo>
                  <a:pt x="66" y="151"/>
                  <a:pt x="66" y="152"/>
                  <a:pt x="66" y="153"/>
                </a:cubicBezTo>
                <a:close/>
                <a:moveTo>
                  <a:pt x="70" y="141"/>
                </a:moveTo>
                <a:cubicBezTo>
                  <a:pt x="63" y="125"/>
                  <a:pt x="63" y="125"/>
                  <a:pt x="63" y="125"/>
                </a:cubicBezTo>
                <a:cubicBezTo>
                  <a:pt x="66" y="123"/>
                  <a:pt x="66" y="123"/>
                  <a:pt x="66" y="123"/>
                </a:cubicBezTo>
                <a:cubicBezTo>
                  <a:pt x="73" y="140"/>
                  <a:pt x="73" y="140"/>
                  <a:pt x="73" y="140"/>
                </a:cubicBezTo>
                <a:cubicBezTo>
                  <a:pt x="72" y="140"/>
                  <a:pt x="71" y="141"/>
                  <a:pt x="70" y="141"/>
                </a:cubicBezTo>
                <a:close/>
                <a:moveTo>
                  <a:pt x="87" y="148"/>
                </a:moveTo>
                <a:cubicBezTo>
                  <a:pt x="103" y="138"/>
                  <a:pt x="103" y="138"/>
                  <a:pt x="103" y="138"/>
                </a:cubicBezTo>
                <a:cubicBezTo>
                  <a:pt x="104" y="142"/>
                  <a:pt x="105" y="145"/>
                  <a:pt x="105" y="149"/>
                </a:cubicBezTo>
                <a:cubicBezTo>
                  <a:pt x="105" y="151"/>
                  <a:pt x="105" y="153"/>
                  <a:pt x="104" y="154"/>
                </a:cubicBezTo>
                <a:cubicBezTo>
                  <a:pt x="87" y="148"/>
                  <a:pt x="87" y="148"/>
                  <a:pt x="87" y="148"/>
                </a:cubicBezTo>
                <a:close/>
                <a:moveTo>
                  <a:pt x="95" y="171"/>
                </a:moveTo>
                <a:cubicBezTo>
                  <a:pt x="91" y="175"/>
                  <a:pt x="86" y="177"/>
                  <a:pt x="80" y="178"/>
                </a:cubicBezTo>
                <a:cubicBezTo>
                  <a:pt x="80" y="159"/>
                  <a:pt x="80" y="159"/>
                  <a:pt x="80" y="159"/>
                </a:cubicBezTo>
                <a:cubicBezTo>
                  <a:pt x="95" y="171"/>
                  <a:pt x="95" y="171"/>
                  <a:pt x="95" y="171"/>
                </a:cubicBezTo>
                <a:close/>
                <a:moveTo>
                  <a:pt x="78" y="139"/>
                </a:moveTo>
                <a:cubicBezTo>
                  <a:pt x="73" y="120"/>
                  <a:pt x="73" y="120"/>
                  <a:pt x="73" y="120"/>
                </a:cubicBezTo>
                <a:cubicBezTo>
                  <a:pt x="73" y="120"/>
                  <a:pt x="74" y="120"/>
                  <a:pt x="75" y="120"/>
                </a:cubicBezTo>
                <a:cubicBezTo>
                  <a:pt x="81" y="120"/>
                  <a:pt x="86" y="121"/>
                  <a:pt x="90" y="124"/>
                </a:cubicBezTo>
                <a:cubicBezTo>
                  <a:pt x="78" y="139"/>
                  <a:pt x="78" y="139"/>
                  <a:pt x="78" y="139"/>
                </a:cubicBezTo>
                <a:close/>
                <a:moveTo>
                  <a:pt x="66" y="145"/>
                </a:moveTo>
                <a:cubicBezTo>
                  <a:pt x="46" y="146"/>
                  <a:pt x="46" y="146"/>
                  <a:pt x="46" y="146"/>
                </a:cubicBezTo>
                <a:cubicBezTo>
                  <a:pt x="47" y="139"/>
                  <a:pt x="50" y="133"/>
                  <a:pt x="54" y="128"/>
                </a:cubicBezTo>
                <a:cubicBezTo>
                  <a:pt x="55" y="128"/>
                  <a:pt x="55" y="128"/>
                  <a:pt x="55" y="127"/>
                </a:cubicBezTo>
                <a:cubicBezTo>
                  <a:pt x="66" y="145"/>
                  <a:pt x="66" y="145"/>
                  <a:pt x="66" y="145"/>
                </a:cubicBezTo>
                <a:close/>
                <a:moveTo>
                  <a:pt x="67" y="158"/>
                </a:moveTo>
                <a:cubicBezTo>
                  <a:pt x="61" y="175"/>
                  <a:pt x="61" y="175"/>
                  <a:pt x="61" y="175"/>
                </a:cubicBezTo>
                <a:cubicBezTo>
                  <a:pt x="59" y="174"/>
                  <a:pt x="56" y="172"/>
                  <a:pt x="54" y="170"/>
                </a:cubicBezTo>
                <a:cubicBezTo>
                  <a:pt x="53" y="168"/>
                  <a:pt x="51" y="166"/>
                  <a:pt x="50" y="164"/>
                </a:cubicBezTo>
                <a:lnTo>
                  <a:pt x="67" y="15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4"/>
          <p:cNvSpPr>
            <a:spLocks noEditPoints="1"/>
          </p:cNvSpPr>
          <p:nvPr/>
        </p:nvSpPr>
        <p:spPr bwMode="auto">
          <a:xfrm>
            <a:off x="6672580" y="1077595"/>
            <a:ext cx="396875" cy="182880"/>
          </a:xfrm>
          <a:custGeom>
            <a:avLst/>
            <a:gdLst>
              <a:gd name="T0" fmla="*/ 21 w 293"/>
              <a:gd name="T1" fmla="*/ 6 h 146"/>
              <a:gd name="T2" fmla="*/ 279 w 293"/>
              <a:gd name="T3" fmla="*/ 73 h 146"/>
              <a:gd name="T4" fmla="*/ 288 w 293"/>
              <a:gd name="T5" fmla="*/ 124 h 146"/>
              <a:gd name="T6" fmla="*/ 260 w 293"/>
              <a:gd name="T7" fmla="*/ 99 h 146"/>
              <a:gd name="T8" fmla="*/ 209 w 293"/>
              <a:gd name="T9" fmla="*/ 121 h 146"/>
              <a:gd name="T10" fmla="*/ 78 w 293"/>
              <a:gd name="T11" fmla="*/ 121 h 146"/>
              <a:gd name="T12" fmla="*/ 26 w 293"/>
              <a:gd name="T13" fmla="*/ 99 h 146"/>
              <a:gd name="T14" fmla="*/ 15 w 293"/>
              <a:gd name="T15" fmla="*/ 131 h 146"/>
              <a:gd name="T16" fmla="*/ 9 w 293"/>
              <a:gd name="T17" fmla="*/ 67 h 146"/>
              <a:gd name="T18" fmla="*/ 10 w 293"/>
              <a:gd name="T19" fmla="*/ 61 h 146"/>
              <a:gd name="T20" fmla="*/ 79 w 293"/>
              <a:gd name="T21" fmla="*/ 15 h 146"/>
              <a:gd name="T22" fmla="*/ 39 w 293"/>
              <a:gd name="T23" fmla="*/ 55 h 146"/>
              <a:gd name="T24" fmla="*/ 140 w 293"/>
              <a:gd name="T25" fmla="*/ 55 h 146"/>
              <a:gd name="T26" fmla="*/ 158 w 293"/>
              <a:gd name="T27" fmla="*/ 15 h 146"/>
              <a:gd name="T28" fmla="*/ 231 w 293"/>
              <a:gd name="T29" fmla="*/ 51 h 146"/>
              <a:gd name="T30" fmla="*/ 150 w 293"/>
              <a:gd name="T31" fmla="*/ 11 h 146"/>
              <a:gd name="T32" fmla="*/ 85 w 293"/>
              <a:gd name="T33" fmla="*/ 123 h 146"/>
              <a:gd name="T34" fmla="*/ 83 w 293"/>
              <a:gd name="T35" fmla="*/ 72 h 146"/>
              <a:gd name="T36" fmla="*/ 83 w 293"/>
              <a:gd name="T37" fmla="*/ 78 h 146"/>
              <a:gd name="T38" fmla="*/ 84 w 293"/>
              <a:gd name="T39" fmla="*/ 124 h 146"/>
              <a:gd name="T40" fmla="*/ 150 w 293"/>
              <a:gd name="T41" fmla="*/ 123 h 146"/>
              <a:gd name="T42" fmla="*/ 238 w 293"/>
              <a:gd name="T43" fmla="*/ 72 h 146"/>
              <a:gd name="T44" fmla="*/ 126 w 293"/>
              <a:gd name="T45" fmla="*/ 64 h 146"/>
              <a:gd name="T46" fmla="*/ 126 w 293"/>
              <a:gd name="T47" fmla="*/ 70 h 146"/>
              <a:gd name="T48" fmla="*/ 140 w 293"/>
              <a:gd name="T49" fmla="*/ 67 h 146"/>
              <a:gd name="T50" fmla="*/ 165 w 293"/>
              <a:gd name="T51" fmla="*/ 64 h 146"/>
              <a:gd name="T52" fmla="*/ 165 w 293"/>
              <a:gd name="T53" fmla="*/ 70 h 146"/>
              <a:gd name="T54" fmla="*/ 179 w 293"/>
              <a:gd name="T55" fmla="*/ 67 h 146"/>
              <a:gd name="T56" fmla="*/ 275 w 293"/>
              <a:gd name="T57" fmla="*/ 75 h 146"/>
              <a:gd name="T58" fmla="*/ 262 w 293"/>
              <a:gd name="T59" fmla="*/ 82 h 146"/>
              <a:gd name="T60" fmla="*/ 275 w 293"/>
              <a:gd name="T61" fmla="*/ 75 h 146"/>
              <a:gd name="T62" fmla="*/ 9 w 293"/>
              <a:gd name="T63" fmla="*/ 77 h 146"/>
              <a:gd name="T64" fmla="*/ 17 w 293"/>
              <a:gd name="T65" fmla="*/ 78 h 146"/>
              <a:gd name="T66" fmla="*/ 17 w 293"/>
              <a:gd name="T67" fmla="*/ 83 h 146"/>
              <a:gd name="T68" fmla="*/ 30 w 293"/>
              <a:gd name="T69" fmla="*/ 103 h 146"/>
              <a:gd name="T70" fmla="*/ 48 w 293"/>
              <a:gd name="T71" fmla="*/ 146 h 146"/>
              <a:gd name="T72" fmla="*/ 66 w 293"/>
              <a:gd name="T73" fmla="*/ 103 h 146"/>
              <a:gd name="T74" fmla="*/ 48 w 293"/>
              <a:gd name="T75" fmla="*/ 109 h 146"/>
              <a:gd name="T76" fmla="*/ 39 w 293"/>
              <a:gd name="T77" fmla="*/ 129 h 146"/>
              <a:gd name="T78" fmla="*/ 59 w 293"/>
              <a:gd name="T79" fmla="*/ 121 h 146"/>
              <a:gd name="T80" fmla="*/ 221 w 293"/>
              <a:gd name="T81" fmla="*/ 103 h 146"/>
              <a:gd name="T82" fmla="*/ 239 w 293"/>
              <a:gd name="T83" fmla="*/ 146 h 146"/>
              <a:gd name="T84" fmla="*/ 257 w 293"/>
              <a:gd name="T85" fmla="*/ 103 h 146"/>
              <a:gd name="T86" fmla="*/ 239 w 293"/>
              <a:gd name="T87" fmla="*/ 109 h 146"/>
              <a:gd name="T88" fmla="*/ 231 w 293"/>
              <a:gd name="T89" fmla="*/ 129 h 146"/>
              <a:gd name="T90" fmla="*/ 251 w 293"/>
              <a:gd name="T9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146">
                <a:moveTo>
                  <a:pt x="0" y="84"/>
                </a:moveTo>
                <a:cubicBezTo>
                  <a:pt x="2" y="84"/>
                  <a:pt x="4" y="84"/>
                  <a:pt x="6" y="83"/>
                </a:cubicBezTo>
                <a:cubicBezTo>
                  <a:pt x="6" y="49"/>
                  <a:pt x="11" y="22"/>
                  <a:pt x="21" y="6"/>
                </a:cubicBezTo>
                <a:cubicBezTo>
                  <a:pt x="79" y="3"/>
                  <a:pt x="137" y="0"/>
                  <a:pt x="195" y="6"/>
                </a:cubicBezTo>
                <a:cubicBezTo>
                  <a:pt x="214" y="17"/>
                  <a:pt x="229" y="32"/>
                  <a:pt x="242" y="51"/>
                </a:cubicBezTo>
                <a:cubicBezTo>
                  <a:pt x="255" y="56"/>
                  <a:pt x="268" y="63"/>
                  <a:pt x="279" y="73"/>
                </a:cubicBezTo>
                <a:cubicBezTo>
                  <a:pt x="282" y="79"/>
                  <a:pt x="284" y="86"/>
                  <a:pt x="286" y="92"/>
                </a:cubicBezTo>
                <a:cubicBezTo>
                  <a:pt x="288" y="93"/>
                  <a:pt x="290" y="94"/>
                  <a:pt x="292" y="96"/>
                </a:cubicBezTo>
                <a:cubicBezTo>
                  <a:pt x="293" y="107"/>
                  <a:pt x="292" y="117"/>
                  <a:pt x="288" y="124"/>
                </a:cubicBezTo>
                <a:cubicBezTo>
                  <a:pt x="268" y="130"/>
                  <a:pt x="268" y="130"/>
                  <a:pt x="268" y="130"/>
                </a:cubicBezTo>
                <a:cubicBezTo>
                  <a:pt x="269" y="127"/>
                  <a:pt x="269" y="124"/>
                  <a:pt x="269" y="121"/>
                </a:cubicBezTo>
                <a:cubicBezTo>
                  <a:pt x="269" y="113"/>
                  <a:pt x="266" y="105"/>
                  <a:pt x="260" y="99"/>
                </a:cubicBezTo>
                <a:cubicBezTo>
                  <a:pt x="255" y="94"/>
                  <a:pt x="247" y="91"/>
                  <a:pt x="239" y="91"/>
                </a:cubicBezTo>
                <a:cubicBezTo>
                  <a:pt x="231" y="91"/>
                  <a:pt x="223" y="94"/>
                  <a:pt x="218" y="99"/>
                </a:cubicBezTo>
                <a:cubicBezTo>
                  <a:pt x="212" y="105"/>
                  <a:pt x="209" y="113"/>
                  <a:pt x="209" y="121"/>
                </a:cubicBezTo>
                <a:cubicBezTo>
                  <a:pt x="209" y="124"/>
                  <a:pt x="209" y="128"/>
                  <a:pt x="210" y="131"/>
                </a:cubicBezTo>
                <a:cubicBezTo>
                  <a:pt x="76" y="131"/>
                  <a:pt x="76" y="131"/>
                  <a:pt x="76" y="131"/>
                </a:cubicBezTo>
                <a:cubicBezTo>
                  <a:pt x="77" y="128"/>
                  <a:pt x="78" y="124"/>
                  <a:pt x="78" y="121"/>
                </a:cubicBezTo>
                <a:cubicBezTo>
                  <a:pt x="78" y="113"/>
                  <a:pt x="75" y="105"/>
                  <a:pt x="69" y="99"/>
                </a:cubicBezTo>
                <a:cubicBezTo>
                  <a:pt x="64" y="94"/>
                  <a:pt x="56" y="91"/>
                  <a:pt x="48" y="91"/>
                </a:cubicBezTo>
                <a:cubicBezTo>
                  <a:pt x="39" y="91"/>
                  <a:pt x="32" y="94"/>
                  <a:pt x="26" y="99"/>
                </a:cubicBezTo>
                <a:cubicBezTo>
                  <a:pt x="21" y="105"/>
                  <a:pt x="17" y="113"/>
                  <a:pt x="17" y="121"/>
                </a:cubicBezTo>
                <a:cubicBezTo>
                  <a:pt x="17" y="124"/>
                  <a:pt x="18" y="128"/>
                  <a:pt x="19" y="131"/>
                </a:cubicBezTo>
                <a:cubicBezTo>
                  <a:pt x="15" y="131"/>
                  <a:pt x="15" y="131"/>
                  <a:pt x="15" y="131"/>
                </a:cubicBezTo>
                <a:cubicBezTo>
                  <a:pt x="1" y="118"/>
                  <a:pt x="2" y="102"/>
                  <a:pt x="0" y="84"/>
                </a:cubicBezTo>
                <a:close/>
                <a:moveTo>
                  <a:pt x="10" y="61"/>
                </a:moveTo>
                <a:cubicBezTo>
                  <a:pt x="9" y="63"/>
                  <a:pt x="9" y="65"/>
                  <a:pt x="9" y="67"/>
                </a:cubicBezTo>
                <a:cubicBezTo>
                  <a:pt x="17" y="67"/>
                  <a:pt x="17" y="67"/>
                  <a:pt x="17" y="67"/>
                </a:cubicBezTo>
                <a:cubicBezTo>
                  <a:pt x="17" y="61"/>
                  <a:pt x="17" y="61"/>
                  <a:pt x="17" y="61"/>
                </a:cubicBezTo>
                <a:cubicBezTo>
                  <a:pt x="14" y="61"/>
                  <a:pt x="12" y="61"/>
                  <a:pt x="10" y="61"/>
                </a:cubicBezTo>
                <a:close/>
                <a:moveTo>
                  <a:pt x="39" y="55"/>
                </a:moveTo>
                <a:cubicBezTo>
                  <a:pt x="78" y="55"/>
                  <a:pt x="78" y="55"/>
                  <a:pt x="78" y="55"/>
                </a:cubicBezTo>
                <a:cubicBezTo>
                  <a:pt x="79" y="15"/>
                  <a:pt x="79" y="15"/>
                  <a:pt x="79" y="15"/>
                </a:cubicBezTo>
                <a:cubicBezTo>
                  <a:pt x="63" y="15"/>
                  <a:pt x="47" y="16"/>
                  <a:pt x="32" y="17"/>
                </a:cubicBezTo>
                <a:cubicBezTo>
                  <a:pt x="31" y="27"/>
                  <a:pt x="30" y="37"/>
                  <a:pt x="30" y="47"/>
                </a:cubicBezTo>
                <a:cubicBezTo>
                  <a:pt x="33" y="50"/>
                  <a:pt x="36" y="53"/>
                  <a:pt x="39" y="55"/>
                </a:cubicBezTo>
                <a:close/>
                <a:moveTo>
                  <a:pt x="90" y="14"/>
                </a:moveTo>
                <a:cubicBezTo>
                  <a:pt x="90" y="55"/>
                  <a:pt x="90" y="55"/>
                  <a:pt x="90" y="55"/>
                </a:cubicBezTo>
                <a:cubicBezTo>
                  <a:pt x="140" y="55"/>
                  <a:pt x="140" y="55"/>
                  <a:pt x="140" y="55"/>
                </a:cubicBezTo>
                <a:cubicBezTo>
                  <a:pt x="140" y="14"/>
                  <a:pt x="140" y="14"/>
                  <a:pt x="140" y="14"/>
                </a:cubicBezTo>
                <a:cubicBezTo>
                  <a:pt x="123" y="14"/>
                  <a:pt x="106" y="14"/>
                  <a:pt x="90" y="14"/>
                </a:cubicBezTo>
                <a:close/>
                <a:moveTo>
                  <a:pt x="158" y="15"/>
                </a:moveTo>
                <a:cubicBezTo>
                  <a:pt x="160" y="55"/>
                  <a:pt x="160" y="55"/>
                  <a:pt x="160" y="55"/>
                </a:cubicBezTo>
                <a:cubicBezTo>
                  <a:pt x="227" y="54"/>
                  <a:pt x="227" y="54"/>
                  <a:pt x="227" y="54"/>
                </a:cubicBezTo>
                <a:cubicBezTo>
                  <a:pt x="228" y="53"/>
                  <a:pt x="230" y="52"/>
                  <a:pt x="231" y="51"/>
                </a:cubicBezTo>
                <a:cubicBezTo>
                  <a:pt x="220" y="37"/>
                  <a:pt x="209" y="25"/>
                  <a:pt x="193" y="17"/>
                </a:cubicBezTo>
                <a:cubicBezTo>
                  <a:pt x="182" y="16"/>
                  <a:pt x="170" y="15"/>
                  <a:pt x="158" y="15"/>
                </a:cubicBezTo>
                <a:close/>
                <a:moveTo>
                  <a:pt x="150" y="11"/>
                </a:moveTo>
                <a:cubicBezTo>
                  <a:pt x="148" y="11"/>
                  <a:pt x="148" y="11"/>
                  <a:pt x="148" y="11"/>
                </a:cubicBezTo>
                <a:cubicBezTo>
                  <a:pt x="148" y="123"/>
                  <a:pt x="148" y="123"/>
                  <a:pt x="148" y="123"/>
                </a:cubicBezTo>
                <a:cubicBezTo>
                  <a:pt x="85" y="123"/>
                  <a:pt x="85" y="123"/>
                  <a:pt x="85" y="123"/>
                </a:cubicBezTo>
                <a:cubicBezTo>
                  <a:pt x="85" y="13"/>
                  <a:pt x="85" y="13"/>
                  <a:pt x="85" y="13"/>
                </a:cubicBezTo>
                <a:cubicBezTo>
                  <a:pt x="83" y="13"/>
                  <a:pt x="83" y="13"/>
                  <a:pt x="83" y="13"/>
                </a:cubicBezTo>
                <a:cubicBezTo>
                  <a:pt x="83" y="72"/>
                  <a:pt x="83" y="72"/>
                  <a:pt x="83" y="72"/>
                </a:cubicBezTo>
                <a:cubicBezTo>
                  <a:pt x="27" y="72"/>
                  <a:pt x="27" y="72"/>
                  <a:pt x="27" y="72"/>
                </a:cubicBezTo>
                <a:cubicBezTo>
                  <a:pt x="27" y="78"/>
                  <a:pt x="27" y="78"/>
                  <a:pt x="27" y="78"/>
                </a:cubicBezTo>
                <a:cubicBezTo>
                  <a:pt x="83" y="78"/>
                  <a:pt x="83" y="78"/>
                  <a:pt x="83" y="78"/>
                </a:cubicBezTo>
                <a:cubicBezTo>
                  <a:pt x="83" y="123"/>
                  <a:pt x="83" y="123"/>
                  <a:pt x="83" y="123"/>
                </a:cubicBezTo>
                <a:cubicBezTo>
                  <a:pt x="83" y="124"/>
                  <a:pt x="83" y="124"/>
                  <a:pt x="83" y="124"/>
                </a:cubicBezTo>
                <a:cubicBezTo>
                  <a:pt x="84" y="124"/>
                  <a:pt x="84" y="124"/>
                  <a:pt x="84" y="124"/>
                </a:cubicBezTo>
                <a:cubicBezTo>
                  <a:pt x="149" y="124"/>
                  <a:pt x="149" y="124"/>
                  <a:pt x="149" y="124"/>
                </a:cubicBezTo>
                <a:cubicBezTo>
                  <a:pt x="150" y="124"/>
                  <a:pt x="150" y="124"/>
                  <a:pt x="150" y="124"/>
                </a:cubicBezTo>
                <a:cubicBezTo>
                  <a:pt x="150" y="123"/>
                  <a:pt x="150" y="123"/>
                  <a:pt x="150" y="123"/>
                </a:cubicBezTo>
                <a:cubicBezTo>
                  <a:pt x="150" y="74"/>
                  <a:pt x="150" y="74"/>
                  <a:pt x="150" y="74"/>
                </a:cubicBezTo>
                <a:cubicBezTo>
                  <a:pt x="238" y="74"/>
                  <a:pt x="238" y="74"/>
                  <a:pt x="238" y="74"/>
                </a:cubicBezTo>
                <a:cubicBezTo>
                  <a:pt x="238" y="72"/>
                  <a:pt x="238" y="72"/>
                  <a:pt x="238" y="72"/>
                </a:cubicBezTo>
                <a:cubicBezTo>
                  <a:pt x="150" y="72"/>
                  <a:pt x="150" y="72"/>
                  <a:pt x="150" y="72"/>
                </a:cubicBezTo>
                <a:cubicBezTo>
                  <a:pt x="150" y="11"/>
                  <a:pt x="150" y="11"/>
                  <a:pt x="150" y="11"/>
                </a:cubicBezTo>
                <a:close/>
                <a:moveTo>
                  <a:pt x="126" y="64"/>
                </a:moveTo>
                <a:cubicBezTo>
                  <a:pt x="124" y="64"/>
                  <a:pt x="123" y="65"/>
                  <a:pt x="123" y="67"/>
                </a:cubicBezTo>
                <a:cubicBezTo>
                  <a:pt x="123" y="67"/>
                  <a:pt x="123" y="67"/>
                  <a:pt x="123" y="67"/>
                </a:cubicBezTo>
                <a:cubicBezTo>
                  <a:pt x="123" y="68"/>
                  <a:pt x="124" y="70"/>
                  <a:pt x="126" y="70"/>
                </a:cubicBezTo>
                <a:cubicBezTo>
                  <a:pt x="137" y="70"/>
                  <a:pt x="137" y="70"/>
                  <a:pt x="137" y="70"/>
                </a:cubicBezTo>
                <a:cubicBezTo>
                  <a:pt x="139" y="70"/>
                  <a:pt x="140" y="68"/>
                  <a:pt x="140" y="67"/>
                </a:cubicBezTo>
                <a:cubicBezTo>
                  <a:pt x="140" y="67"/>
                  <a:pt x="140" y="67"/>
                  <a:pt x="140" y="67"/>
                </a:cubicBezTo>
                <a:cubicBezTo>
                  <a:pt x="140" y="65"/>
                  <a:pt x="139" y="64"/>
                  <a:pt x="137" y="64"/>
                </a:cubicBezTo>
                <a:cubicBezTo>
                  <a:pt x="126" y="64"/>
                  <a:pt x="126" y="64"/>
                  <a:pt x="126" y="64"/>
                </a:cubicBezTo>
                <a:close/>
                <a:moveTo>
                  <a:pt x="165" y="64"/>
                </a:moveTo>
                <a:cubicBezTo>
                  <a:pt x="163" y="64"/>
                  <a:pt x="162" y="65"/>
                  <a:pt x="162" y="67"/>
                </a:cubicBezTo>
                <a:cubicBezTo>
                  <a:pt x="162" y="67"/>
                  <a:pt x="162" y="67"/>
                  <a:pt x="162" y="67"/>
                </a:cubicBezTo>
                <a:cubicBezTo>
                  <a:pt x="162" y="68"/>
                  <a:pt x="163" y="70"/>
                  <a:pt x="165" y="70"/>
                </a:cubicBezTo>
                <a:cubicBezTo>
                  <a:pt x="176" y="70"/>
                  <a:pt x="176" y="70"/>
                  <a:pt x="176" y="70"/>
                </a:cubicBezTo>
                <a:cubicBezTo>
                  <a:pt x="178" y="70"/>
                  <a:pt x="179" y="68"/>
                  <a:pt x="179" y="67"/>
                </a:cubicBezTo>
                <a:cubicBezTo>
                  <a:pt x="179" y="67"/>
                  <a:pt x="179" y="67"/>
                  <a:pt x="179" y="67"/>
                </a:cubicBezTo>
                <a:cubicBezTo>
                  <a:pt x="179" y="65"/>
                  <a:pt x="178" y="64"/>
                  <a:pt x="176" y="64"/>
                </a:cubicBezTo>
                <a:cubicBezTo>
                  <a:pt x="165" y="64"/>
                  <a:pt x="165" y="64"/>
                  <a:pt x="165" y="64"/>
                </a:cubicBezTo>
                <a:close/>
                <a:moveTo>
                  <a:pt x="275" y="75"/>
                </a:moveTo>
                <a:cubicBezTo>
                  <a:pt x="249" y="72"/>
                  <a:pt x="249" y="72"/>
                  <a:pt x="249" y="72"/>
                </a:cubicBezTo>
                <a:cubicBezTo>
                  <a:pt x="250" y="79"/>
                  <a:pt x="250" y="79"/>
                  <a:pt x="250" y="79"/>
                </a:cubicBezTo>
                <a:cubicBezTo>
                  <a:pt x="262" y="82"/>
                  <a:pt x="262" y="82"/>
                  <a:pt x="262" y="82"/>
                </a:cubicBezTo>
                <a:cubicBezTo>
                  <a:pt x="262" y="82"/>
                  <a:pt x="263" y="85"/>
                  <a:pt x="266" y="87"/>
                </a:cubicBezTo>
                <a:cubicBezTo>
                  <a:pt x="269" y="88"/>
                  <a:pt x="278" y="88"/>
                  <a:pt x="278" y="88"/>
                </a:cubicBezTo>
                <a:cubicBezTo>
                  <a:pt x="275" y="75"/>
                  <a:pt x="275" y="75"/>
                  <a:pt x="275" y="75"/>
                </a:cubicBezTo>
                <a:close/>
                <a:moveTo>
                  <a:pt x="17" y="69"/>
                </a:moveTo>
                <a:cubicBezTo>
                  <a:pt x="9" y="69"/>
                  <a:pt x="9" y="69"/>
                  <a:pt x="9" y="69"/>
                </a:cubicBezTo>
                <a:cubicBezTo>
                  <a:pt x="9" y="71"/>
                  <a:pt x="9" y="74"/>
                  <a:pt x="9" y="77"/>
                </a:cubicBezTo>
                <a:cubicBezTo>
                  <a:pt x="17" y="77"/>
                  <a:pt x="17" y="77"/>
                  <a:pt x="17" y="77"/>
                </a:cubicBezTo>
                <a:cubicBezTo>
                  <a:pt x="17" y="69"/>
                  <a:pt x="17" y="69"/>
                  <a:pt x="17" y="69"/>
                </a:cubicBezTo>
                <a:close/>
                <a:moveTo>
                  <a:pt x="17" y="78"/>
                </a:moveTo>
                <a:cubicBezTo>
                  <a:pt x="9" y="78"/>
                  <a:pt x="9" y="78"/>
                  <a:pt x="9" y="78"/>
                </a:cubicBezTo>
                <a:cubicBezTo>
                  <a:pt x="9" y="80"/>
                  <a:pt x="9" y="82"/>
                  <a:pt x="9" y="83"/>
                </a:cubicBezTo>
                <a:cubicBezTo>
                  <a:pt x="12" y="83"/>
                  <a:pt x="14" y="83"/>
                  <a:pt x="17" y="83"/>
                </a:cubicBezTo>
                <a:cubicBezTo>
                  <a:pt x="17" y="78"/>
                  <a:pt x="17" y="78"/>
                  <a:pt x="17" y="78"/>
                </a:cubicBezTo>
                <a:close/>
                <a:moveTo>
                  <a:pt x="48" y="95"/>
                </a:moveTo>
                <a:cubicBezTo>
                  <a:pt x="41" y="95"/>
                  <a:pt x="34" y="98"/>
                  <a:pt x="30" y="103"/>
                </a:cubicBezTo>
                <a:cubicBezTo>
                  <a:pt x="25" y="108"/>
                  <a:pt x="22" y="114"/>
                  <a:pt x="22" y="121"/>
                </a:cubicBezTo>
                <a:cubicBezTo>
                  <a:pt x="22" y="128"/>
                  <a:pt x="25" y="134"/>
                  <a:pt x="30" y="139"/>
                </a:cubicBezTo>
                <a:cubicBezTo>
                  <a:pt x="34" y="144"/>
                  <a:pt x="41" y="146"/>
                  <a:pt x="48" y="146"/>
                </a:cubicBezTo>
                <a:cubicBezTo>
                  <a:pt x="55" y="146"/>
                  <a:pt x="61" y="144"/>
                  <a:pt x="66" y="139"/>
                </a:cubicBezTo>
                <a:cubicBezTo>
                  <a:pt x="70" y="134"/>
                  <a:pt x="73" y="128"/>
                  <a:pt x="73" y="121"/>
                </a:cubicBezTo>
                <a:cubicBezTo>
                  <a:pt x="73" y="114"/>
                  <a:pt x="70" y="108"/>
                  <a:pt x="66" y="103"/>
                </a:cubicBezTo>
                <a:cubicBezTo>
                  <a:pt x="61" y="98"/>
                  <a:pt x="55" y="95"/>
                  <a:pt x="48" y="95"/>
                </a:cubicBezTo>
                <a:close/>
                <a:moveTo>
                  <a:pt x="56" y="113"/>
                </a:moveTo>
                <a:cubicBezTo>
                  <a:pt x="54" y="110"/>
                  <a:pt x="51" y="109"/>
                  <a:pt x="48" y="109"/>
                </a:cubicBezTo>
                <a:cubicBezTo>
                  <a:pt x="44" y="109"/>
                  <a:pt x="41" y="110"/>
                  <a:pt x="39" y="113"/>
                </a:cubicBezTo>
                <a:cubicBezTo>
                  <a:pt x="37" y="115"/>
                  <a:pt x="36" y="118"/>
                  <a:pt x="36" y="121"/>
                </a:cubicBezTo>
                <a:cubicBezTo>
                  <a:pt x="36" y="124"/>
                  <a:pt x="37" y="127"/>
                  <a:pt x="39" y="129"/>
                </a:cubicBezTo>
                <a:cubicBezTo>
                  <a:pt x="41" y="132"/>
                  <a:pt x="44" y="133"/>
                  <a:pt x="48" y="133"/>
                </a:cubicBezTo>
                <a:cubicBezTo>
                  <a:pt x="51" y="133"/>
                  <a:pt x="54" y="132"/>
                  <a:pt x="56" y="129"/>
                </a:cubicBezTo>
                <a:cubicBezTo>
                  <a:pt x="58" y="127"/>
                  <a:pt x="59" y="124"/>
                  <a:pt x="59" y="121"/>
                </a:cubicBezTo>
                <a:cubicBezTo>
                  <a:pt x="59" y="118"/>
                  <a:pt x="58" y="115"/>
                  <a:pt x="56" y="113"/>
                </a:cubicBezTo>
                <a:close/>
                <a:moveTo>
                  <a:pt x="239" y="95"/>
                </a:moveTo>
                <a:cubicBezTo>
                  <a:pt x="232" y="95"/>
                  <a:pt x="226" y="98"/>
                  <a:pt x="221" y="103"/>
                </a:cubicBezTo>
                <a:cubicBezTo>
                  <a:pt x="216" y="108"/>
                  <a:pt x="214" y="114"/>
                  <a:pt x="214" y="121"/>
                </a:cubicBezTo>
                <a:cubicBezTo>
                  <a:pt x="214" y="128"/>
                  <a:pt x="216" y="134"/>
                  <a:pt x="221" y="139"/>
                </a:cubicBezTo>
                <a:cubicBezTo>
                  <a:pt x="226" y="144"/>
                  <a:pt x="232" y="146"/>
                  <a:pt x="239" y="146"/>
                </a:cubicBezTo>
                <a:cubicBezTo>
                  <a:pt x="246" y="146"/>
                  <a:pt x="252" y="144"/>
                  <a:pt x="257" y="139"/>
                </a:cubicBezTo>
                <a:cubicBezTo>
                  <a:pt x="262" y="134"/>
                  <a:pt x="264" y="128"/>
                  <a:pt x="264" y="121"/>
                </a:cubicBezTo>
                <a:cubicBezTo>
                  <a:pt x="264" y="114"/>
                  <a:pt x="262" y="108"/>
                  <a:pt x="257" y="103"/>
                </a:cubicBezTo>
                <a:cubicBezTo>
                  <a:pt x="252" y="98"/>
                  <a:pt x="246" y="95"/>
                  <a:pt x="239" y="95"/>
                </a:cubicBezTo>
                <a:close/>
                <a:moveTo>
                  <a:pt x="247" y="113"/>
                </a:moveTo>
                <a:cubicBezTo>
                  <a:pt x="245" y="110"/>
                  <a:pt x="242" y="109"/>
                  <a:pt x="239" y="109"/>
                </a:cubicBezTo>
                <a:cubicBezTo>
                  <a:pt x="236" y="109"/>
                  <a:pt x="233" y="110"/>
                  <a:pt x="231" y="113"/>
                </a:cubicBezTo>
                <a:cubicBezTo>
                  <a:pt x="228" y="115"/>
                  <a:pt x="227" y="118"/>
                  <a:pt x="227" y="121"/>
                </a:cubicBezTo>
                <a:cubicBezTo>
                  <a:pt x="227" y="124"/>
                  <a:pt x="228" y="127"/>
                  <a:pt x="231" y="129"/>
                </a:cubicBezTo>
                <a:cubicBezTo>
                  <a:pt x="233" y="132"/>
                  <a:pt x="236" y="133"/>
                  <a:pt x="239" y="133"/>
                </a:cubicBezTo>
                <a:cubicBezTo>
                  <a:pt x="242" y="133"/>
                  <a:pt x="245" y="132"/>
                  <a:pt x="247" y="129"/>
                </a:cubicBezTo>
                <a:cubicBezTo>
                  <a:pt x="250" y="127"/>
                  <a:pt x="251" y="124"/>
                  <a:pt x="251" y="121"/>
                </a:cubicBezTo>
                <a:cubicBezTo>
                  <a:pt x="251" y="118"/>
                  <a:pt x="250" y="115"/>
                  <a:pt x="247" y="1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9" name="组合 28"/>
          <p:cNvGrpSpPr/>
          <p:nvPr/>
        </p:nvGrpSpPr>
        <p:grpSpPr>
          <a:xfrm>
            <a:off x="2028825" y="1090295"/>
            <a:ext cx="388620" cy="171450"/>
            <a:chOff x="8347" y="687"/>
            <a:chExt cx="612" cy="270"/>
          </a:xfrm>
          <a:solidFill>
            <a:schemeClr val="bg1"/>
          </a:solidFill>
        </p:grpSpPr>
        <p:sp>
          <p:nvSpPr>
            <p:cNvPr id="1016" name="Freeform 163"/>
            <p:cNvSpPr>
              <a:spLocks noEditPoints="1"/>
            </p:cNvSpPr>
            <p:nvPr/>
          </p:nvSpPr>
          <p:spPr bwMode="auto">
            <a:xfrm>
              <a:off x="8347" y="687"/>
              <a:ext cx="612" cy="232"/>
            </a:xfrm>
            <a:custGeom>
              <a:avLst/>
              <a:gdLst>
                <a:gd name="T0" fmla="*/ 4 w 134"/>
                <a:gd name="T1" fmla="*/ 51 h 51"/>
                <a:gd name="T2" fmla="*/ 13 w 134"/>
                <a:gd name="T3" fmla="*/ 51 h 51"/>
                <a:gd name="T4" fmla="*/ 15 w 134"/>
                <a:gd name="T5" fmla="*/ 45 h 51"/>
                <a:gd name="T6" fmla="*/ 24 w 134"/>
                <a:gd name="T7" fmla="*/ 34 h 51"/>
                <a:gd name="T8" fmla="*/ 40 w 134"/>
                <a:gd name="T9" fmla="*/ 39 h 51"/>
                <a:gd name="T10" fmla="*/ 43 w 134"/>
                <a:gd name="T11" fmla="*/ 49 h 51"/>
                <a:gd name="T12" fmla="*/ 68 w 134"/>
                <a:gd name="T13" fmla="*/ 51 h 51"/>
                <a:gd name="T14" fmla="*/ 95 w 134"/>
                <a:gd name="T15" fmla="*/ 48 h 51"/>
                <a:gd name="T16" fmla="*/ 102 w 134"/>
                <a:gd name="T17" fmla="*/ 36 h 51"/>
                <a:gd name="T18" fmla="*/ 115 w 134"/>
                <a:gd name="T19" fmla="*/ 35 h 51"/>
                <a:gd name="T20" fmla="*/ 123 w 134"/>
                <a:gd name="T21" fmla="*/ 46 h 51"/>
                <a:gd name="T22" fmla="*/ 127 w 134"/>
                <a:gd name="T23" fmla="*/ 51 h 51"/>
                <a:gd name="T24" fmla="*/ 134 w 134"/>
                <a:gd name="T25" fmla="*/ 47 h 51"/>
                <a:gd name="T26" fmla="*/ 133 w 134"/>
                <a:gd name="T27" fmla="*/ 33 h 51"/>
                <a:gd name="T28" fmla="*/ 121 w 134"/>
                <a:gd name="T29" fmla="*/ 23 h 51"/>
                <a:gd name="T30" fmla="*/ 97 w 134"/>
                <a:gd name="T31" fmla="*/ 14 h 51"/>
                <a:gd name="T32" fmla="*/ 73 w 134"/>
                <a:gd name="T33" fmla="*/ 1 h 51"/>
                <a:gd name="T34" fmla="*/ 47 w 134"/>
                <a:gd name="T35" fmla="*/ 0 h 51"/>
                <a:gd name="T36" fmla="*/ 28 w 134"/>
                <a:gd name="T37" fmla="*/ 2 h 51"/>
                <a:gd name="T38" fmla="*/ 18 w 134"/>
                <a:gd name="T39" fmla="*/ 13 h 51"/>
                <a:gd name="T40" fmla="*/ 7 w 134"/>
                <a:gd name="T41" fmla="*/ 19 h 51"/>
                <a:gd name="T42" fmla="*/ 0 w 134"/>
                <a:gd name="T43" fmla="*/ 40 h 51"/>
                <a:gd name="T44" fmla="*/ 120 w 134"/>
                <a:gd name="T45" fmla="*/ 25 h 51"/>
                <a:gd name="T46" fmla="*/ 124 w 134"/>
                <a:gd name="T47" fmla="*/ 26 h 51"/>
                <a:gd name="T48" fmla="*/ 127 w 134"/>
                <a:gd name="T49" fmla="*/ 28 h 51"/>
                <a:gd name="T50" fmla="*/ 131 w 134"/>
                <a:gd name="T51" fmla="*/ 33 h 51"/>
                <a:gd name="T52" fmla="*/ 127 w 134"/>
                <a:gd name="T53" fmla="*/ 33 h 51"/>
                <a:gd name="T54" fmla="*/ 119 w 134"/>
                <a:gd name="T55" fmla="*/ 28 h 51"/>
                <a:gd name="T56" fmla="*/ 53 w 134"/>
                <a:gd name="T57" fmla="*/ 3 h 51"/>
                <a:gd name="T58" fmla="*/ 77 w 134"/>
                <a:gd name="T59" fmla="*/ 6 h 51"/>
                <a:gd name="T60" fmla="*/ 94 w 134"/>
                <a:gd name="T61" fmla="*/ 19 h 51"/>
                <a:gd name="T62" fmla="*/ 69 w 134"/>
                <a:gd name="T63" fmla="*/ 20 h 51"/>
                <a:gd name="T64" fmla="*/ 54 w 134"/>
                <a:gd name="T65" fmla="*/ 18 h 51"/>
                <a:gd name="T66" fmla="*/ 52 w 134"/>
                <a:gd name="T67" fmla="*/ 4 h 51"/>
                <a:gd name="T68" fmla="*/ 21 w 134"/>
                <a:gd name="T69" fmla="*/ 15 h 51"/>
                <a:gd name="T70" fmla="*/ 28 w 134"/>
                <a:gd name="T71" fmla="*/ 6 h 51"/>
                <a:gd name="T72" fmla="*/ 39 w 134"/>
                <a:gd name="T73" fmla="*/ 2 h 51"/>
                <a:gd name="T74" fmla="*/ 46 w 134"/>
                <a:gd name="T75" fmla="*/ 3 h 51"/>
                <a:gd name="T76" fmla="*/ 47 w 134"/>
                <a:gd name="T77" fmla="*/ 17 h 51"/>
                <a:gd name="T78" fmla="*/ 34 w 134"/>
                <a:gd name="T79" fmla="*/ 18 h 51"/>
                <a:gd name="T80" fmla="*/ 21 w 134"/>
                <a:gd name="T81" fmla="*/ 15 h 51"/>
                <a:gd name="T82" fmla="*/ 5 w 134"/>
                <a:gd name="T83" fmla="*/ 23 h 51"/>
                <a:gd name="T84" fmla="*/ 12 w 134"/>
                <a:gd name="T85" fmla="*/ 23 h 51"/>
                <a:gd name="T86" fmla="*/ 6 w 134"/>
                <a:gd name="T87" fmla="*/ 28 h 51"/>
                <a:gd name="T88" fmla="*/ 2 w 134"/>
                <a:gd name="T89" fmla="*/ 36 h 51"/>
                <a:gd name="T90" fmla="*/ 2 w 134"/>
                <a:gd name="T91"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 h="51">
                  <a:moveTo>
                    <a:pt x="1" y="49"/>
                  </a:moveTo>
                  <a:cubicBezTo>
                    <a:pt x="2" y="50"/>
                    <a:pt x="3" y="51"/>
                    <a:pt x="4" y="51"/>
                  </a:cubicBezTo>
                  <a:cubicBezTo>
                    <a:pt x="4" y="51"/>
                    <a:pt x="6" y="51"/>
                    <a:pt x="8" y="51"/>
                  </a:cubicBezTo>
                  <a:cubicBezTo>
                    <a:pt x="10" y="51"/>
                    <a:pt x="12" y="51"/>
                    <a:pt x="13" y="51"/>
                  </a:cubicBezTo>
                  <a:cubicBezTo>
                    <a:pt x="14" y="51"/>
                    <a:pt x="14" y="50"/>
                    <a:pt x="14" y="50"/>
                  </a:cubicBezTo>
                  <a:cubicBezTo>
                    <a:pt x="14" y="49"/>
                    <a:pt x="15" y="47"/>
                    <a:pt x="15" y="45"/>
                  </a:cubicBezTo>
                  <a:cubicBezTo>
                    <a:pt x="15" y="43"/>
                    <a:pt x="16" y="41"/>
                    <a:pt x="17" y="39"/>
                  </a:cubicBezTo>
                  <a:cubicBezTo>
                    <a:pt x="18" y="37"/>
                    <a:pt x="21" y="35"/>
                    <a:pt x="24" y="34"/>
                  </a:cubicBezTo>
                  <a:cubicBezTo>
                    <a:pt x="26" y="33"/>
                    <a:pt x="30" y="33"/>
                    <a:pt x="33" y="34"/>
                  </a:cubicBezTo>
                  <a:cubicBezTo>
                    <a:pt x="35" y="35"/>
                    <a:pt x="38" y="37"/>
                    <a:pt x="40" y="39"/>
                  </a:cubicBezTo>
                  <a:cubicBezTo>
                    <a:pt x="41" y="41"/>
                    <a:pt x="42" y="43"/>
                    <a:pt x="42" y="45"/>
                  </a:cubicBezTo>
                  <a:cubicBezTo>
                    <a:pt x="42" y="46"/>
                    <a:pt x="43" y="48"/>
                    <a:pt x="43" y="49"/>
                  </a:cubicBezTo>
                  <a:cubicBezTo>
                    <a:pt x="43" y="50"/>
                    <a:pt x="43" y="51"/>
                    <a:pt x="44" y="51"/>
                  </a:cubicBezTo>
                  <a:cubicBezTo>
                    <a:pt x="45" y="51"/>
                    <a:pt x="56" y="51"/>
                    <a:pt x="68" y="51"/>
                  </a:cubicBezTo>
                  <a:cubicBezTo>
                    <a:pt x="81" y="51"/>
                    <a:pt x="92" y="51"/>
                    <a:pt x="93" y="51"/>
                  </a:cubicBezTo>
                  <a:cubicBezTo>
                    <a:pt x="95" y="51"/>
                    <a:pt x="96" y="50"/>
                    <a:pt x="95" y="48"/>
                  </a:cubicBezTo>
                  <a:cubicBezTo>
                    <a:pt x="95" y="46"/>
                    <a:pt x="96" y="42"/>
                    <a:pt x="97" y="41"/>
                  </a:cubicBezTo>
                  <a:cubicBezTo>
                    <a:pt x="98" y="39"/>
                    <a:pt x="100" y="37"/>
                    <a:pt x="102" y="36"/>
                  </a:cubicBezTo>
                  <a:cubicBezTo>
                    <a:pt x="104" y="35"/>
                    <a:pt x="107" y="34"/>
                    <a:pt x="108" y="34"/>
                  </a:cubicBezTo>
                  <a:cubicBezTo>
                    <a:pt x="110" y="33"/>
                    <a:pt x="113" y="34"/>
                    <a:pt x="115" y="35"/>
                  </a:cubicBezTo>
                  <a:cubicBezTo>
                    <a:pt x="117" y="36"/>
                    <a:pt x="120" y="38"/>
                    <a:pt x="121" y="39"/>
                  </a:cubicBezTo>
                  <a:cubicBezTo>
                    <a:pt x="122" y="41"/>
                    <a:pt x="123" y="44"/>
                    <a:pt x="123" y="46"/>
                  </a:cubicBezTo>
                  <a:cubicBezTo>
                    <a:pt x="123" y="48"/>
                    <a:pt x="123" y="50"/>
                    <a:pt x="123" y="50"/>
                  </a:cubicBezTo>
                  <a:cubicBezTo>
                    <a:pt x="123" y="51"/>
                    <a:pt x="125" y="51"/>
                    <a:pt x="127" y="51"/>
                  </a:cubicBezTo>
                  <a:cubicBezTo>
                    <a:pt x="129" y="51"/>
                    <a:pt x="132" y="51"/>
                    <a:pt x="133" y="50"/>
                  </a:cubicBezTo>
                  <a:cubicBezTo>
                    <a:pt x="134" y="50"/>
                    <a:pt x="134" y="48"/>
                    <a:pt x="134" y="47"/>
                  </a:cubicBezTo>
                  <a:cubicBezTo>
                    <a:pt x="134" y="45"/>
                    <a:pt x="134" y="42"/>
                    <a:pt x="134" y="40"/>
                  </a:cubicBezTo>
                  <a:cubicBezTo>
                    <a:pt x="134" y="38"/>
                    <a:pt x="134" y="35"/>
                    <a:pt x="133" y="33"/>
                  </a:cubicBezTo>
                  <a:cubicBezTo>
                    <a:pt x="132" y="31"/>
                    <a:pt x="130" y="28"/>
                    <a:pt x="128" y="27"/>
                  </a:cubicBezTo>
                  <a:cubicBezTo>
                    <a:pt x="126" y="25"/>
                    <a:pt x="123" y="24"/>
                    <a:pt x="121" y="23"/>
                  </a:cubicBezTo>
                  <a:cubicBezTo>
                    <a:pt x="119" y="22"/>
                    <a:pt x="115" y="21"/>
                    <a:pt x="111" y="20"/>
                  </a:cubicBezTo>
                  <a:cubicBezTo>
                    <a:pt x="108" y="20"/>
                    <a:pt x="102" y="17"/>
                    <a:pt x="97" y="14"/>
                  </a:cubicBezTo>
                  <a:cubicBezTo>
                    <a:pt x="93" y="11"/>
                    <a:pt x="87" y="7"/>
                    <a:pt x="84" y="5"/>
                  </a:cubicBezTo>
                  <a:cubicBezTo>
                    <a:pt x="81" y="3"/>
                    <a:pt x="76" y="1"/>
                    <a:pt x="73" y="1"/>
                  </a:cubicBezTo>
                  <a:cubicBezTo>
                    <a:pt x="70" y="0"/>
                    <a:pt x="64" y="0"/>
                    <a:pt x="60" y="0"/>
                  </a:cubicBezTo>
                  <a:cubicBezTo>
                    <a:pt x="55" y="0"/>
                    <a:pt x="49" y="0"/>
                    <a:pt x="47" y="0"/>
                  </a:cubicBezTo>
                  <a:cubicBezTo>
                    <a:pt x="44" y="0"/>
                    <a:pt x="39" y="0"/>
                    <a:pt x="36" y="0"/>
                  </a:cubicBezTo>
                  <a:cubicBezTo>
                    <a:pt x="33" y="0"/>
                    <a:pt x="29" y="1"/>
                    <a:pt x="28" y="2"/>
                  </a:cubicBezTo>
                  <a:cubicBezTo>
                    <a:pt x="26" y="3"/>
                    <a:pt x="24" y="5"/>
                    <a:pt x="22" y="7"/>
                  </a:cubicBezTo>
                  <a:cubicBezTo>
                    <a:pt x="21" y="8"/>
                    <a:pt x="19" y="11"/>
                    <a:pt x="18" y="13"/>
                  </a:cubicBezTo>
                  <a:cubicBezTo>
                    <a:pt x="17" y="14"/>
                    <a:pt x="15" y="16"/>
                    <a:pt x="13" y="16"/>
                  </a:cubicBezTo>
                  <a:cubicBezTo>
                    <a:pt x="12" y="16"/>
                    <a:pt x="9" y="18"/>
                    <a:pt x="7" y="19"/>
                  </a:cubicBezTo>
                  <a:cubicBezTo>
                    <a:pt x="4" y="20"/>
                    <a:pt x="2" y="24"/>
                    <a:pt x="1" y="28"/>
                  </a:cubicBezTo>
                  <a:cubicBezTo>
                    <a:pt x="0" y="31"/>
                    <a:pt x="0" y="37"/>
                    <a:pt x="0" y="40"/>
                  </a:cubicBezTo>
                  <a:cubicBezTo>
                    <a:pt x="0" y="44"/>
                    <a:pt x="1" y="48"/>
                    <a:pt x="1" y="49"/>
                  </a:cubicBezTo>
                  <a:close/>
                  <a:moveTo>
                    <a:pt x="120" y="25"/>
                  </a:moveTo>
                  <a:cubicBezTo>
                    <a:pt x="120" y="25"/>
                    <a:pt x="121" y="25"/>
                    <a:pt x="122" y="25"/>
                  </a:cubicBezTo>
                  <a:cubicBezTo>
                    <a:pt x="123" y="25"/>
                    <a:pt x="123" y="25"/>
                    <a:pt x="124" y="26"/>
                  </a:cubicBezTo>
                  <a:cubicBezTo>
                    <a:pt x="124" y="26"/>
                    <a:pt x="125" y="26"/>
                    <a:pt x="125" y="26"/>
                  </a:cubicBezTo>
                  <a:cubicBezTo>
                    <a:pt x="125" y="27"/>
                    <a:pt x="127" y="27"/>
                    <a:pt x="127" y="28"/>
                  </a:cubicBezTo>
                  <a:cubicBezTo>
                    <a:pt x="128" y="29"/>
                    <a:pt x="129" y="30"/>
                    <a:pt x="130" y="31"/>
                  </a:cubicBezTo>
                  <a:cubicBezTo>
                    <a:pt x="130" y="32"/>
                    <a:pt x="131" y="33"/>
                    <a:pt x="131" y="33"/>
                  </a:cubicBezTo>
                  <a:cubicBezTo>
                    <a:pt x="131" y="33"/>
                    <a:pt x="131" y="33"/>
                    <a:pt x="130" y="33"/>
                  </a:cubicBezTo>
                  <a:cubicBezTo>
                    <a:pt x="130" y="33"/>
                    <a:pt x="128" y="33"/>
                    <a:pt x="127" y="33"/>
                  </a:cubicBezTo>
                  <a:cubicBezTo>
                    <a:pt x="125" y="32"/>
                    <a:pt x="123" y="32"/>
                    <a:pt x="122" y="31"/>
                  </a:cubicBezTo>
                  <a:cubicBezTo>
                    <a:pt x="120" y="30"/>
                    <a:pt x="119" y="29"/>
                    <a:pt x="119" y="28"/>
                  </a:cubicBezTo>
                  <a:cubicBezTo>
                    <a:pt x="119" y="27"/>
                    <a:pt x="119" y="25"/>
                    <a:pt x="120" y="25"/>
                  </a:cubicBezTo>
                  <a:close/>
                  <a:moveTo>
                    <a:pt x="53" y="3"/>
                  </a:moveTo>
                  <a:cubicBezTo>
                    <a:pt x="54" y="3"/>
                    <a:pt x="58" y="3"/>
                    <a:pt x="63" y="3"/>
                  </a:cubicBezTo>
                  <a:cubicBezTo>
                    <a:pt x="67" y="3"/>
                    <a:pt x="74" y="5"/>
                    <a:pt x="77" y="6"/>
                  </a:cubicBezTo>
                  <a:cubicBezTo>
                    <a:pt x="81" y="7"/>
                    <a:pt x="86" y="10"/>
                    <a:pt x="88" y="12"/>
                  </a:cubicBezTo>
                  <a:cubicBezTo>
                    <a:pt x="91" y="14"/>
                    <a:pt x="94" y="17"/>
                    <a:pt x="94" y="19"/>
                  </a:cubicBezTo>
                  <a:cubicBezTo>
                    <a:pt x="95" y="20"/>
                    <a:pt x="92" y="21"/>
                    <a:pt x="88" y="21"/>
                  </a:cubicBezTo>
                  <a:cubicBezTo>
                    <a:pt x="84" y="21"/>
                    <a:pt x="76" y="21"/>
                    <a:pt x="69" y="20"/>
                  </a:cubicBezTo>
                  <a:cubicBezTo>
                    <a:pt x="63" y="19"/>
                    <a:pt x="57" y="19"/>
                    <a:pt x="56" y="19"/>
                  </a:cubicBezTo>
                  <a:cubicBezTo>
                    <a:pt x="55" y="19"/>
                    <a:pt x="55" y="18"/>
                    <a:pt x="54" y="18"/>
                  </a:cubicBezTo>
                  <a:cubicBezTo>
                    <a:pt x="54" y="17"/>
                    <a:pt x="54" y="14"/>
                    <a:pt x="53" y="11"/>
                  </a:cubicBezTo>
                  <a:cubicBezTo>
                    <a:pt x="53" y="8"/>
                    <a:pt x="52" y="5"/>
                    <a:pt x="52" y="4"/>
                  </a:cubicBezTo>
                  <a:cubicBezTo>
                    <a:pt x="52" y="3"/>
                    <a:pt x="52" y="3"/>
                    <a:pt x="53" y="3"/>
                  </a:cubicBezTo>
                  <a:close/>
                  <a:moveTo>
                    <a:pt x="21" y="15"/>
                  </a:moveTo>
                  <a:cubicBezTo>
                    <a:pt x="21" y="13"/>
                    <a:pt x="22" y="11"/>
                    <a:pt x="23" y="10"/>
                  </a:cubicBezTo>
                  <a:cubicBezTo>
                    <a:pt x="24" y="8"/>
                    <a:pt x="26" y="7"/>
                    <a:pt x="28" y="6"/>
                  </a:cubicBezTo>
                  <a:cubicBezTo>
                    <a:pt x="29" y="5"/>
                    <a:pt x="31" y="4"/>
                    <a:pt x="33" y="3"/>
                  </a:cubicBezTo>
                  <a:cubicBezTo>
                    <a:pt x="34" y="3"/>
                    <a:pt x="37" y="3"/>
                    <a:pt x="39" y="2"/>
                  </a:cubicBezTo>
                  <a:cubicBezTo>
                    <a:pt x="41" y="2"/>
                    <a:pt x="44" y="2"/>
                    <a:pt x="45" y="2"/>
                  </a:cubicBezTo>
                  <a:cubicBezTo>
                    <a:pt x="45" y="2"/>
                    <a:pt x="46" y="3"/>
                    <a:pt x="46" y="3"/>
                  </a:cubicBezTo>
                  <a:cubicBezTo>
                    <a:pt x="46" y="4"/>
                    <a:pt x="46" y="7"/>
                    <a:pt x="46" y="10"/>
                  </a:cubicBezTo>
                  <a:cubicBezTo>
                    <a:pt x="47" y="14"/>
                    <a:pt x="47" y="17"/>
                    <a:pt x="47" y="17"/>
                  </a:cubicBezTo>
                  <a:cubicBezTo>
                    <a:pt x="47" y="18"/>
                    <a:pt x="46" y="18"/>
                    <a:pt x="46" y="18"/>
                  </a:cubicBezTo>
                  <a:cubicBezTo>
                    <a:pt x="45" y="18"/>
                    <a:pt x="40" y="18"/>
                    <a:pt x="34" y="18"/>
                  </a:cubicBezTo>
                  <a:cubicBezTo>
                    <a:pt x="29" y="18"/>
                    <a:pt x="23" y="18"/>
                    <a:pt x="22" y="17"/>
                  </a:cubicBezTo>
                  <a:cubicBezTo>
                    <a:pt x="21" y="17"/>
                    <a:pt x="20" y="16"/>
                    <a:pt x="21" y="15"/>
                  </a:cubicBezTo>
                  <a:close/>
                  <a:moveTo>
                    <a:pt x="2" y="29"/>
                  </a:moveTo>
                  <a:cubicBezTo>
                    <a:pt x="3" y="27"/>
                    <a:pt x="4" y="24"/>
                    <a:pt x="5" y="23"/>
                  </a:cubicBezTo>
                  <a:cubicBezTo>
                    <a:pt x="5" y="22"/>
                    <a:pt x="7" y="21"/>
                    <a:pt x="9" y="21"/>
                  </a:cubicBezTo>
                  <a:cubicBezTo>
                    <a:pt x="11" y="21"/>
                    <a:pt x="12" y="22"/>
                    <a:pt x="12" y="23"/>
                  </a:cubicBezTo>
                  <a:cubicBezTo>
                    <a:pt x="12" y="24"/>
                    <a:pt x="11" y="25"/>
                    <a:pt x="10" y="25"/>
                  </a:cubicBezTo>
                  <a:cubicBezTo>
                    <a:pt x="9" y="25"/>
                    <a:pt x="7" y="26"/>
                    <a:pt x="6" y="28"/>
                  </a:cubicBezTo>
                  <a:cubicBezTo>
                    <a:pt x="5" y="29"/>
                    <a:pt x="4" y="32"/>
                    <a:pt x="3" y="33"/>
                  </a:cubicBezTo>
                  <a:cubicBezTo>
                    <a:pt x="3" y="35"/>
                    <a:pt x="2" y="36"/>
                    <a:pt x="2" y="36"/>
                  </a:cubicBezTo>
                  <a:cubicBezTo>
                    <a:pt x="2" y="36"/>
                    <a:pt x="2" y="35"/>
                    <a:pt x="2" y="34"/>
                  </a:cubicBezTo>
                  <a:cubicBezTo>
                    <a:pt x="2" y="33"/>
                    <a:pt x="2" y="31"/>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7" name="Freeform 164"/>
            <p:cNvSpPr>
              <a:spLocks noEditPoints="1"/>
            </p:cNvSpPr>
            <p:nvPr/>
          </p:nvSpPr>
          <p:spPr bwMode="auto">
            <a:xfrm>
              <a:off x="8795" y="855"/>
              <a:ext cx="99" cy="102"/>
            </a:xfrm>
            <a:custGeom>
              <a:avLst/>
              <a:gdLst>
                <a:gd name="T0" fmla="*/ 22 w 22"/>
                <a:gd name="T1" fmla="*/ 11 h 22"/>
                <a:gd name="T2" fmla="*/ 11 w 22"/>
                <a:gd name="T3" fmla="*/ 0 h 22"/>
                <a:gd name="T4" fmla="*/ 0 w 22"/>
                <a:gd name="T5" fmla="*/ 11 h 22"/>
                <a:gd name="T6" fmla="*/ 11 w 22"/>
                <a:gd name="T7" fmla="*/ 22 h 22"/>
                <a:gd name="T8" fmla="*/ 22 w 22"/>
                <a:gd name="T9" fmla="*/ 11 h 22"/>
                <a:gd name="T10" fmla="*/ 5 w 22"/>
                <a:gd name="T11" fmla="*/ 11 h 22"/>
                <a:gd name="T12" fmla="*/ 11 w 22"/>
                <a:gd name="T13" fmla="*/ 5 h 22"/>
                <a:gd name="T14" fmla="*/ 17 w 22"/>
                <a:gd name="T15" fmla="*/ 11 h 22"/>
                <a:gd name="T16" fmla="*/ 11 w 22"/>
                <a:gd name="T17" fmla="*/ 17 h 22"/>
                <a:gd name="T18" fmla="*/ 5 w 22"/>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22" y="11"/>
                  </a:moveTo>
                  <a:cubicBezTo>
                    <a:pt x="22" y="5"/>
                    <a:pt x="17" y="0"/>
                    <a:pt x="11" y="0"/>
                  </a:cubicBezTo>
                  <a:cubicBezTo>
                    <a:pt x="5" y="0"/>
                    <a:pt x="0" y="5"/>
                    <a:pt x="0" y="11"/>
                  </a:cubicBezTo>
                  <a:cubicBezTo>
                    <a:pt x="0" y="17"/>
                    <a:pt x="5" y="22"/>
                    <a:pt x="11" y="22"/>
                  </a:cubicBezTo>
                  <a:cubicBezTo>
                    <a:pt x="17" y="22"/>
                    <a:pt x="22" y="17"/>
                    <a:pt x="22" y="11"/>
                  </a:cubicBezTo>
                  <a:close/>
                  <a:moveTo>
                    <a:pt x="5" y="11"/>
                  </a:moveTo>
                  <a:cubicBezTo>
                    <a:pt x="5" y="7"/>
                    <a:pt x="8" y="5"/>
                    <a:pt x="11" y="5"/>
                  </a:cubicBezTo>
                  <a:cubicBezTo>
                    <a:pt x="15" y="5"/>
                    <a:pt x="17" y="7"/>
                    <a:pt x="17" y="11"/>
                  </a:cubicBezTo>
                  <a:cubicBezTo>
                    <a:pt x="17" y="14"/>
                    <a:pt x="15" y="17"/>
                    <a:pt x="11" y="17"/>
                  </a:cubicBezTo>
                  <a:cubicBezTo>
                    <a:pt x="8" y="17"/>
                    <a:pt x="5" y="14"/>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8" name="Freeform 165"/>
            <p:cNvSpPr>
              <a:spLocks noEditPoints="1"/>
            </p:cNvSpPr>
            <p:nvPr/>
          </p:nvSpPr>
          <p:spPr bwMode="auto">
            <a:xfrm>
              <a:off x="8424" y="855"/>
              <a:ext cx="99" cy="102"/>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8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8" y="22"/>
                    <a:pt x="22" y="17"/>
                    <a:pt x="22" y="11"/>
                  </a:cubicBezTo>
                  <a:cubicBezTo>
                    <a:pt x="22" y="5"/>
                    <a:pt x="18" y="0"/>
                    <a:pt x="11" y="0"/>
                  </a:cubicBezTo>
                  <a:close/>
                  <a:moveTo>
                    <a:pt x="11" y="17"/>
                  </a:moveTo>
                  <a:cubicBezTo>
                    <a:pt x="8" y="17"/>
                    <a:pt x="5" y="14"/>
                    <a:pt x="5" y="11"/>
                  </a:cubicBezTo>
                  <a:cubicBezTo>
                    <a:pt x="5" y="7"/>
                    <a:pt x="8" y="5"/>
                    <a:pt x="11" y="5"/>
                  </a:cubicBezTo>
                  <a:cubicBezTo>
                    <a:pt x="15" y="5"/>
                    <a:pt x="18" y="7"/>
                    <a:pt x="18" y="11"/>
                  </a:cubicBezTo>
                  <a:cubicBezTo>
                    <a:pt x="18" y="14"/>
                    <a:pt x="15"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0452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ea"/>
              </a:rPr>
              <a:t>总体市场</a:t>
            </a:r>
            <a:r>
              <a:rPr lang="en-US" altLang="zh-CN" sz="2200"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200"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200"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ea"/>
              </a:rPr>
              <a:t>月零售、批发销量分析表</a:t>
            </a:r>
            <a:endParaRPr lang="zh-CN" altLang="en-US" sz="2200" u="sng" dirty="0">
              <a:solidFill>
                <a:srgbClr val="00A4C5"/>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graphicFrame>
        <p:nvGraphicFramePr>
          <p:cNvPr id="4" name="表格 3"/>
          <p:cNvGraphicFramePr>
            <a:graphicFrameLocks noGrp="1"/>
          </p:cNvGraphicFramePr>
          <p:nvPr>
            <p:custDataLst>
              <p:tags r:id="rId1"/>
            </p:custDataLst>
          </p:nvPr>
        </p:nvGraphicFramePr>
        <p:xfrm>
          <a:off x="221826" y="1060747"/>
          <a:ext cx="4206875" cy="3803650"/>
        </p:xfrm>
        <a:graphic>
          <a:graphicData uri="http://schemas.openxmlformats.org/drawingml/2006/table">
            <a:tbl>
              <a:tblPr firstRow="1" bandRow="1">
                <a:effectLst/>
                <a:tableStyleId>{5940675A-B579-460E-94D1-54222C63F5DA}</a:tableStyleId>
              </a:tblPr>
              <a:tblGrid>
                <a:gridCol w="751205"/>
                <a:gridCol w="486410"/>
                <a:gridCol w="525145"/>
                <a:gridCol w="506095"/>
                <a:gridCol w="730250"/>
                <a:gridCol w="509905"/>
                <a:gridCol w="697865"/>
              </a:tblGrid>
              <a:tr h="414655">
                <a:tc>
                  <a:txBody>
                    <a:bodyPr/>
                    <a:lstStyle/>
                    <a:p>
                      <a:pPr algn="l"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销量</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l" fontAlgn="ctr"/>
                      <a:r>
                        <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单位：万辆</a:t>
                      </a:r>
                      <a:r>
                        <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lstStyle/>
                    <a:p>
                      <a:pPr algn="ctr"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轿车</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lstStyle/>
                    <a:p>
                      <a:pPr algn="ctr" fontAlgn="ctr"/>
                      <a:r>
                        <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MPV</a:t>
                      </a: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lstStyle/>
                    <a:p>
                      <a:pPr algn="ctr" fontAlgn="ctr"/>
                      <a:r>
                        <a:rPr lang="en-US" altLang="zh-CN" sz="1000" b="1"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SUV</a:t>
                      </a:r>
                      <a:endParaRPr lang="en-US" altLang="zh-CN" sz="1000" b="1"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lstStyle/>
                    <a:p>
                      <a:pPr algn="ctr"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狭义乘用车合计</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lstStyle/>
                    <a:p>
                      <a:pPr algn="ctr"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微客</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lstStyle/>
                    <a:p>
                      <a:pPr algn="ctr" fontAlgn="ctr">
                        <a:buNone/>
                      </a:pP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广义乘用车合计</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r>
              <a:tr h="416560">
                <a:tc>
                  <a:txBody>
                    <a:bodyPr/>
                    <a:lstStyle/>
                    <a:p>
                      <a:pPr algn="l" fontAlgn="ct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100.5</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10.1</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98.5</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209.2</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2.0</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211.2</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5290">
                <a:tc>
                  <a:txBody>
                    <a:bodyPr/>
                    <a:lstStyle/>
                    <a:p>
                      <a:pPr algn="l" fontAlgn="ct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104.9</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9.7</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96.0</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210.5</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3.6</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214.1</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7195">
                <a:tc>
                  <a:txBody>
                    <a:bodyPr/>
                    <a:lstStyle/>
                    <a:p>
                      <a:pPr algn="l" fontAlgn="ctr"/>
                      <a:r>
                        <a:rPr lang="zh-CN" altLang="en-US" sz="1000" b="0" u="none" strike="noStrike" kern="1200">
                          <a:solidFill>
                            <a:schemeClr val="tx1">
                              <a:lumMod val="75000"/>
                              <a:lumOff val="25000"/>
                            </a:schemeClr>
                          </a:solidFill>
                          <a:effectLst/>
                          <a:latin typeface="微软雅黑" panose="020B0503020204020204" pitchFamily="34" charset="-122"/>
                          <a:ea typeface="微软雅黑" panose="020B0503020204020204" pitchFamily="34" charset="-122"/>
                          <a:cs typeface="Arial" panose="020B0604020202020204" pitchFamily="34" charset="0"/>
                        </a:rPr>
                        <a:t>同期</a:t>
                      </a:r>
                      <a:endParaRPr lang="zh-CN" altLang="en-US" sz="1000" b="0" u="none" strike="noStrike" kern="1200">
                        <a:solidFill>
                          <a:schemeClr val="tx1">
                            <a:lumMod val="75000"/>
                            <a:lumOff val="25000"/>
                          </a:schemeClr>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106.8</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11.3</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100.6</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218.7</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2.3</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221.1</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7195">
                <a:tc>
                  <a:txBody>
                    <a:bodyPr/>
                    <a:lstStyle/>
                    <a:p>
                      <a:pPr algn="l" fontAlgn="ctr"/>
                      <a:r>
                        <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rPr>
                        <a:t>同比</a:t>
                      </a:r>
                      <a:endPar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-5.8%</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-10.5%</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-2.1%</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-4.4%</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-14.9%</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-4.5%</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r>
              <a:tr h="415925">
                <a:tc>
                  <a:txBody>
                    <a:bodyPr/>
                    <a:lstStyle/>
                    <a:p>
                      <a:pPr algn="l" fontAlgn="ctr"/>
                      <a:r>
                        <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rPr>
                        <a:t>环比</a:t>
                      </a:r>
                      <a:endPar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-4.1%</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4.5%</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2.7%</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-0.6%</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-44.3%</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159EBE"/>
                          </a:solidFill>
                          <a:latin typeface="Arial" panose="020B0604020202020204" pitchFamily="34" charset="0"/>
                          <a:cs typeface="Arial" panose="020B0604020202020204" pitchFamily="34" charset="0"/>
                        </a:rPr>
                        <a:t>-1.4%</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r>
            </a:tbl>
          </a:graphicData>
        </a:graphic>
      </p:graphicFrame>
      <p:sp>
        <p:nvSpPr>
          <p:cNvPr id="14" name="Freeform 71"/>
          <p:cNvSpPr>
            <a:spLocks noEditPoints="1"/>
          </p:cNvSpPr>
          <p:nvPr/>
        </p:nvSpPr>
        <p:spPr bwMode="auto">
          <a:xfrm>
            <a:off x="1579245" y="1323340"/>
            <a:ext cx="288290" cy="125730"/>
          </a:xfrm>
          <a:custGeom>
            <a:avLst/>
            <a:gdLst>
              <a:gd name="T0" fmla="*/ 12 w 364"/>
              <a:gd name="T1" fmla="*/ 90 h 168"/>
              <a:gd name="T2" fmla="*/ 30 w 364"/>
              <a:gd name="T3" fmla="*/ 10 h 168"/>
              <a:gd name="T4" fmla="*/ 343 w 364"/>
              <a:gd name="T5" fmla="*/ 79 h 168"/>
              <a:gd name="T6" fmla="*/ 350 w 364"/>
              <a:gd name="T7" fmla="*/ 147 h 168"/>
              <a:gd name="T8" fmla="*/ 332 w 364"/>
              <a:gd name="T9" fmla="*/ 107 h 168"/>
              <a:gd name="T10" fmla="*/ 266 w 364"/>
              <a:gd name="T11" fmla="*/ 135 h 168"/>
              <a:gd name="T12" fmla="*/ 90 w 364"/>
              <a:gd name="T13" fmla="*/ 135 h 168"/>
              <a:gd name="T14" fmla="*/ 24 w 364"/>
              <a:gd name="T15" fmla="*/ 107 h 168"/>
              <a:gd name="T16" fmla="*/ 13 w 364"/>
              <a:gd name="T17" fmla="*/ 147 h 168"/>
              <a:gd name="T18" fmla="*/ 169 w 364"/>
              <a:gd name="T19" fmla="*/ 100 h 168"/>
              <a:gd name="T20" fmla="*/ 98 w 364"/>
              <a:gd name="T21" fmla="*/ 105 h 168"/>
              <a:gd name="T22" fmla="*/ 78 w 364"/>
              <a:gd name="T23" fmla="*/ 60 h 168"/>
              <a:gd name="T24" fmla="*/ 54 w 364"/>
              <a:gd name="T25" fmla="*/ 20 h 168"/>
              <a:gd name="T26" fmla="*/ 74 w 364"/>
              <a:gd name="T27" fmla="*/ 68 h 168"/>
              <a:gd name="T28" fmla="*/ 74 w 364"/>
              <a:gd name="T29" fmla="*/ 80 h 168"/>
              <a:gd name="T30" fmla="*/ 104 w 364"/>
              <a:gd name="T31" fmla="*/ 137 h 168"/>
              <a:gd name="T32" fmla="*/ 175 w 364"/>
              <a:gd name="T33" fmla="*/ 137 h 168"/>
              <a:gd name="T34" fmla="*/ 257 w 364"/>
              <a:gd name="T35" fmla="*/ 137 h 168"/>
              <a:gd name="T36" fmla="*/ 271 w 364"/>
              <a:gd name="T37" fmla="*/ 47 h 168"/>
              <a:gd name="T38" fmla="*/ 169 w 364"/>
              <a:gd name="T39" fmla="*/ 12 h 168"/>
              <a:gd name="T40" fmla="*/ 264 w 364"/>
              <a:gd name="T41" fmla="*/ 90 h 168"/>
              <a:gd name="T42" fmla="*/ 172 w 364"/>
              <a:gd name="T43" fmla="*/ 100 h 168"/>
              <a:gd name="T44" fmla="*/ 29 w 364"/>
              <a:gd name="T45" fmla="*/ 93 h 168"/>
              <a:gd name="T46" fmla="*/ 28 w 364"/>
              <a:gd name="T47" fmla="*/ 91 h 168"/>
              <a:gd name="T48" fmla="*/ 325 w 364"/>
              <a:gd name="T49" fmla="*/ 93 h 168"/>
              <a:gd name="T50" fmla="*/ 338 w 364"/>
              <a:gd name="T51" fmla="*/ 79 h 168"/>
              <a:gd name="T52" fmla="*/ 338 w 364"/>
              <a:gd name="T53" fmla="*/ 79 h 168"/>
              <a:gd name="T54" fmla="*/ 90 w 364"/>
              <a:gd name="T55" fmla="*/ 76 h 168"/>
              <a:gd name="T56" fmla="*/ 179 w 364"/>
              <a:gd name="T57" fmla="*/ 76 h 168"/>
              <a:gd name="T58" fmla="*/ 271 w 364"/>
              <a:gd name="T59" fmla="*/ 135 h 168"/>
              <a:gd name="T60" fmla="*/ 328 w 364"/>
              <a:gd name="T61" fmla="*/ 158 h 168"/>
              <a:gd name="T62" fmla="*/ 304 w 364"/>
              <a:gd name="T63" fmla="*/ 102 h 168"/>
              <a:gd name="T64" fmla="*/ 315 w 364"/>
              <a:gd name="T65" fmla="*/ 150 h 168"/>
              <a:gd name="T66" fmla="*/ 302 w 364"/>
              <a:gd name="T67" fmla="*/ 141 h 168"/>
              <a:gd name="T68" fmla="*/ 289 w 364"/>
              <a:gd name="T69" fmla="*/ 146 h 168"/>
              <a:gd name="T70" fmla="*/ 289 w 364"/>
              <a:gd name="T71" fmla="*/ 146 h 168"/>
              <a:gd name="T72" fmla="*/ 289 w 364"/>
              <a:gd name="T73" fmla="*/ 124 h 168"/>
              <a:gd name="T74" fmla="*/ 302 w 364"/>
              <a:gd name="T75" fmla="*/ 129 h 168"/>
              <a:gd name="T76" fmla="*/ 307 w 364"/>
              <a:gd name="T77" fmla="*/ 117 h 168"/>
              <a:gd name="T78" fmla="*/ 307 w 364"/>
              <a:gd name="T79" fmla="*/ 117 h 168"/>
              <a:gd name="T80" fmla="*/ 323 w 364"/>
              <a:gd name="T81" fmla="*/ 132 h 168"/>
              <a:gd name="T82" fmla="*/ 310 w 364"/>
              <a:gd name="T83" fmla="*/ 137 h 168"/>
              <a:gd name="T84" fmla="*/ 51 w 364"/>
              <a:gd name="T85" fmla="*/ 102 h 168"/>
              <a:gd name="T86" fmla="*/ 28 w 364"/>
              <a:gd name="T87" fmla="*/ 158 h 168"/>
              <a:gd name="T88" fmla="*/ 84 w 364"/>
              <a:gd name="T89" fmla="*/ 135 h 168"/>
              <a:gd name="T90" fmla="*/ 54 w 364"/>
              <a:gd name="T91" fmla="*/ 141 h 168"/>
              <a:gd name="T92" fmla="*/ 54 w 364"/>
              <a:gd name="T93" fmla="*/ 141 h 168"/>
              <a:gd name="T94" fmla="*/ 41 w 364"/>
              <a:gd name="T95" fmla="*/ 150 h 168"/>
              <a:gd name="T96" fmla="*/ 45 w 364"/>
              <a:gd name="T97" fmla="*/ 137 h 168"/>
              <a:gd name="T98" fmla="*/ 33 w 364"/>
              <a:gd name="T99" fmla="*/ 132 h 168"/>
              <a:gd name="T100" fmla="*/ 33 w 364"/>
              <a:gd name="T101" fmla="*/ 132 h 168"/>
              <a:gd name="T102" fmla="*/ 48 w 364"/>
              <a:gd name="T103" fmla="*/ 117 h 168"/>
              <a:gd name="T104" fmla="*/ 54 w 364"/>
              <a:gd name="T105" fmla="*/ 129 h 168"/>
              <a:gd name="T106" fmla="*/ 66 w 364"/>
              <a:gd name="T107" fmla="*/ 124 h 168"/>
              <a:gd name="T108" fmla="*/ 66 w 364"/>
              <a:gd name="T109" fmla="*/ 124 h 168"/>
              <a:gd name="T110" fmla="*/ 66 w 364"/>
              <a:gd name="T111" fmla="*/ 14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4" h="168">
                <a:moveTo>
                  <a:pt x="13" y="147"/>
                </a:moveTo>
                <a:cubicBezTo>
                  <a:pt x="5" y="131"/>
                  <a:pt x="0" y="115"/>
                  <a:pt x="1" y="95"/>
                </a:cubicBezTo>
                <a:cubicBezTo>
                  <a:pt x="5" y="93"/>
                  <a:pt x="8" y="91"/>
                  <a:pt x="12" y="90"/>
                </a:cubicBezTo>
                <a:cubicBezTo>
                  <a:pt x="14" y="71"/>
                  <a:pt x="16" y="52"/>
                  <a:pt x="23" y="36"/>
                </a:cubicBezTo>
                <a:cubicBezTo>
                  <a:pt x="19" y="33"/>
                  <a:pt x="19" y="33"/>
                  <a:pt x="19" y="33"/>
                </a:cubicBezTo>
                <a:cubicBezTo>
                  <a:pt x="21" y="24"/>
                  <a:pt x="25" y="17"/>
                  <a:pt x="30" y="10"/>
                </a:cubicBezTo>
                <a:cubicBezTo>
                  <a:pt x="90" y="1"/>
                  <a:pt x="150" y="0"/>
                  <a:pt x="211" y="3"/>
                </a:cubicBezTo>
                <a:cubicBezTo>
                  <a:pt x="241" y="11"/>
                  <a:pt x="266" y="23"/>
                  <a:pt x="283" y="41"/>
                </a:cubicBezTo>
                <a:cubicBezTo>
                  <a:pt x="307" y="51"/>
                  <a:pt x="327" y="63"/>
                  <a:pt x="343" y="79"/>
                </a:cubicBezTo>
                <a:cubicBezTo>
                  <a:pt x="346" y="85"/>
                  <a:pt x="349" y="92"/>
                  <a:pt x="352" y="98"/>
                </a:cubicBezTo>
                <a:cubicBezTo>
                  <a:pt x="360" y="100"/>
                  <a:pt x="360" y="100"/>
                  <a:pt x="360" y="100"/>
                </a:cubicBezTo>
                <a:cubicBezTo>
                  <a:pt x="364" y="121"/>
                  <a:pt x="360" y="136"/>
                  <a:pt x="350" y="147"/>
                </a:cubicBezTo>
                <a:cubicBezTo>
                  <a:pt x="341" y="147"/>
                  <a:pt x="341" y="147"/>
                  <a:pt x="341" y="147"/>
                </a:cubicBezTo>
                <a:cubicBezTo>
                  <a:pt x="342" y="143"/>
                  <a:pt x="343" y="139"/>
                  <a:pt x="343" y="135"/>
                </a:cubicBezTo>
                <a:cubicBezTo>
                  <a:pt x="343" y="124"/>
                  <a:pt x="339" y="114"/>
                  <a:pt x="332" y="107"/>
                </a:cubicBezTo>
                <a:cubicBezTo>
                  <a:pt x="325" y="100"/>
                  <a:pt x="315" y="96"/>
                  <a:pt x="304" y="96"/>
                </a:cubicBezTo>
                <a:cubicBezTo>
                  <a:pt x="294" y="96"/>
                  <a:pt x="284" y="100"/>
                  <a:pt x="277" y="107"/>
                </a:cubicBezTo>
                <a:cubicBezTo>
                  <a:pt x="270" y="114"/>
                  <a:pt x="266" y="124"/>
                  <a:pt x="266" y="135"/>
                </a:cubicBezTo>
                <a:cubicBezTo>
                  <a:pt x="266" y="139"/>
                  <a:pt x="266" y="143"/>
                  <a:pt x="268" y="147"/>
                </a:cubicBezTo>
                <a:cubicBezTo>
                  <a:pt x="88" y="147"/>
                  <a:pt x="88" y="147"/>
                  <a:pt x="88" y="147"/>
                </a:cubicBezTo>
                <a:cubicBezTo>
                  <a:pt x="89" y="143"/>
                  <a:pt x="90" y="139"/>
                  <a:pt x="90" y="135"/>
                </a:cubicBezTo>
                <a:cubicBezTo>
                  <a:pt x="90" y="124"/>
                  <a:pt x="86" y="114"/>
                  <a:pt x="79" y="107"/>
                </a:cubicBezTo>
                <a:cubicBezTo>
                  <a:pt x="72" y="100"/>
                  <a:pt x="62" y="96"/>
                  <a:pt x="51" y="96"/>
                </a:cubicBezTo>
                <a:cubicBezTo>
                  <a:pt x="41" y="96"/>
                  <a:pt x="31" y="100"/>
                  <a:pt x="24" y="107"/>
                </a:cubicBezTo>
                <a:cubicBezTo>
                  <a:pt x="17" y="114"/>
                  <a:pt x="13" y="124"/>
                  <a:pt x="13" y="135"/>
                </a:cubicBezTo>
                <a:cubicBezTo>
                  <a:pt x="13" y="139"/>
                  <a:pt x="13" y="143"/>
                  <a:pt x="14" y="147"/>
                </a:cubicBezTo>
                <a:cubicBezTo>
                  <a:pt x="13" y="147"/>
                  <a:pt x="13" y="147"/>
                  <a:pt x="13" y="147"/>
                </a:cubicBezTo>
                <a:close/>
                <a:moveTo>
                  <a:pt x="171" y="65"/>
                </a:moveTo>
                <a:cubicBezTo>
                  <a:pt x="170" y="66"/>
                  <a:pt x="169" y="66"/>
                  <a:pt x="168" y="66"/>
                </a:cubicBezTo>
                <a:cubicBezTo>
                  <a:pt x="168" y="77"/>
                  <a:pt x="168" y="89"/>
                  <a:pt x="169" y="100"/>
                </a:cubicBezTo>
                <a:cubicBezTo>
                  <a:pt x="170" y="111"/>
                  <a:pt x="172" y="123"/>
                  <a:pt x="174" y="134"/>
                </a:cubicBezTo>
                <a:cubicBezTo>
                  <a:pt x="107" y="134"/>
                  <a:pt x="107" y="134"/>
                  <a:pt x="107" y="134"/>
                </a:cubicBezTo>
                <a:cubicBezTo>
                  <a:pt x="105" y="124"/>
                  <a:pt x="103" y="114"/>
                  <a:pt x="98" y="105"/>
                </a:cubicBezTo>
                <a:cubicBezTo>
                  <a:pt x="93" y="95"/>
                  <a:pt x="87" y="86"/>
                  <a:pt x="77" y="79"/>
                </a:cubicBezTo>
                <a:cubicBezTo>
                  <a:pt x="77" y="75"/>
                  <a:pt x="77" y="72"/>
                  <a:pt x="77" y="68"/>
                </a:cubicBezTo>
                <a:cubicBezTo>
                  <a:pt x="77" y="66"/>
                  <a:pt x="77" y="63"/>
                  <a:pt x="78" y="60"/>
                </a:cubicBezTo>
                <a:cubicBezTo>
                  <a:pt x="161" y="60"/>
                  <a:pt x="161" y="60"/>
                  <a:pt x="161" y="60"/>
                </a:cubicBezTo>
                <a:cubicBezTo>
                  <a:pt x="161" y="50"/>
                  <a:pt x="158" y="20"/>
                  <a:pt x="158" y="13"/>
                </a:cubicBezTo>
                <a:cubicBezTo>
                  <a:pt x="126" y="14"/>
                  <a:pt x="83" y="16"/>
                  <a:pt x="54" y="20"/>
                </a:cubicBezTo>
                <a:cubicBezTo>
                  <a:pt x="49" y="34"/>
                  <a:pt x="47" y="47"/>
                  <a:pt x="45" y="60"/>
                </a:cubicBezTo>
                <a:cubicBezTo>
                  <a:pt x="75" y="60"/>
                  <a:pt x="75" y="60"/>
                  <a:pt x="75" y="60"/>
                </a:cubicBezTo>
                <a:cubicBezTo>
                  <a:pt x="74" y="63"/>
                  <a:pt x="74" y="66"/>
                  <a:pt x="74" y="68"/>
                </a:cubicBezTo>
                <a:cubicBezTo>
                  <a:pt x="74" y="72"/>
                  <a:pt x="74" y="76"/>
                  <a:pt x="74" y="79"/>
                </a:cubicBezTo>
                <a:cubicBezTo>
                  <a:pt x="74" y="80"/>
                  <a:pt x="74" y="80"/>
                  <a:pt x="74" y="80"/>
                </a:cubicBezTo>
                <a:cubicBezTo>
                  <a:pt x="74" y="80"/>
                  <a:pt x="74" y="80"/>
                  <a:pt x="74" y="80"/>
                </a:cubicBezTo>
                <a:cubicBezTo>
                  <a:pt x="84" y="88"/>
                  <a:pt x="91" y="97"/>
                  <a:pt x="95" y="106"/>
                </a:cubicBezTo>
                <a:cubicBezTo>
                  <a:pt x="100" y="115"/>
                  <a:pt x="103" y="125"/>
                  <a:pt x="104" y="135"/>
                </a:cubicBezTo>
                <a:cubicBezTo>
                  <a:pt x="104" y="137"/>
                  <a:pt x="104" y="137"/>
                  <a:pt x="104" y="137"/>
                </a:cubicBezTo>
                <a:cubicBezTo>
                  <a:pt x="106" y="137"/>
                  <a:pt x="106" y="137"/>
                  <a:pt x="106" y="137"/>
                </a:cubicBezTo>
                <a:cubicBezTo>
                  <a:pt x="175" y="137"/>
                  <a:pt x="175" y="137"/>
                  <a:pt x="175" y="137"/>
                </a:cubicBezTo>
                <a:cubicBezTo>
                  <a:pt x="175" y="137"/>
                  <a:pt x="175" y="137"/>
                  <a:pt x="175" y="137"/>
                </a:cubicBezTo>
                <a:cubicBezTo>
                  <a:pt x="176" y="137"/>
                  <a:pt x="176" y="137"/>
                  <a:pt x="176" y="137"/>
                </a:cubicBezTo>
                <a:cubicBezTo>
                  <a:pt x="256" y="137"/>
                  <a:pt x="256" y="137"/>
                  <a:pt x="256" y="137"/>
                </a:cubicBezTo>
                <a:cubicBezTo>
                  <a:pt x="257" y="137"/>
                  <a:pt x="257" y="137"/>
                  <a:pt x="257" y="137"/>
                </a:cubicBezTo>
                <a:cubicBezTo>
                  <a:pt x="257" y="136"/>
                  <a:pt x="257" y="136"/>
                  <a:pt x="257" y="136"/>
                </a:cubicBezTo>
                <a:cubicBezTo>
                  <a:pt x="262" y="120"/>
                  <a:pt x="265" y="105"/>
                  <a:pt x="267" y="91"/>
                </a:cubicBezTo>
                <a:cubicBezTo>
                  <a:pt x="269" y="76"/>
                  <a:pt x="271" y="61"/>
                  <a:pt x="271" y="47"/>
                </a:cubicBezTo>
                <a:cubicBezTo>
                  <a:pt x="269" y="47"/>
                  <a:pt x="269" y="47"/>
                  <a:pt x="269" y="47"/>
                </a:cubicBezTo>
                <a:cubicBezTo>
                  <a:pt x="255" y="31"/>
                  <a:pt x="234" y="20"/>
                  <a:pt x="208" y="12"/>
                </a:cubicBezTo>
                <a:cubicBezTo>
                  <a:pt x="192" y="12"/>
                  <a:pt x="186" y="12"/>
                  <a:pt x="169" y="12"/>
                </a:cubicBezTo>
                <a:cubicBezTo>
                  <a:pt x="178" y="60"/>
                  <a:pt x="178" y="60"/>
                  <a:pt x="178" y="60"/>
                </a:cubicBezTo>
                <a:cubicBezTo>
                  <a:pt x="211" y="60"/>
                  <a:pt x="226" y="61"/>
                  <a:pt x="267" y="61"/>
                </a:cubicBezTo>
                <a:cubicBezTo>
                  <a:pt x="267" y="70"/>
                  <a:pt x="266" y="80"/>
                  <a:pt x="264" y="90"/>
                </a:cubicBezTo>
                <a:cubicBezTo>
                  <a:pt x="262" y="105"/>
                  <a:pt x="259" y="119"/>
                  <a:pt x="255" y="134"/>
                </a:cubicBezTo>
                <a:cubicBezTo>
                  <a:pt x="177" y="134"/>
                  <a:pt x="177" y="134"/>
                  <a:pt x="177" y="134"/>
                </a:cubicBezTo>
                <a:cubicBezTo>
                  <a:pt x="175" y="123"/>
                  <a:pt x="173" y="111"/>
                  <a:pt x="172" y="100"/>
                </a:cubicBezTo>
                <a:cubicBezTo>
                  <a:pt x="171" y="89"/>
                  <a:pt x="170" y="77"/>
                  <a:pt x="171" y="65"/>
                </a:cubicBezTo>
                <a:close/>
                <a:moveTo>
                  <a:pt x="28" y="91"/>
                </a:moveTo>
                <a:cubicBezTo>
                  <a:pt x="27" y="93"/>
                  <a:pt x="27" y="93"/>
                  <a:pt x="29" y="93"/>
                </a:cubicBezTo>
                <a:cubicBezTo>
                  <a:pt x="43" y="87"/>
                  <a:pt x="56" y="88"/>
                  <a:pt x="67" y="93"/>
                </a:cubicBezTo>
                <a:cubicBezTo>
                  <a:pt x="68" y="93"/>
                  <a:pt x="69" y="92"/>
                  <a:pt x="67" y="90"/>
                </a:cubicBezTo>
                <a:cubicBezTo>
                  <a:pt x="57" y="81"/>
                  <a:pt x="37" y="81"/>
                  <a:pt x="28" y="91"/>
                </a:cubicBezTo>
                <a:close/>
                <a:moveTo>
                  <a:pt x="285" y="91"/>
                </a:moveTo>
                <a:cubicBezTo>
                  <a:pt x="284" y="93"/>
                  <a:pt x="285" y="93"/>
                  <a:pt x="286" y="93"/>
                </a:cubicBezTo>
                <a:cubicBezTo>
                  <a:pt x="301" y="87"/>
                  <a:pt x="314" y="88"/>
                  <a:pt x="325" y="93"/>
                </a:cubicBezTo>
                <a:cubicBezTo>
                  <a:pt x="326" y="93"/>
                  <a:pt x="327" y="92"/>
                  <a:pt x="325" y="90"/>
                </a:cubicBezTo>
                <a:cubicBezTo>
                  <a:pt x="315" y="81"/>
                  <a:pt x="295" y="81"/>
                  <a:pt x="285" y="91"/>
                </a:cubicBezTo>
                <a:close/>
                <a:moveTo>
                  <a:pt x="338" y="79"/>
                </a:moveTo>
                <a:cubicBezTo>
                  <a:pt x="333" y="75"/>
                  <a:pt x="328" y="71"/>
                  <a:pt x="321" y="67"/>
                </a:cubicBezTo>
                <a:cubicBezTo>
                  <a:pt x="308" y="67"/>
                  <a:pt x="302" y="69"/>
                  <a:pt x="298" y="73"/>
                </a:cubicBezTo>
                <a:cubicBezTo>
                  <a:pt x="297" y="79"/>
                  <a:pt x="311" y="80"/>
                  <a:pt x="338" y="79"/>
                </a:cubicBezTo>
                <a:close/>
                <a:moveTo>
                  <a:pt x="90" y="76"/>
                </a:moveTo>
                <a:cubicBezTo>
                  <a:pt x="90" y="88"/>
                  <a:pt x="107" y="88"/>
                  <a:pt x="107" y="76"/>
                </a:cubicBezTo>
                <a:cubicBezTo>
                  <a:pt x="90" y="76"/>
                  <a:pt x="90" y="76"/>
                  <a:pt x="90" y="76"/>
                </a:cubicBezTo>
                <a:close/>
                <a:moveTo>
                  <a:pt x="179" y="76"/>
                </a:moveTo>
                <a:cubicBezTo>
                  <a:pt x="179" y="88"/>
                  <a:pt x="196" y="88"/>
                  <a:pt x="196" y="76"/>
                </a:cubicBezTo>
                <a:cubicBezTo>
                  <a:pt x="179" y="76"/>
                  <a:pt x="179" y="76"/>
                  <a:pt x="179" y="76"/>
                </a:cubicBezTo>
                <a:close/>
                <a:moveTo>
                  <a:pt x="304" y="102"/>
                </a:moveTo>
                <a:cubicBezTo>
                  <a:pt x="295" y="102"/>
                  <a:pt x="287" y="106"/>
                  <a:pt x="281" y="111"/>
                </a:cubicBezTo>
                <a:cubicBezTo>
                  <a:pt x="275" y="117"/>
                  <a:pt x="271" y="126"/>
                  <a:pt x="271" y="135"/>
                </a:cubicBezTo>
                <a:cubicBezTo>
                  <a:pt x="271" y="144"/>
                  <a:pt x="275" y="152"/>
                  <a:pt x="281" y="158"/>
                </a:cubicBezTo>
                <a:cubicBezTo>
                  <a:pt x="287" y="164"/>
                  <a:pt x="295" y="168"/>
                  <a:pt x="304" y="168"/>
                </a:cubicBezTo>
                <a:cubicBezTo>
                  <a:pt x="313" y="168"/>
                  <a:pt x="322" y="164"/>
                  <a:pt x="328" y="158"/>
                </a:cubicBezTo>
                <a:cubicBezTo>
                  <a:pt x="334" y="152"/>
                  <a:pt x="337" y="144"/>
                  <a:pt x="337" y="135"/>
                </a:cubicBezTo>
                <a:cubicBezTo>
                  <a:pt x="337" y="126"/>
                  <a:pt x="334" y="117"/>
                  <a:pt x="328" y="111"/>
                </a:cubicBezTo>
                <a:cubicBezTo>
                  <a:pt x="322" y="106"/>
                  <a:pt x="313" y="102"/>
                  <a:pt x="304" y="102"/>
                </a:cubicBezTo>
                <a:close/>
                <a:moveTo>
                  <a:pt x="307" y="141"/>
                </a:moveTo>
                <a:cubicBezTo>
                  <a:pt x="308" y="153"/>
                  <a:pt x="308" y="153"/>
                  <a:pt x="308" y="153"/>
                </a:cubicBezTo>
                <a:cubicBezTo>
                  <a:pt x="310" y="152"/>
                  <a:pt x="313" y="151"/>
                  <a:pt x="315" y="150"/>
                </a:cubicBezTo>
                <a:cubicBezTo>
                  <a:pt x="307" y="141"/>
                  <a:pt x="307" y="141"/>
                  <a:pt x="307" y="141"/>
                </a:cubicBezTo>
                <a:close/>
                <a:moveTo>
                  <a:pt x="301" y="153"/>
                </a:moveTo>
                <a:cubicBezTo>
                  <a:pt x="302" y="141"/>
                  <a:pt x="302" y="141"/>
                  <a:pt x="302" y="141"/>
                </a:cubicBezTo>
                <a:cubicBezTo>
                  <a:pt x="294" y="150"/>
                  <a:pt x="294" y="150"/>
                  <a:pt x="294" y="150"/>
                </a:cubicBezTo>
                <a:cubicBezTo>
                  <a:pt x="296" y="151"/>
                  <a:pt x="299" y="152"/>
                  <a:pt x="301" y="153"/>
                </a:cubicBezTo>
                <a:close/>
                <a:moveTo>
                  <a:pt x="289" y="146"/>
                </a:moveTo>
                <a:cubicBezTo>
                  <a:pt x="298" y="137"/>
                  <a:pt x="298" y="137"/>
                  <a:pt x="298" y="137"/>
                </a:cubicBezTo>
                <a:cubicBezTo>
                  <a:pt x="286" y="138"/>
                  <a:pt x="286" y="138"/>
                  <a:pt x="286" y="138"/>
                </a:cubicBezTo>
                <a:cubicBezTo>
                  <a:pt x="287" y="141"/>
                  <a:pt x="288" y="143"/>
                  <a:pt x="289" y="146"/>
                </a:cubicBezTo>
                <a:close/>
                <a:moveTo>
                  <a:pt x="286" y="132"/>
                </a:moveTo>
                <a:cubicBezTo>
                  <a:pt x="298" y="132"/>
                  <a:pt x="298" y="132"/>
                  <a:pt x="298" y="132"/>
                </a:cubicBezTo>
                <a:cubicBezTo>
                  <a:pt x="289" y="124"/>
                  <a:pt x="289" y="124"/>
                  <a:pt x="289" y="124"/>
                </a:cubicBezTo>
                <a:cubicBezTo>
                  <a:pt x="288" y="126"/>
                  <a:pt x="287" y="129"/>
                  <a:pt x="286" y="132"/>
                </a:cubicBezTo>
                <a:close/>
                <a:moveTo>
                  <a:pt x="294" y="120"/>
                </a:moveTo>
                <a:cubicBezTo>
                  <a:pt x="302" y="129"/>
                  <a:pt x="302" y="129"/>
                  <a:pt x="302" y="129"/>
                </a:cubicBezTo>
                <a:cubicBezTo>
                  <a:pt x="301" y="117"/>
                  <a:pt x="301" y="117"/>
                  <a:pt x="301" y="117"/>
                </a:cubicBezTo>
                <a:cubicBezTo>
                  <a:pt x="298" y="117"/>
                  <a:pt x="296" y="118"/>
                  <a:pt x="294" y="120"/>
                </a:cubicBezTo>
                <a:close/>
                <a:moveTo>
                  <a:pt x="307" y="117"/>
                </a:moveTo>
                <a:cubicBezTo>
                  <a:pt x="307" y="129"/>
                  <a:pt x="307" y="129"/>
                  <a:pt x="307" y="129"/>
                </a:cubicBezTo>
                <a:cubicBezTo>
                  <a:pt x="315" y="120"/>
                  <a:pt x="315" y="120"/>
                  <a:pt x="315" y="120"/>
                </a:cubicBezTo>
                <a:cubicBezTo>
                  <a:pt x="313" y="118"/>
                  <a:pt x="310" y="117"/>
                  <a:pt x="307" y="117"/>
                </a:cubicBezTo>
                <a:close/>
                <a:moveTo>
                  <a:pt x="319" y="124"/>
                </a:moveTo>
                <a:cubicBezTo>
                  <a:pt x="310" y="132"/>
                  <a:pt x="310" y="132"/>
                  <a:pt x="310" y="132"/>
                </a:cubicBezTo>
                <a:cubicBezTo>
                  <a:pt x="323" y="132"/>
                  <a:pt x="323" y="132"/>
                  <a:pt x="323" y="132"/>
                </a:cubicBezTo>
                <a:cubicBezTo>
                  <a:pt x="322" y="129"/>
                  <a:pt x="321" y="126"/>
                  <a:pt x="319" y="124"/>
                </a:cubicBezTo>
                <a:close/>
                <a:moveTo>
                  <a:pt x="323" y="138"/>
                </a:moveTo>
                <a:cubicBezTo>
                  <a:pt x="310" y="137"/>
                  <a:pt x="310" y="137"/>
                  <a:pt x="310" y="137"/>
                </a:cubicBezTo>
                <a:cubicBezTo>
                  <a:pt x="319" y="145"/>
                  <a:pt x="319" y="145"/>
                  <a:pt x="319" y="145"/>
                </a:cubicBezTo>
                <a:cubicBezTo>
                  <a:pt x="321" y="143"/>
                  <a:pt x="322" y="140"/>
                  <a:pt x="323" y="138"/>
                </a:cubicBezTo>
                <a:close/>
                <a:moveTo>
                  <a:pt x="51" y="102"/>
                </a:moveTo>
                <a:cubicBezTo>
                  <a:pt x="42" y="102"/>
                  <a:pt x="34" y="106"/>
                  <a:pt x="28" y="111"/>
                </a:cubicBezTo>
                <a:cubicBezTo>
                  <a:pt x="22" y="117"/>
                  <a:pt x="18" y="126"/>
                  <a:pt x="18" y="135"/>
                </a:cubicBezTo>
                <a:cubicBezTo>
                  <a:pt x="18" y="144"/>
                  <a:pt x="22" y="152"/>
                  <a:pt x="28" y="158"/>
                </a:cubicBezTo>
                <a:cubicBezTo>
                  <a:pt x="34" y="164"/>
                  <a:pt x="42" y="168"/>
                  <a:pt x="51" y="168"/>
                </a:cubicBezTo>
                <a:cubicBezTo>
                  <a:pt x="60" y="168"/>
                  <a:pt x="69" y="164"/>
                  <a:pt x="75" y="158"/>
                </a:cubicBezTo>
                <a:cubicBezTo>
                  <a:pt x="80" y="152"/>
                  <a:pt x="84" y="144"/>
                  <a:pt x="84" y="135"/>
                </a:cubicBezTo>
                <a:cubicBezTo>
                  <a:pt x="84" y="126"/>
                  <a:pt x="80" y="117"/>
                  <a:pt x="75" y="111"/>
                </a:cubicBezTo>
                <a:cubicBezTo>
                  <a:pt x="69" y="106"/>
                  <a:pt x="60" y="102"/>
                  <a:pt x="51" y="102"/>
                </a:cubicBezTo>
                <a:close/>
                <a:moveTo>
                  <a:pt x="54" y="141"/>
                </a:moveTo>
                <a:cubicBezTo>
                  <a:pt x="54" y="153"/>
                  <a:pt x="54" y="153"/>
                  <a:pt x="54" y="153"/>
                </a:cubicBezTo>
                <a:cubicBezTo>
                  <a:pt x="57" y="152"/>
                  <a:pt x="60" y="151"/>
                  <a:pt x="62" y="150"/>
                </a:cubicBezTo>
                <a:cubicBezTo>
                  <a:pt x="54" y="141"/>
                  <a:pt x="54" y="141"/>
                  <a:pt x="54" y="141"/>
                </a:cubicBezTo>
                <a:close/>
                <a:moveTo>
                  <a:pt x="48" y="153"/>
                </a:moveTo>
                <a:cubicBezTo>
                  <a:pt x="49" y="141"/>
                  <a:pt x="49" y="141"/>
                  <a:pt x="49" y="141"/>
                </a:cubicBezTo>
                <a:cubicBezTo>
                  <a:pt x="41" y="150"/>
                  <a:pt x="41" y="150"/>
                  <a:pt x="41" y="150"/>
                </a:cubicBezTo>
                <a:cubicBezTo>
                  <a:pt x="43" y="151"/>
                  <a:pt x="46" y="152"/>
                  <a:pt x="48" y="153"/>
                </a:cubicBezTo>
                <a:close/>
                <a:moveTo>
                  <a:pt x="36" y="146"/>
                </a:moveTo>
                <a:cubicBezTo>
                  <a:pt x="45" y="137"/>
                  <a:pt x="45" y="137"/>
                  <a:pt x="45" y="137"/>
                </a:cubicBezTo>
                <a:cubicBezTo>
                  <a:pt x="33" y="138"/>
                  <a:pt x="33" y="138"/>
                  <a:pt x="33" y="138"/>
                </a:cubicBezTo>
                <a:cubicBezTo>
                  <a:pt x="34" y="141"/>
                  <a:pt x="35" y="143"/>
                  <a:pt x="36" y="146"/>
                </a:cubicBezTo>
                <a:close/>
                <a:moveTo>
                  <a:pt x="33" y="132"/>
                </a:moveTo>
                <a:cubicBezTo>
                  <a:pt x="45" y="132"/>
                  <a:pt x="45" y="132"/>
                  <a:pt x="45" y="132"/>
                </a:cubicBezTo>
                <a:cubicBezTo>
                  <a:pt x="36" y="124"/>
                  <a:pt x="36" y="124"/>
                  <a:pt x="36" y="124"/>
                </a:cubicBezTo>
                <a:cubicBezTo>
                  <a:pt x="35" y="126"/>
                  <a:pt x="34" y="129"/>
                  <a:pt x="33" y="132"/>
                </a:cubicBezTo>
                <a:close/>
                <a:moveTo>
                  <a:pt x="40" y="120"/>
                </a:moveTo>
                <a:cubicBezTo>
                  <a:pt x="49" y="129"/>
                  <a:pt x="49" y="129"/>
                  <a:pt x="49" y="129"/>
                </a:cubicBezTo>
                <a:cubicBezTo>
                  <a:pt x="48" y="117"/>
                  <a:pt x="48" y="117"/>
                  <a:pt x="48" y="117"/>
                </a:cubicBezTo>
                <a:cubicBezTo>
                  <a:pt x="45" y="117"/>
                  <a:pt x="43" y="118"/>
                  <a:pt x="40" y="120"/>
                </a:cubicBezTo>
                <a:close/>
                <a:moveTo>
                  <a:pt x="54" y="117"/>
                </a:moveTo>
                <a:cubicBezTo>
                  <a:pt x="54" y="129"/>
                  <a:pt x="54" y="129"/>
                  <a:pt x="54" y="129"/>
                </a:cubicBezTo>
                <a:cubicBezTo>
                  <a:pt x="62" y="120"/>
                  <a:pt x="62" y="120"/>
                  <a:pt x="62" y="120"/>
                </a:cubicBezTo>
                <a:cubicBezTo>
                  <a:pt x="60" y="118"/>
                  <a:pt x="57" y="117"/>
                  <a:pt x="54" y="117"/>
                </a:cubicBezTo>
                <a:close/>
                <a:moveTo>
                  <a:pt x="66" y="124"/>
                </a:moveTo>
                <a:cubicBezTo>
                  <a:pt x="57" y="132"/>
                  <a:pt x="57" y="132"/>
                  <a:pt x="57" y="132"/>
                </a:cubicBezTo>
                <a:cubicBezTo>
                  <a:pt x="69" y="132"/>
                  <a:pt x="69" y="132"/>
                  <a:pt x="69" y="132"/>
                </a:cubicBezTo>
                <a:cubicBezTo>
                  <a:pt x="69" y="129"/>
                  <a:pt x="68" y="126"/>
                  <a:pt x="66" y="124"/>
                </a:cubicBezTo>
                <a:close/>
                <a:moveTo>
                  <a:pt x="69" y="138"/>
                </a:moveTo>
                <a:cubicBezTo>
                  <a:pt x="57" y="137"/>
                  <a:pt x="57" y="137"/>
                  <a:pt x="57" y="137"/>
                </a:cubicBezTo>
                <a:cubicBezTo>
                  <a:pt x="66" y="145"/>
                  <a:pt x="66" y="145"/>
                  <a:pt x="66" y="145"/>
                </a:cubicBezTo>
                <a:cubicBezTo>
                  <a:pt x="68" y="143"/>
                  <a:pt x="69" y="140"/>
                  <a:pt x="69" y="1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2"/>
          <p:cNvSpPr>
            <a:spLocks noEditPoints="1"/>
          </p:cNvSpPr>
          <p:nvPr/>
        </p:nvSpPr>
        <p:spPr bwMode="auto">
          <a:xfrm>
            <a:off x="2095500" y="1315085"/>
            <a:ext cx="250190" cy="134620"/>
          </a:xfrm>
          <a:custGeom>
            <a:avLst/>
            <a:gdLst>
              <a:gd name="T0" fmla="*/ 1 w 405"/>
              <a:gd name="T1" fmla="*/ 83 h 192"/>
              <a:gd name="T2" fmla="*/ 0 w 405"/>
              <a:gd name="T3" fmla="*/ 112 h 192"/>
              <a:gd name="T4" fmla="*/ 29 w 405"/>
              <a:gd name="T5" fmla="*/ 167 h 192"/>
              <a:gd name="T6" fmla="*/ 75 w 405"/>
              <a:gd name="T7" fmla="*/ 99 h 192"/>
              <a:gd name="T8" fmla="*/ 272 w 405"/>
              <a:gd name="T9" fmla="*/ 167 h 192"/>
              <a:gd name="T10" fmla="*/ 318 w 405"/>
              <a:gd name="T11" fmla="*/ 99 h 192"/>
              <a:gd name="T12" fmla="*/ 383 w 405"/>
              <a:gd name="T13" fmla="*/ 167 h 192"/>
              <a:gd name="T14" fmla="*/ 302 w 405"/>
              <a:gd name="T15" fmla="*/ 61 h 192"/>
              <a:gd name="T16" fmla="*/ 13 w 405"/>
              <a:gd name="T17" fmla="*/ 9 h 192"/>
              <a:gd name="T18" fmla="*/ 50 w 405"/>
              <a:gd name="T19" fmla="*/ 69 h 192"/>
              <a:gd name="T20" fmla="*/ 86 w 405"/>
              <a:gd name="T21" fmla="*/ 69 h 192"/>
              <a:gd name="T22" fmla="*/ 400 w 405"/>
              <a:gd name="T23" fmla="*/ 110 h 192"/>
              <a:gd name="T24" fmla="*/ 398 w 405"/>
              <a:gd name="T25" fmla="*/ 94 h 192"/>
              <a:gd name="T26" fmla="*/ 130 w 405"/>
              <a:gd name="T27" fmla="*/ 87 h 192"/>
              <a:gd name="T28" fmla="*/ 109 w 405"/>
              <a:gd name="T29" fmla="*/ 90 h 192"/>
              <a:gd name="T30" fmla="*/ 109 w 405"/>
              <a:gd name="T31" fmla="*/ 85 h 192"/>
              <a:gd name="T32" fmla="*/ 209 w 405"/>
              <a:gd name="T33" fmla="*/ 87 h 192"/>
              <a:gd name="T34" fmla="*/ 188 w 405"/>
              <a:gd name="T35" fmla="*/ 90 h 192"/>
              <a:gd name="T36" fmla="*/ 188 w 405"/>
              <a:gd name="T37" fmla="*/ 85 h 192"/>
              <a:gd name="T38" fmla="*/ 166 w 405"/>
              <a:gd name="T39" fmla="*/ 16 h 192"/>
              <a:gd name="T40" fmla="*/ 182 w 405"/>
              <a:gd name="T41" fmla="*/ 69 h 192"/>
              <a:gd name="T42" fmla="*/ 280 w 405"/>
              <a:gd name="T43" fmla="*/ 69 h 192"/>
              <a:gd name="T44" fmla="*/ 105 w 405"/>
              <a:gd name="T45" fmla="*/ 119 h 192"/>
              <a:gd name="T46" fmla="*/ 75 w 405"/>
              <a:gd name="T47" fmla="*/ 192 h 192"/>
              <a:gd name="T48" fmla="*/ 45 w 405"/>
              <a:gd name="T49" fmla="*/ 119 h 192"/>
              <a:gd name="T50" fmla="*/ 349 w 405"/>
              <a:gd name="T51" fmla="*/ 119 h 192"/>
              <a:gd name="T52" fmla="*/ 319 w 405"/>
              <a:gd name="T53" fmla="*/ 192 h 192"/>
              <a:gd name="T54" fmla="*/ 288 w 405"/>
              <a:gd name="T55" fmla="*/ 119 h 192"/>
              <a:gd name="T56" fmla="*/ 338 w 405"/>
              <a:gd name="T57" fmla="*/ 130 h 192"/>
              <a:gd name="T58" fmla="*/ 324 w 405"/>
              <a:gd name="T59" fmla="*/ 142 h 192"/>
              <a:gd name="T60" fmla="*/ 342 w 405"/>
              <a:gd name="T61" fmla="*/ 164 h 192"/>
              <a:gd name="T62" fmla="*/ 319 w 405"/>
              <a:gd name="T63" fmla="*/ 159 h 192"/>
              <a:gd name="T64" fmla="*/ 315 w 405"/>
              <a:gd name="T65" fmla="*/ 158 h 192"/>
              <a:gd name="T66" fmla="*/ 310 w 405"/>
              <a:gd name="T67" fmla="*/ 153 h 192"/>
              <a:gd name="T68" fmla="*/ 309 w 405"/>
              <a:gd name="T69" fmla="*/ 149 h 192"/>
              <a:gd name="T70" fmla="*/ 313 w 405"/>
              <a:gd name="T71" fmla="*/ 141 h 192"/>
              <a:gd name="T72" fmla="*/ 317 w 405"/>
              <a:gd name="T73" fmla="*/ 140 h 192"/>
              <a:gd name="T74" fmla="*/ 346 w 405"/>
              <a:gd name="T75" fmla="*/ 138 h 192"/>
              <a:gd name="T76" fmla="*/ 330 w 405"/>
              <a:gd name="T77" fmla="*/ 148 h 192"/>
              <a:gd name="T78" fmla="*/ 324 w 405"/>
              <a:gd name="T79" fmla="*/ 159 h 192"/>
              <a:gd name="T80" fmla="*/ 316 w 405"/>
              <a:gd name="T81" fmla="*/ 120 h 192"/>
              <a:gd name="T82" fmla="*/ 321 w 405"/>
              <a:gd name="T83" fmla="*/ 139 h 192"/>
              <a:gd name="T84" fmla="*/ 298 w 405"/>
              <a:gd name="T85" fmla="*/ 128 h 192"/>
              <a:gd name="T86" fmla="*/ 311 w 405"/>
              <a:gd name="T87" fmla="*/ 158 h 192"/>
              <a:gd name="T88" fmla="*/ 293 w 405"/>
              <a:gd name="T89" fmla="*/ 164 h 192"/>
              <a:gd name="T90" fmla="*/ 95 w 405"/>
              <a:gd name="T91" fmla="*/ 130 h 192"/>
              <a:gd name="T92" fmla="*/ 81 w 405"/>
              <a:gd name="T93" fmla="*/ 142 h 192"/>
              <a:gd name="T94" fmla="*/ 98 w 405"/>
              <a:gd name="T95" fmla="*/ 164 h 192"/>
              <a:gd name="T96" fmla="*/ 75 w 405"/>
              <a:gd name="T97" fmla="*/ 159 h 192"/>
              <a:gd name="T98" fmla="*/ 72 w 405"/>
              <a:gd name="T99" fmla="*/ 158 h 192"/>
              <a:gd name="T100" fmla="*/ 66 w 405"/>
              <a:gd name="T101" fmla="*/ 153 h 192"/>
              <a:gd name="T102" fmla="*/ 66 w 405"/>
              <a:gd name="T103" fmla="*/ 149 h 192"/>
              <a:gd name="T104" fmla="*/ 70 w 405"/>
              <a:gd name="T105" fmla="*/ 141 h 192"/>
              <a:gd name="T106" fmla="*/ 73 w 405"/>
              <a:gd name="T107" fmla="*/ 140 h 192"/>
              <a:gd name="T108" fmla="*/ 103 w 405"/>
              <a:gd name="T109" fmla="*/ 138 h 192"/>
              <a:gd name="T110" fmla="*/ 87 w 405"/>
              <a:gd name="T111" fmla="*/ 148 h 192"/>
              <a:gd name="T112" fmla="*/ 80 w 405"/>
              <a:gd name="T113" fmla="*/ 159 h 192"/>
              <a:gd name="T114" fmla="*/ 73 w 405"/>
              <a:gd name="T115" fmla="*/ 120 h 192"/>
              <a:gd name="T116" fmla="*/ 78 w 405"/>
              <a:gd name="T117" fmla="*/ 139 h 192"/>
              <a:gd name="T118" fmla="*/ 54 w 405"/>
              <a:gd name="T119" fmla="*/ 128 h 192"/>
              <a:gd name="T120" fmla="*/ 67 w 405"/>
              <a:gd name="T121" fmla="*/ 158 h 192"/>
              <a:gd name="T122" fmla="*/ 50 w 405"/>
              <a:gd name="T123" fmla="*/ 16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5" h="192">
                <a:moveTo>
                  <a:pt x="15" y="30"/>
                </a:moveTo>
                <a:cubicBezTo>
                  <a:pt x="10" y="46"/>
                  <a:pt x="5" y="61"/>
                  <a:pt x="0" y="77"/>
                </a:cubicBezTo>
                <a:cubicBezTo>
                  <a:pt x="0" y="79"/>
                  <a:pt x="1" y="81"/>
                  <a:pt x="1" y="83"/>
                </a:cubicBezTo>
                <a:cubicBezTo>
                  <a:pt x="3" y="83"/>
                  <a:pt x="5" y="83"/>
                  <a:pt x="7" y="83"/>
                </a:cubicBezTo>
                <a:cubicBezTo>
                  <a:pt x="7" y="93"/>
                  <a:pt x="7" y="102"/>
                  <a:pt x="7" y="112"/>
                </a:cubicBezTo>
                <a:cubicBezTo>
                  <a:pt x="4" y="112"/>
                  <a:pt x="2" y="112"/>
                  <a:pt x="0" y="112"/>
                </a:cubicBezTo>
                <a:cubicBezTo>
                  <a:pt x="0" y="116"/>
                  <a:pt x="0" y="121"/>
                  <a:pt x="0" y="125"/>
                </a:cubicBezTo>
                <a:cubicBezTo>
                  <a:pt x="6" y="139"/>
                  <a:pt x="12" y="153"/>
                  <a:pt x="19" y="167"/>
                </a:cubicBezTo>
                <a:cubicBezTo>
                  <a:pt x="29" y="167"/>
                  <a:pt x="29" y="167"/>
                  <a:pt x="29" y="167"/>
                </a:cubicBezTo>
                <a:cubicBezTo>
                  <a:pt x="27" y="161"/>
                  <a:pt x="25" y="155"/>
                  <a:pt x="25" y="149"/>
                </a:cubicBezTo>
                <a:cubicBezTo>
                  <a:pt x="25" y="135"/>
                  <a:pt x="31" y="123"/>
                  <a:pt x="40" y="114"/>
                </a:cubicBezTo>
                <a:cubicBezTo>
                  <a:pt x="49" y="105"/>
                  <a:pt x="61" y="99"/>
                  <a:pt x="75" y="99"/>
                </a:cubicBezTo>
                <a:cubicBezTo>
                  <a:pt x="103" y="99"/>
                  <a:pt x="125" y="122"/>
                  <a:pt x="125" y="149"/>
                </a:cubicBezTo>
                <a:cubicBezTo>
                  <a:pt x="125" y="155"/>
                  <a:pt x="124" y="161"/>
                  <a:pt x="122" y="167"/>
                </a:cubicBezTo>
                <a:cubicBezTo>
                  <a:pt x="272" y="167"/>
                  <a:pt x="272" y="167"/>
                  <a:pt x="272" y="167"/>
                </a:cubicBezTo>
                <a:cubicBezTo>
                  <a:pt x="270" y="161"/>
                  <a:pt x="268" y="155"/>
                  <a:pt x="268" y="149"/>
                </a:cubicBezTo>
                <a:cubicBezTo>
                  <a:pt x="268" y="135"/>
                  <a:pt x="274" y="123"/>
                  <a:pt x="283" y="114"/>
                </a:cubicBezTo>
                <a:cubicBezTo>
                  <a:pt x="292" y="105"/>
                  <a:pt x="304" y="99"/>
                  <a:pt x="318" y="99"/>
                </a:cubicBezTo>
                <a:cubicBezTo>
                  <a:pt x="346" y="99"/>
                  <a:pt x="368" y="122"/>
                  <a:pt x="368" y="149"/>
                </a:cubicBezTo>
                <a:cubicBezTo>
                  <a:pt x="368" y="155"/>
                  <a:pt x="367" y="161"/>
                  <a:pt x="365" y="167"/>
                </a:cubicBezTo>
                <a:cubicBezTo>
                  <a:pt x="383" y="167"/>
                  <a:pt x="383" y="167"/>
                  <a:pt x="383" y="167"/>
                </a:cubicBezTo>
                <a:cubicBezTo>
                  <a:pt x="393" y="159"/>
                  <a:pt x="403" y="151"/>
                  <a:pt x="405" y="135"/>
                </a:cubicBezTo>
                <a:cubicBezTo>
                  <a:pt x="405" y="116"/>
                  <a:pt x="404" y="96"/>
                  <a:pt x="398" y="77"/>
                </a:cubicBezTo>
                <a:cubicBezTo>
                  <a:pt x="368" y="69"/>
                  <a:pt x="335" y="64"/>
                  <a:pt x="302" y="61"/>
                </a:cubicBezTo>
                <a:cubicBezTo>
                  <a:pt x="301" y="62"/>
                  <a:pt x="299" y="64"/>
                  <a:pt x="298" y="66"/>
                </a:cubicBezTo>
                <a:cubicBezTo>
                  <a:pt x="273" y="39"/>
                  <a:pt x="240" y="18"/>
                  <a:pt x="217" y="6"/>
                </a:cubicBezTo>
                <a:cubicBezTo>
                  <a:pt x="150" y="0"/>
                  <a:pt x="82" y="0"/>
                  <a:pt x="13" y="9"/>
                </a:cubicBezTo>
                <a:cubicBezTo>
                  <a:pt x="11" y="12"/>
                  <a:pt x="10" y="15"/>
                  <a:pt x="9" y="18"/>
                </a:cubicBezTo>
                <a:cubicBezTo>
                  <a:pt x="11" y="22"/>
                  <a:pt x="13" y="26"/>
                  <a:pt x="15" y="30"/>
                </a:cubicBezTo>
                <a:close/>
                <a:moveTo>
                  <a:pt x="50" y="69"/>
                </a:moveTo>
                <a:cubicBezTo>
                  <a:pt x="53" y="53"/>
                  <a:pt x="56" y="37"/>
                  <a:pt x="61" y="20"/>
                </a:cubicBezTo>
                <a:cubicBezTo>
                  <a:pt x="72" y="19"/>
                  <a:pt x="83" y="18"/>
                  <a:pt x="95" y="17"/>
                </a:cubicBezTo>
                <a:cubicBezTo>
                  <a:pt x="86" y="69"/>
                  <a:pt x="86" y="69"/>
                  <a:pt x="86" y="69"/>
                </a:cubicBezTo>
                <a:cubicBezTo>
                  <a:pt x="50" y="69"/>
                  <a:pt x="50" y="69"/>
                  <a:pt x="50" y="69"/>
                </a:cubicBezTo>
                <a:close/>
                <a:moveTo>
                  <a:pt x="398" y="94"/>
                </a:moveTo>
                <a:cubicBezTo>
                  <a:pt x="400" y="110"/>
                  <a:pt x="400" y="110"/>
                  <a:pt x="400" y="110"/>
                </a:cubicBezTo>
                <a:cubicBezTo>
                  <a:pt x="399" y="111"/>
                  <a:pt x="361" y="101"/>
                  <a:pt x="359" y="100"/>
                </a:cubicBezTo>
                <a:cubicBezTo>
                  <a:pt x="356" y="97"/>
                  <a:pt x="356" y="90"/>
                  <a:pt x="356" y="90"/>
                </a:cubicBezTo>
                <a:cubicBezTo>
                  <a:pt x="398" y="94"/>
                  <a:pt x="398" y="94"/>
                  <a:pt x="398" y="94"/>
                </a:cubicBezTo>
                <a:close/>
                <a:moveTo>
                  <a:pt x="109" y="85"/>
                </a:moveTo>
                <a:cubicBezTo>
                  <a:pt x="128" y="85"/>
                  <a:pt x="128" y="85"/>
                  <a:pt x="128" y="85"/>
                </a:cubicBezTo>
                <a:cubicBezTo>
                  <a:pt x="129" y="85"/>
                  <a:pt x="130" y="86"/>
                  <a:pt x="130" y="87"/>
                </a:cubicBezTo>
                <a:cubicBezTo>
                  <a:pt x="130" y="87"/>
                  <a:pt x="130" y="87"/>
                  <a:pt x="130" y="87"/>
                </a:cubicBezTo>
                <a:cubicBezTo>
                  <a:pt x="130" y="89"/>
                  <a:pt x="129" y="90"/>
                  <a:pt x="128" y="90"/>
                </a:cubicBezTo>
                <a:cubicBezTo>
                  <a:pt x="109" y="90"/>
                  <a:pt x="109" y="90"/>
                  <a:pt x="109" y="90"/>
                </a:cubicBezTo>
                <a:cubicBezTo>
                  <a:pt x="108" y="90"/>
                  <a:pt x="106" y="89"/>
                  <a:pt x="106" y="87"/>
                </a:cubicBezTo>
                <a:cubicBezTo>
                  <a:pt x="106" y="87"/>
                  <a:pt x="106" y="87"/>
                  <a:pt x="106" y="87"/>
                </a:cubicBezTo>
                <a:cubicBezTo>
                  <a:pt x="106" y="86"/>
                  <a:pt x="108" y="85"/>
                  <a:pt x="109" y="85"/>
                </a:cubicBezTo>
                <a:close/>
                <a:moveTo>
                  <a:pt x="188" y="85"/>
                </a:moveTo>
                <a:cubicBezTo>
                  <a:pt x="206" y="85"/>
                  <a:pt x="206" y="85"/>
                  <a:pt x="206" y="85"/>
                </a:cubicBezTo>
                <a:cubicBezTo>
                  <a:pt x="208" y="85"/>
                  <a:pt x="209" y="86"/>
                  <a:pt x="209" y="87"/>
                </a:cubicBezTo>
                <a:cubicBezTo>
                  <a:pt x="209" y="87"/>
                  <a:pt x="209" y="87"/>
                  <a:pt x="209" y="87"/>
                </a:cubicBezTo>
                <a:cubicBezTo>
                  <a:pt x="209" y="89"/>
                  <a:pt x="208" y="90"/>
                  <a:pt x="206" y="90"/>
                </a:cubicBezTo>
                <a:cubicBezTo>
                  <a:pt x="188" y="90"/>
                  <a:pt x="188" y="90"/>
                  <a:pt x="188" y="90"/>
                </a:cubicBezTo>
                <a:cubicBezTo>
                  <a:pt x="186" y="90"/>
                  <a:pt x="185" y="89"/>
                  <a:pt x="185" y="87"/>
                </a:cubicBezTo>
                <a:cubicBezTo>
                  <a:pt x="185" y="87"/>
                  <a:pt x="185" y="87"/>
                  <a:pt x="185" y="87"/>
                </a:cubicBezTo>
                <a:cubicBezTo>
                  <a:pt x="185" y="86"/>
                  <a:pt x="186" y="85"/>
                  <a:pt x="188" y="85"/>
                </a:cubicBezTo>
                <a:close/>
                <a:moveTo>
                  <a:pt x="95" y="69"/>
                </a:moveTo>
                <a:cubicBezTo>
                  <a:pt x="101" y="17"/>
                  <a:pt x="101" y="17"/>
                  <a:pt x="101" y="17"/>
                </a:cubicBezTo>
                <a:cubicBezTo>
                  <a:pt x="122" y="16"/>
                  <a:pt x="144" y="15"/>
                  <a:pt x="166" y="16"/>
                </a:cubicBezTo>
                <a:cubicBezTo>
                  <a:pt x="162" y="69"/>
                  <a:pt x="162" y="69"/>
                  <a:pt x="162" y="69"/>
                </a:cubicBezTo>
                <a:cubicBezTo>
                  <a:pt x="95" y="69"/>
                  <a:pt x="95" y="69"/>
                  <a:pt x="95" y="69"/>
                </a:cubicBezTo>
                <a:close/>
                <a:moveTo>
                  <a:pt x="182" y="69"/>
                </a:moveTo>
                <a:cubicBezTo>
                  <a:pt x="180" y="16"/>
                  <a:pt x="180" y="16"/>
                  <a:pt x="180" y="16"/>
                </a:cubicBezTo>
                <a:cubicBezTo>
                  <a:pt x="193" y="16"/>
                  <a:pt x="207" y="17"/>
                  <a:pt x="220" y="18"/>
                </a:cubicBezTo>
                <a:cubicBezTo>
                  <a:pt x="243" y="31"/>
                  <a:pt x="262" y="49"/>
                  <a:pt x="280" y="69"/>
                </a:cubicBezTo>
                <a:cubicBezTo>
                  <a:pt x="182" y="69"/>
                  <a:pt x="182" y="69"/>
                  <a:pt x="182" y="69"/>
                </a:cubicBezTo>
                <a:close/>
                <a:moveTo>
                  <a:pt x="75" y="106"/>
                </a:moveTo>
                <a:cubicBezTo>
                  <a:pt x="87" y="106"/>
                  <a:pt x="98" y="111"/>
                  <a:pt x="105" y="119"/>
                </a:cubicBezTo>
                <a:cubicBezTo>
                  <a:pt x="113" y="127"/>
                  <a:pt x="118" y="137"/>
                  <a:pt x="118" y="149"/>
                </a:cubicBezTo>
                <a:cubicBezTo>
                  <a:pt x="118" y="161"/>
                  <a:pt x="113" y="172"/>
                  <a:pt x="105" y="179"/>
                </a:cubicBezTo>
                <a:cubicBezTo>
                  <a:pt x="98" y="187"/>
                  <a:pt x="87" y="192"/>
                  <a:pt x="75" y="192"/>
                </a:cubicBezTo>
                <a:cubicBezTo>
                  <a:pt x="63" y="192"/>
                  <a:pt x="53" y="187"/>
                  <a:pt x="45" y="179"/>
                </a:cubicBezTo>
                <a:cubicBezTo>
                  <a:pt x="37" y="172"/>
                  <a:pt x="32" y="161"/>
                  <a:pt x="32" y="149"/>
                </a:cubicBezTo>
                <a:cubicBezTo>
                  <a:pt x="32" y="137"/>
                  <a:pt x="37" y="127"/>
                  <a:pt x="45" y="119"/>
                </a:cubicBezTo>
                <a:cubicBezTo>
                  <a:pt x="53" y="111"/>
                  <a:pt x="63" y="106"/>
                  <a:pt x="75" y="106"/>
                </a:cubicBezTo>
                <a:close/>
                <a:moveTo>
                  <a:pt x="319" y="106"/>
                </a:moveTo>
                <a:cubicBezTo>
                  <a:pt x="330" y="106"/>
                  <a:pt x="341" y="111"/>
                  <a:pt x="349" y="119"/>
                </a:cubicBezTo>
                <a:cubicBezTo>
                  <a:pt x="356" y="127"/>
                  <a:pt x="361" y="137"/>
                  <a:pt x="361" y="149"/>
                </a:cubicBezTo>
                <a:cubicBezTo>
                  <a:pt x="361" y="161"/>
                  <a:pt x="356" y="172"/>
                  <a:pt x="349" y="179"/>
                </a:cubicBezTo>
                <a:cubicBezTo>
                  <a:pt x="341" y="187"/>
                  <a:pt x="330" y="192"/>
                  <a:pt x="319" y="192"/>
                </a:cubicBezTo>
                <a:cubicBezTo>
                  <a:pt x="307" y="192"/>
                  <a:pt x="296" y="187"/>
                  <a:pt x="288" y="179"/>
                </a:cubicBezTo>
                <a:cubicBezTo>
                  <a:pt x="281" y="172"/>
                  <a:pt x="276" y="161"/>
                  <a:pt x="276" y="149"/>
                </a:cubicBezTo>
                <a:cubicBezTo>
                  <a:pt x="276" y="137"/>
                  <a:pt x="281" y="127"/>
                  <a:pt x="288" y="119"/>
                </a:cubicBezTo>
                <a:cubicBezTo>
                  <a:pt x="296" y="111"/>
                  <a:pt x="307" y="106"/>
                  <a:pt x="319" y="106"/>
                </a:cubicBezTo>
                <a:close/>
                <a:moveTo>
                  <a:pt x="324" y="142"/>
                </a:moveTo>
                <a:cubicBezTo>
                  <a:pt x="338" y="130"/>
                  <a:pt x="338" y="130"/>
                  <a:pt x="338" y="130"/>
                </a:cubicBezTo>
                <a:cubicBezTo>
                  <a:pt x="341" y="133"/>
                  <a:pt x="341" y="133"/>
                  <a:pt x="341" y="133"/>
                </a:cubicBezTo>
                <a:cubicBezTo>
                  <a:pt x="327" y="145"/>
                  <a:pt x="327" y="145"/>
                  <a:pt x="327" y="145"/>
                </a:cubicBezTo>
                <a:cubicBezTo>
                  <a:pt x="326" y="144"/>
                  <a:pt x="325" y="143"/>
                  <a:pt x="324" y="142"/>
                </a:cubicBezTo>
                <a:close/>
                <a:moveTo>
                  <a:pt x="327" y="152"/>
                </a:moveTo>
                <a:cubicBezTo>
                  <a:pt x="343" y="161"/>
                  <a:pt x="343" y="161"/>
                  <a:pt x="343" y="161"/>
                </a:cubicBezTo>
                <a:cubicBezTo>
                  <a:pt x="342" y="164"/>
                  <a:pt x="342" y="164"/>
                  <a:pt x="342" y="164"/>
                </a:cubicBezTo>
                <a:cubicBezTo>
                  <a:pt x="326" y="155"/>
                  <a:pt x="326" y="155"/>
                  <a:pt x="326" y="155"/>
                </a:cubicBezTo>
                <a:cubicBezTo>
                  <a:pt x="327" y="154"/>
                  <a:pt x="327" y="153"/>
                  <a:pt x="327" y="152"/>
                </a:cubicBezTo>
                <a:close/>
                <a:moveTo>
                  <a:pt x="319" y="159"/>
                </a:moveTo>
                <a:cubicBezTo>
                  <a:pt x="316" y="176"/>
                  <a:pt x="316" y="176"/>
                  <a:pt x="316" y="176"/>
                </a:cubicBezTo>
                <a:cubicBezTo>
                  <a:pt x="312" y="176"/>
                  <a:pt x="312" y="176"/>
                  <a:pt x="312" y="176"/>
                </a:cubicBezTo>
                <a:cubicBezTo>
                  <a:pt x="315" y="158"/>
                  <a:pt x="315" y="158"/>
                  <a:pt x="315" y="158"/>
                </a:cubicBezTo>
                <a:cubicBezTo>
                  <a:pt x="316" y="159"/>
                  <a:pt x="317" y="159"/>
                  <a:pt x="318" y="159"/>
                </a:cubicBezTo>
                <a:cubicBezTo>
                  <a:pt x="319" y="159"/>
                  <a:pt x="319" y="159"/>
                  <a:pt x="319" y="159"/>
                </a:cubicBezTo>
                <a:close/>
                <a:moveTo>
                  <a:pt x="310" y="153"/>
                </a:moveTo>
                <a:cubicBezTo>
                  <a:pt x="292" y="156"/>
                  <a:pt x="292" y="156"/>
                  <a:pt x="292" y="156"/>
                </a:cubicBezTo>
                <a:cubicBezTo>
                  <a:pt x="291" y="153"/>
                  <a:pt x="291" y="153"/>
                  <a:pt x="291" y="153"/>
                </a:cubicBezTo>
                <a:cubicBezTo>
                  <a:pt x="309" y="149"/>
                  <a:pt x="309" y="149"/>
                  <a:pt x="309" y="149"/>
                </a:cubicBezTo>
                <a:cubicBezTo>
                  <a:pt x="309" y="149"/>
                  <a:pt x="309" y="149"/>
                  <a:pt x="309" y="149"/>
                </a:cubicBezTo>
                <a:cubicBezTo>
                  <a:pt x="309" y="151"/>
                  <a:pt x="309" y="152"/>
                  <a:pt x="310" y="153"/>
                </a:cubicBezTo>
                <a:close/>
                <a:moveTo>
                  <a:pt x="313" y="141"/>
                </a:moveTo>
                <a:cubicBezTo>
                  <a:pt x="306" y="125"/>
                  <a:pt x="306" y="125"/>
                  <a:pt x="306" y="125"/>
                </a:cubicBezTo>
                <a:cubicBezTo>
                  <a:pt x="309" y="123"/>
                  <a:pt x="309" y="123"/>
                  <a:pt x="309" y="123"/>
                </a:cubicBezTo>
                <a:cubicBezTo>
                  <a:pt x="317" y="140"/>
                  <a:pt x="317" y="140"/>
                  <a:pt x="317" y="140"/>
                </a:cubicBezTo>
                <a:cubicBezTo>
                  <a:pt x="315" y="140"/>
                  <a:pt x="314" y="141"/>
                  <a:pt x="313" y="141"/>
                </a:cubicBezTo>
                <a:close/>
                <a:moveTo>
                  <a:pt x="330" y="148"/>
                </a:moveTo>
                <a:cubicBezTo>
                  <a:pt x="346" y="138"/>
                  <a:pt x="346" y="138"/>
                  <a:pt x="346" y="138"/>
                </a:cubicBezTo>
                <a:cubicBezTo>
                  <a:pt x="347" y="142"/>
                  <a:pt x="348" y="145"/>
                  <a:pt x="348" y="149"/>
                </a:cubicBezTo>
                <a:cubicBezTo>
                  <a:pt x="348" y="151"/>
                  <a:pt x="348" y="153"/>
                  <a:pt x="348" y="154"/>
                </a:cubicBezTo>
                <a:cubicBezTo>
                  <a:pt x="330" y="148"/>
                  <a:pt x="330" y="148"/>
                  <a:pt x="330" y="148"/>
                </a:cubicBezTo>
                <a:close/>
                <a:moveTo>
                  <a:pt x="338" y="171"/>
                </a:moveTo>
                <a:cubicBezTo>
                  <a:pt x="334" y="175"/>
                  <a:pt x="329" y="177"/>
                  <a:pt x="324" y="178"/>
                </a:cubicBezTo>
                <a:cubicBezTo>
                  <a:pt x="324" y="159"/>
                  <a:pt x="324" y="159"/>
                  <a:pt x="324" y="159"/>
                </a:cubicBezTo>
                <a:cubicBezTo>
                  <a:pt x="338" y="171"/>
                  <a:pt x="338" y="171"/>
                  <a:pt x="338" y="171"/>
                </a:cubicBezTo>
                <a:close/>
                <a:moveTo>
                  <a:pt x="321" y="139"/>
                </a:moveTo>
                <a:cubicBezTo>
                  <a:pt x="316" y="120"/>
                  <a:pt x="316" y="120"/>
                  <a:pt x="316" y="120"/>
                </a:cubicBezTo>
                <a:cubicBezTo>
                  <a:pt x="317" y="120"/>
                  <a:pt x="318" y="120"/>
                  <a:pt x="319" y="120"/>
                </a:cubicBezTo>
                <a:cubicBezTo>
                  <a:pt x="324" y="120"/>
                  <a:pt x="329" y="121"/>
                  <a:pt x="334" y="124"/>
                </a:cubicBezTo>
                <a:cubicBezTo>
                  <a:pt x="321" y="139"/>
                  <a:pt x="321" y="139"/>
                  <a:pt x="321" y="139"/>
                </a:cubicBezTo>
                <a:close/>
                <a:moveTo>
                  <a:pt x="310" y="145"/>
                </a:moveTo>
                <a:cubicBezTo>
                  <a:pt x="289" y="146"/>
                  <a:pt x="289" y="146"/>
                  <a:pt x="289" y="146"/>
                </a:cubicBezTo>
                <a:cubicBezTo>
                  <a:pt x="290" y="139"/>
                  <a:pt x="293" y="133"/>
                  <a:pt x="298" y="128"/>
                </a:cubicBezTo>
                <a:cubicBezTo>
                  <a:pt x="298" y="128"/>
                  <a:pt x="298" y="128"/>
                  <a:pt x="299" y="127"/>
                </a:cubicBezTo>
                <a:cubicBezTo>
                  <a:pt x="310" y="145"/>
                  <a:pt x="310" y="145"/>
                  <a:pt x="310" y="145"/>
                </a:cubicBezTo>
                <a:close/>
                <a:moveTo>
                  <a:pt x="311" y="158"/>
                </a:moveTo>
                <a:cubicBezTo>
                  <a:pt x="305" y="175"/>
                  <a:pt x="305" y="175"/>
                  <a:pt x="305" y="175"/>
                </a:cubicBezTo>
                <a:cubicBezTo>
                  <a:pt x="302" y="174"/>
                  <a:pt x="300" y="172"/>
                  <a:pt x="298" y="170"/>
                </a:cubicBezTo>
                <a:cubicBezTo>
                  <a:pt x="296" y="168"/>
                  <a:pt x="294" y="166"/>
                  <a:pt x="293" y="164"/>
                </a:cubicBezTo>
                <a:cubicBezTo>
                  <a:pt x="311" y="158"/>
                  <a:pt x="311" y="158"/>
                  <a:pt x="311" y="158"/>
                </a:cubicBezTo>
                <a:close/>
                <a:moveTo>
                  <a:pt x="81" y="142"/>
                </a:moveTo>
                <a:cubicBezTo>
                  <a:pt x="95" y="130"/>
                  <a:pt x="95" y="130"/>
                  <a:pt x="95" y="130"/>
                </a:cubicBezTo>
                <a:cubicBezTo>
                  <a:pt x="97" y="133"/>
                  <a:pt x="97" y="133"/>
                  <a:pt x="97" y="133"/>
                </a:cubicBezTo>
                <a:cubicBezTo>
                  <a:pt x="83" y="145"/>
                  <a:pt x="83" y="145"/>
                  <a:pt x="83" y="145"/>
                </a:cubicBezTo>
                <a:cubicBezTo>
                  <a:pt x="83" y="144"/>
                  <a:pt x="82" y="143"/>
                  <a:pt x="81" y="142"/>
                </a:cubicBezTo>
                <a:close/>
                <a:moveTo>
                  <a:pt x="84" y="152"/>
                </a:moveTo>
                <a:cubicBezTo>
                  <a:pt x="100" y="161"/>
                  <a:pt x="100" y="161"/>
                  <a:pt x="100" y="161"/>
                </a:cubicBezTo>
                <a:cubicBezTo>
                  <a:pt x="98" y="164"/>
                  <a:pt x="98" y="164"/>
                  <a:pt x="98" y="164"/>
                </a:cubicBezTo>
                <a:cubicBezTo>
                  <a:pt x="82" y="155"/>
                  <a:pt x="82" y="155"/>
                  <a:pt x="82" y="155"/>
                </a:cubicBezTo>
                <a:cubicBezTo>
                  <a:pt x="83" y="154"/>
                  <a:pt x="84" y="153"/>
                  <a:pt x="84" y="152"/>
                </a:cubicBezTo>
                <a:close/>
                <a:moveTo>
                  <a:pt x="75" y="159"/>
                </a:moveTo>
                <a:cubicBezTo>
                  <a:pt x="73" y="176"/>
                  <a:pt x="73" y="176"/>
                  <a:pt x="73" y="176"/>
                </a:cubicBezTo>
                <a:cubicBezTo>
                  <a:pt x="69" y="176"/>
                  <a:pt x="69" y="176"/>
                  <a:pt x="69" y="176"/>
                </a:cubicBezTo>
                <a:cubicBezTo>
                  <a:pt x="72" y="158"/>
                  <a:pt x="72" y="158"/>
                  <a:pt x="72" y="158"/>
                </a:cubicBezTo>
                <a:cubicBezTo>
                  <a:pt x="73" y="159"/>
                  <a:pt x="74" y="159"/>
                  <a:pt x="75" y="159"/>
                </a:cubicBezTo>
                <a:cubicBezTo>
                  <a:pt x="75" y="159"/>
                  <a:pt x="75" y="159"/>
                  <a:pt x="75" y="159"/>
                </a:cubicBezTo>
                <a:close/>
                <a:moveTo>
                  <a:pt x="66" y="153"/>
                </a:moveTo>
                <a:cubicBezTo>
                  <a:pt x="49" y="156"/>
                  <a:pt x="49" y="156"/>
                  <a:pt x="49" y="156"/>
                </a:cubicBezTo>
                <a:cubicBezTo>
                  <a:pt x="48" y="153"/>
                  <a:pt x="48" y="153"/>
                  <a:pt x="48" y="153"/>
                </a:cubicBezTo>
                <a:cubicBezTo>
                  <a:pt x="66" y="149"/>
                  <a:pt x="66" y="149"/>
                  <a:pt x="66" y="149"/>
                </a:cubicBezTo>
                <a:cubicBezTo>
                  <a:pt x="66" y="149"/>
                  <a:pt x="66" y="149"/>
                  <a:pt x="66" y="149"/>
                </a:cubicBezTo>
                <a:cubicBezTo>
                  <a:pt x="66" y="151"/>
                  <a:pt x="66" y="152"/>
                  <a:pt x="66" y="153"/>
                </a:cubicBezTo>
                <a:close/>
                <a:moveTo>
                  <a:pt x="70" y="141"/>
                </a:moveTo>
                <a:cubicBezTo>
                  <a:pt x="63" y="125"/>
                  <a:pt x="63" y="125"/>
                  <a:pt x="63" y="125"/>
                </a:cubicBezTo>
                <a:cubicBezTo>
                  <a:pt x="66" y="123"/>
                  <a:pt x="66" y="123"/>
                  <a:pt x="66" y="123"/>
                </a:cubicBezTo>
                <a:cubicBezTo>
                  <a:pt x="73" y="140"/>
                  <a:pt x="73" y="140"/>
                  <a:pt x="73" y="140"/>
                </a:cubicBezTo>
                <a:cubicBezTo>
                  <a:pt x="72" y="140"/>
                  <a:pt x="71" y="141"/>
                  <a:pt x="70" y="141"/>
                </a:cubicBezTo>
                <a:close/>
                <a:moveTo>
                  <a:pt x="87" y="148"/>
                </a:moveTo>
                <a:cubicBezTo>
                  <a:pt x="103" y="138"/>
                  <a:pt x="103" y="138"/>
                  <a:pt x="103" y="138"/>
                </a:cubicBezTo>
                <a:cubicBezTo>
                  <a:pt x="104" y="142"/>
                  <a:pt x="105" y="145"/>
                  <a:pt x="105" y="149"/>
                </a:cubicBezTo>
                <a:cubicBezTo>
                  <a:pt x="105" y="151"/>
                  <a:pt x="105" y="153"/>
                  <a:pt x="104" y="154"/>
                </a:cubicBezTo>
                <a:cubicBezTo>
                  <a:pt x="87" y="148"/>
                  <a:pt x="87" y="148"/>
                  <a:pt x="87" y="148"/>
                </a:cubicBezTo>
                <a:close/>
                <a:moveTo>
                  <a:pt x="95" y="171"/>
                </a:moveTo>
                <a:cubicBezTo>
                  <a:pt x="91" y="175"/>
                  <a:pt x="86" y="177"/>
                  <a:pt x="80" y="178"/>
                </a:cubicBezTo>
                <a:cubicBezTo>
                  <a:pt x="80" y="159"/>
                  <a:pt x="80" y="159"/>
                  <a:pt x="80" y="159"/>
                </a:cubicBezTo>
                <a:cubicBezTo>
                  <a:pt x="95" y="171"/>
                  <a:pt x="95" y="171"/>
                  <a:pt x="95" y="171"/>
                </a:cubicBezTo>
                <a:close/>
                <a:moveTo>
                  <a:pt x="78" y="139"/>
                </a:moveTo>
                <a:cubicBezTo>
                  <a:pt x="73" y="120"/>
                  <a:pt x="73" y="120"/>
                  <a:pt x="73" y="120"/>
                </a:cubicBezTo>
                <a:cubicBezTo>
                  <a:pt x="73" y="120"/>
                  <a:pt x="74" y="120"/>
                  <a:pt x="75" y="120"/>
                </a:cubicBezTo>
                <a:cubicBezTo>
                  <a:pt x="81" y="120"/>
                  <a:pt x="86" y="121"/>
                  <a:pt x="90" y="124"/>
                </a:cubicBezTo>
                <a:cubicBezTo>
                  <a:pt x="78" y="139"/>
                  <a:pt x="78" y="139"/>
                  <a:pt x="78" y="139"/>
                </a:cubicBezTo>
                <a:close/>
                <a:moveTo>
                  <a:pt x="66" y="145"/>
                </a:moveTo>
                <a:cubicBezTo>
                  <a:pt x="46" y="146"/>
                  <a:pt x="46" y="146"/>
                  <a:pt x="46" y="146"/>
                </a:cubicBezTo>
                <a:cubicBezTo>
                  <a:pt x="47" y="139"/>
                  <a:pt x="50" y="133"/>
                  <a:pt x="54" y="128"/>
                </a:cubicBezTo>
                <a:cubicBezTo>
                  <a:pt x="55" y="128"/>
                  <a:pt x="55" y="128"/>
                  <a:pt x="55" y="127"/>
                </a:cubicBezTo>
                <a:cubicBezTo>
                  <a:pt x="66" y="145"/>
                  <a:pt x="66" y="145"/>
                  <a:pt x="66" y="145"/>
                </a:cubicBezTo>
                <a:close/>
                <a:moveTo>
                  <a:pt x="67" y="158"/>
                </a:moveTo>
                <a:cubicBezTo>
                  <a:pt x="61" y="175"/>
                  <a:pt x="61" y="175"/>
                  <a:pt x="61" y="175"/>
                </a:cubicBezTo>
                <a:cubicBezTo>
                  <a:pt x="59" y="174"/>
                  <a:pt x="56" y="172"/>
                  <a:pt x="54" y="170"/>
                </a:cubicBezTo>
                <a:cubicBezTo>
                  <a:pt x="53" y="168"/>
                  <a:pt x="51" y="166"/>
                  <a:pt x="50" y="164"/>
                </a:cubicBezTo>
                <a:lnTo>
                  <a:pt x="67" y="15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4"/>
          <p:cNvSpPr>
            <a:spLocks noEditPoints="1"/>
          </p:cNvSpPr>
          <p:nvPr/>
        </p:nvSpPr>
        <p:spPr bwMode="auto">
          <a:xfrm>
            <a:off x="3347720" y="1322070"/>
            <a:ext cx="287020" cy="129540"/>
          </a:xfrm>
          <a:custGeom>
            <a:avLst/>
            <a:gdLst>
              <a:gd name="T0" fmla="*/ 21 w 293"/>
              <a:gd name="T1" fmla="*/ 6 h 146"/>
              <a:gd name="T2" fmla="*/ 279 w 293"/>
              <a:gd name="T3" fmla="*/ 73 h 146"/>
              <a:gd name="T4" fmla="*/ 288 w 293"/>
              <a:gd name="T5" fmla="*/ 124 h 146"/>
              <a:gd name="T6" fmla="*/ 260 w 293"/>
              <a:gd name="T7" fmla="*/ 99 h 146"/>
              <a:gd name="T8" fmla="*/ 209 w 293"/>
              <a:gd name="T9" fmla="*/ 121 h 146"/>
              <a:gd name="T10" fmla="*/ 78 w 293"/>
              <a:gd name="T11" fmla="*/ 121 h 146"/>
              <a:gd name="T12" fmla="*/ 26 w 293"/>
              <a:gd name="T13" fmla="*/ 99 h 146"/>
              <a:gd name="T14" fmla="*/ 15 w 293"/>
              <a:gd name="T15" fmla="*/ 131 h 146"/>
              <a:gd name="T16" fmla="*/ 9 w 293"/>
              <a:gd name="T17" fmla="*/ 67 h 146"/>
              <a:gd name="T18" fmla="*/ 10 w 293"/>
              <a:gd name="T19" fmla="*/ 61 h 146"/>
              <a:gd name="T20" fmla="*/ 79 w 293"/>
              <a:gd name="T21" fmla="*/ 15 h 146"/>
              <a:gd name="T22" fmla="*/ 39 w 293"/>
              <a:gd name="T23" fmla="*/ 55 h 146"/>
              <a:gd name="T24" fmla="*/ 140 w 293"/>
              <a:gd name="T25" fmla="*/ 55 h 146"/>
              <a:gd name="T26" fmla="*/ 158 w 293"/>
              <a:gd name="T27" fmla="*/ 15 h 146"/>
              <a:gd name="T28" fmla="*/ 231 w 293"/>
              <a:gd name="T29" fmla="*/ 51 h 146"/>
              <a:gd name="T30" fmla="*/ 150 w 293"/>
              <a:gd name="T31" fmla="*/ 11 h 146"/>
              <a:gd name="T32" fmla="*/ 85 w 293"/>
              <a:gd name="T33" fmla="*/ 123 h 146"/>
              <a:gd name="T34" fmla="*/ 83 w 293"/>
              <a:gd name="T35" fmla="*/ 72 h 146"/>
              <a:gd name="T36" fmla="*/ 83 w 293"/>
              <a:gd name="T37" fmla="*/ 78 h 146"/>
              <a:gd name="T38" fmla="*/ 84 w 293"/>
              <a:gd name="T39" fmla="*/ 124 h 146"/>
              <a:gd name="T40" fmla="*/ 150 w 293"/>
              <a:gd name="T41" fmla="*/ 123 h 146"/>
              <a:gd name="T42" fmla="*/ 238 w 293"/>
              <a:gd name="T43" fmla="*/ 72 h 146"/>
              <a:gd name="T44" fmla="*/ 126 w 293"/>
              <a:gd name="T45" fmla="*/ 64 h 146"/>
              <a:gd name="T46" fmla="*/ 126 w 293"/>
              <a:gd name="T47" fmla="*/ 70 h 146"/>
              <a:gd name="T48" fmla="*/ 140 w 293"/>
              <a:gd name="T49" fmla="*/ 67 h 146"/>
              <a:gd name="T50" fmla="*/ 165 w 293"/>
              <a:gd name="T51" fmla="*/ 64 h 146"/>
              <a:gd name="T52" fmla="*/ 165 w 293"/>
              <a:gd name="T53" fmla="*/ 70 h 146"/>
              <a:gd name="T54" fmla="*/ 179 w 293"/>
              <a:gd name="T55" fmla="*/ 67 h 146"/>
              <a:gd name="T56" fmla="*/ 275 w 293"/>
              <a:gd name="T57" fmla="*/ 75 h 146"/>
              <a:gd name="T58" fmla="*/ 262 w 293"/>
              <a:gd name="T59" fmla="*/ 82 h 146"/>
              <a:gd name="T60" fmla="*/ 275 w 293"/>
              <a:gd name="T61" fmla="*/ 75 h 146"/>
              <a:gd name="T62" fmla="*/ 9 w 293"/>
              <a:gd name="T63" fmla="*/ 77 h 146"/>
              <a:gd name="T64" fmla="*/ 17 w 293"/>
              <a:gd name="T65" fmla="*/ 78 h 146"/>
              <a:gd name="T66" fmla="*/ 17 w 293"/>
              <a:gd name="T67" fmla="*/ 83 h 146"/>
              <a:gd name="T68" fmla="*/ 30 w 293"/>
              <a:gd name="T69" fmla="*/ 103 h 146"/>
              <a:gd name="T70" fmla="*/ 48 w 293"/>
              <a:gd name="T71" fmla="*/ 146 h 146"/>
              <a:gd name="T72" fmla="*/ 66 w 293"/>
              <a:gd name="T73" fmla="*/ 103 h 146"/>
              <a:gd name="T74" fmla="*/ 48 w 293"/>
              <a:gd name="T75" fmla="*/ 109 h 146"/>
              <a:gd name="T76" fmla="*/ 39 w 293"/>
              <a:gd name="T77" fmla="*/ 129 h 146"/>
              <a:gd name="T78" fmla="*/ 59 w 293"/>
              <a:gd name="T79" fmla="*/ 121 h 146"/>
              <a:gd name="T80" fmla="*/ 221 w 293"/>
              <a:gd name="T81" fmla="*/ 103 h 146"/>
              <a:gd name="T82" fmla="*/ 239 w 293"/>
              <a:gd name="T83" fmla="*/ 146 h 146"/>
              <a:gd name="T84" fmla="*/ 257 w 293"/>
              <a:gd name="T85" fmla="*/ 103 h 146"/>
              <a:gd name="T86" fmla="*/ 239 w 293"/>
              <a:gd name="T87" fmla="*/ 109 h 146"/>
              <a:gd name="T88" fmla="*/ 231 w 293"/>
              <a:gd name="T89" fmla="*/ 129 h 146"/>
              <a:gd name="T90" fmla="*/ 251 w 293"/>
              <a:gd name="T9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146">
                <a:moveTo>
                  <a:pt x="0" y="84"/>
                </a:moveTo>
                <a:cubicBezTo>
                  <a:pt x="2" y="84"/>
                  <a:pt x="4" y="84"/>
                  <a:pt x="6" y="83"/>
                </a:cubicBezTo>
                <a:cubicBezTo>
                  <a:pt x="6" y="49"/>
                  <a:pt x="11" y="22"/>
                  <a:pt x="21" y="6"/>
                </a:cubicBezTo>
                <a:cubicBezTo>
                  <a:pt x="79" y="3"/>
                  <a:pt x="137" y="0"/>
                  <a:pt x="195" y="6"/>
                </a:cubicBezTo>
                <a:cubicBezTo>
                  <a:pt x="214" y="17"/>
                  <a:pt x="229" y="32"/>
                  <a:pt x="242" y="51"/>
                </a:cubicBezTo>
                <a:cubicBezTo>
                  <a:pt x="255" y="56"/>
                  <a:pt x="268" y="63"/>
                  <a:pt x="279" y="73"/>
                </a:cubicBezTo>
                <a:cubicBezTo>
                  <a:pt x="282" y="79"/>
                  <a:pt x="284" y="86"/>
                  <a:pt x="286" y="92"/>
                </a:cubicBezTo>
                <a:cubicBezTo>
                  <a:pt x="288" y="93"/>
                  <a:pt x="290" y="94"/>
                  <a:pt x="292" y="96"/>
                </a:cubicBezTo>
                <a:cubicBezTo>
                  <a:pt x="293" y="107"/>
                  <a:pt x="292" y="117"/>
                  <a:pt x="288" y="124"/>
                </a:cubicBezTo>
                <a:cubicBezTo>
                  <a:pt x="268" y="130"/>
                  <a:pt x="268" y="130"/>
                  <a:pt x="268" y="130"/>
                </a:cubicBezTo>
                <a:cubicBezTo>
                  <a:pt x="269" y="127"/>
                  <a:pt x="269" y="124"/>
                  <a:pt x="269" y="121"/>
                </a:cubicBezTo>
                <a:cubicBezTo>
                  <a:pt x="269" y="113"/>
                  <a:pt x="266" y="105"/>
                  <a:pt x="260" y="99"/>
                </a:cubicBezTo>
                <a:cubicBezTo>
                  <a:pt x="255" y="94"/>
                  <a:pt x="247" y="91"/>
                  <a:pt x="239" y="91"/>
                </a:cubicBezTo>
                <a:cubicBezTo>
                  <a:pt x="231" y="91"/>
                  <a:pt x="223" y="94"/>
                  <a:pt x="218" y="99"/>
                </a:cubicBezTo>
                <a:cubicBezTo>
                  <a:pt x="212" y="105"/>
                  <a:pt x="209" y="113"/>
                  <a:pt x="209" y="121"/>
                </a:cubicBezTo>
                <a:cubicBezTo>
                  <a:pt x="209" y="124"/>
                  <a:pt x="209" y="128"/>
                  <a:pt x="210" y="131"/>
                </a:cubicBezTo>
                <a:cubicBezTo>
                  <a:pt x="76" y="131"/>
                  <a:pt x="76" y="131"/>
                  <a:pt x="76" y="131"/>
                </a:cubicBezTo>
                <a:cubicBezTo>
                  <a:pt x="77" y="128"/>
                  <a:pt x="78" y="124"/>
                  <a:pt x="78" y="121"/>
                </a:cubicBezTo>
                <a:cubicBezTo>
                  <a:pt x="78" y="113"/>
                  <a:pt x="75" y="105"/>
                  <a:pt x="69" y="99"/>
                </a:cubicBezTo>
                <a:cubicBezTo>
                  <a:pt x="64" y="94"/>
                  <a:pt x="56" y="91"/>
                  <a:pt x="48" y="91"/>
                </a:cubicBezTo>
                <a:cubicBezTo>
                  <a:pt x="39" y="91"/>
                  <a:pt x="32" y="94"/>
                  <a:pt x="26" y="99"/>
                </a:cubicBezTo>
                <a:cubicBezTo>
                  <a:pt x="21" y="105"/>
                  <a:pt x="17" y="113"/>
                  <a:pt x="17" y="121"/>
                </a:cubicBezTo>
                <a:cubicBezTo>
                  <a:pt x="17" y="124"/>
                  <a:pt x="18" y="128"/>
                  <a:pt x="19" y="131"/>
                </a:cubicBezTo>
                <a:cubicBezTo>
                  <a:pt x="15" y="131"/>
                  <a:pt x="15" y="131"/>
                  <a:pt x="15" y="131"/>
                </a:cubicBezTo>
                <a:cubicBezTo>
                  <a:pt x="1" y="118"/>
                  <a:pt x="2" y="102"/>
                  <a:pt x="0" y="84"/>
                </a:cubicBezTo>
                <a:close/>
                <a:moveTo>
                  <a:pt x="10" y="61"/>
                </a:moveTo>
                <a:cubicBezTo>
                  <a:pt x="9" y="63"/>
                  <a:pt x="9" y="65"/>
                  <a:pt x="9" y="67"/>
                </a:cubicBezTo>
                <a:cubicBezTo>
                  <a:pt x="17" y="67"/>
                  <a:pt x="17" y="67"/>
                  <a:pt x="17" y="67"/>
                </a:cubicBezTo>
                <a:cubicBezTo>
                  <a:pt x="17" y="61"/>
                  <a:pt x="17" y="61"/>
                  <a:pt x="17" y="61"/>
                </a:cubicBezTo>
                <a:cubicBezTo>
                  <a:pt x="14" y="61"/>
                  <a:pt x="12" y="61"/>
                  <a:pt x="10" y="61"/>
                </a:cubicBezTo>
                <a:close/>
                <a:moveTo>
                  <a:pt x="39" y="55"/>
                </a:moveTo>
                <a:cubicBezTo>
                  <a:pt x="78" y="55"/>
                  <a:pt x="78" y="55"/>
                  <a:pt x="78" y="55"/>
                </a:cubicBezTo>
                <a:cubicBezTo>
                  <a:pt x="79" y="15"/>
                  <a:pt x="79" y="15"/>
                  <a:pt x="79" y="15"/>
                </a:cubicBezTo>
                <a:cubicBezTo>
                  <a:pt x="63" y="15"/>
                  <a:pt x="47" y="16"/>
                  <a:pt x="32" y="17"/>
                </a:cubicBezTo>
                <a:cubicBezTo>
                  <a:pt x="31" y="27"/>
                  <a:pt x="30" y="37"/>
                  <a:pt x="30" y="47"/>
                </a:cubicBezTo>
                <a:cubicBezTo>
                  <a:pt x="33" y="50"/>
                  <a:pt x="36" y="53"/>
                  <a:pt x="39" y="55"/>
                </a:cubicBezTo>
                <a:close/>
                <a:moveTo>
                  <a:pt x="90" y="14"/>
                </a:moveTo>
                <a:cubicBezTo>
                  <a:pt x="90" y="55"/>
                  <a:pt x="90" y="55"/>
                  <a:pt x="90" y="55"/>
                </a:cubicBezTo>
                <a:cubicBezTo>
                  <a:pt x="140" y="55"/>
                  <a:pt x="140" y="55"/>
                  <a:pt x="140" y="55"/>
                </a:cubicBezTo>
                <a:cubicBezTo>
                  <a:pt x="140" y="14"/>
                  <a:pt x="140" y="14"/>
                  <a:pt x="140" y="14"/>
                </a:cubicBezTo>
                <a:cubicBezTo>
                  <a:pt x="123" y="14"/>
                  <a:pt x="106" y="14"/>
                  <a:pt x="90" y="14"/>
                </a:cubicBezTo>
                <a:close/>
                <a:moveTo>
                  <a:pt x="158" y="15"/>
                </a:moveTo>
                <a:cubicBezTo>
                  <a:pt x="160" y="55"/>
                  <a:pt x="160" y="55"/>
                  <a:pt x="160" y="55"/>
                </a:cubicBezTo>
                <a:cubicBezTo>
                  <a:pt x="227" y="54"/>
                  <a:pt x="227" y="54"/>
                  <a:pt x="227" y="54"/>
                </a:cubicBezTo>
                <a:cubicBezTo>
                  <a:pt x="228" y="53"/>
                  <a:pt x="230" y="52"/>
                  <a:pt x="231" y="51"/>
                </a:cubicBezTo>
                <a:cubicBezTo>
                  <a:pt x="220" y="37"/>
                  <a:pt x="209" y="25"/>
                  <a:pt x="193" y="17"/>
                </a:cubicBezTo>
                <a:cubicBezTo>
                  <a:pt x="182" y="16"/>
                  <a:pt x="170" y="15"/>
                  <a:pt x="158" y="15"/>
                </a:cubicBezTo>
                <a:close/>
                <a:moveTo>
                  <a:pt x="150" y="11"/>
                </a:moveTo>
                <a:cubicBezTo>
                  <a:pt x="148" y="11"/>
                  <a:pt x="148" y="11"/>
                  <a:pt x="148" y="11"/>
                </a:cubicBezTo>
                <a:cubicBezTo>
                  <a:pt x="148" y="123"/>
                  <a:pt x="148" y="123"/>
                  <a:pt x="148" y="123"/>
                </a:cubicBezTo>
                <a:cubicBezTo>
                  <a:pt x="85" y="123"/>
                  <a:pt x="85" y="123"/>
                  <a:pt x="85" y="123"/>
                </a:cubicBezTo>
                <a:cubicBezTo>
                  <a:pt x="85" y="13"/>
                  <a:pt x="85" y="13"/>
                  <a:pt x="85" y="13"/>
                </a:cubicBezTo>
                <a:cubicBezTo>
                  <a:pt x="83" y="13"/>
                  <a:pt x="83" y="13"/>
                  <a:pt x="83" y="13"/>
                </a:cubicBezTo>
                <a:cubicBezTo>
                  <a:pt x="83" y="72"/>
                  <a:pt x="83" y="72"/>
                  <a:pt x="83" y="72"/>
                </a:cubicBezTo>
                <a:cubicBezTo>
                  <a:pt x="27" y="72"/>
                  <a:pt x="27" y="72"/>
                  <a:pt x="27" y="72"/>
                </a:cubicBezTo>
                <a:cubicBezTo>
                  <a:pt x="27" y="78"/>
                  <a:pt x="27" y="78"/>
                  <a:pt x="27" y="78"/>
                </a:cubicBezTo>
                <a:cubicBezTo>
                  <a:pt x="83" y="78"/>
                  <a:pt x="83" y="78"/>
                  <a:pt x="83" y="78"/>
                </a:cubicBezTo>
                <a:cubicBezTo>
                  <a:pt x="83" y="123"/>
                  <a:pt x="83" y="123"/>
                  <a:pt x="83" y="123"/>
                </a:cubicBezTo>
                <a:cubicBezTo>
                  <a:pt x="83" y="124"/>
                  <a:pt x="83" y="124"/>
                  <a:pt x="83" y="124"/>
                </a:cubicBezTo>
                <a:cubicBezTo>
                  <a:pt x="84" y="124"/>
                  <a:pt x="84" y="124"/>
                  <a:pt x="84" y="124"/>
                </a:cubicBezTo>
                <a:cubicBezTo>
                  <a:pt x="149" y="124"/>
                  <a:pt x="149" y="124"/>
                  <a:pt x="149" y="124"/>
                </a:cubicBezTo>
                <a:cubicBezTo>
                  <a:pt x="150" y="124"/>
                  <a:pt x="150" y="124"/>
                  <a:pt x="150" y="124"/>
                </a:cubicBezTo>
                <a:cubicBezTo>
                  <a:pt x="150" y="123"/>
                  <a:pt x="150" y="123"/>
                  <a:pt x="150" y="123"/>
                </a:cubicBezTo>
                <a:cubicBezTo>
                  <a:pt x="150" y="74"/>
                  <a:pt x="150" y="74"/>
                  <a:pt x="150" y="74"/>
                </a:cubicBezTo>
                <a:cubicBezTo>
                  <a:pt x="238" y="74"/>
                  <a:pt x="238" y="74"/>
                  <a:pt x="238" y="74"/>
                </a:cubicBezTo>
                <a:cubicBezTo>
                  <a:pt x="238" y="72"/>
                  <a:pt x="238" y="72"/>
                  <a:pt x="238" y="72"/>
                </a:cubicBezTo>
                <a:cubicBezTo>
                  <a:pt x="150" y="72"/>
                  <a:pt x="150" y="72"/>
                  <a:pt x="150" y="72"/>
                </a:cubicBezTo>
                <a:cubicBezTo>
                  <a:pt x="150" y="11"/>
                  <a:pt x="150" y="11"/>
                  <a:pt x="150" y="11"/>
                </a:cubicBezTo>
                <a:close/>
                <a:moveTo>
                  <a:pt x="126" y="64"/>
                </a:moveTo>
                <a:cubicBezTo>
                  <a:pt x="124" y="64"/>
                  <a:pt x="123" y="65"/>
                  <a:pt x="123" y="67"/>
                </a:cubicBezTo>
                <a:cubicBezTo>
                  <a:pt x="123" y="67"/>
                  <a:pt x="123" y="67"/>
                  <a:pt x="123" y="67"/>
                </a:cubicBezTo>
                <a:cubicBezTo>
                  <a:pt x="123" y="68"/>
                  <a:pt x="124" y="70"/>
                  <a:pt x="126" y="70"/>
                </a:cubicBezTo>
                <a:cubicBezTo>
                  <a:pt x="137" y="70"/>
                  <a:pt x="137" y="70"/>
                  <a:pt x="137" y="70"/>
                </a:cubicBezTo>
                <a:cubicBezTo>
                  <a:pt x="139" y="70"/>
                  <a:pt x="140" y="68"/>
                  <a:pt x="140" y="67"/>
                </a:cubicBezTo>
                <a:cubicBezTo>
                  <a:pt x="140" y="67"/>
                  <a:pt x="140" y="67"/>
                  <a:pt x="140" y="67"/>
                </a:cubicBezTo>
                <a:cubicBezTo>
                  <a:pt x="140" y="65"/>
                  <a:pt x="139" y="64"/>
                  <a:pt x="137" y="64"/>
                </a:cubicBezTo>
                <a:cubicBezTo>
                  <a:pt x="126" y="64"/>
                  <a:pt x="126" y="64"/>
                  <a:pt x="126" y="64"/>
                </a:cubicBezTo>
                <a:close/>
                <a:moveTo>
                  <a:pt x="165" y="64"/>
                </a:moveTo>
                <a:cubicBezTo>
                  <a:pt x="163" y="64"/>
                  <a:pt x="162" y="65"/>
                  <a:pt x="162" y="67"/>
                </a:cubicBezTo>
                <a:cubicBezTo>
                  <a:pt x="162" y="67"/>
                  <a:pt x="162" y="67"/>
                  <a:pt x="162" y="67"/>
                </a:cubicBezTo>
                <a:cubicBezTo>
                  <a:pt x="162" y="68"/>
                  <a:pt x="163" y="70"/>
                  <a:pt x="165" y="70"/>
                </a:cubicBezTo>
                <a:cubicBezTo>
                  <a:pt x="176" y="70"/>
                  <a:pt x="176" y="70"/>
                  <a:pt x="176" y="70"/>
                </a:cubicBezTo>
                <a:cubicBezTo>
                  <a:pt x="178" y="70"/>
                  <a:pt x="179" y="68"/>
                  <a:pt x="179" y="67"/>
                </a:cubicBezTo>
                <a:cubicBezTo>
                  <a:pt x="179" y="67"/>
                  <a:pt x="179" y="67"/>
                  <a:pt x="179" y="67"/>
                </a:cubicBezTo>
                <a:cubicBezTo>
                  <a:pt x="179" y="65"/>
                  <a:pt x="178" y="64"/>
                  <a:pt x="176" y="64"/>
                </a:cubicBezTo>
                <a:cubicBezTo>
                  <a:pt x="165" y="64"/>
                  <a:pt x="165" y="64"/>
                  <a:pt x="165" y="64"/>
                </a:cubicBezTo>
                <a:close/>
                <a:moveTo>
                  <a:pt x="275" y="75"/>
                </a:moveTo>
                <a:cubicBezTo>
                  <a:pt x="249" y="72"/>
                  <a:pt x="249" y="72"/>
                  <a:pt x="249" y="72"/>
                </a:cubicBezTo>
                <a:cubicBezTo>
                  <a:pt x="250" y="79"/>
                  <a:pt x="250" y="79"/>
                  <a:pt x="250" y="79"/>
                </a:cubicBezTo>
                <a:cubicBezTo>
                  <a:pt x="262" y="82"/>
                  <a:pt x="262" y="82"/>
                  <a:pt x="262" y="82"/>
                </a:cubicBezTo>
                <a:cubicBezTo>
                  <a:pt x="262" y="82"/>
                  <a:pt x="263" y="85"/>
                  <a:pt x="266" y="87"/>
                </a:cubicBezTo>
                <a:cubicBezTo>
                  <a:pt x="269" y="88"/>
                  <a:pt x="278" y="88"/>
                  <a:pt x="278" y="88"/>
                </a:cubicBezTo>
                <a:cubicBezTo>
                  <a:pt x="275" y="75"/>
                  <a:pt x="275" y="75"/>
                  <a:pt x="275" y="75"/>
                </a:cubicBezTo>
                <a:close/>
                <a:moveTo>
                  <a:pt x="17" y="69"/>
                </a:moveTo>
                <a:cubicBezTo>
                  <a:pt x="9" y="69"/>
                  <a:pt x="9" y="69"/>
                  <a:pt x="9" y="69"/>
                </a:cubicBezTo>
                <a:cubicBezTo>
                  <a:pt x="9" y="71"/>
                  <a:pt x="9" y="74"/>
                  <a:pt x="9" y="77"/>
                </a:cubicBezTo>
                <a:cubicBezTo>
                  <a:pt x="17" y="77"/>
                  <a:pt x="17" y="77"/>
                  <a:pt x="17" y="77"/>
                </a:cubicBezTo>
                <a:cubicBezTo>
                  <a:pt x="17" y="69"/>
                  <a:pt x="17" y="69"/>
                  <a:pt x="17" y="69"/>
                </a:cubicBezTo>
                <a:close/>
                <a:moveTo>
                  <a:pt x="17" y="78"/>
                </a:moveTo>
                <a:cubicBezTo>
                  <a:pt x="9" y="78"/>
                  <a:pt x="9" y="78"/>
                  <a:pt x="9" y="78"/>
                </a:cubicBezTo>
                <a:cubicBezTo>
                  <a:pt x="9" y="80"/>
                  <a:pt x="9" y="82"/>
                  <a:pt x="9" y="83"/>
                </a:cubicBezTo>
                <a:cubicBezTo>
                  <a:pt x="12" y="83"/>
                  <a:pt x="14" y="83"/>
                  <a:pt x="17" y="83"/>
                </a:cubicBezTo>
                <a:cubicBezTo>
                  <a:pt x="17" y="78"/>
                  <a:pt x="17" y="78"/>
                  <a:pt x="17" y="78"/>
                </a:cubicBezTo>
                <a:close/>
                <a:moveTo>
                  <a:pt x="48" y="95"/>
                </a:moveTo>
                <a:cubicBezTo>
                  <a:pt x="41" y="95"/>
                  <a:pt x="34" y="98"/>
                  <a:pt x="30" y="103"/>
                </a:cubicBezTo>
                <a:cubicBezTo>
                  <a:pt x="25" y="108"/>
                  <a:pt x="22" y="114"/>
                  <a:pt x="22" y="121"/>
                </a:cubicBezTo>
                <a:cubicBezTo>
                  <a:pt x="22" y="128"/>
                  <a:pt x="25" y="134"/>
                  <a:pt x="30" y="139"/>
                </a:cubicBezTo>
                <a:cubicBezTo>
                  <a:pt x="34" y="144"/>
                  <a:pt x="41" y="146"/>
                  <a:pt x="48" y="146"/>
                </a:cubicBezTo>
                <a:cubicBezTo>
                  <a:pt x="55" y="146"/>
                  <a:pt x="61" y="144"/>
                  <a:pt x="66" y="139"/>
                </a:cubicBezTo>
                <a:cubicBezTo>
                  <a:pt x="70" y="134"/>
                  <a:pt x="73" y="128"/>
                  <a:pt x="73" y="121"/>
                </a:cubicBezTo>
                <a:cubicBezTo>
                  <a:pt x="73" y="114"/>
                  <a:pt x="70" y="108"/>
                  <a:pt x="66" y="103"/>
                </a:cubicBezTo>
                <a:cubicBezTo>
                  <a:pt x="61" y="98"/>
                  <a:pt x="55" y="95"/>
                  <a:pt x="48" y="95"/>
                </a:cubicBezTo>
                <a:close/>
                <a:moveTo>
                  <a:pt x="56" y="113"/>
                </a:moveTo>
                <a:cubicBezTo>
                  <a:pt x="54" y="110"/>
                  <a:pt x="51" y="109"/>
                  <a:pt x="48" y="109"/>
                </a:cubicBezTo>
                <a:cubicBezTo>
                  <a:pt x="44" y="109"/>
                  <a:pt x="41" y="110"/>
                  <a:pt x="39" y="113"/>
                </a:cubicBezTo>
                <a:cubicBezTo>
                  <a:pt x="37" y="115"/>
                  <a:pt x="36" y="118"/>
                  <a:pt x="36" y="121"/>
                </a:cubicBezTo>
                <a:cubicBezTo>
                  <a:pt x="36" y="124"/>
                  <a:pt x="37" y="127"/>
                  <a:pt x="39" y="129"/>
                </a:cubicBezTo>
                <a:cubicBezTo>
                  <a:pt x="41" y="132"/>
                  <a:pt x="44" y="133"/>
                  <a:pt x="48" y="133"/>
                </a:cubicBezTo>
                <a:cubicBezTo>
                  <a:pt x="51" y="133"/>
                  <a:pt x="54" y="132"/>
                  <a:pt x="56" y="129"/>
                </a:cubicBezTo>
                <a:cubicBezTo>
                  <a:pt x="58" y="127"/>
                  <a:pt x="59" y="124"/>
                  <a:pt x="59" y="121"/>
                </a:cubicBezTo>
                <a:cubicBezTo>
                  <a:pt x="59" y="118"/>
                  <a:pt x="58" y="115"/>
                  <a:pt x="56" y="113"/>
                </a:cubicBezTo>
                <a:close/>
                <a:moveTo>
                  <a:pt x="239" y="95"/>
                </a:moveTo>
                <a:cubicBezTo>
                  <a:pt x="232" y="95"/>
                  <a:pt x="226" y="98"/>
                  <a:pt x="221" y="103"/>
                </a:cubicBezTo>
                <a:cubicBezTo>
                  <a:pt x="216" y="108"/>
                  <a:pt x="214" y="114"/>
                  <a:pt x="214" y="121"/>
                </a:cubicBezTo>
                <a:cubicBezTo>
                  <a:pt x="214" y="128"/>
                  <a:pt x="216" y="134"/>
                  <a:pt x="221" y="139"/>
                </a:cubicBezTo>
                <a:cubicBezTo>
                  <a:pt x="226" y="144"/>
                  <a:pt x="232" y="146"/>
                  <a:pt x="239" y="146"/>
                </a:cubicBezTo>
                <a:cubicBezTo>
                  <a:pt x="246" y="146"/>
                  <a:pt x="252" y="144"/>
                  <a:pt x="257" y="139"/>
                </a:cubicBezTo>
                <a:cubicBezTo>
                  <a:pt x="262" y="134"/>
                  <a:pt x="264" y="128"/>
                  <a:pt x="264" y="121"/>
                </a:cubicBezTo>
                <a:cubicBezTo>
                  <a:pt x="264" y="114"/>
                  <a:pt x="262" y="108"/>
                  <a:pt x="257" y="103"/>
                </a:cubicBezTo>
                <a:cubicBezTo>
                  <a:pt x="252" y="98"/>
                  <a:pt x="246" y="95"/>
                  <a:pt x="239" y="95"/>
                </a:cubicBezTo>
                <a:close/>
                <a:moveTo>
                  <a:pt x="247" y="113"/>
                </a:moveTo>
                <a:cubicBezTo>
                  <a:pt x="245" y="110"/>
                  <a:pt x="242" y="109"/>
                  <a:pt x="239" y="109"/>
                </a:cubicBezTo>
                <a:cubicBezTo>
                  <a:pt x="236" y="109"/>
                  <a:pt x="233" y="110"/>
                  <a:pt x="231" y="113"/>
                </a:cubicBezTo>
                <a:cubicBezTo>
                  <a:pt x="228" y="115"/>
                  <a:pt x="227" y="118"/>
                  <a:pt x="227" y="121"/>
                </a:cubicBezTo>
                <a:cubicBezTo>
                  <a:pt x="227" y="124"/>
                  <a:pt x="228" y="127"/>
                  <a:pt x="231" y="129"/>
                </a:cubicBezTo>
                <a:cubicBezTo>
                  <a:pt x="233" y="132"/>
                  <a:pt x="236" y="133"/>
                  <a:pt x="239" y="133"/>
                </a:cubicBezTo>
                <a:cubicBezTo>
                  <a:pt x="242" y="133"/>
                  <a:pt x="245" y="132"/>
                  <a:pt x="247" y="129"/>
                </a:cubicBezTo>
                <a:cubicBezTo>
                  <a:pt x="250" y="127"/>
                  <a:pt x="251" y="124"/>
                  <a:pt x="251" y="121"/>
                </a:cubicBezTo>
                <a:cubicBezTo>
                  <a:pt x="251" y="118"/>
                  <a:pt x="250" y="115"/>
                  <a:pt x="247" y="1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矩形 22"/>
          <p:cNvSpPr/>
          <p:nvPr/>
        </p:nvSpPr>
        <p:spPr>
          <a:xfrm>
            <a:off x="137795" y="791845"/>
            <a:ext cx="487680" cy="275590"/>
          </a:xfrm>
          <a:prstGeom prst="rect">
            <a:avLst/>
          </a:prstGeom>
          <a:noFill/>
          <a:ln>
            <a:noFill/>
          </a:ln>
        </p:spPr>
        <p:txBody>
          <a:bodyPr wrap="none" rtlCol="0" anchor="t">
            <a:spAutoFit/>
          </a:bodyPr>
          <a:lstStyle/>
          <a:p>
            <a:pPr algn="ctr"/>
            <a:r>
              <a:rPr lang="zh-CN" altLang="en-US" sz="1200" b="1">
                <a:solidFill>
                  <a:srgbClr val="00A4C5"/>
                </a:solidFill>
                <a:effectLst>
                  <a:reflection blurRad="6350" stA="53000" endA="300" endPos="35500" dir="5400000" sy="-90000" algn="bl" rotWithShape="0"/>
                </a:effectLst>
              </a:rPr>
              <a:t>零售</a:t>
            </a:r>
            <a:endParaRPr lang="zh-CN" altLang="en-US" sz="1200" b="1">
              <a:solidFill>
                <a:srgbClr val="00A4C5"/>
              </a:solidFill>
              <a:effectLst>
                <a:reflection blurRad="6350" stA="53000" endA="300" endPos="35500" dir="5400000" sy="-90000" algn="bl" rotWithShape="0"/>
              </a:effectLst>
            </a:endParaRPr>
          </a:p>
        </p:txBody>
      </p:sp>
      <p:sp>
        <p:nvSpPr>
          <p:cNvPr id="24" name="矩形 23"/>
          <p:cNvSpPr/>
          <p:nvPr/>
        </p:nvSpPr>
        <p:spPr>
          <a:xfrm>
            <a:off x="4615815" y="791845"/>
            <a:ext cx="487680" cy="275590"/>
          </a:xfrm>
          <a:prstGeom prst="rect">
            <a:avLst/>
          </a:prstGeom>
          <a:noFill/>
          <a:ln>
            <a:noFill/>
          </a:ln>
        </p:spPr>
        <p:txBody>
          <a:bodyPr wrap="none" rtlCol="0" anchor="t">
            <a:spAutoFit/>
          </a:bodyPr>
          <a:lstStyle/>
          <a:p>
            <a:pPr algn="ctr"/>
            <a:r>
              <a:rPr lang="zh-CN" altLang="en-US" sz="1200" b="1">
                <a:solidFill>
                  <a:srgbClr val="00A4C5"/>
                </a:solidFill>
                <a:effectLst>
                  <a:reflection blurRad="6350" stA="53000" endA="300" endPos="35500" dir="5400000" sy="-90000" algn="bl" rotWithShape="0"/>
                </a:effectLst>
              </a:rPr>
              <a:t>批发</a:t>
            </a:r>
            <a:endParaRPr lang="zh-CN" altLang="en-US" sz="1200" b="1">
              <a:solidFill>
                <a:srgbClr val="00A4C5"/>
              </a:solidFill>
              <a:effectLst>
                <a:reflection blurRad="6350" stA="53000" endA="300" endPos="35500" dir="5400000" sy="-90000" algn="bl" rotWithShape="0"/>
              </a:effectLst>
            </a:endParaRPr>
          </a:p>
        </p:txBody>
      </p:sp>
      <p:sp>
        <p:nvSpPr>
          <p:cNvPr id="16392" name="Freeform 11"/>
          <p:cNvSpPr>
            <a:spLocks noEditPoints="1"/>
          </p:cNvSpPr>
          <p:nvPr/>
        </p:nvSpPr>
        <p:spPr>
          <a:xfrm rot="5400000">
            <a:off x="556895" y="837565"/>
            <a:ext cx="195580" cy="193040"/>
          </a:xfrm>
          <a:custGeom>
            <a:avLst/>
            <a:gdLst/>
            <a:ahLst/>
            <a:cxnLst>
              <a:cxn ang="0">
                <a:pos x="355847973" y="689827597"/>
              </a:cxn>
              <a:cxn ang="0">
                <a:pos x="0" y="344915523"/>
              </a:cxn>
              <a:cxn ang="0">
                <a:pos x="355847973" y="0"/>
              </a:cxn>
              <a:cxn ang="0">
                <a:pos x="699834576" y="344915523"/>
              </a:cxn>
              <a:cxn ang="0">
                <a:pos x="355847973" y="689827597"/>
              </a:cxn>
              <a:cxn ang="0">
                <a:pos x="581217437" y="321126343"/>
              </a:cxn>
              <a:cxn ang="0">
                <a:pos x="533771959" y="285446021"/>
              </a:cxn>
              <a:cxn ang="0">
                <a:pos x="367709342" y="118935555"/>
              </a:cxn>
              <a:cxn ang="0">
                <a:pos x="355847973" y="107040965"/>
              </a:cxn>
              <a:cxn ang="0">
                <a:pos x="332125234" y="118935555"/>
              </a:cxn>
              <a:cxn ang="0">
                <a:pos x="284679756" y="154615876"/>
              </a:cxn>
              <a:cxn ang="0">
                <a:pos x="284679756" y="178405056"/>
              </a:cxn>
              <a:cxn ang="0">
                <a:pos x="284679756" y="202190788"/>
              </a:cxn>
              <a:cxn ang="0">
                <a:pos x="379570712" y="285446021"/>
              </a:cxn>
              <a:cxn ang="0">
                <a:pos x="154201247" y="285446021"/>
              </a:cxn>
              <a:cxn ang="0">
                <a:pos x="118617139" y="309231753"/>
              </a:cxn>
              <a:cxn ang="0">
                <a:pos x="118617139" y="368701254"/>
              </a:cxn>
              <a:cxn ang="0">
                <a:pos x="154201247" y="404381576"/>
              </a:cxn>
              <a:cxn ang="0">
                <a:pos x="379570712" y="404381576"/>
              </a:cxn>
              <a:cxn ang="0">
                <a:pos x="284679756" y="487636809"/>
              </a:cxn>
              <a:cxn ang="0">
                <a:pos x="284679756" y="499531399"/>
              </a:cxn>
              <a:cxn ang="0">
                <a:pos x="284679756" y="523317131"/>
              </a:cxn>
              <a:cxn ang="0">
                <a:pos x="332125234" y="570892042"/>
              </a:cxn>
              <a:cxn ang="0">
                <a:pos x="355847973" y="570892042"/>
              </a:cxn>
              <a:cxn ang="0">
                <a:pos x="367709342" y="570892042"/>
              </a:cxn>
              <a:cxn ang="0">
                <a:pos x="533771959" y="404381576"/>
              </a:cxn>
              <a:cxn ang="0">
                <a:pos x="581217437" y="356806664"/>
              </a:cxn>
              <a:cxn ang="0">
                <a:pos x="581217437" y="344915523"/>
              </a:cxn>
              <a:cxn ang="0">
                <a:pos x="581217437" y="321126343"/>
              </a:cxn>
            </a:cxnLst>
            <a:rect l="0" t="0" r="0" b="0"/>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49" y="27"/>
                </a:moveTo>
                <a:cubicBezTo>
                  <a:pt x="45" y="24"/>
                  <a:pt x="45" y="24"/>
                  <a:pt x="45" y="24"/>
                </a:cubicBezTo>
                <a:cubicBezTo>
                  <a:pt x="31" y="10"/>
                  <a:pt x="31" y="10"/>
                  <a:pt x="31" y="10"/>
                </a:cubicBezTo>
                <a:cubicBezTo>
                  <a:pt x="31" y="9"/>
                  <a:pt x="30" y="9"/>
                  <a:pt x="30" y="9"/>
                </a:cubicBezTo>
                <a:cubicBezTo>
                  <a:pt x="29" y="9"/>
                  <a:pt x="28" y="9"/>
                  <a:pt x="28" y="10"/>
                </a:cubicBezTo>
                <a:cubicBezTo>
                  <a:pt x="24" y="13"/>
                  <a:pt x="24" y="13"/>
                  <a:pt x="24" y="13"/>
                </a:cubicBezTo>
                <a:cubicBezTo>
                  <a:pt x="24" y="14"/>
                  <a:pt x="24" y="14"/>
                  <a:pt x="24" y="15"/>
                </a:cubicBezTo>
                <a:cubicBezTo>
                  <a:pt x="24" y="16"/>
                  <a:pt x="24" y="16"/>
                  <a:pt x="24" y="17"/>
                </a:cubicBezTo>
                <a:cubicBezTo>
                  <a:pt x="32" y="24"/>
                  <a:pt x="32" y="24"/>
                  <a:pt x="32" y="24"/>
                </a:cubicBezTo>
                <a:cubicBezTo>
                  <a:pt x="13" y="24"/>
                  <a:pt x="13" y="24"/>
                  <a:pt x="13" y="24"/>
                </a:cubicBezTo>
                <a:cubicBezTo>
                  <a:pt x="11" y="24"/>
                  <a:pt x="10" y="25"/>
                  <a:pt x="10" y="26"/>
                </a:cubicBezTo>
                <a:cubicBezTo>
                  <a:pt x="10" y="31"/>
                  <a:pt x="10" y="31"/>
                  <a:pt x="10" y="31"/>
                </a:cubicBezTo>
                <a:cubicBezTo>
                  <a:pt x="10" y="32"/>
                  <a:pt x="11" y="34"/>
                  <a:pt x="13" y="34"/>
                </a:cubicBezTo>
                <a:cubicBezTo>
                  <a:pt x="32" y="34"/>
                  <a:pt x="32" y="34"/>
                  <a:pt x="32" y="34"/>
                </a:cubicBezTo>
                <a:cubicBezTo>
                  <a:pt x="24" y="41"/>
                  <a:pt x="24" y="41"/>
                  <a:pt x="24" y="41"/>
                </a:cubicBezTo>
                <a:cubicBezTo>
                  <a:pt x="24" y="41"/>
                  <a:pt x="24" y="42"/>
                  <a:pt x="24" y="42"/>
                </a:cubicBezTo>
                <a:cubicBezTo>
                  <a:pt x="24" y="43"/>
                  <a:pt x="24" y="44"/>
                  <a:pt x="24" y="44"/>
                </a:cubicBezTo>
                <a:cubicBezTo>
                  <a:pt x="28" y="48"/>
                  <a:pt x="28" y="48"/>
                  <a:pt x="28" y="48"/>
                </a:cubicBezTo>
                <a:cubicBezTo>
                  <a:pt x="28" y="48"/>
                  <a:pt x="29" y="48"/>
                  <a:pt x="30" y="48"/>
                </a:cubicBezTo>
                <a:cubicBezTo>
                  <a:pt x="30" y="48"/>
                  <a:pt x="31" y="48"/>
                  <a:pt x="31" y="48"/>
                </a:cubicBezTo>
                <a:cubicBezTo>
                  <a:pt x="45" y="34"/>
                  <a:pt x="45" y="34"/>
                  <a:pt x="45" y="34"/>
                </a:cubicBezTo>
                <a:cubicBezTo>
                  <a:pt x="49" y="30"/>
                  <a:pt x="49" y="30"/>
                  <a:pt x="49" y="30"/>
                </a:cubicBezTo>
                <a:cubicBezTo>
                  <a:pt x="49" y="30"/>
                  <a:pt x="49" y="29"/>
                  <a:pt x="49" y="29"/>
                </a:cubicBezTo>
                <a:cubicBezTo>
                  <a:pt x="49" y="28"/>
                  <a:pt x="49" y="27"/>
                  <a:pt x="49" y="27"/>
                </a:cubicBezTo>
                <a:close/>
              </a:path>
            </a:pathLst>
          </a:custGeom>
          <a:solidFill>
            <a:srgbClr val="00A4C5"/>
          </a:solidFill>
          <a:ln w="9525">
            <a:noFill/>
          </a:ln>
        </p:spPr>
        <p:txBody>
          <a:bodyPr/>
          <a:lstStyle/>
          <a:p>
            <a:endParaRPr lang="zh-CN" altLang="en-US"/>
          </a:p>
        </p:txBody>
      </p:sp>
      <p:sp>
        <p:nvSpPr>
          <p:cNvPr id="17442" name="Freeform 39"/>
          <p:cNvSpPr>
            <a:spLocks noEditPoints="1"/>
          </p:cNvSpPr>
          <p:nvPr/>
        </p:nvSpPr>
        <p:spPr>
          <a:xfrm rot="5400000">
            <a:off x="5053965" y="823595"/>
            <a:ext cx="209550" cy="213360"/>
          </a:xfrm>
          <a:custGeom>
            <a:avLst/>
            <a:gdLst/>
            <a:ahLst/>
            <a:cxnLst>
              <a:cxn ang="0">
                <a:pos x="365829642" y="729869768"/>
              </a:cxn>
              <a:cxn ang="0">
                <a:pos x="0" y="364936600"/>
              </a:cxn>
              <a:cxn ang="0">
                <a:pos x="365829642" y="0"/>
              </a:cxn>
              <a:cxn ang="0">
                <a:pos x="719855779" y="364936600"/>
              </a:cxn>
              <a:cxn ang="0">
                <a:pos x="365829642" y="729869768"/>
              </a:cxn>
              <a:cxn ang="0">
                <a:pos x="365829642" y="105947343"/>
              </a:cxn>
              <a:cxn ang="0">
                <a:pos x="106207498" y="364936600"/>
              </a:cxn>
              <a:cxn ang="0">
                <a:pos x="365829642" y="623922425"/>
              </a:cxn>
              <a:cxn ang="0">
                <a:pos x="613648281" y="364936600"/>
              </a:cxn>
              <a:cxn ang="0">
                <a:pos x="365829642" y="105947343"/>
              </a:cxn>
              <a:cxn ang="0">
                <a:pos x="542840993" y="376708527"/>
              </a:cxn>
              <a:cxn ang="0">
                <a:pos x="389429781" y="529743578"/>
              </a:cxn>
              <a:cxn ang="0">
                <a:pos x="377629711" y="529743578"/>
              </a:cxn>
              <a:cxn ang="0">
                <a:pos x="365829642" y="517971651"/>
              </a:cxn>
              <a:cxn ang="0">
                <a:pos x="365829642" y="423796235"/>
              </a:cxn>
              <a:cxn ang="0">
                <a:pos x="188814856" y="423796235"/>
              </a:cxn>
              <a:cxn ang="0">
                <a:pos x="177014786" y="412024308"/>
              </a:cxn>
              <a:cxn ang="0">
                <a:pos x="177014786" y="317845460"/>
              </a:cxn>
              <a:cxn ang="0">
                <a:pos x="188814856" y="306073533"/>
              </a:cxn>
              <a:cxn ang="0">
                <a:pos x="365829642" y="306073533"/>
              </a:cxn>
              <a:cxn ang="0">
                <a:pos x="365829642" y="211898117"/>
              </a:cxn>
              <a:cxn ang="0">
                <a:pos x="377629711" y="200126190"/>
              </a:cxn>
              <a:cxn ang="0">
                <a:pos x="389429781" y="211898117"/>
              </a:cxn>
              <a:cxn ang="0">
                <a:pos x="542840993" y="353161242"/>
              </a:cxn>
              <a:cxn ang="0">
                <a:pos x="542840993" y="364936600"/>
              </a:cxn>
              <a:cxn ang="0">
                <a:pos x="542840993" y="376708527"/>
              </a:cxn>
            </a:cxnLst>
            <a:rect l="0" t="0" r="0" b="0"/>
            <a:pathLst>
              <a:path w="61" h="62">
                <a:moveTo>
                  <a:pt x="31" y="62"/>
                </a:moveTo>
                <a:cubicBezTo>
                  <a:pt x="14" y="62"/>
                  <a:pt x="0" y="48"/>
                  <a:pt x="0" y="31"/>
                </a:cubicBezTo>
                <a:cubicBezTo>
                  <a:pt x="0" y="14"/>
                  <a:pt x="14" y="0"/>
                  <a:pt x="31" y="0"/>
                </a:cubicBezTo>
                <a:cubicBezTo>
                  <a:pt x="48" y="0"/>
                  <a:pt x="61" y="14"/>
                  <a:pt x="61" y="31"/>
                </a:cubicBezTo>
                <a:cubicBezTo>
                  <a:pt x="61" y="48"/>
                  <a:pt x="48" y="62"/>
                  <a:pt x="31" y="62"/>
                </a:cubicBezTo>
                <a:close/>
                <a:moveTo>
                  <a:pt x="31" y="9"/>
                </a:moveTo>
                <a:cubicBezTo>
                  <a:pt x="19" y="9"/>
                  <a:pt x="9" y="19"/>
                  <a:pt x="9" y="31"/>
                </a:cubicBezTo>
                <a:cubicBezTo>
                  <a:pt x="9" y="43"/>
                  <a:pt x="19" y="53"/>
                  <a:pt x="31" y="53"/>
                </a:cubicBezTo>
                <a:cubicBezTo>
                  <a:pt x="43" y="53"/>
                  <a:pt x="52" y="43"/>
                  <a:pt x="52" y="31"/>
                </a:cubicBezTo>
                <a:cubicBezTo>
                  <a:pt x="52" y="19"/>
                  <a:pt x="43" y="9"/>
                  <a:pt x="31" y="9"/>
                </a:cubicBezTo>
                <a:close/>
                <a:moveTo>
                  <a:pt x="46" y="32"/>
                </a:moveTo>
                <a:cubicBezTo>
                  <a:pt x="33" y="45"/>
                  <a:pt x="33" y="45"/>
                  <a:pt x="33" y="45"/>
                </a:cubicBezTo>
                <a:cubicBezTo>
                  <a:pt x="33" y="45"/>
                  <a:pt x="32" y="45"/>
                  <a:pt x="32" y="45"/>
                </a:cubicBezTo>
                <a:cubicBezTo>
                  <a:pt x="31" y="45"/>
                  <a:pt x="31" y="45"/>
                  <a:pt x="31" y="44"/>
                </a:cubicBezTo>
                <a:cubicBezTo>
                  <a:pt x="31" y="36"/>
                  <a:pt x="31" y="36"/>
                  <a:pt x="31" y="36"/>
                </a:cubicBezTo>
                <a:cubicBezTo>
                  <a:pt x="16" y="36"/>
                  <a:pt x="16" y="36"/>
                  <a:pt x="16" y="36"/>
                </a:cubicBezTo>
                <a:cubicBezTo>
                  <a:pt x="16" y="36"/>
                  <a:pt x="15" y="36"/>
                  <a:pt x="15" y="35"/>
                </a:cubicBezTo>
                <a:cubicBezTo>
                  <a:pt x="15" y="27"/>
                  <a:pt x="15" y="27"/>
                  <a:pt x="15" y="27"/>
                </a:cubicBezTo>
                <a:cubicBezTo>
                  <a:pt x="15" y="27"/>
                  <a:pt x="16" y="26"/>
                  <a:pt x="16" y="26"/>
                </a:cubicBezTo>
                <a:cubicBezTo>
                  <a:pt x="31" y="26"/>
                  <a:pt x="31" y="26"/>
                  <a:pt x="31" y="26"/>
                </a:cubicBezTo>
                <a:cubicBezTo>
                  <a:pt x="31" y="18"/>
                  <a:pt x="31" y="18"/>
                  <a:pt x="31" y="18"/>
                </a:cubicBezTo>
                <a:cubicBezTo>
                  <a:pt x="31" y="18"/>
                  <a:pt x="31" y="17"/>
                  <a:pt x="32" y="17"/>
                </a:cubicBezTo>
                <a:cubicBezTo>
                  <a:pt x="32" y="17"/>
                  <a:pt x="33" y="17"/>
                  <a:pt x="33" y="18"/>
                </a:cubicBezTo>
                <a:cubicBezTo>
                  <a:pt x="46" y="30"/>
                  <a:pt x="46" y="30"/>
                  <a:pt x="46" y="30"/>
                </a:cubicBezTo>
                <a:cubicBezTo>
                  <a:pt x="46" y="31"/>
                  <a:pt x="46" y="31"/>
                  <a:pt x="46" y="31"/>
                </a:cubicBezTo>
                <a:cubicBezTo>
                  <a:pt x="46" y="32"/>
                  <a:pt x="46" y="32"/>
                  <a:pt x="46" y="32"/>
                </a:cubicBezTo>
                <a:close/>
              </a:path>
            </a:pathLst>
          </a:custGeom>
          <a:solidFill>
            <a:srgbClr val="00A4C5"/>
          </a:solidFill>
          <a:ln w="9525">
            <a:noFill/>
          </a:ln>
        </p:spPr>
        <p:txBody>
          <a:bodyPr/>
          <a:lstStyle/>
          <a:p>
            <a:endParaRPr lang="zh-CN" altLang="en-US"/>
          </a:p>
        </p:txBody>
      </p:sp>
      <p:grpSp>
        <p:nvGrpSpPr>
          <p:cNvPr id="29" name="组合 28"/>
          <p:cNvGrpSpPr/>
          <p:nvPr/>
        </p:nvGrpSpPr>
        <p:grpSpPr>
          <a:xfrm>
            <a:off x="1067435" y="1323340"/>
            <a:ext cx="281305" cy="130810"/>
            <a:chOff x="8347" y="687"/>
            <a:chExt cx="612" cy="270"/>
          </a:xfrm>
          <a:solidFill>
            <a:schemeClr val="bg1"/>
          </a:solidFill>
        </p:grpSpPr>
        <p:sp>
          <p:nvSpPr>
            <p:cNvPr id="1016" name="Freeform 163"/>
            <p:cNvSpPr>
              <a:spLocks noEditPoints="1"/>
            </p:cNvSpPr>
            <p:nvPr/>
          </p:nvSpPr>
          <p:spPr bwMode="auto">
            <a:xfrm>
              <a:off x="8347" y="687"/>
              <a:ext cx="612" cy="232"/>
            </a:xfrm>
            <a:custGeom>
              <a:avLst/>
              <a:gdLst>
                <a:gd name="T0" fmla="*/ 4 w 134"/>
                <a:gd name="T1" fmla="*/ 51 h 51"/>
                <a:gd name="T2" fmla="*/ 13 w 134"/>
                <a:gd name="T3" fmla="*/ 51 h 51"/>
                <a:gd name="T4" fmla="*/ 15 w 134"/>
                <a:gd name="T5" fmla="*/ 45 h 51"/>
                <a:gd name="T6" fmla="*/ 24 w 134"/>
                <a:gd name="T7" fmla="*/ 34 h 51"/>
                <a:gd name="T8" fmla="*/ 40 w 134"/>
                <a:gd name="T9" fmla="*/ 39 h 51"/>
                <a:gd name="T10" fmla="*/ 43 w 134"/>
                <a:gd name="T11" fmla="*/ 49 h 51"/>
                <a:gd name="T12" fmla="*/ 68 w 134"/>
                <a:gd name="T13" fmla="*/ 51 h 51"/>
                <a:gd name="T14" fmla="*/ 95 w 134"/>
                <a:gd name="T15" fmla="*/ 48 h 51"/>
                <a:gd name="T16" fmla="*/ 102 w 134"/>
                <a:gd name="T17" fmla="*/ 36 h 51"/>
                <a:gd name="T18" fmla="*/ 115 w 134"/>
                <a:gd name="T19" fmla="*/ 35 h 51"/>
                <a:gd name="T20" fmla="*/ 123 w 134"/>
                <a:gd name="T21" fmla="*/ 46 h 51"/>
                <a:gd name="T22" fmla="*/ 127 w 134"/>
                <a:gd name="T23" fmla="*/ 51 h 51"/>
                <a:gd name="T24" fmla="*/ 134 w 134"/>
                <a:gd name="T25" fmla="*/ 47 h 51"/>
                <a:gd name="T26" fmla="*/ 133 w 134"/>
                <a:gd name="T27" fmla="*/ 33 h 51"/>
                <a:gd name="T28" fmla="*/ 121 w 134"/>
                <a:gd name="T29" fmla="*/ 23 h 51"/>
                <a:gd name="T30" fmla="*/ 97 w 134"/>
                <a:gd name="T31" fmla="*/ 14 h 51"/>
                <a:gd name="T32" fmla="*/ 73 w 134"/>
                <a:gd name="T33" fmla="*/ 1 h 51"/>
                <a:gd name="T34" fmla="*/ 47 w 134"/>
                <a:gd name="T35" fmla="*/ 0 h 51"/>
                <a:gd name="T36" fmla="*/ 28 w 134"/>
                <a:gd name="T37" fmla="*/ 2 h 51"/>
                <a:gd name="T38" fmla="*/ 18 w 134"/>
                <a:gd name="T39" fmla="*/ 13 h 51"/>
                <a:gd name="T40" fmla="*/ 7 w 134"/>
                <a:gd name="T41" fmla="*/ 19 h 51"/>
                <a:gd name="T42" fmla="*/ 0 w 134"/>
                <a:gd name="T43" fmla="*/ 40 h 51"/>
                <a:gd name="T44" fmla="*/ 120 w 134"/>
                <a:gd name="T45" fmla="*/ 25 h 51"/>
                <a:gd name="T46" fmla="*/ 124 w 134"/>
                <a:gd name="T47" fmla="*/ 26 h 51"/>
                <a:gd name="T48" fmla="*/ 127 w 134"/>
                <a:gd name="T49" fmla="*/ 28 h 51"/>
                <a:gd name="T50" fmla="*/ 131 w 134"/>
                <a:gd name="T51" fmla="*/ 33 h 51"/>
                <a:gd name="T52" fmla="*/ 127 w 134"/>
                <a:gd name="T53" fmla="*/ 33 h 51"/>
                <a:gd name="T54" fmla="*/ 119 w 134"/>
                <a:gd name="T55" fmla="*/ 28 h 51"/>
                <a:gd name="T56" fmla="*/ 53 w 134"/>
                <a:gd name="T57" fmla="*/ 3 h 51"/>
                <a:gd name="T58" fmla="*/ 77 w 134"/>
                <a:gd name="T59" fmla="*/ 6 h 51"/>
                <a:gd name="T60" fmla="*/ 94 w 134"/>
                <a:gd name="T61" fmla="*/ 19 h 51"/>
                <a:gd name="T62" fmla="*/ 69 w 134"/>
                <a:gd name="T63" fmla="*/ 20 h 51"/>
                <a:gd name="T64" fmla="*/ 54 w 134"/>
                <a:gd name="T65" fmla="*/ 18 h 51"/>
                <a:gd name="T66" fmla="*/ 52 w 134"/>
                <a:gd name="T67" fmla="*/ 4 h 51"/>
                <a:gd name="T68" fmla="*/ 21 w 134"/>
                <a:gd name="T69" fmla="*/ 15 h 51"/>
                <a:gd name="T70" fmla="*/ 28 w 134"/>
                <a:gd name="T71" fmla="*/ 6 h 51"/>
                <a:gd name="T72" fmla="*/ 39 w 134"/>
                <a:gd name="T73" fmla="*/ 2 h 51"/>
                <a:gd name="T74" fmla="*/ 46 w 134"/>
                <a:gd name="T75" fmla="*/ 3 h 51"/>
                <a:gd name="T76" fmla="*/ 47 w 134"/>
                <a:gd name="T77" fmla="*/ 17 h 51"/>
                <a:gd name="T78" fmla="*/ 34 w 134"/>
                <a:gd name="T79" fmla="*/ 18 h 51"/>
                <a:gd name="T80" fmla="*/ 21 w 134"/>
                <a:gd name="T81" fmla="*/ 15 h 51"/>
                <a:gd name="T82" fmla="*/ 5 w 134"/>
                <a:gd name="T83" fmla="*/ 23 h 51"/>
                <a:gd name="T84" fmla="*/ 12 w 134"/>
                <a:gd name="T85" fmla="*/ 23 h 51"/>
                <a:gd name="T86" fmla="*/ 6 w 134"/>
                <a:gd name="T87" fmla="*/ 28 h 51"/>
                <a:gd name="T88" fmla="*/ 2 w 134"/>
                <a:gd name="T89" fmla="*/ 36 h 51"/>
                <a:gd name="T90" fmla="*/ 2 w 134"/>
                <a:gd name="T91"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 h="51">
                  <a:moveTo>
                    <a:pt x="1" y="49"/>
                  </a:moveTo>
                  <a:cubicBezTo>
                    <a:pt x="2" y="50"/>
                    <a:pt x="3" y="51"/>
                    <a:pt x="4" y="51"/>
                  </a:cubicBezTo>
                  <a:cubicBezTo>
                    <a:pt x="4" y="51"/>
                    <a:pt x="6" y="51"/>
                    <a:pt x="8" y="51"/>
                  </a:cubicBezTo>
                  <a:cubicBezTo>
                    <a:pt x="10" y="51"/>
                    <a:pt x="12" y="51"/>
                    <a:pt x="13" y="51"/>
                  </a:cubicBezTo>
                  <a:cubicBezTo>
                    <a:pt x="14" y="51"/>
                    <a:pt x="14" y="50"/>
                    <a:pt x="14" y="50"/>
                  </a:cubicBezTo>
                  <a:cubicBezTo>
                    <a:pt x="14" y="49"/>
                    <a:pt x="15" y="47"/>
                    <a:pt x="15" y="45"/>
                  </a:cubicBezTo>
                  <a:cubicBezTo>
                    <a:pt x="15" y="43"/>
                    <a:pt x="16" y="41"/>
                    <a:pt x="17" y="39"/>
                  </a:cubicBezTo>
                  <a:cubicBezTo>
                    <a:pt x="18" y="37"/>
                    <a:pt x="21" y="35"/>
                    <a:pt x="24" y="34"/>
                  </a:cubicBezTo>
                  <a:cubicBezTo>
                    <a:pt x="26" y="33"/>
                    <a:pt x="30" y="33"/>
                    <a:pt x="33" y="34"/>
                  </a:cubicBezTo>
                  <a:cubicBezTo>
                    <a:pt x="35" y="35"/>
                    <a:pt x="38" y="37"/>
                    <a:pt x="40" y="39"/>
                  </a:cubicBezTo>
                  <a:cubicBezTo>
                    <a:pt x="41" y="41"/>
                    <a:pt x="42" y="43"/>
                    <a:pt x="42" y="45"/>
                  </a:cubicBezTo>
                  <a:cubicBezTo>
                    <a:pt x="42" y="46"/>
                    <a:pt x="43" y="48"/>
                    <a:pt x="43" y="49"/>
                  </a:cubicBezTo>
                  <a:cubicBezTo>
                    <a:pt x="43" y="50"/>
                    <a:pt x="43" y="51"/>
                    <a:pt x="44" y="51"/>
                  </a:cubicBezTo>
                  <a:cubicBezTo>
                    <a:pt x="45" y="51"/>
                    <a:pt x="56" y="51"/>
                    <a:pt x="68" y="51"/>
                  </a:cubicBezTo>
                  <a:cubicBezTo>
                    <a:pt x="81" y="51"/>
                    <a:pt x="92" y="51"/>
                    <a:pt x="93" y="51"/>
                  </a:cubicBezTo>
                  <a:cubicBezTo>
                    <a:pt x="95" y="51"/>
                    <a:pt x="96" y="50"/>
                    <a:pt x="95" y="48"/>
                  </a:cubicBezTo>
                  <a:cubicBezTo>
                    <a:pt x="95" y="46"/>
                    <a:pt x="96" y="42"/>
                    <a:pt x="97" y="41"/>
                  </a:cubicBezTo>
                  <a:cubicBezTo>
                    <a:pt x="98" y="39"/>
                    <a:pt x="100" y="37"/>
                    <a:pt x="102" y="36"/>
                  </a:cubicBezTo>
                  <a:cubicBezTo>
                    <a:pt x="104" y="35"/>
                    <a:pt x="107" y="34"/>
                    <a:pt x="108" y="34"/>
                  </a:cubicBezTo>
                  <a:cubicBezTo>
                    <a:pt x="110" y="33"/>
                    <a:pt x="113" y="34"/>
                    <a:pt x="115" y="35"/>
                  </a:cubicBezTo>
                  <a:cubicBezTo>
                    <a:pt x="117" y="36"/>
                    <a:pt x="120" y="38"/>
                    <a:pt x="121" y="39"/>
                  </a:cubicBezTo>
                  <a:cubicBezTo>
                    <a:pt x="122" y="41"/>
                    <a:pt x="123" y="44"/>
                    <a:pt x="123" y="46"/>
                  </a:cubicBezTo>
                  <a:cubicBezTo>
                    <a:pt x="123" y="48"/>
                    <a:pt x="123" y="50"/>
                    <a:pt x="123" y="50"/>
                  </a:cubicBezTo>
                  <a:cubicBezTo>
                    <a:pt x="123" y="51"/>
                    <a:pt x="125" y="51"/>
                    <a:pt x="127" y="51"/>
                  </a:cubicBezTo>
                  <a:cubicBezTo>
                    <a:pt x="129" y="51"/>
                    <a:pt x="132" y="51"/>
                    <a:pt x="133" y="50"/>
                  </a:cubicBezTo>
                  <a:cubicBezTo>
                    <a:pt x="134" y="50"/>
                    <a:pt x="134" y="48"/>
                    <a:pt x="134" y="47"/>
                  </a:cubicBezTo>
                  <a:cubicBezTo>
                    <a:pt x="134" y="45"/>
                    <a:pt x="134" y="42"/>
                    <a:pt x="134" y="40"/>
                  </a:cubicBezTo>
                  <a:cubicBezTo>
                    <a:pt x="134" y="38"/>
                    <a:pt x="134" y="35"/>
                    <a:pt x="133" y="33"/>
                  </a:cubicBezTo>
                  <a:cubicBezTo>
                    <a:pt x="132" y="31"/>
                    <a:pt x="130" y="28"/>
                    <a:pt x="128" y="27"/>
                  </a:cubicBezTo>
                  <a:cubicBezTo>
                    <a:pt x="126" y="25"/>
                    <a:pt x="123" y="24"/>
                    <a:pt x="121" y="23"/>
                  </a:cubicBezTo>
                  <a:cubicBezTo>
                    <a:pt x="119" y="22"/>
                    <a:pt x="115" y="21"/>
                    <a:pt x="111" y="20"/>
                  </a:cubicBezTo>
                  <a:cubicBezTo>
                    <a:pt x="108" y="20"/>
                    <a:pt x="102" y="17"/>
                    <a:pt x="97" y="14"/>
                  </a:cubicBezTo>
                  <a:cubicBezTo>
                    <a:pt x="93" y="11"/>
                    <a:pt x="87" y="7"/>
                    <a:pt x="84" y="5"/>
                  </a:cubicBezTo>
                  <a:cubicBezTo>
                    <a:pt x="81" y="3"/>
                    <a:pt x="76" y="1"/>
                    <a:pt x="73" y="1"/>
                  </a:cubicBezTo>
                  <a:cubicBezTo>
                    <a:pt x="70" y="0"/>
                    <a:pt x="64" y="0"/>
                    <a:pt x="60" y="0"/>
                  </a:cubicBezTo>
                  <a:cubicBezTo>
                    <a:pt x="55" y="0"/>
                    <a:pt x="49" y="0"/>
                    <a:pt x="47" y="0"/>
                  </a:cubicBezTo>
                  <a:cubicBezTo>
                    <a:pt x="44" y="0"/>
                    <a:pt x="39" y="0"/>
                    <a:pt x="36" y="0"/>
                  </a:cubicBezTo>
                  <a:cubicBezTo>
                    <a:pt x="33" y="0"/>
                    <a:pt x="29" y="1"/>
                    <a:pt x="28" y="2"/>
                  </a:cubicBezTo>
                  <a:cubicBezTo>
                    <a:pt x="26" y="3"/>
                    <a:pt x="24" y="5"/>
                    <a:pt x="22" y="7"/>
                  </a:cubicBezTo>
                  <a:cubicBezTo>
                    <a:pt x="21" y="8"/>
                    <a:pt x="19" y="11"/>
                    <a:pt x="18" y="13"/>
                  </a:cubicBezTo>
                  <a:cubicBezTo>
                    <a:pt x="17" y="14"/>
                    <a:pt x="15" y="16"/>
                    <a:pt x="13" y="16"/>
                  </a:cubicBezTo>
                  <a:cubicBezTo>
                    <a:pt x="12" y="16"/>
                    <a:pt x="9" y="18"/>
                    <a:pt x="7" y="19"/>
                  </a:cubicBezTo>
                  <a:cubicBezTo>
                    <a:pt x="4" y="20"/>
                    <a:pt x="2" y="24"/>
                    <a:pt x="1" y="28"/>
                  </a:cubicBezTo>
                  <a:cubicBezTo>
                    <a:pt x="0" y="31"/>
                    <a:pt x="0" y="37"/>
                    <a:pt x="0" y="40"/>
                  </a:cubicBezTo>
                  <a:cubicBezTo>
                    <a:pt x="0" y="44"/>
                    <a:pt x="1" y="48"/>
                    <a:pt x="1" y="49"/>
                  </a:cubicBezTo>
                  <a:close/>
                  <a:moveTo>
                    <a:pt x="120" y="25"/>
                  </a:moveTo>
                  <a:cubicBezTo>
                    <a:pt x="120" y="25"/>
                    <a:pt x="121" y="25"/>
                    <a:pt x="122" y="25"/>
                  </a:cubicBezTo>
                  <a:cubicBezTo>
                    <a:pt x="123" y="25"/>
                    <a:pt x="123" y="25"/>
                    <a:pt x="124" y="26"/>
                  </a:cubicBezTo>
                  <a:cubicBezTo>
                    <a:pt x="124" y="26"/>
                    <a:pt x="125" y="26"/>
                    <a:pt x="125" y="26"/>
                  </a:cubicBezTo>
                  <a:cubicBezTo>
                    <a:pt x="125" y="27"/>
                    <a:pt x="127" y="27"/>
                    <a:pt x="127" y="28"/>
                  </a:cubicBezTo>
                  <a:cubicBezTo>
                    <a:pt x="128" y="29"/>
                    <a:pt x="129" y="30"/>
                    <a:pt x="130" y="31"/>
                  </a:cubicBezTo>
                  <a:cubicBezTo>
                    <a:pt x="130" y="32"/>
                    <a:pt x="131" y="33"/>
                    <a:pt x="131" y="33"/>
                  </a:cubicBezTo>
                  <a:cubicBezTo>
                    <a:pt x="131" y="33"/>
                    <a:pt x="131" y="33"/>
                    <a:pt x="130" y="33"/>
                  </a:cubicBezTo>
                  <a:cubicBezTo>
                    <a:pt x="130" y="33"/>
                    <a:pt x="128" y="33"/>
                    <a:pt x="127" y="33"/>
                  </a:cubicBezTo>
                  <a:cubicBezTo>
                    <a:pt x="125" y="32"/>
                    <a:pt x="123" y="32"/>
                    <a:pt x="122" y="31"/>
                  </a:cubicBezTo>
                  <a:cubicBezTo>
                    <a:pt x="120" y="30"/>
                    <a:pt x="119" y="29"/>
                    <a:pt x="119" y="28"/>
                  </a:cubicBezTo>
                  <a:cubicBezTo>
                    <a:pt x="119" y="27"/>
                    <a:pt x="119" y="25"/>
                    <a:pt x="120" y="25"/>
                  </a:cubicBezTo>
                  <a:close/>
                  <a:moveTo>
                    <a:pt x="53" y="3"/>
                  </a:moveTo>
                  <a:cubicBezTo>
                    <a:pt x="54" y="3"/>
                    <a:pt x="58" y="3"/>
                    <a:pt x="63" y="3"/>
                  </a:cubicBezTo>
                  <a:cubicBezTo>
                    <a:pt x="67" y="3"/>
                    <a:pt x="74" y="5"/>
                    <a:pt x="77" y="6"/>
                  </a:cubicBezTo>
                  <a:cubicBezTo>
                    <a:pt x="81" y="7"/>
                    <a:pt x="86" y="10"/>
                    <a:pt x="88" y="12"/>
                  </a:cubicBezTo>
                  <a:cubicBezTo>
                    <a:pt x="91" y="14"/>
                    <a:pt x="94" y="17"/>
                    <a:pt x="94" y="19"/>
                  </a:cubicBezTo>
                  <a:cubicBezTo>
                    <a:pt x="95" y="20"/>
                    <a:pt x="92" y="21"/>
                    <a:pt x="88" y="21"/>
                  </a:cubicBezTo>
                  <a:cubicBezTo>
                    <a:pt x="84" y="21"/>
                    <a:pt x="76" y="21"/>
                    <a:pt x="69" y="20"/>
                  </a:cubicBezTo>
                  <a:cubicBezTo>
                    <a:pt x="63" y="19"/>
                    <a:pt x="57" y="19"/>
                    <a:pt x="56" y="19"/>
                  </a:cubicBezTo>
                  <a:cubicBezTo>
                    <a:pt x="55" y="19"/>
                    <a:pt x="55" y="18"/>
                    <a:pt x="54" y="18"/>
                  </a:cubicBezTo>
                  <a:cubicBezTo>
                    <a:pt x="54" y="17"/>
                    <a:pt x="54" y="14"/>
                    <a:pt x="53" y="11"/>
                  </a:cubicBezTo>
                  <a:cubicBezTo>
                    <a:pt x="53" y="8"/>
                    <a:pt x="52" y="5"/>
                    <a:pt x="52" y="4"/>
                  </a:cubicBezTo>
                  <a:cubicBezTo>
                    <a:pt x="52" y="3"/>
                    <a:pt x="52" y="3"/>
                    <a:pt x="53" y="3"/>
                  </a:cubicBezTo>
                  <a:close/>
                  <a:moveTo>
                    <a:pt x="21" y="15"/>
                  </a:moveTo>
                  <a:cubicBezTo>
                    <a:pt x="21" y="13"/>
                    <a:pt x="22" y="11"/>
                    <a:pt x="23" y="10"/>
                  </a:cubicBezTo>
                  <a:cubicBezTo>
                    <a:pt x="24" y="8"/>
                    <a:pt x="26" y="7"/>
                    <a:pt x="28" y="6"/>
                  </a:cubicBezTo>
                  <a:cubicBezTo>
                    <a:pt x="29" y="5"/>
                    <a:pt x="31" y="4"/>
                    <a:pt x="33" y="3"/>
                  </a:cubicBezTo>
                  <a:cubicBezTo>
                    <a:pt x="34" y="3"/>
                    <a:pt x="37" y="3"/>
                    <a:pt x="39" y="2"/>
                  </a:cubicBezTo>
                  <a:cubicBezTo>
                    <a:pt x="41" y="2"/>
                    <a:pt x="44" y="2"/>
                    <a:pt x="45" y="2"/>
                  </a:cubicBezTo>
                  <a:cubicBezTo>
                    <a:pt x="45" y="2"/>
                    <a:pt x="46" y="3"/>
                    <a:pt x="46" y="3"/>
                  </a:cubicBezTo>
                  <a:cubicBezTo>
                    <a:pt x="46" y="4"/>
                    <a:pt x="46" y="7"/>
                    <a:pt x="46" y="10"/>
                  </a:cubicBezTo>
                  <a:cubicBezTo>
                    <a:pt x="47" y="14"/>
                    <a:pt x="47" y="17"/>
                    <a:pt x="47" y="17"/>
                  </a:cubicBezTo>
                  <a:cubicBezTo>
                    <a:pt x="47" y="18"/>
                    <a:pt x="46" y="18"/>
                    <a:pt x="46" y="18"/>
                  </a:cubicBezTo>
                  <a:cubicBezTo>
                    <a:pt x="45" y="18"/>
                    <a:pt x="40" y="18"/>
                    <a:pt x="34" y="18"/>
                  </a:cubicBezTo>
                  <a:cubicBezTo>
                    <a:pt x="29" y="18"/>
                    <a:pt x="23" y="18"/>
                    <a:pt x="22" y="17"/>
                  </a:cubicBezTo>
                  <a:cubicBezTo>
                    <a:pt x="21" y="17"/>
                    <a:pt x="20" y="16"/>
                    <a:pt x="21" y="15"/>
                  </a:cubicBezTo>
                  <a:close/>
                  <a:moveTo>
                    <a:pt x="2" y="29"/>
                  </a:moveTo>
                  <a:cubicBezTo>
                    <a:pt x="3" y="27"/>
                    <a:pt x="4" y="24"/>
                    <a:pt x="5" y="23"/>
                  </a:cubicBezTo>
                  <a:cubicBezTo>
                    <a:pt x="5" y="22"/>
                    <a:pt x="7" y="21"/>
                    <a:pt x="9" y="21"/>
                  </a:cubicBezTo>
                  <a:cubicBezTo>
                    <a:pt x="11" y="21"/>
                    <a:pt x="12" y="22"/>
                    <a:pt x="12" y="23"/>
                  </a:cubicBezTo>
                  <a:cubicBezTo>
                    <a:pt x="12" y="24"/>
                    <a:pt x="11" y="25"/>
                    <a:pt x="10" y="25"/>
                  </a:cubicBezTo>
                  <a:cubicBezTo>
                    <a:pt x="9" y="25"/>
                    <a:pt x="7" y="26"/>
                    <a:pt x="6" y="28"/>
                  </a:cubicBezTo>
                  <a:cubicBezTo>
                    <a:pt x="5" y="29"/>
                    <a:pt x="4" y="32"/>
                    <a:pt x="3" y="33"/>
                  </a:cubicBezTo>
                  <a:cubicBezTo>
                    <a:pt x="3" y="35"/>
                    <a:pt x="2" y="36"/>
                    <a:pt x="2" y="36"/>
                  </a:cubicBezTo>
                  <a:cubicBezTo>
                    <a:pt x="2" y="36"/>
                    <a:pt x="2" y="35"/>
                    <a:pt x="2" y="34"/>
                  </a:cubicBezTo>
                  <a:cubicBezTo>
                    <a:pt x="2" y="33"/>
                    <a:pt x="2" y="31"/>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7" name="Freeform 164"/>
            <p:cNvSpPr>
              <a:spLocks noEditPoints="1"/>
            </p:cNvSpPr>
            <p:nvPr/>
          </p:nvSpPr>
          <p:spPr bwMode="auto">
            <a:xfrm>
              <a:off x="8795" y="855"/>
              <a:ext cx="99" cy="102"/>
            </a:xfrm>
            <a:custGeom>
              <a:avLst/>
              <a:gdLst>
                <a:gd name="T0" fmla="*/ 22 w 22"/>
                <a:gd name="T1" fmla="*/ 11 h 22"/>
                <a:gd name="T2" fmla="*/ 11 w 22"/>
                <a:gd name="T3" fmla="*/ 0 h 22"/>
                <a:gd name="T4" fmla="*/ 0 w 22"/>
                <a:gd name="T5" fmla="*/ 11 h 22"/>
                <a:gd name="T6" fmla="*/ 11 w 22"/>
                <a:gd name="T7" fmla="*/ 22 h 22"/>
                <a:gd name="T8" fmla="*/ 22 w 22"/>
                <a:gd name="T9" fmla="*/ 11 h 22"/>
                <a:gd name="T10" fmla="*/ 5 w 22"/>
                <a:gd name="T11" fmla="*/ 11 h 22"/>
                <a:gd name="T12" fmla="*/ 11 w 22"/>
                <a:gd name="T13" fmla="*/ 5 h 22"/>
                <a:gd name="T14" fmla="*/ 17 w 22"/>
                <a:gd name="T15" fmla="*/ 11 h 22"/>
                <a:gd name="T16" fmla="*/ 11 w 22"/>
                <a:gd name="T17" fmla="*/ 17 h 22"/>
                <a:gd name="T18" fmla="*/ 5 w 22"/>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22" y="11"/>
                  </a:moveTo>
                  <a:cubicBezTo>
                    <a:pt x="22" y="5"/>
                    <a:pt x="17" y="0"/>
                    <a:pt x="11" y="0"/>
                  </a:cubicBezTo>
                  <a:cubicBezTo>
                    <a:pt x="5" y="0"/>
                    <a:pt x="0" y="5"/>
                    <a:pt x="0" y="11"/>
                  </a:cubicBezTo>
                  <a:cubicBezTo>
                    <a:pt x="0" y="17"/>
                    <a:pt x="5" y="22"/>
                    <a:pt x="11" y="22"/>
                  </a:cubicBezTo>
                  <a:cubicBezTo>
                    <a:pt x="17" y="22"/>
                    <a:pt x="22" y="17"/>
                    <a:pt x="22" y="11"/>
                  </a:cubicBezTo>
                  <a:close/>
                  <a:moveTo>
                    <a:pt x="5" y="11"/>
                  </a:moveTo>
                  <a:cubicBezTo>
                    <a:pt x="5" y="7"/>
                    <a:pt x="8" y="5"/>
                    <a:pt x="11" y="5"/>
                  </a:cubicBezTo>
                  <a:cubicBezTo>
                    <a:pt x="15" y="5"/>
                    <a:pt x="17" y="7"/>
                    <a:pt x="17" y="11"/>
                  </a:cubicBezTo>
                  <a:cubicBezTo>
                    <a:pt x="17" y="14"/>
                    <a:pt x="15" y="17"/>
                    <a:pt x="11" y="17"/>
                  </a:cubicBezTo>
                  <a:cubicBezTo>
                    <a:pt x="8" y="17"/>
                    <a:pt x="5" y="14"/>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8" name="Freeform 165"/>
            <p:cNvSpPr>
              <a:spLocks noEditPoints="1"/>
            </p:cNvSpPr>
            <p:nvPr/>
          </p:nvSpPr>
          <p:spPr bwMode="auto">
            <a:xfrm>
              <a:off x="8424" y="855"/>
              <a:ext cx="99" cy="102"/>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8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8" y="22"/>
                    <a:pt x="22" y="17"/>
                    <a:pt x="22" y="11"/>
                  </a:cubicBezTo>
                  <a:cubicBezTo>
                    <a:pt x="22" y="5"/>
                    <a:pt x="18" y="0"/>
                    <a:pt x="11" y="0"/>
                  </a:cubicBezTo>
                  <a:close/>
                  <a:moveTo>
                    <a:pt x="11" y="17"/>
                  </a:moveTo>
                  <a:cubicBezTo>
                    <a:pt x="8" y="17"/>
                    <a:pt x="5" y="14"/>
                    <a:pt x="5" y="11"/>
                  </a:cubicBezTo>
                  <a:cubicBezTo>
                    <a:pt x="5" y="7"/>
                    <a:pt x="8" y="5"/>
                    <a:pt x="11" y="5"/>
                  </a:cubicBezTo>
                  <a:cubicBezTo>
                    <a:pt x="15" y="5"/>
                    <a:pt x="18" y="7"/>
                    <a:pt x="18" y="11"/>
                  </a:cubicBezTo>
                  <a:cubicBezTo>
                    <a:pt x="18" y="14"/>
                    <a:pt x="15"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2" name="表格 1"/>
          <p:cNvGraphicFramePr>
            <a:graphicFrameLocks noGrp="1"/>
          </p:cNvGraphicFramePr>
          <p:nvPr>
            <p:custDataLst>
              <p:tags r:id="rId2"/>
            </p:custDataLst>
          </p:nvPr>
        </p:nvGraphicFramePr>
        <p:xfrm>
          <a:off x="4711276" y="1067097"/>
          <a:ext cx="4206875" cy="3803650"/>
        </p:xfrm>
        <a:graphic>
          <a:graphicData uri="http://schemas.openxmlformats.org/drawingml/2006/table">
            <a:tbl>
              <a:tblPr firstRow="1" bandRow="1">
                <a:effectLst/>
                <a:tableStyleId>{5940675A-B579-460E-94D1-54222C63F5DA}</a:tableStyleId>
              </a:tblPr>
              <a:tblGrid>
                <a:gridCol w="751205"/>
                <a:gridCol w="486410"/>
                <a:gridCol w="525145"/>
                <a:gridCol w="506095"/>
                <a:gridCol w="730250"/>
                <a:gridCol w="509905"/>
                <a:gridCol w="697865"/>
              </a:tblGrid>
              <a:tr h="414655">
                <a:tc>
                  <a:txBody>
                    <a:bodyPr/>
                    <a:p>
                      <a:pPr algn="l"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销量</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l" fontAlgn="ctr"/>
                      <a:r>
                        <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单位：万辆</a:t>
                      </a:r>
                      <a:r>
                        <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轿车</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r>
                        <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MPV</a:t>
                      </a: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r>
                        <a:rPr lang="en-US" altLang="zh-CN" sz="1000" b="1"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SUV</a:t>
                      </a:r>
                      <a:endParaRPr lang="en-US" altLang="zh-CN" sz="1000" b="1"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狭义乘用车合计</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微客</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buNone/>
                      </a:pP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广义乘用车合计</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r>
              <a:tr h="416560">
                <a:tc>
                  <a:txBody>
                    <a:bodyPr/>
                    <a:p>
                      <a:pPr algn="l" fontAlgn="ct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102.9</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8.2</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106.1</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217.2</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3.0</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220.2</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5290">
                <a:tc>
                  <a:txBody>
                    <a:bodyPr/>
                    <a:p>
                      <a:pPr algn="l" fontAlgn="ct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112.1</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12.2</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112.4</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236.7</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4.2</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240.8</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7195">
                <a:tc>
                  <a:txBody>
                    <a:bodyPr/>
                    <a:p>
                      <a:pPr algn="l" fontAlgn="ctr"/>
                      <a:r>
                        <a:rPr lang="zh-CN" altLang="en-US" sz="1000" b="0" u="none" strike="noStrike" kern="1200">
                          <a:solidFill>
                            <a:schemeClr val="tx1">
                              <a:lumMod val="75000"/>
                              <a:lumOff val="25000"/>
                            </a:schemeClr>
                          </a:solidFill>
                          <a:effectLst/>
                          <a:latin typeface="微软雅黑" panose="020B0503020204020204" pitchFamily="34" charset="-122"/>
                          <a:ea typeface="微软雅黑" panose="020B0503020204020204" pitchFamily="34" charset="-122"/>
                          <a:cs typeface="Arial" panose="020B0604020202020204" pitchFamily="34" charset="0"/>
                        </a:rPr>
                        <a:t>同期</a:t>
                      </a:r>
                      <a:endParaRPr lang="zh-CN" altLang="en-US" sz="1000" b="0" u="none" strike="noStrike" kern="1200">
                        <a:solidFill>
                          <a:schemeClr val="tx1">
                            <a:lumMod val="75000"/>
                            <a:lumOff val="25000"/>
                          </a:schemeClr>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97.9</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8.6</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96.8</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203.4</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1.5</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204.8</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7195">
                <a:tc>
                  <a:txBody>
                    <a:bodyPr/>
                    <a:p>
                      <a:pPr algn="l" fontAlgn="ctr"/>
                      <a:r>
                        <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rPr>
                        <a:t>同比</a:t>
                      </a:r>
                      <a:endPar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5.1%</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-4.8%</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9.6%</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6.8%</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103.8%</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7.5%</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r>
              <a:tr h="415925">
                <a:tc>
                  <a:txBody>
                    <a:bodyPr/>
                    <a:p>
                      <a:pPr algn="l" fontAlgn="ctr"/>
                      <a:r>
                        <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rPr>
                        <a:t>环比</a:t>
                      </a:r>
                      <a:endPar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-8.2%</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-32.4%</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-5.6%</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-8.2%</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-27.1%</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159EBE"/>
                          </a:solidFill>
                          <a:latin typeface="Arial" panose="020B0604020202020204" pitchFamily="34" charset="0"/>
                          <a:cs typeface="Arial" panose="020B0604020202020204" pitchFamily="34" charset="0"/>
                        </a:rPr>
                        <a:t>-8.6%</a:t>
                      </a:r>
                      <a:endParaRPr lang="en-US" altLang="en-US" sz="1000" b="1">
                        <a:solidFill>
                          <a:srgbClr val="159EBE"/>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r>
            </a:tbl>
          </a:graphicData>
        </a:graphic>
      </p:graphicFrame>
      <p:sp>
        <p:nvSpPr>
          <p:cNvPr id="9" name="Freeform 71"/>
          <p:cNvSpPr>
            <a:spLocks noEditPoints="1"/>
          </p:cNvSpPr>
          <p:nvPr/>
        </p:nvSpPr>
        <p:spPr bwMode="auto">
          <a:xfrm>
            <a:off x="6068695" y="1329690"/>
            <a:ext cx="288290" cy="125730"/>
          </a:xfrm>
          <a:custGeom>
            <a:avLst/>
            <a:gdLst>
              <a:gd name="T0" fmla="*/ 12 w 364"/>
              <a:gd name="T1" fmla="*/ 90 h 168"/>
              <a:gd name="T2" fmla="*/ 30 w 364"/>
              <a:gd name="T3" fmla="*/ 10 h 168"/>
              <a:gd name="T4" fmla="*/ 343 w 364"/>
              <a:gd name="T5" fmla="*/ 79 h 168"/>
              <a:gd name="T6" fmla="*/ 350 w 364"/>
              <a:gd name="T7" fmla="*/ 147 h 168"/>
              <a:gd name="T8" fmla="*/ 332 w 364"/>
              <a:gd name="T9" fmla="*/ 107 h 168"/>
              <a:gd name="T10" fmla="*/ 266 w 364"/>
              <a:gd name="T11" fmla="*/ 135 h 168"/>
              <a:gd name="T12" fmla="*/ 90 w 364"/>
              <a:gd name="T13" fmla="*/ 135 h 168"/>
              <a:gd name="T14" fmla="*/ 24 w 364"/>
              <a:gd name="T15" fmla="*/ 107 h 168"/>
              <a:gd name="T16" fmla="*/ 13 w 364"/>
              <a:gd name="T17" fmla="*/ 147 h 168"/>
              <a:gd name="T18" fmla="*/ 169 w 364"/>
              <a:gd name="T19" fmla="*/ 100 h 168"/>
              <a:gd name="T20" fmla="*/ 98 w 364"/>
              <a:gd name="T21" fmla="*/ 105 h 168"/>
              <a:gd name="T22" fmla="*/ 78 w 364"/>
              <a:gd name="T23" fmla="*/ 60 h 168"/>
              <a:gd name="T24" fmla="*/ 54 w 364"/>
              <a:gd name="T25" fmla="*/ 20 h 168"/>
              <a:gd name="T26" fmla="*/ 74 w 364"/>
              <a:gd name="T27" fmla="*/ 68 h 168"/>
              <a:gd name="T28" fmla="*/ 74 w 364"/>
              <a:gd name="T29" fmla="*/ 80 h 168"/>
              <a:gd name="T30" fmla="*/ 104 w 364"/>
              <a:gd name="T31" fmla="*/ 137 h 168"/>
              <a:gd name="T32" fmla="*/ 175 w 364"/>
              <a:gd name="T33" fmla="*/ 137 h 168"/>
              <a:gd name="T34" fmla="*/ 257 w 364"/>
              <a:gd name="T35" fmla="*/ 137 h 168"/>
              <a:gd name="T36" fmla="*/ 271 w 364"/>
              <a:gd name="T37" fmla="*/ 47 h 168"/>
              <a:gd name="T38" fmla="*/ 169 w 364"/>
              <a:gd name="T39" fmla="*/ 12 h 168"/>
              <a:gd name="T40" fmla="*/ 264 w 364"/>
              <a:gd name="T41" fmla="*/ 90 h 168"/>
              <a:gd name="T42" fmla="*/ 172 w 364"/>
              <a:gd name="T43" fmla="*/ 100 h 168"/>
              <a:gd name="T44" fmla="*/ 29 w 364"/>
              <a:gd name="T45" fmla="*/ 93 h 168"/>
              <a:gd name="T46" fmla="*/ 28 w 364"/>
              <a:gd name="T47" fmla="*/ 91 h 168"/>
              <a:gd name="T48" fmla="*/ 325 w 364"/>
              <a:gd name="T49" fmla="*/ 93 h 168"/>
              <a:gd name="T50" fmla="*/ 338 w 364"/>
              <a:gd name="T51" fmla="*/ 79 h 168"/>
              <a:gd name="T52" fmla="*/ 338 w 364"/>
              <a:gd name="T53" fmla="*/ 79 h 168"/>
              <a:gd name="T54" fmla="*/ 90 w 364"/>
              <a:gd name="T55" fmla="*/ 76 h 168"/>
              <a:gd name="T56" fmla="*/ 179 w 364"/>
              <a:gd name="T57" fmla="*/ 76 h 168"/>
              <a:gd name="T58" fmla="*/ 271 w 364"/>
              <a:gd name="T59" fmla="*/ 135 h 168"/>
              <a:gd name="T60" fmla="*/ 328 w 364"/>
              <a:gd name="T61" fmla="*/ 158 h 168"/>
              <a:gd name="T62" fmla="*/ 304 w 364"/>
              <a:gd name="T63" fmla="*/ 102 h 168"/>
              <a:gd name="T64" fmla="*/ 315 w 364"/>
              <a:gd name="T65" fmla="*/ 150 h 168"/>
              <a:gd name="T66" fmla="*/ 302 w 364"/>
              <a:gd name="T67" fmla="*/ 141 h 168"/>
              <a:gd name="T68" fmla="*/ 289 w 364"/>
              <a:gd name="T69" fmla="*/ 146 h 168"/>
              <a:gd name="T70" fmla="*/ 289 w 364"/>
              <a:gd name="T71" fmla="*/ 146 h 168"/>
              <a:gd name="T72" fmla="*/ 289 w 364"/>
              <a:gd name="T73" fmla="*/ 124 h 168"/>
              <a:gd name="T74" fmla="*/ 302 w 364"/>
              <a:gd name="T75" fmla="*/ 129 h 168"/>
              <a:gd name="T76" fmla="*/ 307 w 364"/>
              <a:gd name="T77" fmla="*/ 117 h 168"/>
              <a:gd name="T78" fmla="*/ 307 w 364"/>
              <a:gd name="T79" fmla="*/ 117 h 168"/>
              <a:gd name="T80" fmla="*/ 323 w 364"/>
              <a:gd name="T81" fmla="*/ 132 h 168"/>
              <a:gd name="T82" fmla="*/ 310 w 364"/>
              <a:gd name="T83" fmla="*/ 137 h 168"/>
              <a:gd name="T84" fmla="*/ 51 w 364"/>
              <a:gd name="T85" fmla="*/ 102 h 168"/>
              <a:gd name="T86" fmla="*/ 28 w 364"/>
              <a:gd name="T87" fmla="*/ 158 h 168"/>
              <a:gd name="T88" fmla="*/ 84 w 364"/>
              <a:gd name="T89" fmla="*/ 135 h 168"/>
              <a:gd name="T90" fmla="*/ 54 w 364"/>
              <a:gd name="T91" fmla="*/ 141 h 168"/>
              <a:gd name="T92" fmla="*/ 54 w 364"/>
              <a:gd name="T93" fmla="*/ 141 h 168"/>
              <a:gd name="T94" fmla="*/ 41 w 364"/>
              <a:gd name="T95" fmla="*/ 150 h 168"/>
              <a:gd name="T96" fmla="*/ 45 w 364"/>
              <a:gd name="T97" fmla="*/ 137 h 168"/>
              <a:gd name="T98" fmla="*/ 33 w 364"/>
              <a:gd name="T99" fmla="*/ 132 h 168"/>
              <a:gd name="T100" fmla="*/ 33 w 364"/>
              <a:gd name="T101" fmla="*/ 132 h 168"/>
              <a:gd name="T102" fmla="*/ 48 w 364"/>
              <a:gd name="T103" fmla="*/ 117 h 168"/>
              <a:gd name="T104" fmla="*/ 54 w 364"/>
              <a:gd name="T105" fmla="*/ 129 h 168"/>
              <a:gd name="T106" fmla="*/ 66 w 364"/>
              <a:gd name="T107" fmla="*/ 124 h 168"/>
              <a:gd name="T108" fmla="*/ 66 w 364"/>
              <a:gd name="T109" fmla="*/ 124 h 168"/>
              <a:gd name="T110" fmla="*/ 66 w 364"/>
              <a:gd name="T111" fmla="*/ 14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4" h="168">
                <a:moveTo>
                  <a:pt x="13" y="147"/>
                </a:moveTo>
                <a:cubicBezTo>
                  <a:pt x="5" y="131"/>
                  <a:pt x="0" y="115"/>
                  <a:pt x="1" y="95"/>
                </a:cubicBezTo>
                <a:cubicBezTo>
                  <a:pt x="5" y="93"/>
                  <a:pt x="8" y="91"/>
                  <a:pt x="12" y="90"/>
                </a:cubicBezTo>
                <a:cubicBezTo>
                  <a:pt x="14" y="71"/>
                  <a:pt x="16" y="52"/>
                  <a:pt x="23" y="36"/>
                </a:cubicBezTo>
                <a:cubicBezTo>
                  <a:pt x="19" y="33"/>
                  <a:pt x="19" y="33"/>
                  <a:pt x="19" y="33"/>
                </a:cubicBezTo>
                <a:cubicBezTo>
                  <a:pt x="21" y="24"/>
                  <a:pt x="25" y="17"/>
                  <a:pt x="30" y="10"/>
                </a:cubicBezTo>
                <a:cubicBezTo>
                  <a:pt x="90" y="1"/>
                  <a:pt x="150" y="0"/>
                  <a:pt x="211" y="3"/>
                </a:cubicBezTo>
                <a:cubicBezTo>
                  <a:pt x="241" y="11"/>
                  <a:pt x="266" y="23"/>
                  <a:pt x="283" y="41"/>
                </a:cubicBezTo>
                <a:cubicBezTo>
                  <a:pt x="307" y="51"/>
                  <a:pt x="327" y="63"/>
                  <a:pt x="343" y="79"/>
                </a:cubicBezTo>
                <a:cubicBezTo>
                  <a:pt x="346" y="85"/>
                  <a:pt x="349" y="92"/>
                  <a:pt x="352" y="98"/>
                </a:cubicBezTo>
                <a:cubicBezTo>
                  <a:pt x="360" y="100"/>
                  <a:pt x="360" y="100"/>
                  <a:pt x="360" y="100"/>
                </a:cubicBezTo>
                <a:cubicBezTo>
                  <a:pt x="364" y="121"/>
                  <a:pt x="360" y="136"/>
                  <a:pt x="350" y="147"/>
                </a:cubicBezTo>
                <a:cubicBezTo>
                  <a:pt x="341" y="147"/>
                  <a:pt x="341" y="147"/>
                  <a:pt x="341" y="147"/>
                </a:cubicBezTo>
                <a:cubicBezTo>
                  <a:pt x="342" y="143"/>
                  <a:pt x="343" y="139"/>
                  <a:pt x="343" y="135"/>
                </a:cubicBezTo>
                <a:cubicBezTo>
                  <a:pt x="343" y="124"/>
                  <a:pt x="339" y="114"/>
                  <a:pt x="332" y="107"/>
                </a:cubicBezTo>
                <a:cubicBezTo>
                  <a:pt x="325" y="100"/>
                  <a:pt x="315" y="96"/>
                  <a:pt x="304" y="96"/>
                </a:cubicBezTo>
                <a:cubicBezTo>
                  <a:pt x="294" y="96"/>
                  <a:pt x="284" y="100"/>
                  <a:pt x="277" y="107"/>
                </a:cubicBezTo>
                <a:cubicBezTo>
                  <a:pt x="270" y="114"/>
                  <a:pt x="266" y="124"/>
                  <a:pt x="266" y="135"/>
                </a:cubicBezTo>
                <a:cubicBezTo>
                  <a:pt x="266" y="139"/>
                  <a:pt x="266" y="143"/>
                  <a:pt x="268" y="147"/>
                </a:cubicBezTo>
                <a:cubicBezTo>
                  <a:pt x="88" y="147"/>
                  <a:pt x="88" y="147"/>
                  <a:pt x="88" y="147"/>
                </a:cubicBezTo>
                <a:cubicBezTo>
                  <a:pt x="89" y="143"/>
                  <a:pt x="90" y="139"/>
                  <a:pt x="90" y="135"/>
                </a:cubicBezTo>
                <a:cubicBezTo>
                  <a:pt x="90" y="124"/>
                  <a:pt x="86" y="114"/>
                  <a:pt x="79" y="107"/>
                </a:cubicBezTo>
                <a:cubicBezTo>
                  <a:pt x="72" y="100"/>
                  <a:pt x="62" y="96"/>
                  <a:pt x="51" y="96"/>
                </a:cubicBezTo>
                <a:cubicBezTo>
                  <a:pt x="41" y="96"/>
                  <a:pt x="31" y="100"/>
                  <a:pt x="24" y="107"/>
                </a:cubicBezTo>
                <a:cubicBezTo>
                  <a:pt x="17" y="114"/>
                  <a:pt x="13" y="124"/>
                  <a:pt x="13" y="135"/>
                </a:cubicBezTo>
                <a:cubicBezTo>
                  <a:pt x="13" y="139"/>
                  <a:pt x="13" y="143"/>
                  <a:pt x="14" y="147"/>
                </a:cubicBezTo>
                <a:cubicBezTo>
                  <a:pt x="13" y="147"/>
                  <a:pt x="13" y="147"/>
                  <a:pt x="13" y="147"/>
                </a:cubicBezTo>
                <a:close/>
                <a:moveTo>
                  <a:pt x="171" y="65"/>
                </a:moveTo>
                <a:cubicBezTo>
                  <a:pt x="170" y="66"/>
                  <a:pt x="169" y="66"/>
                  <a:pt x="168" y="66"/>
                </a:cubicBezTo>
                <a:cubicBezTo>
                  <a:pt x="168" y="77"/>
                  <a:pt x="168" y="89"/>
                  <a:pt x="169" y="100"/>
                </a:cubicBezTo>
                <a:cubicBezTo>
                  <a:pt x="170" y="111"/>
                  <a:pt x="172" y="123"/>
                  <a:pt x="174" y="134"/>
                </a:cubicBezTo>
                <a:cubicBezTo>
                  <a:pt x="107" y="134"/>
                  <a:pt x="107" y="134"/>
                  <a:pt x="107" y="134"/>
                </a:cubicBezTo>
                <a:cubicBezTo>
                  <a:pt x="105" y="124"/>
                  <a:pt x="103" y="114"/>
                  <a:pt x="98" y="105"/>
                </a:cubicBezTo>
                <a:cubicBezTo>
                  <a:pt x="93" y="95"/>
                  <a:pt x="87" y="86"/>
                  <a:pt x="77" y="79"/>
                </a:cubicBezTo>
                <a:cubicBezTo>
                  <a:pt x="77" y="75"/>
                  <a:pt x="77" y="72"/>
                  <a:pt x="77" y="68"/>
                </a:cubicBezTo>
                <a:cubicBezTo>
                  <a:pt x="77" y="66"/>
                  <a:pt x="77" y="63"/>
                  <a:pt x="78" y="60"/>
                </a:cubicBezTo>
                <a:cubicBezTo>
                  <a:pt x="161" y="60"/>
                  <a:pt x="161" y="60"/>
                  <a:pt x="161" y="60"/>
                </a:cubicBezTo>
                <a:cubicBezTo>
                  <a:pt x="161" y="50"/>
                  <a:pt x="158" y="20"/>
                  <a:pt x="158" y="13"/>
                </a:cubicBezTo>
                <a:cubicBezTo>
                  <a:pt x="126" y="14"/>
                  <a:pt x="83" y="16"/>
                  <a:pt x="54" y="20"/>
                </a:cubicBezTo>
                <a:cubicBezTo>
                  <a:pt x="49" y="34"/>
                  <a:pt x="47" y="47"/>
                  <a:pt x="45" y="60"/>
                </a:cubicBezTo>
                <a:cubicBezTo>
                  <a:pt x="75" y="60"/>
                  <a:pt x="75" y="60"/>
                  <a:pt x="75" y="60"/>
                </a:cubicBezTo>
                <a:cubicBezTo>
                  <a:pt x="74" y="63"/>
                  <a:pt x="74" y="66"/>
                  <a:pt x="74" y="68"/>
                </a:cubicBezTo>
                <a:cubicBezTo>
                  <a:pt x="74" y="72"/>
                  <a:pt x="74" y="76"/>
                  <a:pt x="74" y="79"/>
                </a:cubicBezTo>
                <a:cubicBezTo>
                  <a:pt x="74" y="80"/>
                  <a:pt x="74" y="80"/>
                  <a:pt x="74" y="80"/>
                </a:cubicBezTo>
                <a:cubicBezTo>
                  <a:pt x="74" y="80"/>
                  <a:pt x="74" y="80"/>
                  <a:pt x="74" y="80"/>
                </a:cubicBezTo>
                <a:cubicBezTo>
                  <a:pt x="84" y="88"/>
                  <a:pt x="91" y="97"/>
                  <a:pt x="95" y="106"/>
                </a:cubicBezTo>
                <a:cubicBezTo>
                  <a:pt x="100" y="115"/>
                  <a:pt x="103" y="125"/>
                  <a:pt x="104" y="135"/>
                </a:cubicBezTo>
                <a:cubicBezTo>
                  <a:pt x="104" y="137"/>
                  <a:pt x="104" y="137"/>
                  <a:pt x="104" y="137"/>
                </a:cubicBezTo>
                <a:cubicBezTo>
                  <a:pt x="106" y="137"/>
                  <a:pt x="106" y="137"/>
                  <a:pt x="106" y="137"/>
                </a:cubicBezTo>
                <a:cubicBezTo>
                  <a:pt x="175" y="137"/>
                  <a:pt x="175" y="137"/>
                  <a:pt x="175" y="137"/>
                </a:cubicBezTo>
                <a:cubicBezTo>
                  <a:pt x="175" y="137"/>
                  <a:pt x="175" y="137"/>
                  <a:pt x="175" y="137"/>
                </a:cubicBezTo>
                <a:cubicBezTo>
                  <a:pt x="176" y="137"/>
                  <a:pt x="176" y="137"/>
                  <a:pt x="176" y="137"/>
                </a:cubicBezTo>
                <a:cubicBezTo>
                  <a:pt x="256" y="137"/>
                  <a:pt x="256" y="137"/>
                  <a:pt x="256" y="137"/>
                </a:cubicBezTo>
                <a:cubicBezTo>
                  <a:pt x="257" y="137"/>
                  <a:pt x="257" y="137"/>
                  <a:pt x="257" y="137"/>
                </a:cubicBezTo>
                <a:cubicBezTo>
                  <a:pt x="257" y="136"/>
                  <a:pt x="257" y="136"/>
                  <a:pt x="257" y="136"/>
                </a:cubicBezTo>
                <a:cubicBezTo>
                  <a:pt x="262" y="120"/>
                  <a:pt x="265" y="105"/>
                  <a:pt x="267" y="91"/>
                </a:cubicBezTo>
                <a:cubicBezTo>
                  <a:pt x="269" y="76"/>
                  <a:pt x="271" y="61"/>
                  <a:pt x="271" y="47"/>
                </a:cubicBezTo>
                <a:cubicBezTo>
                  <a:pt x="269" y="47"/>
                  <a:pt x="269" y="47"/>
                  <a:pt x="269" y="47"/>
                </a:cubicBezTo>
                <a:cubicBezTo>
                  <a:pt x="255" y="31"/>
                  <a:pt x="234" y="20"/>
                  <a:pt x="208" y="12"/>
                </a:cubicBezTo>
                <a:cubicBezTo>
                  <a:pt x="192" y="12"/>
                  <a:pt x="186" y="12"/>
                  <a:pt x="169" y="12"/>
                </a:cubicBezTo>
                <a:cubicBezTo>
                  <a:pt x="178" y="60"/>
                  <a:pt x="178" y="60"/>
                  <a:pt x="178" y="60"/>
                </a:cubicBezTo>
                <a:cubicBezTo>
                  <a:pt x="211" y="60"/>
                  <a:pt x="226" y="61"/>
                  <a:pt x="267" y="61"/>
                </a:cubicBezTo>
                <a:cubicBezTo>
                  <a:pt x="267" y="70"/>
                  <a:pt x="266" y="80"/>
                  <a:pt x="264" y="90"/>
                </a:cubicBezTo>
                <a:cubicBezTo>
                  <a:pt x="262" y="105"/>
                  <a:pt x="259" y="119"/>
                  <a:pt x="255" y="134"/>
                </a:cubicBezTo>
                <a:cubicBezTo>
                  <a:pt x="177" y="134"/>
                  <a:pt x="177" y="134"/>
                  <a:pt x="177" y="134"/>
                </a:cubicBezTo>
                <a:cubicBezTo>
                  <a:pt x="175" y="123"/>
                  <a:pt x="173" y="111"/>
                  <a:pt x="172" y="100"/>
                </a:cubicBezTo>
                <a:cubicBezTo>
                  <a:pt x="171" y="89"/>
                  <a:pt x="170" y="77"/>
                  <a:pt x="171" y="65"/>
                </a:cubicBezTo>
                <a:close/>
                <a:moveTo>
                  <a:pt x="28" y="91"/>
                </a:moveTo>
                <a:cubicBezTo>
                  <a:pt x="27" y="93"/>
                  <a:pt x="27" y="93"/>
                  <a:pt x="29" y="93"/>
                </a:cubicBezTo>
                <a:cubicBezTo>
                  <a:pt x="43" y="87"/>
                  <a:pt x="56" y="88"/>
                  <a:pt x="67" y="93"/>
                </a:cubicBezTo>
                <a:cubicBezTo>
                  <a:pt x="68" y="93"/>
                  <a:pt x="69" y="92"/>
                  <a:pt x="67" y="90"/>
                </a:cubicBezTo>
                <a:cubicBezTo>
                  <a:pt x="57" y="81"/>
                  <a:pt x="37" y="81"/>
                  <a:pt x="28" y="91"/>
                </a:cubicBezTo>
                <a:close/>
                <a:moveTo>
                  <a:pt x="285" y="91"/>
                </a:moveTo>
                <a:cubicBezTo>
                  <a:pt x="284" y="93"/>
                  <a:pt x="285" y="93"/>
                  <a:pt x="286" y="93"/>
                </a:cubicBezTo>
                <a:cubicBezTo>
                  <a:pt x="301" y="87"/>
                  <a:pt x="314" y="88"/>
                  <a:pt x="325" y="93"/>
                </a:cubicBezTo>
                <a:cubicBezTo>
                  <a:pt x="326" y="93"/>
                  <a:pt x="327" y="92"/>
                  <a:pt x="325" y="90"/>
                </a:cubicBezTo>
                <a:cubicBezTo>
                  <a:pt x="315" y="81"/>
                  <a:pt x="295" y="81"/>
                  <a:pt x="285" y="91"/>
                </a:cubicBezTo>
                <a:close/>
                <a:moveTo>
                  <a:pt x="338" y="79"/>
                </a:moveTo>
                <a:cubicBezTo>
                  <a:pt x="333" y="75"/>
                  <a:pt x="328" y="71"/>
                  <a:pt x="321" y="67"/>
                </a:cubicBezTo>
                <a:cubicBezTo>
                  <a:pt x="308" y="67"/>
                  <a:pt x="302" y="69"/>
                  <a:pt x="298" y="73"/>
                </a:cubicBezTo>
                <a:cubicBezTo>
                  <a:pt x="297" y="79"/>
                  <a:pt x="311" y="80"/>
                  <a:pt x="338" y="79"/>
                </a:cubicBezTo>
                <a:close/>
                <a:moveTo>
                  <a:pt x="90" y="76"/>
                </a:moveTo>
                <a:cubicBezTo>
                  <a:pt x="90" y="88"/>
                  <a:pt x="107" y="88"/>
                  <a:pt x="107" y="76"/>
                </a:cubicBezTo>
                <a:cubicBezTo>
                  <a:pt x="90" y="76"/>
                  <a:pt x="90" y="76"/>
                  <a:pt x="90" y="76"/>
                </a:cubicBezTo>
                <a:close/>
                <a:moveTo>
                  <a:pt x="179" y="76"/>
                </a:moveTo>
                <a:cubicBezTo>
                  <a:pt x="179" y="88"/>
                  <a:pt x="196" y="88"/>
                  <a:pt x="196" y="76"/>
                </a:cubicBezTo>
                <a:cubicBezTo>
                  <a:pt x="179" y="76"/>
                  <a:pt x="179" y="76"/>
                  <a:pt x="179" y="76"/>
                </a:cubicBezTo>
                <a:close/>
                <a:moveTo>
                  <a:pt x="304" y="102"/>
                </a:moveTo>
                <a:cubicBezTo>
                  <a:pt x="295" y="102"/>
                  <a:pt x="287" y="106"/>
                  <a:pt x="281" y="111"/>
                </a:cubicBezTo>
                <a:cubicBezTo>
                  <a:pt x="275" y="117"/>
                  <a:pt x="271" y="126"/>
                  <a:pt x="271" y="135"/>
                </a:cubicBezTo>
                <a:cubicBezTo>
                  <a:pt x="271" y="144"/>
                  <a:pt x="275" y="152"/>
                  <a:pt x="281" y="158"/>
                </a:cubicBezTo>
                <a:cubicBezTo>
                  <a:pt x="287" y="164"/>
                  <a:pt x="295" y="168"/>
                  <a:pt x="304" y="168"/>
                </a:cubicBezTo>
                <a:cubicBezTo>
                  <a:pt x="313" y="168"/>
                  <a:pt x="322" y="164"/>
                  <a:pt x="328" y="158"/>
                </a:cubicBezTo>
                <a:cubicBezTo>
                  <a:pt x="334" y="152"/>
                  <a:pt x="337" y="144"/>
                  <a:pt x="337" y="135"/>
                </a:cubicBezTo>
                <a:cubicBezTo>
                  <a:pt x="337" y="126"/>
                  <a:pt x="334" y="117"/>
                  <a:pt x="328" y="111"/>
                </a:cubicBezTo>
                <a:cubicBezTo>
                  <a:pt x="322" y="106"/>
                  <a:pt x="313" y="102"/>
                  <a:pt x="304" y="102"/>
                </a:cubicBezTo>
                <a:close/>
                <a:moveTo>
                  <a:pt x="307" y="141"/>
                </a:moveTo>
                <a:cubicBezTo>
                  <a:pt x="308" y="153"/>
                  <a:pt x="308" y="153"/>
                  <a:pt x="308" y="153"/>
                </a:cubicBezTo>
                <a:cubicBezTo>
                  <a:pt x="310" y="152"/>
                  <a:pt x="313" y="151"/>
                  <a:pt x="315" y="150"/>
                </a:cubicBezTo>
                <a:cubicBezTo>
                  <a:pt x="307" y="141"/>
                  <a:pt x="307" y="141"/>
                  <a:pt x="307" y="141"/>
                </a:cubicBezTo>
                <a:close/>
                <a:moveTo>
                  <a:pt x="301" y="153"/>
                </a:moveTo>
                <a:cubicBezTo>
                  <a:pt x="302" y="141"/>
                  <a:pt x="302" y="141"/>
                  <a:pt x="302" y="141"/>
                </a:cubicBezTo>
                <a:cubicBezTo>
                  <a:pt x="294" y="150"/>
                  <a:pt x="294" y="150"/>
                  <a:pt x="294" y="150"/>
                </a:cubicBezTo>
                <a:cubicBezTo>
                  <a:pt x="296" y="151"/>
                  <a:pt x="299" y="152"/>
                  <a:pt x="301" y="153"/>
                </a:cubicBezTo>
                <a:close/>
                <a:moveTo>
                  <a:pt x="289" y="146"/>
                </a:moveTo>
                <a:cubicBezTo>
                  <a:pt x="298" y="137"/>
                  <a:pt x="298" y="137"/>
                  <a:pt x="298" y="137"/>
                </a:cubicBezTo>
                <a:cubicBezTo>
                  <a:pt x="286" y="138"/>
                  <a:pt x="286" y="138"/>
                  <a:pt x="286" y="138"/>
                </a:cubicBezTo>
                <a:cubicBezTo>
                  <a:pt x="287" y="141"/>
                  <a:pt x="288" y="143"/>
                  <a:pt x="289" y="146"/>
                </a:cubicBezTo>
                <a:close/>
                <a:moveTo>
                  <a:pt x="286" y="132"/>
                </a:moveTo>
                <a:cubicBezTo>
                  <a:pt x="298" y="132"/>
                  <a:pt x="298" y="132"/>
                  <a:pt x="298" y="132"/>
                </a:cubicBezTo>
                <a:cubicBezTo>
                  <a:pt x="289" y="124"/>
                  <a:pt x="289" y="124"/>
                  <a:pt x="289" y="124"/>
                </a:cubicBezTo>
                <a:cubicBezTo>
                  <a:pt x="288" y="126"/>
                  <a:pt x="287" y="129"/>
                  <a:pt x="286" y="132"/>
                </a:cubicBezTo>
                <a:close/>
                <a:moveTo>
                  <a:pt x="294" y="120"/>
                </a:moveTo>
                <a:cubicBezTo>
                  <a:pt x="302" y="129"/>
                  <a:pt x="302" y="129"/>
                  <a:pt x="302" y="129"/>
                </a:cubicBezTo>
                <a:cubicBezTo>
                  <a:pt x="301" y="117"/>
                  <a:pt x="301" y="117"/>
                  <a:pt x="301" y="117"/>
                </a:cubicBezTo>
                <a:cubicBezTo>
                  <a:pt x="298" y="117"/>
                  <a:pt x="296" y="118"/>
                  <a:pt x="294" y="120"/>
                </a:cubicBezTo>
                <a:close/>
                <a:moveTo>
                  <a:pt x="307" y="117"/>
                </a:moveTo>
                <a:cubicBezTo>
                  <a:pt x="307" y="129"/>
                  <a:pt x="307" y="129"/>
                  <a:pt x="307" y="129"/>
                </a:cubicBezTo>
                <a:cubicBezTo>
                  <a:pt x="315" y="120"/>
                  <a:pt x="315" y="120"/>
                  <a:pt x="315" y="120"/>
                </a:cubicBezTo>
                <a:cubicBezTo>
                  <a:pt x="313" y="118"/>
                  <a:pt x="310" y="117"/>
                  <a:pt x="307" y="117"/>
                </a:cubicBezTo>
                <a:close/>
                <a:moveTo>
                  <a:pt x="319" y="124"/>
                </a:moveTo>
                <a:cubicBezTo>
                  <a:pt x="310" y="132"/>
                  <a:pt x="310" y="132"/>
                  <a:pt x="310" y="132"/>
                </a:cubicBezTo>
                <a:cubicBezTo>
                  <a:pt x="323" y="132"/>
                  <a:pt x="323" y="132"/>
                  <a:pt x="323" y="132"/>
                </a:cubicBezTo>
                <a:cubicBezTo>
                  <a:pt x="322" y="129"/>
                  <a:pt x="321" y="126"/>
                  <a:pt x="319" y="124"/>
                </a:cubicBezTo>
                <a:close/>
                <a:moveTo>
                  <a:pt x="323" y="138"/>
                </a:moveTo>
                <a:cubicBezTo>
                  <a:pt x="310" y="137"/>
                  <a:pt x="310" y="137"/>
                  <a:pt x="310" y="137"/>
                </a:cubicBezTo>
                <a:cubicBezTo>
                  <a:pt x="319" y="145"/>
                  <a:pt x="319" y="145"/>
                  <a:pt x="319" y="145"/>
                </a:cubicBezTo>
                <a:cubicBezTo>
                  <a:pt x="321" y="143"/>
                  <a:pt x="322" y="140"/>
                  <a:pt x="323" y="138"/>
                </a:cubicBezTo>
                <a:close/>
                <a:moveTo>
                  <a:pt x="51" y="102"/>
                </a:moveTo>
                <a:cubicBezTo>
                  <a:pt x="42" y="102"/>
                  <a:pt x="34" y="106"/>
                  <a:pt x="28" y="111"/>
                </a:cubicBezTo>
                <a:cubicBezTo>
                  <a:pt x="22" y="117"/>
                  <a:pt x="18" y="126"/>
                  <a:pt x="18" y="135"/>
                </a:cubicBezTo>
                <a:cubicBezTo>
                  <a:pt x="18" y="144"/>
                  <a:pt x="22" y="152"/>
                  <a:pt x="28" y="158"/>
                </a:cubicBezTo>
                <a:cubicBezTo>
                  <a:pt x="34" y="164"/>
                  <a:pt x="42" y="168"/>
                  <a:pt x="51" y="168"/>
                </a:cubicBezTo>
                <a:cubicBezTo>
                  <a:pt x="60" y="168"/>
                  <a:pt x="69" y="164"/>
                  <a:pt x="75" y="158"/>
                </a:cubicBezTo>
                <a:cubicBezTo>
                  <a:pt x="80" y="152"/>
                  <a:pt x="84" y="144"/>
                  <a:pt x="84" y="135"/>
                </a:cubicBezTo>
                <a:cubicBezTo>
                  <a:pt x="84" y="126"/>
                  <a:pt x="80" y="117"/>
                  <a:pt x="75" y="111"/>
                </a:cubicBezTo>
                <a:cubicBezTo>
                  <a:pt x="69" y="106"/>
                  <a:pt x="60" y="102"/>
                  <a:pt x="51" y="102"/>
                </a:cubicBezTo>
                <a:close/>
                <a:moveTo>
                  <a:pt x="54" y="141"/>
                </a:moveTo>
                <a:cubicBezTo>
                  <a:pt x="54" y="153"/>
                  <a:pt x="54" y="153"/>
                  <a:pt x="54" y="153"/>
                </a:cubicBezTo>
                <a:cubicBezTo>
                  <a:pt x="57" y="152"/>
                  <a:pt x="60" y="151"/>
                  <a:pt x="62" y="150"/>
                </a:cubicBezTo>
                <a:cubicBezTo>
                  <a:pt x="54" y="141"/>
                  <a:pt x="54" y="141"/>
                  <a:pt x="54" y="141"/>
                </a:cubicBezTo>
                <a:close/>
                <a:moveTo>
                  <a:pt x="48" y="153"/>
                </a:moveTo>
                <a:cubicBezTo>
                  <a:pt x="49" y="141"/>
                  <a:pt x="49" y="141"/>
                  <a:pt x="49" y="141"/>
                </a:cubicBezTo>
                <a:cubicBezTo>
                  <a:pt x="41" y="150"/>
                  <a:pt x="41" y="150"/>
                  <a:pt x="41" y="150"/>
                </a:cubicBezTo>
                <a:cubicBezTo>
                  <a:pt x="43" y="151"/>
                  <a:pt x="46" y="152"/>
                  <a:pt x="48" y="153"/>
                </a:cubicBezTo>
                <a:close/>
                <a:moveTo>
                  <a:pt x="36" y="146"/>
                </a:moveTo>
                <a:cubicBezTo>
                  <a:pt x="45" y="137"/>
                  <a:pt x="45" y="137"/>
                  <a:pt x="45" y="137"/>
                </a:cubicBezTo>
                <a:cubicBezTo>
                  <a:pt x="33" y="138"/>
                  <a:pt x="33" y="138"/>
                  <a:pt x="33" y="138"/>
                </a:cubicBezTo>
                <a:cubicBezTo>
                  <a:pt x="34" y="141"/>
                  <a:pt x="35" y="143"/>
                  <a:pt x="36" y="146"/>
                </a:cubicBezTo>
                <a:close/>
                <a:moveTo>
                  <a:pt x="33" y="132"/>
                </a:moveTo>
                <a:cubicBezTo>
                  <a:pt x="45" y="132"/>
                  <a:pt x="45" y="132"/>
                  <a:pt x="45" y="132"/>
                </a:cubicBezTo>
                <a:cubicBezTo>
                  <a:pt x="36" y="124"/>
                  <a:pt x="36" y="124"/>
                  <a:pt x="36" y="124"/>
                </a:cubicBezTo>
                <a:cubicBezTo>
                  <a:pt x="35" y="126"/>
                  <a:pt x="34" y="129"/>
                  <a:pt x="33" y="132"/>
                </a:cubicBezTo>
                <a:close/>
                <a:moveTo>
                  <a:pt x="40" y="120"/>
                </a:moveTo>
                <a:cubicBezTo>
                  <a:pt x="49" y="129"/>
                  <a:pt x="49" y="129"/>
                  <a:pt x="49" y="129"/>
                </a:cubicBezTo>
                <a:cubicBezTo>
                  <a:pt x="48" y="117"/>
                  <a:pt x="48" y="117"/>
                  <a:pt x="48" y="117"/>
                </a:cubicBezTo>
                <a:cubicBezTo>
                  <a:pt x="45" y="117"/>
                  <a:pt x="43" y="118"/>
                  <a:pt x="40" y="120"/>
                </a:cubicBezTo>
                <a:close/>
                <a:moveTo>
                  <a:pt x="54" y="117"/>
                </a:moveTo>
                <a:cubicBezTo>
                  <a:pt x="54" y="129"/>
                  <a:pt x="54" y="129"/>
                  <a:pt x="54" y="129"/>
                </a:cubicBezTo>
                <a:cubicBezTo>
                  <a:pt x="62" y="120"/>
                  <a:pt x="62" y="120"/>
                  <a:pt x="62" y="120"/>
                </a:cubicBezTo>
                <a:cubicBezTo>
                  <a:pt x="60" y="118"/>
                  <a:pt x="57" y="117"/>
                  <a:pt x="54" y="117"/>
                </a:cubicBezTo>
                <a:close/>
                <a:moveTo>
                  <a:pt x="66" y="124"/>
                </a:moveTo>
                <a:cubicBezTo>
                  <a:pt x="57" y="132"/>
                  <a:pt x="57" y="132"/>
                  <a:pt x="57" y="132"/>
                </a:cubicBezTo>
                <a:cubicBezTo>
                  <a:pt x="69" y="132"/>
                  <a:pt x="69" y="132"/>
                  <a:pt x="69" y="132"/>
                </a:cubicBezTo>
                <a:cubicBezTo>
                  <a:pt x="69" y="129"/>
                  <a:pt x="68" y="126"/>
                  <a:pt x="66" y="124"/>
                </a:cubicBezTo>
                <a:close/>
                <a:moveTo>
                  <a:pt x="69" y="138"/>
                </a:moveTo>
                <a:cubicBezTo>
                  <a:pt x="57" y="137"/>
                  <a:pt x="57" y="137"/>
                  <a:pt x="57" y="137"/>
                </a:cubicBezTo>
                <a:cubicBezTo>
                  <a:pt x="66" y="145"/>
                  <a:pt x="66" y="145"/>
                  <a:pt x="66" y="145"/>
                </a:cubicBezTo>
                <a:cubicBezTo>
                  <a:pt x="68" y="143"/>
                  <a:pt x="69" y="140"/>
                  <a:pt x="69" y="1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 name="Freeform 92"/>
          <p:cNvSpPr>
            <a:spLocks noEditPoints="1"/>
          </p:cNvSpPr>
          <p:nvPr/>
        </p:nvSpPr>
        <p:spPr bwMode="auto">
          <a:xfrm>
            <a:off x="6584950" y="1321435"/>
            <a:ext cx="250190" cy="134620"/>
          </a:xfrm>
          <a:custGeom>
            <a:avLst/>
            <a:gdLst>
              <a:gd name="T0" fmla="*/ 1 w 405"/>
              <a:gd name="T1" fmla="*/ 83 h 192"/>
              <a:gd name="T2" fmla="*/ 0 w 405"/>
              <a:gd name="T3" fmla="*/ 112 h 192"/>
              <a:gd name="T4" fmla="*/ 29 w 405"/>
              <a:gd name="T5" fmla="*/ 167 h 192"/>
              <a:gd name="T6" fmla="*/ 75 w 405"/>
              <a:gd name="T7" fmla="*/ 99 h 192"/>
              <a:gd name="T8" fmla="*/ 272 w 405"/>
              <a:gd name="T9" fmla="*/ 167 h 192"/>
              <a:gd name="T10" fmla="*/ 318 w 405"/>
              <a:gd name="T11" fmla="*/ 99 h 192"/>
              <a:gd name="T12" fmla="*/ 383 w 405"/>
              <a:gd name="T13" fmla="*/ 167 h 192"/>
              <a:gd name="T14" fmla="*/ 302 w 405"/>
              <a:gd name="T15" fmla="*/ 61 h 192"/>
              <a:gd name="T16" fmla="*/ 13 w 405"/>
              <a:gd name="T17" fmla="*/ 9 h 192"/>
              <a:gd name="T18" fmla="*/ 50 w 405"/>
              <a:gd name="T19" fmla="*/ 69 h 192"/>
              <a:gd name="T20" fmla="*/ 86 w 405"/>
              <a:gd name="T21" fmla="*/ 69 h 192"/>
              <a:gd name="T22" fmla="*/ 400 w 405"/>
              <a:gd name="T23" fmla="*/ 110 h 192"/>
              <a:gd name="T24" fmla="*/ 398 w 405"/>
              <a:gd name="T25" fmla="*/ 94 h 192"/>
              <a:gd name="T26" fmla="*/ 130 w 405"/>
              <a:gd name="T27" fmla="*/ 87 h 192"/>
              <a:gd name="T28" fmla="*/ 109 w 405"/>
              <a:gd name="T29" fmla="*/ 90 h 192"/>
              <a:gd name="T30" fmla="*/ 109 w 405"/>
              <a:gd name="T31" fmla="*/ 85 h 192"/>
              <a:gd name="T32" fmla="*/ 209 w 405"/>
              <a:gd name="T33" fmla="*/ 87 h 192"/>
              <a:gd name="T34" fmla="*/ 188 w 405"/>
              <a:gd name="T35" fmla="*/ 90 h 192"/>
              <a:gd name="T36" fmla="*/ 188 w 405"/>
              <a:gd name="T37" fmla="*/ 85 h 192"/>
              <a:gd name="T38" fmla="*/ 166 w 405"/>
              <a:gd name="T39" fmla="*/ 16 h 192"/>
              <a:gd name="T40" fmla="*/ 182 w 405"/>
              <a:gd name="T41" fmla="*/ 69 h 192"/>
              <a:gd name="T42" fmla="*/ 280 w 405"/>
              <a:gd name="T43" fmla="*/ 69 h 192"/>
              <a:gd name="T44" fmla="*/ 105 w 405"/>
              <a:gd name="T45" fmla="*/ 119 h 192"/>
              <a:gd name="T46" fmla="*/ 75 w 405"/>
              <a:gd name="T47" fmla="*/ 192 h 192"/>
              <a:gd name="T48" fmla="*/ 45 w 405"/>
              <a:gd name="T49" fmla="*/ 119 h 192"/>
              <a:gd name="T50" fmla="*/ 349 w 405"/>
              <a:gd name="T51" fmla="*/ 119 h 192"/>
              <a:gd name="T52" fmla="*/ 319 w 405"/>
              <a:gd name="T53" fmla="*/ 192 h 192"/>
              <a:gd name="T54" fmla="*/ 288 w 405"/>
              <a:gd name="T55" fmla="*/ 119 h 192"/>
              <a:gd name="T56" fmla="*/ 338 w 405"/>
              <a:gd name="T57" fmla="*/ 130 h 192"/>
              <a:gd name="T58" fmla="*/ 324 w 405"/>
              <a:gd name="T59" fmla="*/ 142 h 192"/>
              <a:gd name="T60" fmla="*/ 342 w 405"/>
              <a:gd name="T61" fmla="*/ 164 h 192"/>
              <a:gd name="T62" fmla="*/ 319 w 405"/>
              <a:gd name="T63" fmla="*/ 159 h 192"/>
              <a:gd name="T64" fmla="*/ 315 w 405"/>
              <a:gd name="T65" fmla="*/ 158 h 192"/>
              <a:gd name="T66" fmla="*/ 310 w 405"/>
              <a:gd name="T67" fmla="*/ 153 h 192"/>
              <a:gd name="T68" fmla="*/ 309 w 405"/>
              <a:gd name="T69" fmla="*/ 149 h 192"/>
              <a:gd name="T70" fmla="*/ 313 w 405"/>
              <a:gd name="T71" fmla="*/ 141 h 192"/>
              <a:gd name="T72" fmla="*/ 317 w 405"/>
              <a:gd name="T73" fmla="*/ 140 h 192"/>
              <a:gd name="T74" fmla="*/ 346 w 405"/>
              <a:gd name="T75" fmla="*/ 138 h 192"/>
              <a:gd name="T76" fmla="*/ 330 w 405"/>
              <a:gd name="T77" fmla="*/ 148 h 192"/>
              <a:gd name="T78" fmla="*/ 324 w 405"/>
              <a:gd name="T79" fmla="*/ 159 h 192"/>
              <a:gd name="T80" fmla="*/ 316 w 405"/>
              <a:gd name="T81" fmla="*/ 120 h 192"/>
              <a:gd name="T82" fmla="*/ 321 w 405"/>
              <a:gd name="T83" fmla="*/ 139 h 192"/>
              <a:gd name="T84" fmla="*/ 298 w 405"/>
              <a:gd name="T85" fmla="*/ 128 h 192"/>
              <a:gd name="T86" fmla="*/ 311 w 405"/>
              <a:gd name="T87" fmla="*/ 158 h 192"/>
              <a:gd name="T88" fmla="*/ 293 w 405"/>
              <a:gd name="T89" fmla="*/ 164 h 192"/>
              <a:gd name="T90" fmla="*/ 95 w 405"/>
              <a:gd name="T91" fmla="*/ 130 h 192"/>
              <a:gd name="T92" fmla="*/ 81 w 405"/>
              <a:gd name="T93" fmla="*/ 142 h 192"/>
              <a:gd name="T94" fmla="*/ 98 w 405"/>
              <a:gd name="T95" fmla="*/ 164 h 192"/>
              <a:gd name="T96" fmla="*/ 75 w 405"/>
              <a:gd name="T97" fmla="*/ 159 h 192"/>
              <a:gd name="T98" fmla="*/ 72 w 405"/>
              <a:gd name="T99" fmla="*/ 158 h 192"/>
              <a:gd name="T100" fmla="*/ 66 w 405"/>
              <a:gd name="T101" fmla="*/ 153 h 192"/>
              <a:gd name="T102" fmla="*/ 66 w 405"/>
              <a:gd name="T103" fmla="*/ 149 h 192"/>
              <a:gd name="T104" fmla="*/ 70 w 405"/>
              <a:gd name="T105" fmla="*/ 141 h 192"/>
              <a:gd name="T106" fmla="*/ 73 w 405"/>
              <a:gd name="T107" fmla="*/ 140 h 192"/>
              <a:gd name="T108" fmla="*/ 103 w 405"/>
              <a:gd name="T109" fmla="*/ 138 h 192"/>
              <a:gd name="T110" fmla="*/ 87 w 405"/>
              <a:gd name="T111" fmla="*/ 148 h 192"/>
              <a:gd name="T112" fmla="*/ 80 w 405"/>
              <a:gd name="T113" fmla="*/ 159 h 192"/>
              <a:gd name="T114" fmla="*/ 73 w 405"/>
              <a:gd name="T115" fmla="*/ 120 h 192"/>
              <a:gd name="T116" fmla="*/ 78 w 405"/>
              <a:gd name="T117" fmla="*/ 139 h 192"/>
              <a:gd name="T118" fmla="*/ 54 w 405"/>
              <a:gd name="T119" fmla="*/ 128 h 192"/>
              <a:gd name="T120" fmla="*/ 67 w 405"/>
              <a:gd name="T121" fmla="*/ 158 h 192"/>
              <a:gd name="T122" fmla="*/ 50 w 405"/>
              <a:gd name="T123" fmla="*/ 16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5" h="192">
                <a:moveTo>
                  <a:pt x="15" y="30"/>
                </a:moveTo>
                <a:cubicBezTo>
                  <a:pt x="10" y="46"/>
                  <a:pt x="5" y="61"/>
                  <a:pt x="0" y="77"/>
                </a:cubicBezTo>
                <a:cubicBezTo>
                  <a:pt x="0" y="79"/>
                  <a:pt x="1" y="81"/>
                  <a:pt x="1" y="83"/>
                </a:cubicBezTo>
                <a:cubicBezTo>
                  <a:pt x="3" y="83"/>
                  <a:pt x="5" y="83"/>
                  <a:pt x="7" y="83"/>
                </a:cubicBezTo>
                <a:cubicBezTo>
                  <a:pt x="7" y="93"/>
                  <a:pt x="7" y="102"/>
                  <a:pt x="7" y="112"/>
                </a:cubicBezTo>
                <a:cubicBezTo>
                  <a:pt x="4" y="112"/>
                  <a:pt x="2" y="112"/>
                  <a:pt x="0" y="112"/>
                </a:cubicBezTo>
                <a:cubicBezTo>
                  <a:pt x="0" y="116"/>
                  <a:pt x="0" y="121"/>
                  <a:pt x="0" y="125"/>
                </a:cubicBezTo>
                <a:cubicBezTo>
                  <a:pt x="6" y="139"/>
                  <a:pt x="12" y="153"/>
                  <a:pt x="19" y="167"/>
                </a:cubicBezTo>
                <a:cubicBezTo>
                  <a:pt x="29" y="167"/>
                  <a:pt x="29" y="167"/>
                  <a:pt x="29" y="167"/>
                </a:cubicBezTo>
                <a:cubicBezTo>
                  <a:pt x="27" y="161"/>
                  <a:pt x="25" y="155"/>
                  <a:pt x="25" y="149"/>
                </a:cubicBezTo>
                <a:cubicBezTo>
                  <a:pt x="25" y="135"/>
                  <a:pt x="31" y="123"/>
                  <a:pt x="40" y="114"/>
                </a:cubicBezTo>
                <a:cubicBezTo>
                  <a:pt x="49" y="105"/>
                  <a:pt x="61" y="99"/>
                  <a:pt x="75" y="99"/>
                </a:cubicBezTo>
                <a:cubicBezTo>
                  <a:pt x="103" y="99"/>
                  <a:pt x="125" y="122"/>
                  <a:pt x="125" y="149"/>
                </a:cubicBezTo>
                <a:cubicBezTo>
                  <a:pt x="125" y="155"/>
                  <a:pt x="124" y="161"/>
                  <a:pt x="122" y="167"/>
                </a:cubicBezTo>
                <a:cubicBezTo>
                  <a:pt x="272" y="167"/>
                  <a:pt x="272" y="167"/>
                  <a:pt x="272" y="167"/>
                </a:cubicBezTo>
                <a:cubicBezTo>
                  <a:pt x="270" y="161"/>
                  <a:pt x="268" y="155"/>
                  <a:pt x="268" y="149"/>
                </a:cubicBezTo>
                <a:cubicBezTo>
                  <a:pt x="268" y="135"/>
                  <a:pt x="274" y="123"/>
                  <a:pt x="283" y="114"/>
                </a:cubicBezTo>
                <a:cubicBezTo>
                  <a:pt x="292" y="105"/>
                  <a:pt x="304" y="99"/>
                  <a:pt x="318" y="99"/>
                </a:cubicBezTo>
                <a:cubicBezTo>
                  <a:pt x="346" y="99"/>
                  <a:pt x="368" y="122"/>
                  <a:pt x="368" y="149"/>
                </a:cubicBezTo>
                <a:cubicBezTo>
                  <a:pt x="368" y="155"/>
                  <a:pt x="367" y="161"/>
                  <a:pt x="365" y="167"/>
                </a:cubicBezTo>
                <a:cubicBezTo>
                  <a:pt x="383" y="167"/>
                  <a:pt x="383" y="167"/>
                  <a:pt x="383" y="167"/>
                </a:cubicBezTo>
                <a:cubicBezTo>
                  <a:pt x="393" y="159"/>
                  <a:pt x="403" y="151"/>
                  <a:pt x="405" y="135"/>
                </a:cubicBezTo>
                <a:cubicBezTo>
                  <a:pt x="405" y="116"/>
                  <a:pt x="404" y="96"/>
                  <a:pt x="398" y="77"/>
                </a:cubicBezTo>
                <a:cubicBezTo>
                  <a:pt x="368" y="69"/>
                  <a:pt x="335" y="64"/>
                  <a:pt x="302" y="61"/>
                </a:cubicBezTo>
                <a:cubicBezTo>
                  <a:pt x="301" y="62"/>
                  <a:pt x="299" y="64"/>
                  <a:pt x="298" y="66"/>
                </a:cubicBezTo>
                <a:cubicBezTo>
                  <a:pt x="273" y="39"/>
                  <a:pt x="240" y="18"/>
                  <a:pt x="217" y="6"/>
                </a:cubicBezTo>
                <a:cubicBezTo>
                  <a:pt x="150" y="0"/>
                  <a:pt x="82" y="0"/>
                  <a:pt x="13" y="9"/>
                </a:cubicBezTo>
                <a:cubicBezTo>
                  <a:pt x="11" y="12"/>
                  <a:pt x="10" y="15"/>
                  <a:pt x="9" y="18"/>
                </a:cubicBezTo>
                <a:cubicBezTo>
                  <a:pt x="11" y="22"/>
                  <a:pt x="13" y="26"/>
                  <a:pt x="15" y="30"/>
                </a:cubicBezTo>
                <a:close/>
                <a:moveTo>
                  <a:pt x="50" y="69"/>
                </a:moveTo>
                <a:cubicBezTo>
                  <a:pt x="53" y="53"/>
                  <a:pt x="56" y="37"/>
                  <a:pt x="61" y="20"/>
                </a:cubicBezTo>
                <a:cubicBezTo>
                  <a:pt x="72" y="19"/>
                  <a:pt x="83" y="18"/>
                  <a:pt x="95" y="17"/>
                </a:cubicBezTo>
                <a:cubicBezTo>
                  <a:pt x="86" y="69"/>
                  <a:pt x="86" y="69"/>
                  <a:pt x="86" y="69"/>
                </a:cubicBezTo>
                <a:cubicBezTo>
                  <a:pt x="50" y="69"/>
                  <a:pt x="50" y="69"/>
                  <a:pt x="50" y="69"/>
                </a:cubicBezTo>
                <a:close/>
                <a:moveTo>
                  <a:pt x="398" y="94"/>
                </a:moveTo>
                <a:cubicBezTo>
                  <a:pt x="400" y="110"/>
                  <a:pt x="400" y="110"/>
                  <a:pt x="400" y="110"/>
                </a:cubicBezTo>
                <a:cubicBezTo>
                  <a:pt x="399" y="111"/>
                  <a:pt x="361" y="101"/>
                  <a:pt x="359" y="100"/>
                </a:cubicBezTo>
                <a:cubicBezTo>
                  <a:pt x="356" y="97"/>
                  <a:pt x="356" y="90"/>
                  <a:pt x="356" y="90"/>
                </a:cubicBezTo>
                <a:cubicBezTo>
                  <a:pt x="398" y="94"/>
                  <a:pt x="398" y="94"/>
                  <a:pt x="398" y="94"/>
                </a:cubicBezTo>
                <a:close/>
                <a:moveTo>
                  <a:pt x="109" y="85"/>
                </a:moveTo>
                <a:cubicBezTo>
                  <a:pt x="128" y="85"/>
                  <a:pt x="128" y="85"/>
                  <a:pt x="128" y="85"/>
                </a:cubicBezTo>
                <a:cubicBezTo>
                  <a:pt x="129" y="85"/>
                  <a:pt x="130" y="86"/>
                  <a:pt x="130" y="87"/>
                </a:cubicBezTo>
                <a:cubicBezTo>
                  <a:pt x="130" y="87"/>
                  <a:pt x="130" y="87"/>
                  <a:pt x="130" y="87"/>
                </a:cubicBezTo>
                <a:cubicBezTo>
                  <a:pt x="130" y="89"/>
                  <a:pt x="129" y="90"/>
                  <a:pt x="128" y="90"/>
                </a:cubicBezTo>
                <a:cubicBezTo>
                  <a:pt x="109" y="90"/>
                  <a:pt x="109" y="90"/>
                  <a:pt x="109" y="90"/>
                </a:cubicBezTo>
                <a:cubicBezTo>
                  <a:pt x="108" y="90"/>
                  <a:pt x="106" y="89"/>
                  <a:pt x="106" y="87"/>
                </a:cubicBezTo>
                <a:cubicBezTo>
                  <a:pt x="106" y="87"/>
                  <a:pt x="106" y="87"/>
                  <a:pt x="106" y="87"/>
                </a:cubicBezTo>
                <a:cubicBezTo>
                  <a:pt x="106" y="86"/>
                  <a:pt x="108" y="85"/>
                  <a:pt x="109" y="85"/>
                </a:cubicBezTo>
                <a:close/>
                <a:moveTo>
                  <a:pt x="188" y="85"/>
                </a:moveTo>
                <a:cubicBezTo>
                  <a:pt x="206" y="85"/>
                  <a:pt x="206" y="85"/>
                  <a:pt x="206" y="85"/>
                </a:cubicBezTo>
                <a:cubicBezTo>
                  <a:pt x="208" y="85"/>
                  <a:pt x="209" y="86"/>
                  <a:pt x="209" y="87"/>
                </a:cubicBezTo>
                <a:cubicBezTo>
                  <a:pt x="209" y="87"/>
                  <a:pt x="209" y="87"/>
                  <a:pt x="209" y="87"/>
                </a:cubicBezTo>
                <a:cubicBezTo>
                  <a:pt x="209" y="89"/>
                  <a:pt x="208" y="90"/>
                  <a:pt x="206" y="90"/>
                </a:cubicBezTo>
                <a:cubicBezTo>
                  <a:pt x="188" y="90"/>
                  <a:pt x="188" y="90"/>
                  <a:pt x="188" y="90"/>
                </a:cubicBezTo>
                <a:cubicBezTo>
                  <a:pt x="186" y="90"/>
                  <a:pt x="185" y="89"/>
                  <a:pt x="185" y="87"/>
                </a:cubicBezTo>
                <a:cubicBezTo>
                  <a:pt x="185" y="87"/>
                  <a:pt x="185" y="87"/>
                  <a:pt x="185" y="87"/>
                </a:cubicBezTo>
                <a:cubicBezTo>
                  <a:pt x="185" y="86"/>
                  <a:pt x="186" y="85"/>
                  <a:pt x="188" y="85"/>
                </a:cubicBezTo>
                <a:close/>
                <a:moveTo>
                  <a:pt x="95" y="69"/>
                </a:moveTo>
                <a:cubicBezTo>
                  <a:pt x="101" y="17"/>
                  <a:pt x="101" y="17"/>
                  <a:pt x="101" y="17"/>
                </a:cubicBezTo>
                <a:cubicBezTo>
                  <a:pt x="122" y="16"/>
                  <a:pt x="144" y="15"/>
                  <a:pt x="166" y="16"/>
                </a:cubicBezTo>
                <a:cubicBezTo>
                  <a:pt x="162" y="69"/>
                  <a:pt x="162" y="69"/>
                  <a:pt x="162" y="69"/>
                </a:cubicBezTo>
                <a:cubicBezTo>
                  <a:pt x="95" y="69"/>
                  <a:pt x="95" y="69"/>
                  <a:pt x="95" y="69"/>
                </a:cubicBezTo>
                <a:close/>
                <a:moveTo>
                  <a:pt x="182" y="69"/>
                </a:moveTo>
                <a:cubicBezTo>
                  <a:pt x="180" y="16"/>
                  <a:pt x="180" y="16"/>
                  <a:pt x="180" y="16"/>
                </a:cubicBezTo>
                <a:cubicBezTo>
                  <a:pt x="193" y="16"/>
                  <a:pt x="207" y="17"/>
                  <a:pt x="220" y="18"/>
                </a:cubicBezTo>
                <a:cubicBezTo>
                  <a:pt x="243" y="31"/>
                  <a:pt x="262" y="49"/>
                  <a:pt x="280" y="69"/>
                </a:cubicBezTo>
                <a:cubicBezTo>
                  <a:pt x="182" y="69"/>
                  <a:pt x="182" y="69"/>
                  <a:pt x="182" y="69"/>
                </a:cubicBezTo>
                <a:close/>
                <a:moveTo>
                  <a:pt x="75" y="106"/>
                </a:moveTo>
                <a:cubicBezTo>
                  <a:pt x="87" y="106"/>
                  <a:pt x="98" y="111"/>
                  <a:pt x="105" y="119"/>
                </a:cubicBezTo>
                <a:cubicBezTo>
                  <a:pt x="113" y="127"/>
                  <a:pt x="118" y="137"/>
                  <a:pt x="118" y="149"/>
                </a:cubicBezTo>
                <a:cubicBezTo>
                  <a:pt x="118" y="161"/>
                  <a:pt x="113" y="172"/>
                  <a:pt x="105" y="179"/>
                </a:cubicBezTo>
                <a:cubicBezTo>
                  <a:pt x="98" y="187"/>
                  <a:pt x="87" y="192"/>
                  <a:pt x="75" y="192"/>
                </a:cubicBezTo>
                <a:cubicBezTo>
                  <a:pt x="63" y="192"/>
                  <a:pt x="53" y="187"/>
                  <a:pt x="45" y="179"/>
                </a:cubicBezTo>
                <a:cubicBezTo>
                  <a:pt x="37" y="172"/>
                  <a:pt x="32" y="161"/>
                  <a:pt x="32" y="149"/>
                </a:cubicBezTo>
                <a:cubicBezTo>
                  <a:pt x="32" y="137"/>
                  <a:pt x="37" y="127"/>
                  <a:pt x="45" y="119"/>
                </a:cubicBezTo>
                <a:cubicBezTo>
                  <a:pt x="53" y="111"/>
                  <a:pt x="63" y="106"/>
                  <a:pt x="75" y="106"/>
                </a:cubicBezTo>
                <a:close/>
                <a:moveTo>
                  <a:pt x="319" y="106"/>
                </a:moveTo>
                <a:cubicBezTo>
                  <a:pt x="330" y="106"/>
                  <a:pt x="341" y="111"/>
                  <a:pt x="349" y="119"/>
                </a:cubicBezTo>
                <a:cubicBezTo>
                  <a:pt x="356" y="127"/>
                  <a:pt x="361" y="137"/>
                  <a:pt x="361" y="149"/>
                </a:cubicBezTo>
                <a:cubicBezTo>
                  <a:pt x="361" y="161"/>
                  <a:pt x="356" y="172"/>
                  <a:pt x="349" y="179"/>
                </a:cubicBezTo>
                <a:cubicBezTo>
                  <a:pt x="341" y="187"/>
                  <a:pt x="330" y="192"/>
                  <a:pt x="319" y="192"/>
                </a:cubicBezTo>
                <a:cubicBezTo>
                  <a:pt x="307" y="192"/>
                  <a:pt x="296" y="187"/>
                  <a:pt x="288" y="179"/>
                </a:cubicBezTo>
                <a:cubicBezTo>
                  <a:pt x="281" y="172"/>
                  <a:pt x="276" y="161"/>
                  <a:pt x="276" y="149"/>
                </a:cubicBezTo>
                <a:cubicBezTo>
                  <a:pt x="276" y="137"/>
                  <a:pt x="281" y="127"/>
                  <a:pt x="288" y="119"/>
                </a:cubicBezTo>
                <a:cubicBezTo>
                  <a:pt x="296" y="111"/>
                  <a:pt x="307" y="106"/>
                  <a:pt x="319" y="106"/>
                </a:cubicBezTo>
                <a:close/>
                <a:moveTo>
                  <a:pt x="324" y="142"/>
                </a:moveTo>
                <a:cubicBezTo>
                  <a:pt x="338" y="130"/>
                  <a:pt x="338" y="130"/>
                  <a:pt x="338" y="130"/>
                </a:cubicBezTo>
                <a:cubicBezTo>
                  <a:pt x="341" y="133"/>
                  <a:pt x="341" y="133"/>
                  <a:pt x="341" y="133"/>
                </a:cubicBezTo>
                <a:cubicBezTo>
                  <a:pt x="327" y="145"/>
                  <a:pt x="327" y="145"/>
                  <a:pt x="327" y="145"/>
                </a:cubicBezTo>
                <a:cubicBezTo>
                  <a:pt x="326" y="144"/>
                  <a:pt x="325" y="143"/>
                  <a:pt x="324" y="142"/>
                </a:cubicBezTo>
                <a:close/>
                <a:moveTo>
                  <a:pt x="327" y="152"/>
                </a:moveTo>
                <a:cubicBezTo>
                  <a:pt x="343" y="161"/>
                  <a:pt x="343" y="161"/>
                  <a:pt x="343" y="161"/>
                </a:cubicBezTo>
                <a:cubicBezTo>
                  <a:pt x="342" y="164"/>
                  <a:pt x="342" y="164"/>
                  <a:pt x="342" y="164"/>
                </a:cubicBezTo>
                <a:cubicBezTo>
                  <a:pt x="326" y="155"/>
                  <a:pt x="326" y="155"/>
                  <a:pt x="326" y="155"/>
                </a:cubicBezTo>
                <a:cubicBezTo>
                  <a:pt x="327" y="154"/>
                  <a:pt x="327" y="153"/>
                  <a:pt x="327" y="152"/>
                </a:cubicBezTo>
                <a:close/>
                <a:moveTo>
                  <a:pt x="319" y="159"/>
                </a:moveTo>
                <a:cubicBezTo>
                  <a:pt x="316" y="176"/>
                  <a:pt x="316" y="176"/>
                  <a:pt x="316" y="176"/>
                </a:cubicBezTo>
                <a:cubicBezTo>
                  <a:pt x="312" y="176"/>
                  <a:pt x="312" y="176"/>
                  <a:pt x="312" y="176"/>
                </a:cubicBezTo>
                <a:cubicBezTo>
                  <a:pt x="315" y="158"/>
                  <a:pt x="315" y="158"/>
                  <a:pt x="315" y="158"/>
                </a:cubicBezTo>
                <a:cubicBezTo>
                  <a:pt x="316" y="159"/>
                  <a:pt x="317" y="159"/>
                  <a:pt x="318" y="159"/>
                </a:cubicBezTo>
                <a:cubicBezTo>
                  <a:pt x="319" y="159"/>
                  <a:pt x="319" y="159"/>
                  <a:pt x="319" y="159"/>
                </a:cubicBezTo>
                <a:close/>
                <a:moveTo>
                  <a:pt x="310" y="153"/>
                </a:moveTo>
                <a:cubicBezTo>
                  <a:pt x="292" y="156"/>
                  <a:pt x="292" y="156"/>
                  <a:pt x="292" y="156"/>
                </a:cubicBezTo>
                <a:cubicBezTo>
                  <a:pt x="291" y="153"/>
                  <a:pt x="291" y="153"/>
                  <a:pt x="291" y="153"/>
                </a:cubicBezTo>
                <a:cubicBezTo>
                  <a:pt x="309" y="149"/>
                  <a:pt x="309" y="149"/>
                  <a:pt x="309" y="149"/>
                </a:cubicBezTo>
                <a:cubicBezTo>
                  <a:pt x="309" y="149"/>
                  <a:pt x="309" y="149"/>
                  <a:pt x="309" y="149"/>
                </a:cubicBezTo>
                <a:cubicBezTo>
                  <a:pt x="309" y="151"/>
                  <a:pt x="309" y="152"/>
                  <a:pt x="310" y="153"/>
                </a:cubicBezTo>
                <a:close/>
                <a:moveTo>
                  <a:pt x="313" y="141"/>
                </a:moveTo>
                <a:cubicBezTo>
                  <a:pt x="306" y="125"/>
                  <a:pt x="306" y="125"/>
                  <a:pt x="306" y="125"/>
                </a:cubicBezTo>
                <a:cubicBezTo>
                  <a:pt x="309" y="123"/>
                  <a:pt x="309" y="123"/>
                  <a:pt x="309" y="123"/>
                </a:cubicBezTo>
                <a:cubicBezTo>
                  <a:pt x="317" y="140"/>
                  <a:pt x="317" y="140"/>
                  <a:pt x="317" y="140"/>
                </a:cubicBezTo>
                <a:cubicBezTo>
                  <a:pt x="315" y="140"/>
                  <a:pt x="314" y="141"/>
                  <a:pt x="313" y="141"/>
                </a:cubicBezTo>
                <a:close/>
                <a:moveTo>
                  <a:pt x="330" y="148"/>
                </a:moveTo>
                <a:cubicBezTo>
                  <a:pt x="346" y="138"/>
                  <a:pt x="346" y="138"/>
                  <a:pt x="346" y="138"/>
                </a:cubicBezTo>
                <a:cubicBezTo>
                  <a:pt x="347" y="142"/>
                  <a:pt x="348" y="145"/>
                  <a:pt x="348" y="149"/>
                </a:cubicBezTo>
                <a:cubicBezTo>
                  <a:pt x="348" y="151"/>
                  <a:pt x="348" y="153"/>
                  <a:pt x="348" y="154"/>
                </a:cubicBezTo>
                <a:cubicBezTo>
                  <a:pt x="330" y="148"/>
                  <a:pt x="330" y="148"/>
                  <a:pt x="330" y="148"/>
                </a:cubicBezTo>
                <a:close/>
                <a:moveTo>
                  <a:pt x="338" y="171"/>
                </a:moveTo>
                <a:cubicBezTo>
                  <a:pt x="334" y="175"/>
                  <a:pt x="329" y="177"/>
                  <a:pt x="324" y="178"/>
                </a:cubicBezTo>
                <a:cubicBezTo>
                  <a:pt x="324" y="159"/>
                  <a:pt x="324" y="159"/>
                  <a:pt x="324" y="159"/>
                </a:cubicBezTo>
                <a:cubicBezTo>
                  <a:pt x="338" y="171"/>
                  <a:pt x="338" y="171"/>
                  <a:pt x="338" y="171"/>
                </a:cubicBezTo>
                <a:close/>
                <a:moveTo>
                  <a:pt x="321" y="139"/>
                </a:moveTo>
                <a:cubicBezTo>
                  <a:pt x="316" y="120"/>
                  <a:pt x="316" y="120"/>
                  <a:pt x="316" y="120"/>
                </a:cubicBezTo>
                <a:cubicBezTo>
                  <a:pt x="317" y="120"/>
                  <a:pt x="318" y="120"/>
                  <a:pt x="319" y="120"/>
                </a:cubicBezTo>
                <a:cubicBezTo>
                  <a:pt x="324" y="120"/>
                  <a:pt x="329" y="121"/>
                  <a:pt x="334" y="124"/>
                </a:cubicBezTo>
                <a:cubicBezTo>
                  <a:pt x="321" y="139"/>
                  <a:pt x="321" y="139"/>
                  <a:pt x="321" y="139"/>
                </a:cubicBezTo>
                <a:close/>
                <a:moveTo>
                  <a:pt x="310" y="145"/>
                </a:moveTo>
                <a:cubicBezTo>
                  <a:pt x="289" y="146"/>
                  <a:pt x="289" y="146"/>
                  <a:pt x="289" y="146"/>
                </a:cubicBezTo>
                <a:cubicBezTo>
                  <a:pt x="290" y="139"/>
                  <a:pt x="293" y="133"/>
                  <a:pt x="298" y="128"/>
                </a:cubicBezTo>
                <a:cubicBezTo>
                  <a:pt x="298" y="128"/>
                  <a:pt x="298" y="128"/>
                  <a:pt x="299" y="127"/>
                </a:cubicBezTo>
                <a:cubicBezTo>
                  <a:pt x="310" y="145"/>
                  <a:pt x="310" y="145"/>
                  <a:pt x="310" y="145"/>
                </a:cubicBezTo>
                <a:close/>
                <a:moveTo>
                  <a:pt x="311" y="158"/>
                </a:moveTo>
                <a:cubicBezTo>
                  <a:pt x="305" y="175"/>
                  <a:pt x="305" y="175"/>
                  <a:pt x="305" y="175"/>
                </a:cubicBezTo>
                <a:cubicBezTo>
                  <a:pt x="302" y="174"/>
                  <a:pt x="300" y="172"/>
                  <a:pt x="298" y="170"/>
                </a:cubicBezTo>
                <a:cubicBezTo>
                  <a:pt x="296" y="168"/>
                  <a:pt x="294" y="166"/>
                  <a:pt x="293" y="164"/>
                </a:cubicBezTo>
                <a:cubicBezTo>
                  <a:pt x="311" y="158"/>
                  <a:pt x="311" y="158"/>
                  <a:pt x="311" y="158"/>
                </a:cubicBezTo>
                <a:close/>
                <a:moveTo>
                  <a:pt x="81" y="142"/>
                </a:moveTo>
                <a:cubicBezTo>
                  <a:pt x="95" y="130"/>
                  <a:pt x="95" y="130"/>
                  <a:pt x="95" y="130"/>
                </a:cubicBezTo>
                <a:cubicBezTo>
                  <a:pt x="97" y="133"/>
                  <a:pt x="97" y="133"/>
                  <a:pt x="97" y="133"/>
                </a:cubicBezTo>
                <a:cubicBezTo>
                  <a:pt x="83" y="145"/>
                  <a:pt x="83" y="145"/>
                  <a:pt x="83" y="145"/>
                </a:cubicBezTo>
                <a:cubicBezTo>
                  <a:pt x="83" y="144"/>
                  <a:pt x="82" y="143"/>
                  <a:pt x="81" y="142"/>
                </a:cubicBezTo>
                <a:close/>
                <a:moveTo>
                  <a:pt x="84" y="152"/>
                </a:moveTo>
                <a:cubicBezTo>
                  <a:pt x="100" y="161"/>
                  <a:pt x="100" y="161"/>
                  <a:pt x="100" y="161"/>
                </a:cubicBezTo>
                <a:cubicBezTo>
                  <a:pt x="98" y="164"/>
                  <a:pt x="98" y="164"/>
                  <a:pt x="98" y="164"/>
                </a:cubicBezTo>
                <a:cubicBezTo>
                  <a:pt x="82" y="155"/>
                  <a:pt x="82" y="155"/>
                  <a:pt x="82" y="155"/>
                </a:cubicBezTo>
                <a:cubicBezTo>
                  <a:pt x="83" y="154"/>
                  <a:pt x="84" y="153"/>
                  <a:pt x="84" y="152"/>
                </a:cubicBezTo>
                <a:close/>
                <a:moveTo>
                  <a:pt x="75" y="159"/>
                </a:moveTo>
                <a:cubicBezTo>
                  <a:pt x="73" y="176"/>
                  <a:pt x="73" y="176"/>
                  <a:pt x="73" y="176"/>
                </a:cubicBezTo>
                <a:cubicBezTo>
                  <a:pt x="69" y="176"/>
                  <a:pt x="69" y="176"/>
                  <a:pt x="69" y="176"/>
                </a:cubicBezTo>
                <a:cubicBezTo>
                  <a:pt x="72" y="158"/>
                  <a:pt x="72" y="158"/>
                  <a:pt x="72" y="158"/>
                </a:cubicBezTo>
                <a:cubicBezTo>
                  <a:pt x="73" y="159"/>
                  <a:pt x="74" y="159"/>
                  <a:pt x="75" y="159"/>
                </a:cubicBezTo>
                <a:cubicBezTo>
                  <a:pt x="75" y="159"/>
                  <a:pt x="75" y="159"/>
                  <a:pt x="75" y="159"/>
                </a:cubicBezTo>
                <a:close/>
                <a:moveTo>
                  <a:pt x="66" y="153"/>
                </a:moveTo>
                <a:cubicBezTo>
                  <a:pt x="49" y="156"/>
                  <a:pt x="49" y="156"/>
                  <a:pt x="49" y="156"/>
                </a:cubicBezTo>
                <a:cubicBezTo>
                  <a:pt x="48" y="153"/>
                  <a:pt x="48" y="153"/>
                  <a:pt x="48" y="153"/>
                </a:cubicBezTo>
                <a:cubicBezTo>
                  <a:pt x="66" y="149"/>
                  <a:pt x="66" y="149"/>
                  <a:pt x="66" y="149"/>
                </a:cubicBezTo>
                <a:cubicBezTo>
                  <a:pt x="66" y="149"/>
                  <a:pt x="66" y="149"/>
                  <a:pt x="66" y="149"/>
                </a:cubicBezTo>
                <a:cubicBezTo>
                  <a:pt x="66" y="151"/>
                  <a:pt x="66" y="152"/>
                  <a:pt x="66" y="153"/>
                </a:cubicBezTo>
                <a:close/>
                <a:moveTo>
                  <a:pt x="70" y="141"/>
                </a:moveTo>
                <a:cubicBezTo>
                  <a:pt x="63" y="125"/>
                  <a:pt x="63" y="125"/>
                  <a:pt x="63" y="125"/>
                </a:cubicBezTo>
                <a:cubicBezTo>
                  <a:pt x="66" y="123"/>
                  <a:pt x="66" y="123"/>
                  <a:pt x="66" y="123"/>
                </a:cubicBezTo>
                <a:cubicBezTo>
                  <a:pt x="73" y="140"/>
                  <a:pt x="73" y="140"/>
                  <a:pt x="73" y="140"/>
                </a:cubicBezTo>
                <a:cubicBezTo>
                  <a:pt x="72" y="140"/>
                  <a:pt x="71" y="141"/>
                  <a:pt x="70" y="141"/>
                </a:cubicBezTo>
                <a:close/>
                <a:moveTo>
                  <a:pt x="87" y="148"/>
                </a:moveTo>
                <a:cubicBezTo>
                  <a:pt x="103" y="138"/>
                  <a:pt x="103" y="138"/>
                  <a:pt x="103" y="138"/>
                </a:cubicBezTo>
                <a:cubicBezTo>
                  <a:pt x="104" y="142"/>
                  <a:pt x="105" y="145"/>
                  <a:pt x="105" y="149"/>
                </a:cubicBezTo>
                <a:cubicBezTo>
                  <a:pt x="105" y="151"/>
                  <a:pt x="105" y="153"/>
                  <a:pt x="104" y="154"/>
                </a:cubicBezTo>
                <a:cubicBezTo>
                  <a:pt x="87" y="148"/>
                  <a:pt x="87" y="148"/>
                  <a:pt x="87" y="148"/>
                </a:cubicBezTo>
                <a:close/>
                <a:moveTo>
                  <a:pt x="95" y="171"/>
                </a:moveTo>
                <a:cubicBezTo>
                  <a:pt x="91" y="175"/>
                  <a:pt x="86" y="177"/>
                  <a:pt x="80" y="178"/>
                </a:cubicBezTo>
                <a:cubicBezTo>
                  <a:pt x="80" y="159"/>
                  <a:pt x="80" y="159"/>
                  <a:pt x="80" y="159"/>
                </a:cubicBezTo>
                <a:cubicBezTo>
                  <a:pt x="95" y="171"/>
                  <a:pt x="95" y="171"/>
                  <a:pt x="95" y="171"/>
                </a:cubicBezTo>
                <a:close/>
                <a:moveTo>
                  <a:pt x="78" y="139"/>
                </a:moveTo>
                <a:cubicBezTo>
                  <a:pt x="73" y="120"/>
                  <a:pt x="73" y="120"/>
                  <a:pt x="73" y="120"/>
                </a:cubicBezTo>
                <a:cubicBezTo>
                  <a:pt x="73" y="120"/>
                  <a:pt x="74" y="120"/>
                  <a:pt x="75" y="120"/>
                </a:cubicBezTo>
                <a:cubicBezTo>
                  <a:pt x="81" y="120"/>
                  <a:pt x="86" y="121"/>
                  <a:pt x="90" y="124"/>
                </a:cubicBezTo>
                <a:cubicBezTo>
                  <a:pt x="78" y="139"/>
                  <a:pt x="78" y="139"/>
                  <a:pt x="78" y="139"/>
                </a:cubicBezTo>
                <a:close/>
                <a:moveTo>
                  <a:pt x="66" y="145"/>
                </a:moveTo>
                <a:cubicBezTo>
                  <a:pt x="46" y="146"/>
                  <a:pt x="46" y="146"/>
                  <a:pt x="46" y="146"/>
                </a:cubicBezTo>
                <a:cubicBezTo>
                  <a:pt x="47" y="139"/>
                  <a:pt x="50" y="133"/>
                  <a:pt x="54" y="128"/>
                </a:cubicBezTo>
                <a:cubicBezTo>
                  <a:pt x="55" y="128"/>
                  <a:pt x="55" y="128"/>
                  <a:pt x="55" y="127"/>
                </a:cubicBezTo>
                <a:cubicBezTo>
                  <a:pt x="66" y="145"/>
                  <a:pt x="66" y="145"/>
                  <a:pt x="66" y="145"/>
                </a:cubicBezTo>
                <a:close/>
                <a:moveTo>
                  <a:pt x="67" y="158"/>
                </a:moveTo>
                <a:cubicBezTo>
                  <a:pt x="61" y="175"/>
                  <a:pt x="61" y="175"/>
                  <a:pt x="61" y="175"/>
                </a:cubicBezTo>
                <a:cubicBezTo>
                  <a:pt x="59" y="174"/>
                  <a:pt x="56" y="172"/>
                  <a:pt x="54" y="170"/>
                </a:cubicBezTo>
                <a:cubicBezTo>
                  <a:pt x="53" y="168"/>
                  <a:pt x="51" y="166"/>
                  <a:pt x="50" y="164"/>
                </a:cubicBezTo>
                <a:lnTo>
                  <a:pt x="67" y="15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 name="Freeform 74"/>
          <p:cNvSpPr>
            <a:spLocks noEditPoints="1"/>
          </p:cNvSpPr>
          <p:nvPr/>
        </p:nvSpPr>
        <p:spPr bwMode="auto">
          <a:xfrm>
            <a:off x="7837170" y="1328420"/>
            <a:ext cx="287020" cy="129540"/>
          </a:xfrm>
          <a:custGeom>
            <a:avLst/>
            <a:gdLst>
              <a:gd name="T0" fmla="*/ 21 w 293"/>
              <a:gd name="T1" fmla="*/ 6 h 146"/>
              <a:gd name="T2" fmla="*/ 279 w 293"/>
              <a:gd name="T3" fmla="*/ 73 h 146"/>
              <a:gd name="T4" fmla="*/ 288 w 293"/>
              <a:gd name="T5" fmla="*/ 124 h 146"/>
              <a:gd name="T6" fmla="*/ 260 w 293"/>
              <a:gd name="T7" fmla="*/ 99 h 146"/>
              <a:gd name="T8" fmla="*/ 209 w 293"/>
              <a:gd name="T9" fmla="*/ 121 h 146"/>
              <a:gd name="T10" fmla="*/ 78 w 293"/>
              <a:gd name="T11" fmla="*/ 121 h 146"/>
              <a:gd name="T12" fmla="*/ 26 w 293"/>
              <a:gd name="T13" fmla="*/ 99 h 146"/>
              <a:gd name="T14" fmla="*/ 15 w 293"/>
              <a:gd name="T15" fmla="*/ 131 h 146"/>
              <a:gd name="T16" fmla="*/ 9 w 293"/>
              <a:gd name="T17" fmla="*/ 67 h 146"/>
              <a:gd name="T18" fmla="*/ 10 w 293"/>
              <a:gd name="T19" fmla="*/ 61 h 146"/>
              <a:gd name="T20" fmla="*/ 79 w 293"/>
              <a:gd name="T21" fmla="*/ 15 h 146"/>
              <a:gd name="T22" fmla="*/ 39 w 293"/>
              <a:gd name="T23" fmla="*/ 55 h 146"/>
              <a:gd name="T24" fmla="*/ 140 w 293"/>
              <a:gd name="T25" fmla="*/ 55 h 146"/>
              <a:gd name="T26" fmla="*/ 158 w 293"/>
              <a:gd name="T27" fmla="*/ 15 h 146"/>
              <a:gd name="T28" fmla="*/ 231 w 293"/>
              <a:gd name="T29" fmla="*/ 51 h 146"/>
              <a:gd name="T30" fmla="*/ 150 w 293"/>
              <a:gd name="T31" fmla="*/ 11 h 146"/>
              <a:gd name="T32" fmla="*/ 85 w 293"/>
              <a:gd name="T33" fmla="*/ 123 h 146"/>
              <a:gd name="T34" fmla="*/ 83 w 293"/>
              <a:gd name="T35" fmla="*/ 72 h 146"/>
              <a:gd name="T36" fmla="*/ 83 w 293"/>
              <a:gd name="T37" fmla="*/ 78 h 146"/>
              <a:gd name="T38" fmla="*/ 84 w 293"/>
              <a:gd name="T39" fmla="*/ 124 h 146"/>
              <a:gd name="T40" fmla="*/ 150 w 293"/>
              <a:gd name="T41" fmla="*/ 123 h 146"/>
              <a:gd name="T42" fmla="*/ 238 w 293"/>
              <a:gd name="T43" fmla="*/ 72 h 146"/>
              <a:gd name="T44" fmla="*/ 126 w 293"/>
              <a:gd name="T45" fmla="*/ 64 h 146"/>
              <a:gd name="T46" fmla="*/ 126 w 293"/>
              <a:gd name="T47" fmla="*/ 70 h 146"/>
              <a:gd name="T48" fmla="*/ 140 w 293"/>
              <a:gd name="T49" fmla="*/ 67 h 146"/>
              <a:gd name="T50" fmla="*/ 165 w 293"/>
              <a:gd name="T51" fmla="*/ 64 h 146"/>
              <a:gd name="T52" fmla="*/ 165 w 293"/>
              <a:gd name="T53" fmla="*/ 70 h 146"/>
              <a:gd name="T54" fmla="*/ 179 w 293"/>
              <a:gd name="T55" fmla="*/ 67 h 146"/>
              <a:gd name="T56" fmla="*/ 275 w 293"/>
              <a:gd name="T57" fmla="*/ 75 h 146"/>
              <a:gd name="T58" fmla="*/ 262 w 293"/>
              <a:gd name="T59" fmla="*/ 82 h 146"/>
              <a:gd name="T60" fmla="*/ 275 w 293"/>
              <a:gd name="T61" fmla="*/ 75 h 146"/>
              <a:gd name="T62" fmla="*/ 9 w 293"/>
              <a:gd name="T63" fmla="*/ 77 h 146"/>
              <a:gd name="T64" fmla="*/ 17 w 293"/>
              <a:gd name="T65" fmla="*/ 78 h 146"/>
              <a:gd name="T66" fmla="*/ 17 w 293"/>
              <a:gd name="T67" fmla="*/ 83 h 146"/>
              <a:gd name="T68" fmla="*/ 30 w 293"/>
              <a:gd name="T69" fmla="*/ 103 h 146"/>
              <a:gd name="T70" fmla="*/ 48 w 293"/>
              <a:gd name="T71" fmla="*/ 146 h 146"/>
              <a:gd name="T72" fmla="*/ 66 w 293"/>
              <a:gd name="T73" fmla="*/ 103 h 146"/>
              <a:gd name="T74" fmla="*/ 48 w 293"/>
              <a:gd name="T75" fmla="*/ 109 h 146"/>
              <a:gd name="T76" fmla="*/ 39 w 293"/>
              <a:gd name="T77" fmla="*/ 129 h 146"/>
              <a:gd name="T78" fmla="*/ 59 w 293"/>
              <a:gd name="T79" fmla="*/ 121 h 146"/>
              <a:gd name="T80" fmla="*/ 221 w 293"/>
              <a:gd name="T81" fmla="*/ 103 h 146"/>
              <a:gd name="T82" fmla="*/ 239 w 293"/>
              <a:gd name="T83" fmla="*/ 146 h 146"/>
              <a:gd name="T84" fmla="*/ 257 w 293"/>
              <a:gd name="T85" fmla="*/ 103 h 146"/>
              <a:gd name="T86" fmla="*/ 239 w 293"/>
              <a:gd name="T87" fmla="*/ 109 h 146"/>
              <a:gd name="T88" fmla="*/ 231 w 293"/>
              <a:gd name="T89" fmla="*/ 129 h 146"/>
              <a:gd name="T90" fmla="*/ 251 w 293"/>
              <a:gd name="T9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146">
                <a:moveTo>
                  <a:pt x="0" y="84"/>
                </a:moveTo>
                <a:cubicBezTo>
                  <a:pt x="2" y="84"/>
                  <a:pt x="4" y="84"/>
                  <a:pt x="6" y="83"/>
                </a:cubicBezTo>
                <a:cubicBezTo>
                  <a:pt x="6" y="49"/>
                  <a:pt x="11" y="22"/>
                  <a:pt x="21" y="6"/>
                </a:cubicBezTo>
                <a:cubicBezTo>
                  <a:pt x="79" y="3"/>
                  <a:pt x="137" y="0"/>
                  <a:pt x="195" y="6"/>
                </a:cubicBezTo>
                <a:cubicBezTo>
                  <a:pt x="214" y="17"/>
                  <a:pt x="229" y="32"/>
                  <a:pt x="242" y="51"/>
                </a:cubicBezTo>
                <a:cubicBezTo>
                  <a:pt x="255" y="56"/>
                  <a:pt x="268" y="63"/>
                  <a:pt x="279" y="73"/>
                </a:cubicBezTo>
                <a:cubicBezTo>
                  <a:pt x="282" y="79"/>
                  <a:pt x="284" y="86"/>
                  <a:pt x="286" y="92"/>
                </a:cubicBezTo>
                <a:cubicBezTo>
                  <a:pt x="288" y="93"/>
                  <a:pt x="290" y="94"/>
                  <a:pt x="292" y="96"/>
                </a:cubicBezTo>
                <a:cubicBezTo>
                  <a:pt x="293" y="107"/>
                  <a:pt x="292" y="117"/>
                  <a:pt x="288" y="124"/>
                </a:cubicBezTo>
                <a:cubicBezTo>
                  <a:pt x="268" y="130"/>
                  <a:pt x="268" y="130"/>
                  <a:pt x="268" y="130"/>
                </a:cubicBezTo>
                <a:cubicBezTo>
                  <a:pt x="269" y="127"/>
                  <a:pt x="269" y="124"/>
                  <a:pt x="269" y="121"/>
                </a:cubicBezTo>
                <a:cubicBezTo>
                  <a:pt x="269" y="113"/>
                  <a:pt x="266" y="105"/>
                  <a:pt x="260" y="99"/>
                </a:cubicBezTo>
                <a:cubicBezTo>
                  <a:pt x="255" y="94"/>
                  <a:pt x="247" y="91"/>
                  <a:pt x="239" y="91"/>
                </a:cubicBezTo>
                <a:cubicBezTo>
                  <a:pt x="231" y="91"/>
                  <a:pt x="223" y="94"/>
                  <a:pt x="218" y="99"/>
                </a:cubicBezTo>
                <a:cubicBezTo>
                  <a:pt x="212" y="105"/>
                  <a:pt x="209" y="113"/>
                  <a:pt x="209" y="121"/>
                </a:cubicBezTo>
                <a:cubicBezTo>
                  <a:pt x="209" y="124"/>
                  <a:pt x="209" y="128"/>
                  <a:pt x="210" y="131"/>
                </a:cubicBezTo>
                <a:cubicBezTo>
                  <a:pt x="76" y="131"/>
                  <a:pt x="76" y="131"/>
                  <a:pt x="76" y="131"/>
                </a:cubicBezTo>
                <a:cubicBezTo>
                  <a:pt x="77" y="128"/>
                  <a:pt x="78" y="124"/>
                  <a:pt x="78" y="121"/>
                </a:cubicBezTo>
                <a:cubicBezTo>
                  <a:pt x="78" y="113"/>
                  <a:pt x="75" y="105"/>
                  <a:pt x="69" y="99"/>
                </a:cubicBezTo>
                <a:cubicBezTo>
                  <a:pt x="64" y="94"/>
                  <a:pt x="56" y="91"/>
                  <a:pt x="48" y="91"/>
                </a:cubicBezTo>
                <a:cubicBezTo>
                  <a:pt x="39" y="91"/>
                  <a:pt x="32" y="94"/>
                  <a:pt x="26" y="99"/>
                </a:cubicBezTo>
                <a:cubicBezTo>
                  <a:pt x="21" y="105"/>
                  <a:pt x="17" y="113"/>
                  <a:pt x="17" y="121"/>
                </a:cubicBezTo>
                <a:cubicBezTo>
                  <a:pt x="17" y="124"/>
                  <a:pt x="18" y="128"/>
                  <a:pt x="19" y="131"/>
                </a:cubicBezTo>
                <a:cubicBezTo>
                  <a:pt x="15" y="131"/>
                  <a:pt x="15" y="131"/>
                  <a:pt x="15" y="131"/>
                </a:cubicBezTo>
                <a:cubicBezTo>
                  <a:pt x="1" y="118"/>
                  <a:pt x="2" y="102"/>
                  <a:pt x="0" y="84"/>
                </a:cubicBezTo>
                <a:close/>
                <a:moveTo>
                  <a:pt x="10" y="61"/>
                </a:moveTo>
                <a:cubicBezTo>
                  <a:pt x="9" y="63"/>
                  <a:pt x="9" y="65"/>
                  <a:pt x="9" y="67"/>
                </a:cubicBezTo>
                <a:cubicBezTo>
                  <a:pt x="17" y="67"/>
                  <a:pt x="17" y="67"/>
                  <a:pt x="17" y="67"/>
                </a:cubicBezTo>
                <a:cubicBezTo>
                  <a:pt x="17" y="61"/>
                  <a:pt x="17" y="61"/>
                  <a:pt x="17" y="61"/>
                </a:cubicBezTo>
                <a:cubicBezTo>
                  <a:pt x="14" y="61"/>
                  <a:pt x="12" y="61"/>
                  <a:pt x="10" y="61"/>
                </a:cubicBezTo>
                <a:close/>
                <a:moveTo>
                  <a:pt x="39" y="55"/>
                </a:moveTo>
                <a:cubicBezTo>
                  <a:pt x="78" y="55"/>
                  <a:pt x="78" y="55"/>
                  <a:pt x="78" y="55"/>
                </a:cubicBezTo>
                <a:cubicBezTo>
                  <a:pt x="79" y="15"/>
                  <a:pt x="79" y="15"/>
                  <a:pt x="79" y="15"/>
                </a:cubicBezTo>
                <a:cubicBezTo>
                  <a:pt x="63" y="15"/>
                  <a:pt x="47" y="16"/>
                  <a:pt x="32" y="17"/>
                </a:cubicBezTo>
                <a:cubicBezTo>
                  <a:pt x="31" y="27"/>
                  <a:pt x="30" y="37"/>
                  <a:pt x="30" y="47"/>
                </a:cubicBezTo>
                <a:cubicBezTo>
                  <a:pt x="33" y="50"/>
                  <a:pt x="36" y="53"/>
                  <a:pt x="39" y="55"/>
                </a:cubicBezTo>
                <a:close/>
                <a:moveTo>
                  <a:pt x="90" y="14"/>
                </a:moveTo>
                <a:cubicBezTo>
                  <a:pt x="90" y="55"/>
                  <a:pt x="90" y="55"/>
                  <a:pt x="90" y="55"/>
                </a:cubicBezTo>
                <a:cubicBezTo>
                  <a:pt x="140" y="55"/>
                  <a:pt x="140" y="55"/>
                  <a:pt x="140" y="55"/>
                </a:cubicBezTo>
                <a:cubicBezTo>
                  <a:pt x="140" y="14"/>
                  <a:pt x="140" y="14"/>
                  <a:pt x="140" y="14"/>
                </a:cubicBezTo>
                <a:cubicBezTo>
                  <a:pt x="123" y="14"/>
                  <a:pt x="106" y="14"/>
                  <a:pt x="90" y="14"/>
                </a:cubicBezTo>
                <a:close/>
                <a:moveTo>
                  <a:pt x="158" y="15"/>
                </a:moveTo>
                <a:cubicBezTo>
                  <a:pt x="160" y="55"/>
                  <a:pt x="160" y="55"/>
                  <a:pt x="160" y="55"/>
                </a:cubicBezTo>
                <a:cubicBezTo>
                  <a:pt x="227" y="54"/>
                  <a:pt x="227" y="54"/>
                  <a:pt x="227" y="54"/>
                </a:cubicBezTo>
                <a:cubicBezTo>
                  <a:pt x="228" y="53"/>
                  <a:pt x="230" y="52"/>
                  <a:pt x="231" y="51"/>
                </a:cubicBezTo>
                <a:cubicBezTo>
                  <a:pt x="220" y="37"/>
                  <a:pt x="209" y="25"/>
                  <a:pt x="193" y="17"/>
                </a:cubicBezTo>
                <a:cubicBezTo>
                  <a:pt x="182" y="16"/>
                  <a:pt x="170" y="15"/>
                  <a:pt x="158" y="15"/>
                </a:cubicBezTo>
                <a:close/>
                <a:moveTo>
                  <a:pt x="150" y="11"/>
                </a:moveTo>
                <a:cubicBezTo>
                  <a:pt x="148" y="11"/>
                  <a:pt x="148" y="11"/>
                  <a:pt x="148" y="11"/>
                </a:cubicBezTo>
                <a:cubicBezTo>
                  <a:pt x="148" y="123"/>
                  <a:pt x="148" y="123"/>
                  <a:pt x="148" y="123"/>
                </a:cubicBezTo>
                <a:cubicBezTo>
                  <a:pt x="85" y="123"/>
                  <a:pt x="85" y="123"/>
                  <a:pt x="85" y="123"/>
                </a:cubicBezTo>
                <a:cubicBezTo>
                  <a:pt x="85" y="13"/>
                  <a:pt x="85" y="13"/>
                  <a:pt x="85" y="13"/>
                </a:cubicBezTo>
                <a:cubicBezTo>
                  <a:pt x="83" y="13"/>
                  <a:pt x="83" y="13"/>
                  <a:pt x="83" y="13"/>
                </a:cubicBezTo>
                <a:cubicBezTo>
                  <a:pt x="83" y="72"/>
                  <a:pt x="83" y="72"/>
                  <a:pt x="83" y="72"/>
                </a:cubicBezTo>
                <a:cubicBezTo>
                  <a:pt x="27" y="72"/>
                  <a:pt x="27" y="72"/>
                  <a:pt x="27" y="72"/>
                </a:cubicBezTo>
                <a:cubicBezTo>
                  <a:pt x="27" y="78"/>
                  <a:pt x="27" y="78"/>
                  <a:pt x="27" y="78"/>
                </a:cubicBezTo>
                <a:cubicBezTo>
                  <a:pt x="83" y="78"/>
                  <a:pt x="83" y="78"/>
                  <a:pt x="83" y="78"/>
                </a:cubicBezTo>
                <a:cubicBezTo>
                  <a:pt x="83" y="123"/>
                  <a:pt x="83" y="123"/>
                  <a:pt x="83" y="123"/>
                </a:cubicBezTo>
                <a:cubicBezTo>
                  <a:pt x="83" y="124"/>
                  <a:pt x="83" y="124"/>
                  <a:pt x="83" y="124"/>
                </a:cubicBezTo>
                <a:cubicBezTo>
                  <a:pt x="84" y="124"/>
                  <a:pt x="84" y="124"/>
                  <a:pt x="84" y="124"/>
                </a:cubicBezTo>
                <a:cubicBezTo>
                  <a:pt x="149" y="124"/>
                  <a:pt x="149" y="124"/>
                  <a:pt x="149" y="124"/>
                </a:cubicBezTo>
                <a:cubicBezTo>
                  <a:pt x="150" y="124"/>
                  <a:pt x="150" y="124"/>
                  <a:pt x="150" y="124"/>
                </a:cubicBezTo>
                <a:cubicBezTo>
                  <a:pt x="150" y="123"/>
                  <a:pt x="150" y="123"/>
                  <a:pt x="150" y="123"/>
                </a:cubicBezTo>
                <a:cubicBezTo>
                  <a:pt x="150" y="74"/>
                  <a:pt x="150" y="74"/>
                  <a:pt x="150" y="74"/>
                </a:cubicBezTo>
                <a:cubicBezTo>
                  <a:pt x="238" y="74"/>
                  <a:pt x="238" y="74"/>
                  <a:pt x="238" y="74"/>
                </a:cubicBezTo>
                <a:cubicBezTo>
                  <a:pt x="238" y="72"/>
                  <a:pt x="238" y="72"/>
                  <a:pt x="238" y="72"/>
                </a:cubicBezTo>
                <a:cubicBezTo>
                  <a:pt x="150" y="72"/>
                  <a:pt x="150" y="72"/>
                  <a:pt x="150" y="72"/>
                </a:cubicBezTo>
                <a:cubicBezTo>
                  <a:pt x="150" y="11"/>
                  <a:pt x="150" y="11"/>
                  <a:pt x="150" y="11"/>
                </a:cubicBezTo>
                <a:close/>
                <a:moveTo>
                  <a:pt x="126" y="64"/>
                </a:moveTo>
                <a:cubicBezTo>
                  <a:pt x="124" y="64"/>
                  <a:pt x="123" y="65"/>
                  <a:pt x="123" y="67"/>
                </a:cubicBezTo>
                <a:cubicBezTo>
                  <a:pt x="123" y="67"/>
                  <a:pt x="123" y="67"/>
                  <a:pt x="123" y="67"/>
                </a:cubicBezTo>
                <a:cubicBezTo>
                  <a:pt x="123" y="68"/>
                  <a:pt x="124" y="70"/>
                  <a:pt x="126" y="70"/>
                </a:cubicBezTo>
                <a:cubicBezTo>
                  <a:pt x="137" y="70"/>
                  <a:pt x="137" y="70"/>
                  <a:pt x="137" y="70"/>
                </a:cubicBezTo>
                <a:cubicBezTo>
                  <a:pt x="139" y="70"/>
                  <a:pt x="140" y="68"/>
                  <a:pt x="140" y="67"/>
                </a:cubicBezTo>
                <a:cubicBezTo>
                  <a:pt x="140" y="67"/>
                  <a:pt x="140" y="67"/>
                  <a:pt x="140" y="67"/>
                </a:cubicBezTo>
                <a:cubicBezTo>
                  <a:pt x="140" y="65"/>
                  <a:pt x="139" y="64"/>
                  <a:pt x="137" y="64"/>
                </a:cubicBezTo>
                <a:cubicBezTo>
                  <a:pt x="126" y="64"/>
                  <a:pt x="126" y="64"/>
                  <a:pt x="126" y="64"/>
                </a:cubicBezTo>
                <a:close/>
                <a:moveTo>
                  <a:pt x="165" y="64"/>
                </a:moveTo>
                <a:cubicBezTo>
                  <a:pt x="163" y="64"/>
                  <a:pt x="162" y="65"/>
                  <a:pt x="162" y="67"/>
                </a:cubicBezTo>
                <a:cubicBezTo>
                  <a:pt x="162" y="67"/>
                  <a:pt x="162" y="67"/>
                  <a:pt x="162" y="67"/>
                </a:cubicBezTo>
                <a:cubicBezTo>
                  <a:pt x="162" y="68"/>
                  <a:pt x="163" y="70"/>
                  <a:pt x="165" y="70"/>
                </a:cubicBezTo>
                <a:cubicBezTo>
                  <a:pt x="176" y="70"/>
                  <a:pt x="176" y="70"/>
                  <a:pt x="176" y="70"/>
                </a:cubicBezTo>
                <a:cubicBezTo>
                  <a:pt x="178" y="70"/>
                  <a:pt x="179" y="68"/>
                  <a:pt x="179" y="67"/>
                </a:cubicBezTo>
                <a:cubicBezTo>
                  <a:pt x="179" y="67"/>
                  <a:pt x="179" y="67"/>
                  <a:pt x="179" y="67"/>
                </a:cubicBezTo>
                <a:cubicBezTo>
                  <a:pt x="179" y="65"/>
                  <a:pt x="178" y="64"/>
                  <a:pt x="176" y="64"/>
                </a:cubicBezTo>
                <a:cubicBezTo>
                  <a:pt x="165" y="64"/>
                  <a:pt x="165" y="64"/>
                  <a:pt x="165" y="64"/>
                </a:cubicBezTo>
                <a:close/>
                <a:moveTo>
                  <a:pt x="275" y="75"/>
                </a:moveTo>
                <a:cubicBezTo>
                  <a:pt x="249" y="72"/>
                  <a:pt x="249" y="72"/>
                  <a:pt x="249" y="72"/>
                </a:cubicBezTo>
                <a:cubicBezTo>
                  <a:pt x="250" y="79"/>
                  <a:pt x="250" y="79"/>
                  <a:pt x="250" y="79"/>
                </a:cubicBezTo>
                <a:cubicBezTo>
                  <a:pt x="262" y="82"/>
                  <a:pt x="262" y="82"/>
                  <a:pt x="262" y="82"/>
                </a:cubicBezTo>
                <a:cubicBezTo>
                  <a:pt x="262" y="82"/>
                  <a:pt x="263" y="85"/>
                  <a:pt x="266" y="87"/>
                </a:cubicBezTo>
                <a:cubicBezTo>
                  <a:pt x="269" y="88"/>
                  <a:pt x="278" y="88"/>
                  <a:pt x="278" y="88"/>
                </a:cubicBezTo>
                <a:cubicBezTo>
                  <a:pt x="275" y="75"/>
                  <a:pt x="275" y="75"/>
                  <a:pt x="275" y="75"/>
                </a:cubicBezTo>
                <a:close/>
                <a:moveTo>
                  <a:pt x="17" y="69"/>
                </a:moveTo>
                <a:cubicBezTo>
                  <a:pt x="9" y="69"/>
                  <a:pt x="9" y="69"/>
                  <a:pt x="9" y="69"/>
                </a:cubicBezTo>
                <a:cubicBezTo>
                  <a:pt x="9" y="71"/>
                  <a:pt x="9" y="74"/>
                  <a:pt x="9" y="77"/>
                </a:cubicBezTo>
                <a:cubicBezTo>
                  <a:pt x="17" y="77"/>
                  <a:pt x="17" y="77"/>
                  <a:pt x="17" y="77"/>
                </a:cubicBezTo>
                <a:cubicBezTo>
                  <a:pt x="17" y="69"/>
                  <a:pt x="17" y="69"/>
                  <a:pt x="17" y="69"/>
                </a:cubicBezTo>
                <a:close/>
                <a:moveTo>
                  <a:pt x="17" y="78"/>
                </a:moveTo>
                <a:cubicBezTo>
                  <a:pt x="9" y="78"/>
                  <a:pt x="9" y="78"/>
                  <a:pt x="9" y="78"/>
                </a:cubicBezTo>
                <a:cubicBezTo>
                  <a:pt x="9" y="80"/>
                  <a:pt x="9" y="82"/>
                  <a:pt x="9" y="83"/>
                </a:cubicBezTo>
                <a:cubicBezTo>
                  <a:pt x="12" y="83"/>
                  <a:pt x="14" y="83"/>
                  <a:pt x="17" y="83"/>
                </a:cubicBezTo>
                <a:cubicBezTo>
                  <a:pt x="17" y="78"/>
                  <a:pt x="17" y="78"/>
                  <a:pt x="17" y="78"/>
                </a:cubicBezTo>
                <a:close/>
                <a:moveTo>
                  <a:pt x="48" y="95"/>
                </a:moveTo>
                <a:cubicBezTo>
                  <a:pt x="41" y="95"/>
                  <a:pt x="34" y="98"/>
                  <a:pt x="30" y="103"/>
                </a:cubicBezTo>
                <a:cubicBezTo>
                  <a:pt x="25" y="108"/>
                  <a:pt x="22" y="114"/>
                  <a:pt x="22" y="121"/>
                </a:cubicBezTo>
                <a:cubicBezTo>
                  <a:pt x="22" y="128"/>
                  <a:pt x="25" y="134"/>
                  <a:pt x="30" y="139"/>
                </a:cubicBezTo>
                <a:cubicBezTo>
                  <a:pt x="34" y="144"/>
                  <a:pt x="41" y="146"/>
                  <a:pt x="48" y="146"/>
                </a:cubicBezTo>
                <a:cubicBezTo>
                  <a:pt x="55" y="146"/>
                  <a:pt x="61" y="144"/>
                  <a:pt x="66" y="139"/>
                </a:cubicBezTo>
                <a:cubicBezTo>
                  <a:pt x="70" y="134"/>
                  <a:pt x="73" y="128"/>
                  <a:pt x="73" y="121"/>
                </a:cubicBezTo>
                <a:cubicBezTo>
                  <a:pt x="73" y="114"/>
                  <a:pt x="70" y="108"/>
                  <a:pt x="66" y="103"/>
                </a:cubicBezTo>
                <a:cubicBezTo>
                  <a:pt x="61" y="98"/>
                  <a:pt x="55" y="95"/>
                  <a:pt x="48" y="95"/>
                </a:cubicBezTo>
                <a:close/>
                <a:moveTo>
                  <a:pt x="56" y="113"/>
                </a:moveTo>
                <a:cubicBezTo>
                  <a:pt x="54" y="110"/>
                  <a:pt x="51" y="109"/>
                  <a:pt x="48" y="109"/>
                </a:cubicBezTo>
                <a:cubicBezTo>
                  <a:pt x="44" y="109"/>
                  <a:pt x="41" y="110"/>
                  <a:pt x="39" y="113"/>
                </a:cubicBezTo>
                <a:cubicBezTo>
                  <a:pt x="37" y="115"/>
                  <a:pt x="36" y="118"/>
                  <a:pt x="36" y="121"/>
                </a:cubicBezTo>
                <a:cubicBezTo>
                  <a:pt x="36" y="124"/>
                  <a:pt x="37" y="127"/>
                  <a:pt x="39" y="129"/>
                </a:cubicBezTo>
                <a:cubicBezTo>
                  <a:pt x="41" y="132"/>
                  <a:pt x="44" y="133"/>
                  <a:pt x="48" y="133"/>
                </a:cubicBezTo>
                <a:cubicBezTo>
                  <a:pt x="51" y="133"/>
                  <a:pt x="54" y="132"/>
                  <a:pt x="56" y="129"/>
                </a:cubicBezTo>
                <a:cubicBezTo>
                  <a:pt x="58" y="127"/>
                  <a:pt x="59" y="124"/>
                  <a:pt x="59" y="121"/>
                </a:cubicBezTo>
                <a:cubicBezTo>
                  <a:pt x="59" y="118"/>
                  <a:pt x="58" y="115"/>
                  <a:pt x="56" y="113"/>
                </a:cubicBezTo>
                <a:close/>
                <a:moveTo>
                  <a:pt x="239" y="95"/>
                </a:moveTo>
                <a:cubicBezTo>
                  <a:pt x="232" y="95"/>
                  <a:pt x="226" y="98"/>
                  <a:pt x="221" y="103"/>
                </a:cubicBezTo>
                <a:cubicBezTo>
                  <a:pt x="216" y="108"/>
                  <a:pt x="214" y="114"/>
                  <a:pt x="214" y="121"/>
                </a:cubicBezTo>
                <a:cubicBezTo>
                  <a:pt x="214" y="128"/>
                  <a:pt x="216" y="134"/>
                  <a:pt x="221" y="139"/>
                </a:cubicBezTo>
                <a:cubicBezTo>
                  <a:pt x="226" y="144"/>
                  <a:pt x="232" y="146"/>
                  <a:pt x="239" y="146"/>
                </a:cubicBezTo>
                <a:cubicBezTo>
                  <a:pt x="246" y="146"/>
                  <a:pt x="252" y="144"/>
                  <a:pt x="257" y="139"/>
                </a:cubicBezTo>
                <a:cubicBezTo>
                  <a:pt x="262" y="134"/>
                  <a:pt x="264" y="128"/>
                  <a:pt x="264" y="121"/>
                </a:cubicBezTo>
                <a:cubicBezTo>
                  <a:pt x="264" y="114"/>
                  <a:pt x="262" y="108"/>
                  <a:pt x="257" y="103"/>
                </a:cubicBezTo>
                <a:cubicBezTo>
                  <a:pt x="252" y="98"/>
                  <a:pt x="246" y="95"/>
                  <a:pt x="239" y="95"/>
                </a:cubicBezTo>
                <a:close/>
                <a:moveTo>
                  <a:pt x="247" y="113"/>
                </a:moveTo>
                <a:cubicBezTo>
                  <a:pt x="245" y="110"/>
                  <a:pt x="242" y="109"/>
                  <a:pt x="239" y="109"/>
                </a:cubicBezTo>
                <a:cubicBezTo>
                  <a:pt x="236" y="109"/>
                  <a:pt x="233" y="110"/>
                  <a:pt x="231" y="113"/>
                </a:cubicBezTo>
                <a:cubicBezTo>
                  <a:pt x="228" y="115"/>
                  <a:pt x="227" y="118"/>
                  <a:pt x="227" y="121"/>
                </a:cubicBezTo>
                <a:cubicBezTo>
                  <a:pt x="227" y="124"/>
                  <a:pt x="228" y="127"/>
                  <a:pt x="231" y="129"/>
                </a:cubicBezTo>
                <a:cubicBezTo>
                  <a:pt x="233" y="132"/>
                  <a:pt x="236" y="133"/>
                  <a:pt x="239" y="133"/>
                </a:cubicBezTo>
                <a:cubicBezTo>
                  <a:pt x="242" y="133"/>
                  <a:pt x="245" y="132"/>
                  <a:pt x="247" y="129"/>
                </a:cubicBezTo>
                <a:cubicBezTo>
                  <a:pt x="250" y="127"/>
                  <a:pt x="251" y="124"/>
                  <a:pt x="251" y="121"/>
                </a:cubicBezTo>
                <a:cubicBezTo>
                  <a:pt x="251" y="118"/>
                  <a:pt x="250" y="115"/>
                  <a:pt x="247" y="1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nvGrpSpPr>
          <p:cNvPr id="12" name="组合 11"/>
          <p:cNvGrpSpPr/>
          <p:nvPr/>
        </p:nvGrpSpPr>
        <p:grpSpPr>
          <a:xfrm>
            <a:off x="5556885" y="1329690"/>
            <a:ext cx="281305" cy="130810"/>
            <a:chOff x="8347" y="687"/>
            <a:chExt cx="612" cy="270"/>
          </a:xfrm>
          <a:solidFill>
            <a:schemeClr val="bg1"/>
          </a:solidFill>
        </p:grpSpPr>
        <p:sp>
          <p:nvSpPr>
            <p:cNvPr id="13" name="Freeform 163"/>
            <p:cNvSpPr>
              <a:spLocks noEditPoints="1"/>
            </p:cNvSpPr>
            <p:nvPr/>
          </p:nvSpPr>
          <p:spPr bwMode="auto">
            <a:xfrm>
              <a:off x="8347" y="687"/>
              <a:ext cx="612" cy="232"/>
            </a:xfrm>
            <a:custGeom>
              <a:avLst/>
              <a:gdLst>
                <a:gd name="T0" fmla="*/ 4 w 134"/>
                <a:gd name="T1" fmla="*/ 51 h 51"/>
                <a:gd name="T2" fmla="*/ 13 w 134"/>
                <a:gd name="T3" fmla="*/ 51 h 51"/>
                <a:gd name="T4" fmla="*/ 15 w 134"/>
                <a:gd name="T5" fmla="*/ 45 h 51"/>
                <a:gd name="T6" fmla="*/ 24 w 134"/>
                <a:gd name="T7" fmla="*/ 34 h 51"/>
                <a:gd name="T8" fmla="*/ 40 w 134"/>
                <a:gd name="T9" fmla="*/ 39 h 51"/>
                <a:gd name="T10" fmla="*/ 43 w 134"/>
                <a:gd name="T11" fmla="*/ 49 h 51"/>
                <a:gd name="T12" fmla="*/ 68 w 134"/>
                <a:gd name="T13" fmla="*/ 51 h 51"/>
                <a:gd name="T14" fmla="*/ 95 w 134"/>
                <a:gd name="T15" fmla="*/ 48 h 51"/>
                <a:gd name="T16" fmla="*/ 102 w 134"/>
                <a:gd name="T17" fmla="*/ 36 h 51"/>
                <a:gd name="T18" fmla="*/ 115 w 134"/>
                <a:gd name="T19" fmla="*/ 35 h 51"/>
                <a:gd name="T20" fmla="*/ 123 w 134"/>
                <a:gd name="T21" fmla="*/ 46 h 51"/>
                <a:gd name="T22" fmla="*/ 127 w 134"/>
                <a:gd name="T23" fmla="*/ 51 h 51"/>
                <a:gd name="T24" fmla="*/ 134 w 134"/>
                <a:gd name="T25" fmla="*/ 47 h 51"/>
                <a:gd name="T26" fmla="*/ 133 w 134"/>
                <a:gd name="T27" fmla="*/ 33 h 51"/>
                <a:gd name="T28" fmla="*/ 121 w 134"/>
                <a:gd name="T29" fmla="*/ 23 h 51"/>
                <a:gd name="T30" fmla="*/ 97 w 134"/>
                <a:gd name="T31" fmla="*/ 14 h 51"/>
                <a:gd name="T32" fmla="*/ 73 w 134"/>
                <a:gd name="T33" fmla="*/ 1 h 51"/>
                <a:gd name="T34" fmla="*/ 47 w 134"/>
                <a:gd name="T35" fmla="*/ 0 h 51"/>
                <a:gd name="T36" fmla="*/ 28 w 134"/>
                <a:gd name="T37" fmla="*/ 2 h 51"/>
                <a:gd name="T38" fmla="*/ 18 w 134"/>
                <a:gd name="T39" fmla="*/ 13 h 51"/>
                <a:gd name="T40" fmla="*/ 7 w 134"/>
                <a:gd name="T41" fmla="*/ 19 h 51"/>
                <a:gd name="T42" fmla="*/ 0 w 134"/>
                <a:gd name="T43" fmla="*/ 40 h 51"/>
                <a:gd name="T44" fmla="*/ 120 w 134"/>
                <a:gd name="T45" fmla="*/ 25 h 51"/>
                <a:gd name="T46" fmla="*/ 124 w 134"/>
                <a:gd name="T47" fmla="*/ 26 h 51"/>
                <a:gd name="T48" fmla="*/ 127 w 134"/>
                <a:gd name="T49" fmla="*/ 28 h 51"/>
                <a:gd name="T50" fmla="*/ 131 w 134"/>
                <a:gd name="T51" fmla="*/ 33 h 51"/>
                <a:gd name="T52" fmla="*/ 127 w 134"/>
                <a:gd name="T53" fmla="*/ 33 h 51"/>
                <a:gd name="T54" fmla="*/ 119 w 134"/>
                <a:gd name="T55" fmla="*/ 28 h 51"/>
                <a:gd name="T56" fmla="*/ 53 w 134"/>
                <a:gd name="T57" fmla="*/ 3 h 51"/>
                <a:gd name="T58" fmla="*/ 77 w 134"/>
                <a:gd name="T59" fmla="*/ 6 h 51"/>
                <a:gd name="T60" fmla="*/ 94 w 134"/>
                <a:gd name="T61" fmla="*/ 19 h 51"/>
                <a:gd name="T62" fmla="*/ 69 w 134"/>
                <a:gd name="T63" fmla="*/ 20 h 51"/>
                <a:gd name="T64" fmla="*/ 54 w 134"/>
                <a:gd name="T65" fmla="*/ 18 h 51"/>
                <a:gd name="T66" fmla="*/ 52 w 134"/>
                <a:gd name="T67" fmla="*/ 4 h 51"/>
                <a:gd name="T68" fmla="*/ 21 w 134"/>
                <a:gd name="T69" fmla="*/ 15 h 51"/>
                <a:gd name="T70" fmla="*/ 28 w 134"/>
                <a:gd name="T71" fmla="*/ 6 h 51"/>
                <a:gd name="T72" fmla="*/ 39 w 134"/>
                <a:gd name="T73" fmla="*/ 2 h 51"/>
                <a:gd name="T74" fmla="*/ 46 w 134"/>
                <a:gd name="T75" fmla="*/ 3 h 51"/>
                <a:gd name="T76" fmla="*/ 47 w 134"/>
                <a:gd name="T77" fmla="*/ 17 h 51"/>
                <a:gd name="T78" fmla="*/ 34 w 134"/>
                <a:gd name="T79" fmla="*/ 18 h 51"/>
                <a:gd name="T80" fmla="*/ 21 w 134"/>
                <a:gd name="T81" fmla="*/ 15 h 51"/>
                <a:gd name="T82" fmla="*/ 5 w 134"/>
                <a:gd name="T83" fmla="*/ 23 h 51"/>
                <a:gd name="T84" fmla="*/ 12 w 134"/>
                <a:gd name="T85" fmla="*/ 23 h 51"/>
                <a:gd name="T86" fmla="*/ 6 w 134"/>
                <a:gd name="T87" fmla="*/ 28 h 51"/>
                <a:gd name="T88" fmla="*/ 2 w 134"/>
                <a:gd name="T89" fmla="*/ 36 h 51"/>
                <a:gd name="T90" fmla="*/ 2 w 134"/>
                <a:gd name="T91"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 h="51">
                  <a:moveTo>
                    <a:pt x="1" y="49"/>
                  </a:moveTo>
                  <a:cubicBezTo>
                    <a:pt x="2" y="50"/>
                    <a:pt x="3" y="51"/>
                    <a:pt x="4" y="51"/>
                  </a:cubicBezTo>
                  <a:cubicBezTo>
                    <a:pt x="4" y="51"/>
                    <a:pt x="6" y="51"/>
                    <a:pt x="8" y="51"/>
                  </a:cubicBezTo>
                  <a:cubicBezTo>
                    <a:pt x="10" y="51"/>
                    <a:pt x="12" y="51"/>
                    <a:pt x="13" y="51"/>
                  </a:cubicBezTo>
                  <a:cubicBezTo>
                    <a:pt x="14" y="51"/>
                    <a:pt x="14" y="50"/>
                    <a:pt x="14" y="50"/>
                  </a:cubicBezTo>
                  <a:cubicBezTo>
                    <a:pt x="14" y="49"/>
                    <a:pt x="15" y="47"/>
                    <a:pt x="15" y="45"/>
                  </a:cubicBezTo>
                  <a:cubicBezTo>
                    <a:pt x="15" y="43"/>
                    <a:pt x="16" y="41"/>
                    <a:pt x="17" y="39"/>
                  </a:cubicBezTo>
                  <a:cubicBezTo>
                    <a:pt x="18" y="37"/>
                    <a:pt x="21" y="35"/>
                    <a:pt x="24" y="34"/>
                  </a:cubicBezTo>
                  <a:cubicBezTo>
                    <a:pt x="26" y="33"/>
                    <a:pt x="30" y="33"/>
                    <a:pt x="33" y="34"/>
                  </a:cubicBezTo>
                  <a:cubicBezTo>
                    <a:pt x="35" y="35"/>
                    <a:pt x="38" y="37"/>
                    <a:pt x="40" y="39"/>
                  </a:cubicBezTo>
                  <a:cubicBezTo>
                    <a:pt x="41" y="41"/>
                    <a:pt x="42" y="43"/>
                    <a:pt x="42" y="45"/>
                  </a:cubicBezTo>
                  <a:cubicBezTo>
                    <a:pt x="42" y="46"/>
                    <a:pt x="43" y="48"/>
                    <a:pt x="43" y="49"/>
                  </a:cubicBezTo>
                  <a:cubicBezTo>
                    <a:pt x="43" y="50"/>
                    <a:pt x="43" y="51"/>
                    <a:pt x="44" y="51"/>
                  </a:cubicBezTo>
                  <a:cubicBezTo>
                    <a:pt x="45" y="51"/>
                    <a:pt x="56" y="51"/>
                    <a:pt x="68" y="51"/>
                  </a:cubicBezTo>
                  <a:cubicBezTo>
                    <a:pt x="81" y="51"/>
                    <a:pt x="92" y="51"/>
                    <a:pt x="93" y="51"/>
                  </a:cubicBezTo>
                  <a:cubicBezTo>
                    <a:pt x="95" y="51"/>
                    <a:pt x="96" y="50"/>
                    <a:pt x="95" y="48"/>
                  </a:cubicBezTo>
                  <a:cubicBezTo>
                    <a:pt x="95" y="46"/>
                    <a:pt x="96" y="42"/>
                    <a:pt x="97" y="41"/>
                  </a:cubicBezTo>
                  <a:cubicBezTo>
                    <a:pt x="98" y="39"/>
                    <a:pt x="100" y="37"/>
                    <a:pt x="102" y="36"/>
                  </a:cubicBezTo>
                  <a:cubicBezTo>
                    <a:pt x="104" y="35"/>
                    <a:pt x="107" y="34"/>
                    <a:pt x="108" y="34"/>
                  </a:cubicBezTo>
                  <a:cubicBezTo>
                    <a:pt x="110" y="33"/>
                    <a:pt x="113" y="34"/>
                    <a:pt x="115" y="35"/>
                  </a:cubicBezTo>
                  <a:cubicBezTo>
                    <a:pt x="117" y="36"/>
                    <a:pt x="120" y="38"/>
                    <a:pt x="121" y="39"/>
                  </a:cubicBezTo>
                  <a:cubicBezTo>
                    <a:pt x="122" y="41"/>
                    <a:pt x="123" y="44"/>
                    <a:pt x="123" y="46"/>
                  </a:cubicBezTo>
                  <a:cubicBezTo>
                    <a:pt x="123" y="48"/>
                    <a:pt x="123" y="50"/>
                    <a:pt x="123" y="50"/>
                  </a:cubicBezTo>
                  <a:cubicBezTo>
                    <a:pt x="123" y="51"/>
                    <a:pt x="125" y="51"/>
                    <a:pt x="127" y="51"/>
                  </a:cubicBezTo>
                  <a:cubicBezTo>
                    <a:pt x="129" y="51"/>
                    <a:pt x="132" y="51"/>
                    <a:pt x="133" y="50"/>
                  </a:cubicBezTo>
                  <a:cubicBezTo>
                    <a:pt x="134" y="50"/>
                    <a:pt x="134" y="48"/>
                    <a:pt x="134" y="47"/>
                  </a:cubicBezTo>
                  <a:cubicBezTo>
                    <a:pt x="134" y="45"/>
                    <a:pt x="134" y="42"/>
                    <a:pt x="134" y="40"/>
                  </a:cubicBezTo>
                  <a:cubicBezTo>
                    <a:pt x="134" y="38"/>
                    <a:pt x="134" y="35"/>
                    <a:pt x="133" y="33"/>
                  </a:cubicBezTo>
                  <a:cubicBezTo>
                    <a:pt x="132" y="31"/>
                    <a:pt x="130" y="28"/>
                    <a:pt x="128" y="27"/>
                  </a:cubicBezTo>
                  <a:cubicBezTo>
                    <a:pt x="126" y="25"/>
                    <a:pt x="123" y="24"/>
                    <a:pt x="121" y="23"/>
                  </a:cubicBezTo>
                  <a:cubicBezTo>
                    <a:pt x="119" y="22"/>
                    <a:pt x="115" y="21"/>
                    <a:pt x="111" y="20"/>
                  </a:cubicBezTo>
                  <a:cubicBezTo>
                    <a:pt x="108" y="20"/>
                    <a:pt x="102" y="17"/>
                    <a:pt x="97" y="14"/>
                  </a:cubicBezTo>
                  <a:cubicBezTo>
                    <a:pt x="93" y="11"/>
                    <a:pt x="87" y="7"/>
                    <a:pt x="84" y="5"/>
                  </a:cubicBezTo>
                  <a:cubicBezTo>
                    <a:pt x="81" y="3"/>
                    <a:pt x="76" y="1"/>
                    <a:pt x="73" y="1"/>
                  </a:cubicBezTo>
                  <a:cubicBezTo>
                    <a:pt x="70" y="0"/>
                    <a:pt x="64" y="0"/>
                    <a:pt x="60" y="0"/>
                  </a:cubicBezTo>
                  <a:cubicBezTo>
                    <a:pt x="55" y="0"/>
                    <a:pt x="49" y="0"/>
                    <a:pt x="47" y="0"/>
                  </a:cubicBezTo>
                  <a:cubicBezTo>
                    <a:pt x="44" y="0"/>
                    <a:pt x="39" y="0"/>
                    <a:pt x="36" y="0"/>
                  </a:cubicBezTo>
                  <a:cubicBezTo>
                    <a:pt x="33" y="0"/>
                    <a:pt x="29" y="1"/>
                    <a:pt x="28" y="2"/>
                  </a:cubicBezTo>
                  <a:cubicBezTo>
                    <a:pt x="26" y="3"/>
                    <a:pt x="24" y="5"/>
                    <a:pt x="22" y="7"/>
                  </a:cubicBezTo>
                  <a:cubicBezTo>
                    <a:pt x="21" y="8"/>
                    <a:pt x="19" y="11"/>
                    <a:pt x="18" y="13"/>
                  </a:cubicBezTo>
                  <a:cubicBezTo>
                    <a:pt x="17" y="14"/>
                    <a:pt x="15" y="16"/>
                    <a:pt x="13" y="16"/>
                  </a:cubicBezTo>
                  <a:cubicBezTo>
                    <a:pt x="12" y="16"/>
                    <a:pt x="9" y="18"/>
                    <a:pt x="7" y="19"/>
                  </a:cubicBezTo>
                  <a:cubicBezTo>
                    <a:pt x="4" y="20"/>
                    <a:pt x="2" y="24"/>
                    <a:pt x="1" y="28"/>
                  </a:cubicBezTo>
                  <a:cubicBezTo>
                    <a:pt x="0" y="31"/>
                    <a:pt x="0" y="37"/>
                    <a:pt x="0" y="40"/>
                  </a:cubicBezTo>
                  <a:cubicBezTo>
                    <a:pt x="0" y="44"/>
                    <a:pt x="1" y="48"/>
                    <a:pt x="1" y="49"/>
                  </a:cubicBezTo>
                  <a:close/>
                  <a:moveTo>
                    <a:pt x="120" y="25"/>
                  </a:moveTo>
                  <a:cubicBezTo>
                    <a:pt x="120" y="25"/>
                    <a:pt x="121" y="25"/>
                    <a:pt x="122" y="25"/>
                  </a:cubicBezTo>
                  <a:cubicBezTo>
                    <a:pt x="123" y="25"/>
                    <a:pt x="123" y="25"/>
                    <a:pt x="124" y="26"/>
                  </a:cubicBezTo>
                  <a:cubicBezTo>
                    <a:pt x="124" y="26"/>
                    <a:pt x="125" y="26"/>
                    <a:pt x="125" y="26"/>
                  </a:cubicBezTo>
                  <a:cubicBezTo>
                    <a:pt x="125" y="27"/>
                    <a:pt x="127" y="27"/>
                    <a:pt x="127" y="28"/>
                  </a:cubicBezTo>
                  <a:cubicBezTo>
                    <a:pt x="128" y="29"/>
                    <a:pt x="129" y="30"/>
                    <a:pt x="130" y="31"/>
                  </a:cubicBezTo>
                  <a:cubicBezTo>
                    <a:pt x="130" y="32"/>
                    <a:pt x="131" y="33"/>
                    <a:pt x="131" y="33"/>
                  </a:cubicBezTo>
                  <a:cubicBezTo>
                    <a:pt x="131" y="33"/>
                    <a:pt x="131" y="33"/>
                    <a:pt x="130" y="33"/>
                  </a:cubicBezTo>
                  <a:cubicBezTo>
                    <a:pt x="130" y="33"/>
                    <a:pt x="128" y="33"/>
                    <a:pt x="127" y="33"/>
                  </a:cubicBezTo>
                  <a:cubicBezTo>
                    <a:pt x="125" y="32"/>
                    <a:pt x="123" y="32"/>
                    <a:pt x="122" y="31"/>
                  </a:cubicBezTo>
                  <a:cubicBezTo>
                    <a:pt x="120" y="30"/>
                    <a:pt x="119" y="29"/>
                    <a:pt x="119" y="28"/>
                  </a:cubicBezTo>
                  <a:cubicBezTo>
                    <a:pt x="119" y="27"/>
                    <a:pt x="119" y="25"/>
                    <a:pt x="120" y="25"/>
                  </a:cubicBezTo>
                  <a:close/>
                  <a:moveTo>
                    <a:pt x="53" y="3"/>
                  </a:moveTo>
                  <a:cubicBezTo>
                    <a:pt x="54" y="3"/>
                    <a:pt x="58" y="3"/>
                    <a:pt x="63" y="3"/>
                  </a:cubicBezTo>
                  <a:cubicBezTo>
                    <a:pt x="67" y="3"/>
                    <a:pt x="74" y="5"/>
                    <a:pt x="77" y="6"/>
                  </a:cubicBezTo>
                  <a:cubicBezTo>
                    <a:pt x="81" y="7"/>
                    <a:pt x="86" y="10"/>
                    <a:pt x="88" y="12"/>
                  </a:cubicBezTo>
                  <a:cubicBezTo>
                    <a:pt x="91" y="14"/>
                    <a:pt x="94" y="17"/>
                    <a:pt x="94" y="19"/>
                  </a:cubicBezTo>
                  <a:cubicBezTo>
                    <a:pt x="95" y="20"/>
                    <a:pt x="92" y="21"/>
                    <a:pt x="88" y="21"/>
                  </a:cubicBezTo>
                  <a:cubicBezTo>
                    <a:pt x="84" y="21"/>
                    <a:pt x="76" y="21"/>
                    <a:pt x="69" y="20"/>
                  </a:cubicBezTo>
                  <a:cubicBezTo>
                    <a:pt x="63" y="19"/>
                    <a:pt x="57" y="19"/>
                    <a:pt x="56" y="19"/>
                  </a:cubicBezTo>
                  <a:cubicBezTo>
                    <a:pt x="55" y="19"/>
                    <a:pt x="55" y="18"/>
                    <a:pt x="54" y="18"/>
                  </a:cubicBezTo>
                  <a:cubicBezTo>
                    <a:pt x="54" y="17"/>
                    <a:pt x="54" y="14"/>
                    <a:pt x="53" y="11"/>
                  </a:cubicBezTo>
                  <a:cubicBezTo>
                    <a:pt x="53" y="8"/>
                    <a:pt x="52" y="5"/>
                    <a:pt x="52" y="4"/>
                  </a:cubicBezTo>
                  <a:cubicBezTo>
                    <a:pt x="52" y="3"/>
                    <a:pt x="52" y="3"/>
                    <a:pt x="53" y="3"/>
                  </a:cubicBezTo>
                  <a:close/>
                  <a:moveTo>
                    <a:pt x="21" y="15"/>
                  </a:moveTo>
                  <a:cubicBezTo>
                    <a:pt x="21" y="13"/>
                    <a:pt x="22" y="11"/>
                    <a:pt x="23" y="10"/>
                  </a:cubicBezTo>
                  <a:cubicBezTo>
                    <a:pt x="24" y="8"/>
                    <a:pt x="26" y="7"/>
                    <a:pt x="28" y="6"/>
                  </a:cubicBezTo>
                  <a:cubicBezTo>
                    <a:pt x="29" y="5"/>
                    <a:pt x="31" y="4"/>
                    <a:pt x="33" y="3"/>
                  </a:cubicBezTo>
                  <a:cubicBezTo>
                    <a:pt x="34" y="3"/>
                    <a:pt x="37" y="3"/>
                    <a:pt x="39" y="2"/>
                  </a:cubicBezTo>
                  <a:cubicBezTo>
                    <a:pt x="41" y="2"/>
                    <a:pt x="44" y="2"/>
                    <a:pt x="45" y="2"/>
                  </a:cubicBezTo>
                  <a:cubicBezTo>
                    <a:pt x="45" y="2"/>
                    <a:pt x="46" y="3"/>
                    <a:pt x="46" y="3"/>
                  </a:cubicBezTo>
                  <a:cubicBezTo>
                    <a:pt x="46" y="4"/>
                    <a:pt x="46" y="7"/>
                    <a:pt x="46" y="10"/>
                  </a:cubicBezTo>
                  <a:cubicBezTo>
                    <a:pt x="47" y="14"/>
                    <a:pt x="47" y="17"/>
                    <a:pt x="47" y="17"/>
                  </a:cubicBezTo>
                  <a:cubicBezTo>
                    <a:pt x="47" y="18"/>
                    <a:pt x="46" y="18"/>
                    <a:pt x="46" y="18"/>
                  </a:cubicBezTo>
                  <a:cubicBezTo>
                    <a:pt x="45" y="18"/>
                    <a:pt x="40" y="18"/>
                    <a:pt x="34" y="18"/>
                  </a:cubicBezTo>
                  <a:cubicBezTo>
                    <a:pt x="29" y="18"/>
                    <a:pt x="23" y="18"/>
                    <a:pt x="22" y="17"/>
                  </a:cubicBezTo>
                  <a:cubicBezTo>
                    <a:pt x="21" y="17"/>
                    <a:pt x="20" y="16"/>
                    <a:pt x="21" y="15"/>
                  </a:cubicBezTo>
                  <a:close/>
                  <a:moveTo>
                    <a:pt x="2" y="29"/>
                  </a:moveTo>
                  <a:cubicBezTo>
                    <a:pt x="3" y="27"/>
                    <a:pt x="4" y="24"/>
                    <a:pt x="5" y="23"/>
                  </a:cubicBezTo>
                  <a:cubicBezTo>
                    <a:pt x="5" y="22"/>
                    <a:pt x="7" y="21"/>
                    <a:pt x="9" y="21"/>
                  </a:cubicBezTo>
                  <a:cubicBezTo>
                    <a:pt x="11" y="21"/>
                    <a:pt x="12" y="22"/>
                    <a:pt x="12" y="23"/>
                  </a:cubicBezTo>
                  <a:cubicBezTo>
                    <a:pt x="12" y="24"/>
                    <a:pt x="11" y="25"/>
                    <a:pt x="10" y="25"/>
                  </a:cubicBezTo>
                  <a:cubicBezTo>
                    <a:pt x="9" y="25"/>
                    <a:pt x="7" y="26"/>
                    <a:pt x="6" y="28"/>
                  </a:cubicBezTo>
                  <a:cubicBezTo>
                    <a:pt x="5" y="29"/>
                    <a:pt x="4" y="32"/>
                    <a:pt x="3" y="33"/>
                  </a:cubicBezTo>
                  <a:cubicBezTo>
                    <a:pt x="3" y="35"/>
                    <a:pt x="2" y="36"/>
                    <a:pt x="2" y="36"/>
                  </a:cubicBezTo>
                  <a:cubicBezTo>
                    <a:pt x="2" y="36"/>
                    <a:pt x="2" y="35"/>
                    <a:pt x="2" y="34"/>
                  </a:cubicBezTo>
                  <a:cubicBezTo>
                    <a:pt x="2" y="33"/>
                    <a:pt x="2" y="31"/>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 name="Freeform 164"/>
            <p:cNvSpPr>
              <a:spLocks noEditPoints="1"/>
            </p:cNvSpPr>
            <p:nvPr/>
          </p:nvSpPr>
          <p:spPr bwMode="auto">
            <a:xfrm>
              <a:off x="8795" y="855"/>
              <a:ext cx="99" cy="102"/>
            </a:xfrm>
            <a:custGeom>
              <a:avLst/>
              <a:gdLst>
                <a:gd name="T0" fmla="*/ 22 w 22"/>
                <a:gd name="T1" fmla="*/ 11 h 22"/>
                <a:gd name="T2" fmla="*/ 11 w 22"/>
                <a:gd name="T3" fmla="*/ 0 h 22"/>
                <a:gd name="T4" fmla="*/ 0 w 22"/>
                <a:gd name="T5" fmla="*/ 11 h 22"/>
                <a:gd name="T6" fmla="*/ 11 w 22"/>
                <a:gd name="T7" fmla="*/ 22 h 22"/>
                <a:gd name="T8" fmla="*/ 22 w 22"/>
                <a:gd name="T9" fmla="*/ 11 h 22"/>
                <a:gd name="T10" fmla="*/ 5 w 22"/>
                <a:gd name="T11" fmla="*/ 11 h 22"/>
                <a:gd name="T12" fmla="*/ 11 w 22"/>
                <a:gd name="T13" fmla="*/ 5 h 22"/>
                <a:gd name="T14" fmla="*/ 17 w 22"/>
                <a:gd name="T15" fmla="*/ 11 h 22"/>
                <a:gd name="T16" fmla="*/ 11 w 22"/>
                <a:gd name="T17" fmla="*/ 17 h 22"/>
                <a:gd name="T18" fmla="*/ 5 w 22"/>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22" y="11"/>
                  </a:moveTo>
                  <a:cubicBezTo>
                    <a:pt x="22" y="5"/>
                    <a:pt x="17" y="0"/>
                    <a:pt x="11" y="0"/>
                  </a:cubicBezTo>
                  <a:cubicBezTo>
                    <a:pt x="5" y="0"/>
                    <a:pt x="0" y="5"/>
                    <a:pt x="0" y="11"/>
                  </a:cubicBezTo>
                  <a:cubicBezTo>
                    <a:pt x="0" y="17"/>
                    <a:pt x="5" y="22"/>
                    <a:pt x="11" y="22"/>
                  </a:cubicBezTo>
                  <a:cubicBezTo>
                    <a:pt x="17" y="22"/>
                    <a:pt x="22" y="17"/>
                    <a:pt x="22" y="11"/>
                  </a:cubicBezTo>
                  <a:close/>
                  <a:moveTo>
                    <a:pt x="5" y="11"/>
                  </a:moveTo>
                  <a:cubicBezTo>
                    <a:pt x="5" y="7"/>
                    <a:pt x="8" y="5"/>
                    <a:pt x="11" y="5"/>
                  </a:cubicBezTo>
                  <a:cubicBezTo>
                    <a:pt x="15" y="5"/>
                    <a:pt x="17" y="7"/>
                    <a:pt x="17" y="11"/>
                  </a:cubicBezTo>
                  <a:cubicBezTo>
                    <a:pt x="17" y="14"/>
                    <a:pt x="15" y="17"/>
                    <a:pt x="11" y="17"/>
                  </a:cubicBezTo>
                  <a:cubicBezTo>
                    <a:pt x="8" y="17"/>
                    <a:pt x="5" y="14"/>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 name="Freeform 165"/>
            <p:cNvSpPr>
              <a:spLocks noEditPoints="1"/>
            </p:cNvSpPr>
            <p:nvPr/>
          </p:nvSpPr>
          <p:spPr bwMode="auto">
            <a:xfrm>
              <a:off x="8424" y="855"/>
              <a:ext cx="99" cy="102"/>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8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8" y="22"/>
                    <a:pt x="22" y="17"/>
                    <a:pt x="22" y="11"/>
                  </a:cubicBezTo>
                  <a:cubicBezTo>
                    <a:pt x="22" y="5"/>
                    <a:pt x="18" y="0"/>
                    <a:pt x="11" y="0"/>
                  </a:cubicBezTo>
                  <a:close/>
                  <a:moveTo>
                    <a:pt x="11" y="17"/>
                  </a:moveTo>
                  <a:cubicBezTo>
                    <a:pt x="8" y="17"/>
                    <a:pt x="5" y="14"/>
                    <a:pt x="5" y="11"/>
                  </a:cubicBezTo>
                  <a:cubicBezTo>
                    <a:pt x="5" y="7"/>
                    <a:pt x="8" y="5"/>
                    <a:pt x="11" y="5"/>
                  </a:cubicBezTo>
                  <a:cubicBezTo>
                    <a:pt x="15" y="5"/>
                    <a:pt x="18" y="7"/>
                    <a:pt x="18" y="11"/>
                  </a:cubicBezTo>
                  <a:cubicBezTo>
                    <a:pt x="18" y="14"/>
                    <a:pt x="15"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2952373-7980-4DA7-9ADE-54D716DB38BB}" type="slidenum">
              <a:rPr lang="zh-CN" altLang="en-US" smtClean="0"/>
            </a:fld>
            <a:endParaRPr lang="zh-CN" altLang="en-US"/>
          </a:p>
        </p:txBody>
      </p:sp>
      <p:sp>
        <p:nvSpPr>
          <p:cNvPr id="2" name="文本框 12"/>
          <p:cNvSpPr txBox="1">
            <a:spLocks noChangeArrowheads="1"/>
          </p:cNvSpPr>
          <p:nvPr userDrawn="1"/>
        </p:nvSpPr>
        <p:spPr bwMode="auto">
          <a:xfrm>
            <a:off x="615950" y="197485"/>
            <a:ext cx="587375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Arial" panose="020B0604020202020204"/>
                <a:ea typeface="微软雅黑" panose="020B0503020204020204" pitchFamily="34" charset="-122"/>
                <a:sym typeface="+mn-lt"/>
              </a:rPr>
              <a:t>总体市场</a:t>
            </a:r>
            <a:r>
              <a:rPr lang="en-US" altLang="zh-CN" sz="2200" u="sng" dirty="0">
                <a:solidFill>
                  <a:srgbClr val="159EBE"/>
                </a:solidFill>
                <a:latin typeface="Arial" panose="020B0604020202020204"/>
                <a:ea typeface="微软雅黑" panose="020B0503020204020204" pitchFamily="34" charset="-122"/>
                <a:sym typeface="+mn-lt"/>
              </a:rPr>
              <a:t>-</a:t>
            </a:r>
            <a:r>
              <a:rPr lang="zh-CN" altLang="en-US" sz="2200" u="sng" dirty="0">
                <a:solidFill>
                  <a:srgbClr val="159EBE"/>
                </a:solidFill>
                <a:latin typeface="Arial" panose="020B0604020202020204"/>
                <a:ea typeface="微软雅黑" panose="020B0503020204020204" pitchFamily="34" charset="-122"/>
                <a:sym typeface="+mn-ea"/>
              </a:rPr>
              <a:t>201</a:t>
            </a:r>
            <a:r>
              <a:rPr lang="en-US" altLang="zh-CN" sz="2200" u="sng" dirty="0">
                <a:solidFill>
                  <a:srgbClr val="159EBE"/>
                </a:solidFill>
                <a:latin typeface="Arial" panose="020B0604020202020204"/>
                <a:ea typeface="微软雅黑" panose="020B0503020204020204" pitchFamily="34" charset="-122"/>
                <a:sym typeface="+mn-ea"/>
              </a:rPr>
              <a:t>7</a:t>
            </a:r>
            <a:r>
              <a:rPr lang="zh-CN" altLang="en-US" sz="2200" u="sng" dirty="0">
                <a:solidFill>
                  <a:srgbClr val="159EBE"/>
                </a:solidFill>
                <a:latin typeface="Arial" panose="020B0604020202020204"/>
                <a:ea typeface="微软雅黑" panose="020B0503020204020204" pitchFamily="34" charset="-122"/>
                <a:sym typeface="+mn-ea"/>
              </a:rPr>
              <a:t>~202</a:t>
            </a:r>
            <a:r>
              <a:rPr lang="en-US" altLang="zh-CN" sz="2200" u="sng" dirty="0">
                <a:solidFill>
                  <a:srgbClr val="159EBE"/>
                </a:solidFill>
                <a:latin typeface="Arial" panose="020B0604020202020204"/>
                <a:ea typeface="微软雅黑" panose="020B0503020204020204" pitchFamily="34" charset="-122"/>
                <a:sym typeface="+mn-ea"/>
              </a:rPr>
              <a:t>2</a:t>
            </a:r>
            <a:r>
              <a:rPr lang="zh-CN" altLang="en-US" sz="2200" u="sng" dirty="0">
                <a:solidFill>
                  <a:srgbClr val="159EBE"/>
                </a:solidFill>
                <a:latin typeface="Arial" panose="020B0604020202020204"/>
                <a:ea typeface="微软雅黑" panose="020B0503020204020204" pitchFamily="34" charset="-122"/>
                <a:sym typeface="+mn-ea"/>
              </a:rPr>
              <a:t>年</a:t>
            </a:r>
            <a:r>
              <a:rPr lang="en-US" altLang="zh-CN" sz="2200" u="sng" dirty="0">
                <a:solidFill>
                  <a:srgbClr val="159EBE"/>
                </a:solidFill>
                <a:latin typeface="Arial" panose="020B0604020202020204"/>
                <a:ea typeface="微软雅黑" panose="020B0503020204020204" pitchFamily="34" charset="-122"/>
                <a:sym typeface="+mn-ea"/>
              </a:rPr>
              <a:t>1</a:t>
            </a:r>
            <a:r>
              <a:rPr lang="zh-CN" altLang="en-US" sz="2200" u="sng" dirty="0">
                <a:solidFill>
                  <a:srgbClr val="159EBE"/>
                </a:solidFill>
                <a:latin typeface="Arial" panose="020B0604020202020204"/>
                <a:ea typeface="微软雅黑" panose="020B0503020204020204" pitchFamily="34" charset="-122"/>
                <a:sym typeface="+mn-ea"/>
              </a:rPr>
              <a:t>月</a:t>
            </a:r>
            <a:r>
              <a:rPr lang="zh-CN" altLang="en-US" sz="2200" u="sng" dirty="0">
                <a:solidFill>
                  <a:srgbClr val="159EBE"/>
                </a:solidFill>
                <a:latin typeface="Arial" panose="020B0604020202020204"/>
                <a:ea typeface="微软雅黑" panose="020B0503020204020204" pitchFamily="34" charset="-122"/>
                <a:sym typeface="+mn-lt"/>
              </a:rPr>
              <a:t>销量走势</a:t>
            </a:r>
            <a:endParaRPr lang="zh-CN" altLang="en-US" sz="2200" u="sng" dirty="0">
              <a:solidFill>
                <a:srgbClr val="159EBE"/>
              </a:solidFill>
              <a:latin typeface="Arial" panose="020B0604020202020204"/>
              <a:ea typeface="微软雅黑" panose="020B0503020204020204" pitchFamily="34" charset="-122"/>
              <a:sym typeface="+mn-lt"/>
            </a:endParaRPr>
          </a:p>
        </p:txBody>
      </p:sp>
      <p:graphicFrame>
        <p:nvGraphicFramePr>
          <p:cNvPr id="15" name="图表 14"/>
          <p:cNvGraphicFramePr/>
          <p:nvPr/>
        </p:nvGraphicFramePr>
        <p:xfrm>
          <a:off x="948055" y="852805"/>
          <a:ext cx="7670800" cy="154686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7" name="图表 16"/>
          <p:cNvGraphicFramePr/>
          <p:nvPr/>
        </p:nvGraphicFramePr>
        <p:xfrm>
          <a:off x="948055" y="2964180"/>
          <a:ext cx="7670800" cy="173926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表格 17"/>
          <p:cNvGraphicFramePr>
            <a:graphicFrameLocks noGrp="1"/>
          </p:cNvGraphicFramePr>
          <p:nvPr>
            <p:custDataLst>
              <p:tags r:id="rId3"/>
            </p:custDataLst>
          </p:nvPr>
        </p:nvGraphicFramePr>
        <p:xfrm>
          <a:off x="1318260" y="2372995"/>
          <a:ext cx="7307580" cy="216535"/>
        </p:xfrm>
        <a:graphic>
          <a:graphicData uri="http://schemas.openxmlformats.org/drawingml/2006/table">
            <a:tbl>
              <a:tblPr firstRow="1" firstCol="1" lastRow="1">
                <a:effectLst/>
                <a:tableStyleId>{5940675A-B579-460E-94D1-54222C63F5DA}</a:tableStyleId>
              </a:tblPr>
              <a:tblGrid>
                <a:gridCol w="643255"/>
                <a:gridCol w="594995"/>
                <a:gridCol w="602615"/>
                <a:gridCol w="601980"/>
                <a:gridCol w="601980"/>
                <a:gridCol w="608965"/>
                <a:gridCol w="615315"/>
                <a:gridCol w="602615"/>
                <a:gridCol w="601980"/>
                <a:gridCol w="608965"/>
                <a:gridCol w="581660"/>
                <a:gridCol w="643255"/>
              </a:tblGrid>
              <a:tr h="216535">
                <a:tc>
                  <a:txBody>
                    <a:bodyPr/>
                    <a:lstStyle/>
                    <a:p>
                      <a:pPr indent="0" algn="ctr">
                        <a:lnSpc>
                          <a:spcPct val="130000"/>
                        </a:lnSpc>
                        <a:buNone/>
                      </a:pPr>
                      <a:r>
                        <a:rPr lang="en-US" sz="800" b="0">
                          <a:solidFill>
                            <a:schemeClr val="bg1"/>
                          </a:solidFill>
                          <a:latin typeface="微软雅黑" panose="020B0503020204020204" pitchFamily="34" charset="-122"/>
                          <a:ea typeface="微软雅黑" panose="020B0503020204020204" pitchFamily="34" charset="-122"/>
                        </a:rPr>
                        <a:t>-4.4%</a:t>
                      </a: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zh-CN"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r>
            </a:tbl>
          </a:graphicData>
        </a:graphic>
      </p:graphicFrame>
      <p:graphicFrame>
        <p:nvGraphicFramePr>
          <p:cNvPr id="20" name="表格 19"/>
          <p:cNvGraphicFramePr>
            <a:graphicFrameLocks noGrp="1"/>
          </p:cNvGraphicFramePr>
          <p:nvPr>
            <p:custDataLst>
              <p:tags r:id="rId4"/>
            </p:custDataLst>
          </p:nvPr>
        </p:nvGraphicFramePr>
        <p:xfrm>
          <a:off x="1318260" y="4485640"/>
          <a:ext cx="7307580" cy="216535"/>
        </p:xfrm>
        <a:graphic>
          <a:graphicData uri="http://schemas.openxmlformats.org/drawingml/2006/table">
            <a:tbl>
              <a:tblPr firstRow="1" firstCol="1" lastRow="1">
                <a:effectLst/>
                <a:tableStyleId>{5940675A-B579-460E-94D1-54222C63F5DA}</a:tableStyleId>
              </a:tblPr>
              <a:tblGrid>
                <a:gridCol w="643255"/>
                <a:gridCol w="594995"/>
                <a:gridCol w="602615"/>
                <a:gridCol w="601980"/>
                <a:gridCol w="601980"/>
                <a:gridCol w="608965"/>
                <a:gridCol w="615315"/>
                <a:gridCol w="602615"/>
                <a:gridCol w="601980"/>
                <a:gridCol w="608965"/>
                <a:gridCol w="581660"/>
                <a:gridCol w="643255"/>
              </a:tblGrid>
              <a:tr h="216535">
                <a:tc>
                  <a:txBody>
                    <a:bodyPr/>
                    <a:lstStyle/>
                    <a:p>
                      <a:pPr indent="0" algn="ctr">
                        <a:lnSpc>
                          <a:spcPct val="130000"/>
                        </a:lnSpc>
                        <a:buNone/>
                      </a:pPr>
                      <a:r>
                        <a:rPr lang="en-US" altLang="en-US" sz="800" b="0">
                          <a:solidFill>
                            <a:schemeClr val="bg1"/>
                          </a:solidFill>
                          <a:latin typeface="微软雅黑" panose="020B0503020204020204" pitchFamily="34" charset="-122"/>
                          <a:ea typeface="微软雅黑" panose="020B0503020204020204" pitchFamily="34" charset="-122"/>
                        </a:rPr>
                        <a:t>6.8%</a:t>
                      </a: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r>
            </a:tbl>
          </a:graphicData>
        </a:graphic>
      </p:graphicFrame>
      <p:sp>
        <p:nvSpPr>
          <p:cNvPr id="21" name="Freeform 19"/>
          <p:cNvSpPr>
            <a:spLocks noEditPoints="1"/>
          </p:cNvSpPr>
          <p:nvPr/>
        </p:nvSpPr>
        <p:spPr bwMode="auto">
          <a:xfrm>
            <a:off x="1376377" y="4684277"/>
            <a:ext cx="534808" cy="189033"/>
          </a:xfrm>
          <a:custGeom>
            <a:avLst/>
            <a:gdLst/>
            <a:ahLst/>
            <a:cxnLst>
              <a:cxn ang="0">
                <a:pos x="17" y="86"/>
              </a:cxn>
              <a:cxn ang="0">
                <a:pos x="33" y="83"/>
              </a:cxn>
              <a:cxn ang="0">
                <a:pos x="20" y="76"/>
              </a:cxn>
              <a:cxn ang="0">
                <a:pos x="17" y="56"/>
              </a:cxn>
              <a:cxn ang="0">
                <a:pos x="245" y="11"/>
              </a:cxn>
              <a:cxn ang="0">
                <a:pos x="397" y="70"/>
              </a:cxn>
              <a:cxn ang="0">
                <a:pos x="457" y="93"/>
              </a:cxn>
              <a:cxn ang="0">
                <a:pos x="424" y="93"/>
              </a:cxn>
              <a:cxn ang="0">
                <a:pos x="474" y="144"/>
              </a:cxn>
              <a:cxn ang="0">
                <a:pos x="430" y="148"/>
              </a:cxn>
              <a:cxn ang="0">
                <a:pos x="349" y="148"/>
              </a:cxn>
              <a:cxn ang="0">
                <a:pos x="181" y="148"/>
              </a:cxn>
              <a:cxn ang="0">
                <a:pos x="141" y="148"/>
              </a:cxn>
              <a:cxn ang="0">
                <a:pos x="60" y="141"/>
              </a:cxn>
              <a:cxn ang="0">
                <a:pos x="17" y="86"/>
              </a:cxn>
              <a:cxn ang="0">
                <a:pos x="225" y="62"/>
              </a:cxn>
              <a:cxn ang="0">
                <a:pos x="309" y="66"/>
              </a:cxn>
              <a:cxn ang="0">
                <a:pos x="322" y="52"/>
              </a:cxn>
              <a:cxn ang="0">
                <a:pos x="218" y="22"/>
              </a:cxn>
              <a:cxn ang="0">
                <a:pos x="225" y="62"/>
              </a:cxn>
              <a:cxn ang="0">
                <a:pos x="208" y="62"/>
              </a:cxn>
              <a:cxn ang="0">
                <a:pos x="202" y="22"/>
              </a:cxn>
              <a:cxn ang="0">
                <a:pos x="127" y="32"/>
              </a:cxn>
              <a:cxn ang="0">
                <a:pos x="134" y="59"/>
              </a:cxn>
              <a:cxn ang="0">
                <a:pos x="208" y="62"/>
              </a:cxn>
              <a:cxn ang="0">
                <a:pos x="114" y="59"/>
              </a:cxn>
              <a:cxn ang="0">
                <a:pos x="131" y="59"/>
              </a:cxn>
              <a:cxn ang="0">
                <a:pos x="127" y="35"/>
              </a:cxn>
              <a:cxn ang="0">
                <a:pos x="114" y="59"/>
              </a:cxn>
              <a:cxn ang="0">
                <a:pos x="385" y="102"/>
              </a:cxn>
              <a:cxn ang="0">
                <a:pos x="420" y="137"/>
              </a:cxn>
              <a:cxn ang="0">
                <a:pos x="385" y="173"/>
              </a:cxn>
              <a:cxn ang="0">
                <a:pos x="350" y="137"/>
              </a:cxn>
              <a:cxn ang="0">
                <a:pos x="385" y="102"/>
              </a:cxn>
              <a:cxn ang="0">
                <a:pos x="100" y="102"/>
              </a:cxn>
              <a:cxn ang="0">
                <a:pos x="135" y="137"/>
              </a:cxn>
              <a:cxn ang="0">
                <a:pos x="100" y="173"/>
              </a:cxn>
              <a:cxn ang="0">
                <a:pos x="66" y="137"/>
              </a:cxn>
              <a:cxn ang="0">
                <a:pos x="100" y="102"/>
              </a:cxn>
            </a:cxnLst>
            <a:rect l="0" t="0" r="r" b="b"/>
            <a:pathLst>
              <a:path w="489" h="173">
                <a:moveTo>
                  <a:pt x="17" y="86"/>
                </a:moveTo>
                <a:cubicBezTo>
                  <a:pt x="21" y="85"/>
                  <a:pt x="34" y="90"/>
                  <a:pt x="33" y="83"/>
                </a:cubicBezTo>
                <a:cubicBezTo>
                  <a:pt x="26" y="71"/>
                  <a:pt x="20" y="61"/>
                  <a:pt x="20" y="76"/>
                </a:cubicBezTo>
                <a:cubicBezTo>
                  <a:pt x="16" y="72"/>
                  <a:pt x="16" y="64"/>
                  <a:pt x="17" y="56"/>
                </a:cubicBezTo>
                <a:cubicBezTo>
                  <a:pt x="87" y="43"/>
                  <a:pt x="143" y="0"/>
                  <a:pt x="245" y="11"/>
                </a:cubicBezTo>
                <a:cubicBezTo>
                  <a:pt x="294" y="17"/>
                  <a:pt x="340" y="63"/>
                  <a:pt x="397" y="70"/>
                </a:cubicBezTo>
                <a:cubicBezTo>
                  <a:pt x="426" y="73"/>
                  <a:pt x="440" y="77"/>
                  <a:pt x="457" y="93"/>
                </a:cubicBezTo>
                <a:cubicBezTo>
                  <a:pt x="443" y="98"/>
                  <a:pt x="431" y="83"/>
                  <a:pt x="424" y="93"/>
                </a:cubicBezTo>
                <a:cubicBezTo>
                  <a:pt x="447" y="103"/>
                  <a:pt x="489" y="108"/>
                  <a:pt x="474" y="144"/>
                </a:cubicBezTo>
                <a:cubicBezTo>
                  <a:pt x="463" y="149"/>
                  <a:pt x="446" y="147"/>
                  <a:pt x="430" y="148"/>
                </a:cubicBezTo>
                <a:cubicBezTo>
                  <a:pt x="441" y="84"/>
                  <a:pt x="337" y="78"/>
                  <a:pt x="349" y="148"/>
                </a:cubicBezTo>
                <a:cubicBezTo>
                  <a:pt x="181" y="148"/>
                  <a:pt x="181" y="148"/>
                  <a:pt x="181" y="148"/>
                </a:cubicBezTo>
                <a:cubicBezTo>
                  <a:pt x="166" y="145"/>
                  <a:pt x="147" y="151"/>
                  <a:pt x="141" y="148"/>
                </a:cubicBezTo>
                <a:cubicBezTo>
                  <a:pt x="150" y="88"/>
                  <a:pt x="55" y="77"/>
                  <a:pt x="60" y="141"/>
                </a:cubicBezTo>
                <a:cubicBezTo>
                  <a:pt x="16" y="151"/>
                  <a:pt x="0" y="119"/>
                  <a:pt x="17" y="86"/>
                </a:cubicBezTo>
                <a:close/>
                <a:moveTo>
                  <a:pt x="225" y="62"/>
                </a:moveTo>
                <a:cubicBezTo>
                  <a:pt x="252" y="65"/>
                  <a:pt x="279" y="67"/>
                  <a:pt x="309" y="66"/>
                </a:cubicBezTo>
                <a:cubicBezTo>
                  <a:pt x="307" y="54"/>
                  <a:pt x="311" y="50"/>
                  <a:pt x="322" y="52"/>
                </a:cubicBezTo>
                <a:cubicBezTo>
                  <a:pt x="296" y="34"/>
                  <a:pt x="259" y="26"/>
                  <a:pt x="218" y="22"/>
                </a:cubicBezTo>
                <a:cubicBezTo>
                  <a:pt x="212" y="31"/>
                  <a:pt x="222" y="52"/>
                  <a:pt x="225" y="62"/>
                </a:cubicBezTo>
                <a:close/>
                <a:moveTo>
                  <a:pt x="208" y="62"/>
                </a:moveTo>
                <a:cubicBezTo>
                  <a:pt x="204" y="51"/>
                  <a:pt x="201" y="38"/>
                  <a:pt x="202" y="22"/>
                </a:cubicBezTo>
                <a:cubicBezTo>
                  <a:pt x="179" y="27"/>
                  <a:pt x="146" y="23"/>
                  <a:pt x="127" y="32"/>
                </a:cubicBezTo>
                <a:cubicBezTo>
                  <a:pt x="132" y="39"/>
                  <a:pt x="131" y="51"/>
                  <a:pt x="134" y="59"/>
                </a:cubicBezTo>
                <a:cubicBezTo>
                  <a:pt x="162" y="63"/>
                  <a:pt x="176" y="61"/>
                  <a:pt x="208" y="62"/>
                </a:cubicBezTo>
                <a:close/>
                <a:moveTo>
                  <a:pt x="114" y="59"/>
                </a:moveTo>
                <a:cubicBezTo>
                  <a:pt x="131" y="59"/>
                  <a:pt x="131" y="59"/>
                  <a:pt x="131" y="59"/>
                </a:cubicBezTo>
                <a:cubicBezTo>
                  <a:pt x="130" y="51"/>
                  <a:pt x="125" y="46"/>
                  <a:pt x="127" y="35"/>
                </a:cubicBezTo>
                <a:cubicBezTo>
                  <a:pt x="115" y="35"/>
                  <a:pt x="113" y="45"/>
                  <a:pt x="114" y="59"/>
                </a:cubicBezTo>
                <a:close/>
                <a:moveTo>
                  <a:pt x="385" y="102"/>
                </a:moveTo>
                <a:cubicBezTo>
                  <a:pt x="405" y="102"/>
                  <a:pt x="420" y="118"/>
                  <a:pt x="420" y="137"/>
                </a:cubicBezTo>
                <a:cubicBezTo>
                  <a:pt x="420" y="157"/>
                  <a:pt x="405" y="173"/>
                  <a:pt x="385" y="173"/>
                </a:cubicBezTo>
                <a:cubicBezTo>
                  <a:pt x="366" y="173"/>
                  <a:pt x="350" y="157"/>
                  <a:pt x="350" y="137"/>
                </a:cubicBezTo>
                <a:cubicBezTo>
                  <a:pt x="350" y="118"/>
                  <a:pt x="366" y="102"/>
                  <a:pt x="385" y="102"/>
                </a:cubicBezTo>
                <a:close/>
                <a:moveTo>
                  <a:pt x="100" y="102"/>
                </a:moveTo>
                <a:cubicBezTo>
                  <a:pt x="119" y="102"/>
                  <a:pt x="135" y="118"/>
                  <a:pt x="135" y="137"/>
                </a:cubicBezTo>
                <a:cubicBezTo>
                  <a:pt x="135" y="157"/>
                  <a:pt x="119" y="173"/>
                  <a:pt x="100" y="173"/>
                </a:cubicBezTo>
                <a:cubicBezTo>
                  <a:pt x="81" y="173"/>
                  <a:pt x="66" y="157"/>
                  <a:pt x="66" y="137"/>
                </a:cubicBezTo>
                <a:cubicBezTo>
                  <a:pt x="66" y="118"/>
                  <a:pt x="81" y="102"/>
                  <a:pt x="100" y="102"/>
                </a:cubicBezTo>
                <a:close/>
              </a:path>
            </a:pathLst>
          </a:custGeom>
          <a:solidFill>
            <a:srgbClr val="159EBE"/>
          </a:solidFill>
          <a:ln w="12700">
            <a:noFill/>
            <a:round/>
          </a:ln>
        </p:spPr>
        <p:txBody>
          <a:bodyPr vert="horz" wrap="square" lIns="91440" tIns="45720" rIns="91440" bIns="45720" numCol="1" anchor="t" anchorCtr="0" compatLnSpc="1"/>
          <a:lstStyle/>
          <a:p>
            <a:endParaRPr lang="zh-CN" altLang="en-US">
              <a:solidFill>
                <a:schemeClr val="tx1">
                  <a:lumMod val="65000"/>
                  <a:lumOff val="35000"/>
                </a:schemeClr>
              </a:solidFill>
              <a:latin typeface="思源黑体 CN Normal" panose="020B0400000000000000" pitchFamily="34" charset="-122"/>
              <a:ea typeface="思源黑体 CN Normal" panose="020B0400000000000000" pitchFamily="34" charset="-122"/>
            </a:endParaRPr>
          </a:p>
        </p:txBody>
      </p:sp>
      <p:sp>
        <p:nvSpPr>
          <p:cNvPr id="22" name="Freeform 19"/>
          <p:cNvSpPr>
            <a:spLocks noEditPoints="1"/>
          </p:cNvSpPr>
          <p:nvPr/>
        </p:nvSpPr>
        <p:spPr bwMode="auto">
          <a:xfrm>
            <a:off x="1376377" y="2570362"/>
            <a:ext cx="534808" cy="189033"/>
          </a:xfrm>
          <a:custGeom>
            <a:avLst/>
            <a:gdLst/>
            <a:ahLst/>
            <a:cxnLst>
              <a:cxn ang="0">
                <a:pos x="17" y="86"/>
              </a:cxn>
              <a:cxn ang="0">
                <a:pos x="33" y="83"/>
              </a:cxn>
              <a:cxn ang="0">
                <a:pos x="20" y="76"/>
              </a:cxn>
              <a:cxn ang="0">
                <a:pos x="17" y="56"/>
              </a:cxn>
              <a:cxn ang="0">
                <a:pos x="245" y="11"/>
              </a:cxn>
              <a:cxn ang="0">
                <a:pos x="397" y="70"/>
              </a:cxn>
              <a:cxn ang="0">
                <a:pos x="457" y="93"/>
              </a:cxn>
              <a:cxn ang="0">
                <a:pos x="424" y="93"/>
              </a:cxn>
              <a:cxn ang="0">
                <a:pos x="474" y="144"/>
              </a:cxn>
              <a:cxn ang="0">
                <a:pos x="430" y="148"/>
              </a:cxn>
              <a:cxn ang="0">
                <a:pos x="349" y="148"/>
              </a:cxn>
              <a:cxn ang="0">
                <a:pos x="181" y="148"/>
              </a:cxn>
              <a:cxn ang="0">
                <a:pos x="141" y="148"/>
              </a:cxn>
              <a:cxn ang="0">
                <a:pos x="60" y="141"/>
              </a:cxn>
              <a:cxn ang="0">
                <a:pos x="17" y="86"/>
              </a:cxn>
              <a:cxn ang="0">
                <a:pos x="225" y="62"/>
              </a:cxn>
              <a:cxn ang="0">
                <a:pos x="309" y="66"/>
              </a:cxn>
              <a:cxn ang="0">
                <a:pos x="322" y="52"/>
              </a:cxn>
              <a:cxn ang="0">
                <a:pos x="218" y="22"/>
              </a:cxn>
              <a:cxn ang="0">
                <a:pos x="225" y="62"/>
              </a:cxn>
              <a:cxn ang="0">
                <a:pos x="208" y="62"/>
              </a:cxn>
              <a:cxn ang="0">
                <a:pos x="202" y="22"/>
              </a:cxn>
              <a:cxn ang="0">
                <a:pos x="127" y="32"/>
              </a:cxn>
              <a:cxn ang="0">
                <a:pos x="134" y="59"/>
              </a:cxn>
              <a:cxn ang="0">
                <a:pos x="208" y="62"/>
              </a:cxn>
              <a:cxn ang="0">
                <a:pos x="114" y="59"/>
              </a:cxn>
              <a:cxn ang="0">
                <a:pos x="131" y="59"/>
              </a:cxn>
              <a:cxn ang="0">
                <a:pos x="127" y="35"/>
              </a:cxn>
              <a:cxn ang="0">
                <a:pos x="114" y="59"/>
              </a:cxn>
              <a:cxn ang="0">
                <a:pos x="385" y="102"/>
              </a:cxn>
              <a:cxn ang="0">
                <a:pos x="420" y="137"/>
              </a:cxn>
              <a:cxn ang="0">
                <a:pos x="385" y="173"/>
              </a:cxn>
              <a:cxn ang="0">
                <a:pos x="350" y="137"/>
              </a:cxn>
              <a:cxn ang="0">
                <a:pos x="385" y="102"/>
              </a:cxn>
              <a:cxn ang="0">
                <a:pos x="100" y="102"/>
              </a:cxn>
              <a:cxn ang="0">
                <a:pos x="135" y="137"/>
              </a:cxn>
              <a:cxn ang="0">
                <a:pos x="100" y="173"/>
              </a:cxn>
              <a:cxn ang="0">
                <a:pos x="66" y="137"/>
              </a:cxn>
              <a:cxn ang="0">
                <a:pos x="100" y="102"/>
              </a:cxn>
            </a:cxnLst>
            <a:rect l="0" t="0" r="r" b="b"/>
            <a:pathLst>
              <a:path w="489" h="173">
                <a:moveTo>
                  <a:pt x="17" y="86"/>
                </a:moveTo>
                <a:cubicBezTo>
                  <a:pt x="21" y="85"/>
                  <a:pt x="34" y="90"/>
                  <a:pt x="33" y="83"/>
                </a:cubicBezTo>
                <a:cubicBezTo>
                  <a:pt x="26" y="71"/>
                  <a:pt x="20" y="61"/>
                  <a:pt x="20" y="76"/>
                </a:cubicBezTo>
                <a:cubicBezTo>
                  <a:pt x="16" y="72"/>
                  <a:pt x="16" y="64"/>
                  <a:pt x="17" y="56"/>
                </a:cubicBezTo>
                <a:cubicBezTo>
                  <a:pt x="87" y="43"/>
                  <a:pt x="143" y="0"/>
                  <a:pt x="245" y="11"/>
                </a:cubicBezTo>
                <a:cubicBezTo>
                  <a:pt x="294" y="17"/>
                  <a:pt x="340" y="63"/>
                  <a:pt x="397" y="70"/>
                </a:cubicBezTo>
                <a:cubicBezTo>
                  <a:pt x="426" y="73"/>
                  <a:pt x="440" y="77"/>
                  <a:pt x="457" y="93"/>
                </a:cubicBezTo>
                <a:cubicBezTo>
                  <a:pt x="443" y="98"/>
                  <a:pt x="431" y="83"/>
                  <a:pt x="424" y="93"/>
                </a:cubicBezTo>
                <a:cubicBezTo>
                  <a:pt x="447" y="103"/>
                  <a:pt x="489" y="108"/>
                  <a:pt x="474" y="144"/>
                </a:cubicBezTo>
                <a:cubicBezTo>
                  <a:pt x="463" y="149"/>
                  <a:pt x="446" y="147"/>
                  <a:pt x="430" y="148"/>
                </a:cubicBezTo>
                <a:cubicBezTo>
                  <a:pt x="441" y="84"/>
                  <a:pt x="337" y="78"/>
                  <a:pt x="349" y="148"/>
                </a:cubicBezTo>
                <a:cubicBezTo>
                  <a:pt x="181" y="148"/>
                  <a:pt x="181" y="148"/>
                  <a:pt x="181" y="148"/>
                </a:cubicBezTo>
                <a:cubicBezTo>
                  <a:pt x="166" y="145"/>
                  <a:pt x="147" y="151"/>
                  <a:pt x="141" y="148"/>
                </a:cubicBezTo>
                <a:cubicBezTo>
                  <a:pt x="150" y="88"/>
                  <a:pt x="55" y="77"/>
                  <a:pt x="60" y="141"/>
                </a:cubicBezTo>
                <a:cubicBezTo>
                  <a:pt x="16" y="151"/>
                  <a:pt x="0" y="119"/>
                  <a:pt x="17" y="86"/>
                </a:cubicBezTo>
                <a:close/>
                <a:moveTo>
                  <a:pt x="225" y="62"/>
                </a:moveTo>
                <a:cubicBezTo>
                  <a:pt x="252" y="65"/>
                  <a:pt x="279" y="67"/>
                  <a:pt x="309" y="66"/>
                </a:cubicBezTo>
                <a:cubicBezTo>
                  <a:pt x="307" y="54"/>
                  <a:pt x="311" y="50"/>
                  <a:pt x="322" y="52"/>
                </a:cubicBezTo>
                <a:cubicBezTo>
                  <a:pt x="296" y="34"/>
                  <a:pt x="259" y="26"/>
                  <a:pt x="218" y="22"/>
                </a:cubicBezTo>
                <a:cubicBezTo>
                  <a:pt x="212" y="31"/>
                  <a:pt x="222" y="52"/>
                  <a:pt x="225" y="62"/>
                </a:cubicBezTo>
                <a:close/>
                <a:moveTo>
                  <a:pt x="208" y="62"/>
                </a:moveTo>
                <a:cubicBezTo>
                  <a:pt x="204" y="51"/>
                  <a:pt x="201" y="38"/>
                  <a:pt x="202" y="22"/>
                </a:cubicBezTo>
                <a:cubicBezTo>
                  <a:pt x="179" y="27"/>
                  <a:pt x="146" y="23"/>
                  <a:pt x="127" y="32"/>
                </a:cubicBezTo>
                <a:cubicBezTo>
                  <a:pt x="132" y="39"/>
                  <a:pt x="131" y="51"/>
                  <a:pt x="134" y="59"/>
                </a:cubicBezTo>
                <a:cubicBezTo>
                  <a:pt x="162" y="63"/>
                  <a:pt x="176" y="61"/>
                  <a:pt x="208" y="62"/>
                </a:cubicBezTo>
                <a:close/>
                <a:moveTo>
                  <a:pt x="114" y="59"/>
                </a:moveTo>
                <a:cubicBezTo>
                  <a:pt x="131" y="59"/>
                  <a:pt x="131" y="59"/>
                  <a:pt x="131" y="59"/>
                </a:cubicBezTo>
                <a:cubicBezTo>
                  <a:pt x="130" y="51"/>
                  <a:pt x="125" y="46"/>
                  <a:pt x="127" y="35"/>
                </a:cubicBezTo>
                <a:cubicBezTo>
                  <a:pt x="115" y="35"/>
                  <a:pt x="113" y="45"/>
                  <a:pt x="114" y="59"/>
                </a:cubicBezTo>
                <a:close/>
                <a:moveTo>
                  <a:pt x="385" y="102"/>
                </a:moveTo>
                <a:cubicBezTo>
                  <a:pt x="405" y="102"/>
                  <a:pt x="420" y="118"/>
                  <a:pt x="420" y="137"/>
                </a:cubicBezTo>
                <a:cubicBezTo>
                  <a:pt x="420" y="157"/>
                  <a:pt x="405" y="173"/>
                  <a:pt x="385" y="173"/>
                </a:cubicBezTo>
                <a:cubicBezTo>
                  <a:pt x="366" y="173"/>
                  <a:pt x="350" y="157"/>
                  <a:pt x="350" y="137"/>
                </a:cubicBezTo>
                <a:cubicBezTo>
                  <a:pt x="350" y="118"/>
                  <a:pt x="366" y="102"/>
                  <a:pt x="385" y="102"/>
                </a:cubicBezTo>
                <a:close/>
                <a:moveTo>
                  <a:pt x="100" y="102"/>
                </a:moveTo>
                <a:cubicBezTo>
                  <a:pt x="119" y="102"/>
                  <a:pt x="135" y="118"/>
                  <a:pt x="135" y="137"/>
                </a:cubicBezTo>
                <a:cubicBezTo>
                  <a:pt x="135" y="157"/>
                  <a:pt x="119" y="173"/>
                  <a:pt x="100" y="173"/>
                </a:cubicBezTo>
                <a:cubicBezTo>
                  <a:pt x="81" y="173"/>
                  <a:pt x="66" y="157"/>
                  <a:pt x="66" y="137"/>
                </a:cubicBezTo>
                <a:cubicBezTo>
                  <a:pt x="66" y="118"/>
                  <a:pt x="81" y="102"/>
                  <a:pt x="100" y="102"/>
                </a:cubicBezTo>
                <a:close/>
              </a:path>
            </a:pathLst>
          </a:custGeom>
          <a:solidFill>
            <a:srgbClr val="159EBE"/>
          </a:solidFill>
          <a:ln w="12700">
            <a:noFill/>
            <a:round/>
          </a:ln>
        </p:spPr>
        <p:txBody>
          <a:bodyPr vert="horz" wrap="square" lIns="91440" tIns="45720" rIns="91440" bIns="45720" numCol="1" anchor="t" anchorCtr="0" compatLnSpc="1"/>
          <a:lstStyle/>
          <a:p>
            <a:endParaRPr lang="zh-CN" altLang="en-US">
              <a:solidFill>
                <a:schemeClr val="tx1">
                  <a:lumMod val="65000"/>
                  <a:lumOff val="35000"/>
                </a:schemeClr>
              </a:solidFill>
              <a:latin typeface="思源黑体 CN Normal" panose="020B0400000000000000" pitchFamily="34" charset="-122"/>
              <a:ea typeface="思源黑体 CN Normal" panose="020B0400000000000000" pitchFamily="34" charset="-122"/>
            </a:endParaRPr>
          </a:p>
        </p:txBody>
      </p:sp>
      <p:sp>
        <p:nvSpPr>
          <p:cNvPr id="23" name="文本框 22"/>
          <p:cNvSpPr txBox="1"/>
          <p:nvPr userDrawn="1"/>
        </p:nvSpPr>
        <p:spPr>
          <a:xfrm>
            <a:off x="259715" y="831850"/>
            <a:ext cx="693420" cy="213995"/>
          </a:xfrm>
          <a:prstGeom prst="rect">
            <a:avLst/>
          </a:prstGeom>
          <a:noFill/>
        </p:spPr>
        <p:txBody>
          <a:bodyPr wrap="square" rtlCol="0">
            <a:spAutoFit/>
          </a:bodyPr>
          <a:lstStyle/>
          <a:p>
            <a:r>
              <a:rPr lang="zh-CN" altLang="en-US" sz="800">
                <a:solidFill>
                  <a:srgbClr val="159EBE"/>
                </a:solidFill>
                <a:latin typeface="微软雅黑" panose="020B0503020204020204" pitchFamily="34" charset="-122"/>
                <a:ea typeface="微软雅黑" panose="020B0503020204020204" pitchFamily="34" charset="-122"/>
              </a:rPr>
              <a:t>单位：万辆</a:t>
            </a:r>
            <a:endParaRPr lang="zh-CN" altLang="en-US" sz="800">
              <a:solidFill>
                <a:srgbClr val="159EBE"/>
              </a:solidFill>
              <a:latin typeface="微软雅黑" panose="020B0503020204020204" pitchFamily="34" charset="-122"/>
              <a:ea typeface="微软雅黑" panose="020B0503020204020204" pitchFamily="34" charset="-122"/>
            </a:endParaRPr>
          </a:p>
        </p:txBody>
      </p:sp>
      <p:sp>
        <p:nvSpPr>
          <p:cNvPr id="24" name="文本框 23"/>
          <p:cNvSpPr txBox="1"/>
          <p:nvPr userDrawn="1"/>
        </p:nvSpPr>
        <p:spPr>
          <a:xfrm>
            <a:off x="570865" y="1125220"/>
            <a:ext cx="382905" cy="1208405"/>
          </a:xfrm>
          <a:prstGeom prst="rect">
            <a:avLst/>
          </a:prstGeom>
          <a:noFill/>
        </p:spPr>
        <p:txBody>
          <a:bodyPr vert="eaVert" wrap="square" rtlCol="0">
            <a:spAutoFit/>
          </a:bodyPr>
          <a:lstStyle/>
          <a:p>
            <a:r>
              <a:rPr lang="zh-CN" altLang="en-US" sz="13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零  售  销  量</a:t>
            </a:r>
            <a:endParaRPr lang="zh-CN" altLang="en-US" sz="13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文本框 28"/>
          <p:cNvSpPr txBox="1"/>
          <p:nvPr userDrawn="1"/>
        </p:nvSpPr>
        <p:spPr>
          <a:xfrm>
            <a:off x="285115" y="1188720"/>
            <a:ext cx="382905" cy="955675"/>
          </a:xfrm>
          <a:prstGeom prst="rect">
            <a:avLst/>
          </a:prstGeom>
          <a:noFill/>
        </p:spPr>
        <p:txBody>
          <a:bodyPr vert="eaVert" wrap="square" rtlCol="0">
            <a:spAutoFit/>
          </a:bodyPr>
          <a:lstStyle/>
          <a:p>
            <a:r>
              <a:rPr lang="zh-CN" altLang="en-US" sz="13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狭义乘用车</a:t>
            </a:r>
            <a:endParaRPr lang="zh-CN" altLang="en-US" sz="13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0" name="文本框 49"/>
          <p:cNvSpPr txBox="1"/>
          <p:nvPr userDrawn="1"/>
        </p:nvSpPr>
        <p:spPr>
          <a:xfrm>
            <a:off x="259715" y="2940050"/>
            <a:ext cx="693420" cy="213995"/>
          </a:xfrm>
          <a:prstGeom prst="rect">
            <a:avLst/>
          </a:prstGeom>
          <a:noFill/>
        </p:spPr>
        <p:txBody>
          <a:bodyPr wrap="square" rtlCol="0">
            <a:spAutoFit/>
          </a:bodyPr>
          <a:lstStyle/>
          <a:p>
            <a:r>
              <a:rPr lang="zh-CN" altLang="en-US" sz="800">
                <a:solidFill>
                  <a:srgbClr val="159EBE"/>
                </a:solidFill>
                <a:latin typeface="微软雅黑" panose="020B0503020204020204" pitchFamily="34" charset="-122"/>
                <a:ea typeface="微软雅黑" panose="020B0503020204020204" pitchFamily="34" charset="-122"/>
              </a:rPr>
              <a:t>单位：万辆</a:t>
            </a:r>
            <a:endParaRPr lang="zh-CN" altLang="en-US" sz="800">
              <a:solidFill>
                <a:srgbClr val="159EBE"/>
              </a:solidFill>
              <a:latin typeface="微软雅黑" panose="020B0503020204020204" pitchFamily="34" charset="-122"/>
              <a:ea typeface="微软雅黑" panose="020B0503020204020204" pitchFamily="34" charset="-122"/>
            </a:endParaRPr>
          </a:p>
        </p:txBody>
      </p:sp>
      <p:sp>
        <p:nvSpPr>
          <p:cNvPr id="54" name="文本框 53"/>
          <p:cNvSpPr txBox="1"/>
          <p:nvPr userDrawn="1"/>
        </p:nvSpPr>
        <p:spPr>
          <a:xfrm>
            <a:off x="570865" y="3239770"/>
            <a:ext cx="382905" cy="1208405"/>
          </a:xfrm>
          <a:prstGeom prst="rect">
            <a:avLst/>
          </a:prstGeom>
          <a:noFill/>
        </p:spPr>
        <p:txBody>
          <a:bodyPr vert="eaVert" wrap="square" rtlCol="0">
            <a:spAutoFit/>
          </a:bodyPr>
          <a:lstStyle/>
          <a:p>
            <a:r>
              <a:rPr lang="zh-CN" altLang="en-US" sz="13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批  发  销  量</a:t>
            </a:r>
            <a:endParaRPr lang="zh-CN" altLang="en-US" sz="13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5" name="文本框 54"/>
          <p:cNvSpPr txBox="1"/>
          <p:nvPr userDrawn="1"/>
        </p:nvSpPr>
        <p:spPr>
          <a:xfrm>
            <a:off x="285115" y="3303270"/>
            <a:ext cx="382905" cy="955675"/>
          </a:xfrm>
          <a:prstGeom prst="rect">
            <a:avLst/>
          </a:prstGeom>
          <a:noFill/>
        </p:spPr>
        <p:txBody>
          <a:bodyPr vert="eaVert" wrap="square" rtlCol="0">
            <a:spAutoFit/>
          </a:bodyPr>
          <a:lstStyle/>
          <a:p>
            <a:r>
              <a:rPr lang="zh-CN" altLang="en-US" sz="13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狭义乘用车</a:t>
            </a:r>
            <a:endParaRPr lang="zh-CN" altLang="en-US" sz="13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Freeform 217"/>
          <p:cNvSpPr>
            <a:spLocks noEditPoints="1"/>
          </p:cNvSpPr>
          <p:nvPr userDrawn="1"/>
        </p:nvSpPr>
        <p:spPr>
          <a:xfrm>
            <a:off x="399415" y="2408555"/>
            <a:ext cx="127635" cy="111125"/>
          </a:xfrm>
          <a:custGeom>
            <a:avLst/>
            <a:gdLst/>
            <a:ahLst/>
            <a:cxnLst>
              <a:cxn ang="0">
                <a:pos x="911908846" y="689827597"/>
              </a:cxn>
              <a:cxn ang="0">
                <a:pos x="0" y="689827597"/>
              </a:cxn>
              <a:cxn ang="0">
                <a:pos x="0" y="0"/>
              </a:cxn>
              <a:cxn ang="0">
                <a:pos x="58455169" y="0"/>
              </a:cxn>
              <a:cxn ang="0">
                <a:pos x="58455169" y="630358095"/>
              </a:cxn>
              <a:cxn ang="0">
                <a:pos x="911908846" y="630358095"/>
              </a:cxn>
              <a:cxn ang="0">
                <a:pos x="911908846" y="689827597"/>
              </a:cxn>
              <a:cxn ang="0">
                <a:pos x="853453677" y="261660290"/>
              </a:cxn>
              <a:cxn ang="0">
                <a:pos x="830069558" y="273551431"/>
              </a:cxn>
              <a:cxn ang="0">
                <a:pos x="771614388" y="214085378"/>
              </a:cxn>
              <a:cxn ang="0">
                <a:pos x="491028892" y="499531399"/>
              </a:cxn>
              <a:cxn ang="0">
                <a:pos x="467644773" y="499531399"/>
              </a:cxn>
              <a:cxn ang="0">
                <a:pos x="362424785" y="404381576"/>
              </a:cxn>
              <a:cxn ang="0">
                <a:pos x="187059277" y="582786632"/>
              </a:cxn>
              <a:cxn ang="0">
                <a:pos x="93529638" y="499531399"/>
              </a:cxn>
              <a:cxn ang="0">
                <a:pos x="350734435" y="237871109"/>
              </a:cxn>
              <a:cxn ang="0">
                <a:pos x="374115135" y="237871109"/>
              </a:cxn>
              <a:cxn ang="0">
                <a:pos x="479335123" y="344915523"/>
              </a:cxn>
              <a:cxn ang="0">
                <a:pos x="689778519" y="130830145"/>
              </a:cxn>
              <a:cxn ang="0">
                <a:pos x="631319931" y="71360643"/>
              </a:cxn>
              <a:cxn ang="0">
                <a:pos x="643013700" y="47574912"/>
              </a:cxn>
              <a:cxn ang="0">
                <a:pos x="830069558" y="47574912"/>
              </a:cxn>
              <a:cxn ang="0">
                <a:pos x="853453677" y="71360643"/>
              </a:cxn>
              <a:cxn ang="0">
                <a:pos x="853453677" y="261660290"/>
              </a:cxn>
            </a:cxnLst>
            <a:rect l="0" t="0" r="0" b="0"/>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159EBE"/>
          </a:solidFill>
          <a:ln w="9525">
            <a:noFill/>
          </a:ln>
        </p:spPr>
        <p:txBody>
          <a:bodyPr/>
          <a:lstStyle/>
          <a:p>
            <a:endParaRPr lang="zh-CN" altLang="en-US"/>
          </a:p>
        </p:txBody>
      </p:sp>
      <p:sp>
        <p:nvSpPr>
          <p:cNvPr id="57" name="文本框 56"/>
          <p:cNvSpPr txBox="1"/>
          <p:nvPr userDrawn="1"/>
        </p:nvSpPr>
        <p:spPr>
          <a:xfrm>
            <a:off x="457200" y="2360295"/>
            <a:ext cx="931545"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月同比</a:t>
            </a:r>
            <a:r>
              <a:rPr lang="en-US" altLang="zh-CN" sz="800">
                <a:solidFill>
                  <a:srgbClr val="00A4C5"/>
                </a:solidFill>
                <a:latin typeface="微软雅黑" panose="020B0503020204020204" pitchFamily="34" charset="-122"/>
                <a:ea typeface="微软雅黑" panose="020B0503020204020204" pitchFamily="34" charset="-122"/>
              </a:rPr>
              <a:t>(2022</a:t>
            </a:r>
            <a:r>
              <a:rPr lang="zh-CN" altLang="en-US" sz="800">
                <a:solidFill>
                  <a:srgbClr val="00A4C5"/>
                </a:solidFill>
                <a:latin typeface="微软雅黑" panose="020B0503020204020204" pitchFamily="34" charset="-122"/>
                <a:ea typeface="微软雅黑" panose="020B0503020204020204" pitchFamily="34" charset="-122"/>
              </a:rPr>
              <a:t>年</a:t>
            </a:r>
            <a:r>
              <a:rPr lang="en-US" altLang="zh-CN" sz="800">
                <a:solidFill>
                  <a:srgbClr val="00A4C5"/>
                </a:solidFill>
                <a:latin typeface="微软雅黑" panose="020B0503020204020204" pitchFamily="34" charset="-122"/>
                <a:ea typeface="微软雅黑" panose="020B0503020204020204" pitchFamily="34" charset="-122"/>
              </a:rPr>
              <a:t>)</a:t>
            </a:r>
            <a:endParaRPr lang="en-US" altLang="zh-CN" sz="800">
              <a:solidFill>
                <a:srgbClr val="00A4C5"/>
              </a:solidFill>
              <a:latin typeface="微软雅黑" panose="020B0503020204020204" pitchFamily="34" charset="-122"/>
              <a:ea typeface="微软雅黑" panose="020B0503020204020204" pitchFamily="34" charset="-122"/>
            </a:endParaRPr>
          </a:p>
        </p:txBody>
      </p:sp>
      <p:sp>
        <p:nvSpPr>
          <p:cNvPr id="58" name="Freeform 217"/>
          <p:cNvSpPr>
            <a:spLocks noEditPoints="1"/>
          </p:cNvSpPr>
          <p:nvPr userDrawn="1"/>
        </p:nvSpPr>
        <p:spPr>
          <a:xfrm>
            <a:off x="399415" y="4531360"/>
            <a:ext cx="127635" cy="111125"/>
          </a:xfrm>
          <a:custGeom>
            <a:avLst/>
            <a:gdLst/>
            <a:ahLst/>
            <a:cxnLst>
              <a:cxn ang="0">
                <a:pos x="911908846" y="689827597"/>
              </a:cxn>
              <a:cxn ang="0">
                <a:pos x="0" y="689827597"/>
              </a:cxn>
              <a:cxn ang="0">
                <a:pos x="0" y="0"/>
              </a:cxn>
              <a:cxn ang="0">
                <a:pos x="58455169" y="0"/>
              </a:cxn>
              <a:cxn ang="0">
                <a:pos x="58455169" y="630358095"/>
              </a:cxn>
              <a:cxn ang="0">
                <a:pos x="911908846" y="630358095"/>
              </a:cxn>
              <a:cxn ang="0">
                <a:pos x="911908846" y="689827597"/>
              </a:cxn>
              <a:cxn ang="0">
                <a:pos x="853453677" y="261660290"/>
              </a:cxn>
              <a:cxn ang="0">
                <a:pos x="830069558" y="273551431"/>
              </a:cxn>
              <a:cxn ang="0">
                <a:pos x="771614388" y="214085378"/>
              </a:cxn>
              <a:cxn ang="0">
                <a:pos x="491028892" y="499531399"/>
              </a:cxn>
              <a:cxn ang="0">
                <a:pos x="467644773" y="499531399"/>
              </a:cxn>
              <a:cxn ang="0">
                <a:pos x="362424785" y="404381576"/>
              </a:cxn>
              <a:cxn ang="0">
                <a:pos x="187059277" y="582786632"/>
              </a:cxn>
              <a:cxn ang="0">
                <a:pos x="93529638" y="499531399"/>
              </a:cxn>
              <a:cxn ang="0">
                <a:pos x="350734435" y="237871109"/>
              </a:cxn>
              <a:cxn ang="0">
                <a:pos x="374115135" y="237871109"/>
              </a:cxn>
              <a:cxn ang="0">
                <a:pos x="479335123" y="344915523"/>
              </a:cxn>
              <a:cxn ang="0">
                <a:pos x="689778519" y="130830145"/>
              </a:cxn>
              <a:cxn ang="0">
                <a:pos x="631319931" y="71360643"/>
              </a:cxn>
              <a:cxn ang="0">
                <a:pos x="643013700" y="47574912"/>
              </a:cxn>
              <a:cxn ang="0">
                <a:pos x="830069558" y="47574912"/>
              </a:cxn>
              <a:cxn ang="0">
                <a:pos x="853453677" y="71360643"/>
              </a:cxn>
              <a:cxn ang="0">
                <a:pos x="853453677" y="261660290"/>
              </a:cxn>
            </a:cxnLst>
            <a:rect l="0" t="0" r="0" b="0"/>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159EBE"/>
          </a:solidFill>
          <a:ln w="9525">
            <a:noFill/>
          </a:ln>
        </p:spPr>
        <p:txBody>
          <a:bodyPr/>
          <a:lstStyle/>
          <a:p>
            <a:endParaRPr lang="zh-CN" altLang="en-US"/>
          </a:p>
        </p:txBody>
      </p:sp>
      <p:sp>
        <p:nvSpPr>
          <p:cNvPr id="59" name="文本框 58"/>
          <p:cNvSpPr txBox="1"/>
          <p:nvPr userDrawn="1"/>
        </p:nvSpPr>
        <p:spPr>
          <a:xfrm>
            <a:off x="457200" y="4483100"/>
            <a:ext cx="930910"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月同比</a:t>
            </a:r>
            <a:r>
              <a:rPr lang="en-US" altLang="zh-CN" sz="800">
                <a:solidFill>
                  <a:srgbClr val="00A4C5"/>
                </a:solidFill>
                <a:latin typeface="微软雅黑" panose="020B0503020204020204" pitchFamily="34" charset="-122"/>
                <a:ea typeface="微软雅黑" panose="020B0503020204020204" pitchFamily="34" charset="-122"/>
              </a:rPr>
              <a:t>(2022</a:t>
            </a:r>
            <a:r>
              <a:rPr lang="zh-CN" altLang="en-US" sz="800">
                <a:solidFill>
                  <a:srgbClr val="00A4C5"/>
                </a:solidFill>
                <a:latin typeface="微软雅黑" panose="020B0503020204020204" pitchFamily="34" charset="-122"/>
                <a:ea typeface="微软雅黑" panose="020B0503020204020204" pitchFamily="34" charset="-122"/>
              </a:rPr>
              <a:t>年</a:t>
            </a:r>
            <a:r>
              <a:rPr lang="en-US" altLang="zh-CN" sz="800">
                <a:solidFill>
                  <a:srgbClr val="00A4C5"/>
                </a:solidFill>
                <a:latin typeface="微软雅黑" panose="020B0503020204020204" pitchFamily="34" charset="-122"/>
                <a:ea typeface="微软雅黑" panose="020B0503020204020204" pitchFamily="34" charset="-122"/>
              </a:rPr>
              <a:t>)</a:t>
            </a:r>
            <a:endParaRPr lang="en-US" altLang="zh-CN" sz="800">
              <a:solidFill>
                <a:srgbClr val="00A4C5"/>
              </a:solidFill>
              <a:latin typeface="微软雅黑" panose="020B0503020204020204" pitchFamily="34" charset="-122"/>
              <a:ea typeface="微软雅黑" panose="020B0503020204020204" pitchFamily="34" charset="-122"/>
            </a:endParaRPr>
          </a:p>
        </p:txBody>
      </p:sp>
      <p:cxnSp>
        <p:nvCxnSpPr>
          <p:cNvPr id="60" name="直接箭头连接符 59"/>
          <p:cNvCxnSpPr/>
          <p:nvPr userDrawn="1"/>
        </p:nvCxnSpPr>
        <p:spPr>
          <a:xfrm>
            <a:off x="303530" y="2819400"/>
            <a:ext cx="8305165" cy="0"/>
          </a:xfrm>
          <a:prstGeom prst="straightConnector1">
            <a:avLst/>
          </a:prstGeom>
          <a:ln w="12700" cmpd="sng">
            <a:solidFill>
              <a:srgbClr val="159EBE"/>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62" name="Freeform 32"/>
          <p:cNvSpPr>
            <a:spLocks noChangeArrowheads="1"/>
          </p:cNvSpPr>
          <p:nvPr/>
        </p:nvSpPr>
        <p:spPr bwMode="auto">
          <a:xfrm>
            <a:off x="1370330" y="4550410"/>
            <a:ext cx="90805" cy="76200"/>
          </a:xfrm>
          <a:custGeom>
            <a:avLst/>
            <a:gdLst>
              <a:gd name="T0" fmla="*/ 208635 w 609"/>
              <a:gd name="T1" fmla="*/ 61053 h 305"/>
              <a:gd name="T2" fmla="*/ 208635 w 609"/>
              <a:gd name="T3" fmla="*/ 61053 h 305"/>
              <a:gd name="T4" fmla="*/ 198563 w 609"/>
              <a:gd name="T5" fmla="*/ 50638 h 305"/>
              <a:gd name="T6" fmla="*/ 198563 w 609"/>
              <a:gd name="T7" fmla="*/ 35555 h 305"/>
              <a:gd name="T8" fmla="*/ 147484 w 609"/>
              <a:gd name="T9" fmla="*/ 86193 h 305"/>
              <a:gd name="T10" fmla="*/ 147484 w 609"/>
              <a:gd name="T11" fmla="*/ 86193 h 305"/>
              <a:gd name="T12" fmla="*/ 127339 w 609"/>
              <a:gd name="T13" fmla="*/ 104150 h 305"/>
              <a:gd name="T14" fmla="*/ 127339 w 609"/>
              <a:gd name="T15" fmla="*/ 104150 h 305"/>
              <a:gd name="T16" fmla="*/ 119785 w 609"/>
              <a:gd name="T17" fmla="*/ 109178 h 305"/>
              <a:gd name="T18" fmla="*/ 111872 w 609"/>
              <a:gd name="T19" fmla="*/ 104150 h 305"/>
              <a:gd name="T20" fmla="*/ 111872 w 609"/>
              <a:gd name="T21" fmla="*/ 104150 h 305"/>
              <a:gd name="T22" fmla="*/ 66188 w 609"/>
              <a:gd name="T23" fmla="*/ 58539 h 305"/>
              <a:gd name="T24" fmla="*/ 17986 w 609"/>
              <a:gd name="T25" fmla="*/ 104150 h 305"/>
              <a:gd name="T26" fmla="*/ 17986 w 609"/>
              <a:gd name="T27" fmla="*/ 104150 h 305"/>
              <a:gd name="T28" fmla="*/ 10432 w 609"/>
              <a:gd name="T29" fmla="*/ 109178 h 305"/>
              <a:gd name="T30" fmla="*/ 0 w 609"/>
              <a:gd name="T31" fmla="*/ 99122 h 305"/>
              <a:gd name="T32" fmla="*/ 5396 w 609"/>
              <a:gd name="T33" fmla="*/ 91221 h 305"/>
              <a:gd name="T34" fmla="*/ 5396 w 609"/>
              <a:gd name="T35" fmla="*/ 91221 h 305"/>
              <a:gd name="T36" fmla="*/ 58634 w 609"/>
              <a:gd name="T37" fmla="*/ 38069 h 305"/>
              <a:gd name="T38" fmla="*/ 58634 w 609"/>
              <a:gd name="T39" fmla="*/ 38069 h 305"/>
              <a:gd name="T40" fmla="*/ 66188 w 609"/>
              <a:gd name="T41" fmla="*/ 33041 h 305"/>
              <a:gd name="T42" fmla="*/ 71224 w 609"/>
              <a:gd name="T43" fmla="*/ 38069 h 305"/>
              <a:gd name="T44" fmla="*/ 71224 w 609"/>
              <a:gd name="T45" fmla="*/ 38069 h 305"/>
              <a:gd name="T46" fmla="*/ 119785 w 609"/>
              <a:gd name="T47" fmla="*/ 83679 h 305"/>
              <a:gd name="T48" fmla="*/ 132375 w 609"/>
              <a:gd name="T49" fmla="*/ 71109 h 305"/>
              <a:gd name="T50" fmla="*/ 132375 w 609"/>
              <a:gd name="T51" fmla="*/ 71109 h 305"/>
              <a:gd name="T52" fmla="*/ 134893 w 609"/>
              <a:gd name="T53" fmla="*/ 68595 h 305"/>
              <a:gd name="T54" fmla="*/ 139929 w 609"/>
              <a:gd name="T55" fmla="*/ 63567 h 305"/>
              <a:gd name="T56" fmla="*/ 139929 w 609"/>
              <a:gd name="T57" fmla="*/ 63567 h 305"/>
              <a:gd name="T58" fmla="*/ 183095 w 609"/>
              <a:gd name="T59" fmla="*/ 20471 h 305"/>
              <a:gd name="T60" fmla="*/ 167987 w 609"/>
              <a:gd name="T61" fmla="*/ 20471 h 305"/>
              <a:gd name="T62" fmla="*/ 157915 w 609"/>
              <a:gd name="T63" fmla="*/ 10056 h 305"/>
              <a:gd name="T64" fmla="*/ 167987 w 609"/>
              <a:gd name="T65" fmla="*/ 0 h 305"/>
              <a:gd name="T66" fmla="*/ 208635 w 609"/>
              <a:gd name="T67" fmla="*/ 0 h 305"/>
              <a:gd name="T68" fmla="*/ 218707 w 609"/>
              <a:gd name="T69" fmla="*/ 10056 h 305"/>
              <a:gd name="T70" fmla="*/ 218707 w 609"/>
              <a:gd name="T71" fmla="*/ 50638 h 305"/>
              <a:gd name="T72" fmla="*/ 208635 w 609"/>
              <a:gd name="T73" fmla="*/ 61053 h 3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305">
                <a:moveTo>
                  <a:pt x="580" y="170"/>
                </a:moveTo>
                <a:lnTo>
                  <a:pt x="580" y="170"/>
                </a:lnTo>
                <a:cubicBezTo>
                  <a:pt x="559" y="170"/>
                  <a:pt x="552" y="156"/>
                  <a:pt x="552" y="141"/>
                </a:cubicBezTo>
                <a:cubicBezTo>
                  <a:pt x="552" y="99"/>
                  <a:pt x="552" y="99"/>
                  <a:pt x="552" y="99"/>
                </a:cubicBezTo>
                <a:cubicBezTo>
                  <a:pt x="410" y="240"/>
                  <a:pt x="410" y="240"/>
                  <a:pt x="410" y="240"/>
                </a:cubicBezTo>
                <a:cubicBezTo>
                  <a:pt x="354" y="290"/>
                  <a:pt x="354" y="290"/>
                  <a:pt x="354" y="290"/>
                </a:cubicBezTo>
                <a:cubicBezTo>
                  <a:pt x="347" y="297"/>
                  <a:pt x="340" y="304"/>
                  <a:pt x="333" y="304"/>
                </a:cubicBezTo>
                <a:cubicBezTo>
                  <a:pt x="326" y="304"/>
                  <a:pt x="318" y="297"/>
                  <a:pt x="311" y="290"/>
                </a:cubicBezTo>
                <a:cubicBezTo>
                  <a:pt x="184" y="163"/>
                  <a:pt x="184" y="163"/>
                  <a:pt x="184" y="163"/>
                </a:cubicBezTo>
                <a:cubicBezTo>
                  <a:pt x="50" y="290"/>
                  <a:pt x="50" y="290"/>
                  <a:pt x="50" y="290"/>
                </a:cubicBezTo>
                <a:cubicBezTo>
                  <a:pt x="43" y="297"/>
                  <a:pt x="36" y="304"/>
                  <a:pt x="29" y="304"/>
                </a:cubicBezTo>
                <a:cubicBezTo>
                  <a:pt x="15" y="304"/>
                  <a:pt x="0" y="290"/>
                  <a:pt x="0" y="276"/>
                </a:cubicBezTo>
                <a:cubicBezTo>
                  <a:pt x="0" y="269"/>
                  <a:pt x="8" y="261"/>
                  <a:pt x="15" y="254"/>
                </a:cubicBezTo>
                <a:cubicBezTo>
                  <a:pt x="163" y="106"/>
                  <a:pt x="163" y="106"/>
                  <a:pt x="163" y="106"/>
                </a:cubicBezTo>
                <a:cubicBezTo>
                  <a:pt x="170" y="99"/>
                  <a:pt x="177" y="92"/>
                  <a:pt x="184" y="92"/>
                </a:cubicBezTo>
                <a:cubicBezTo>
                  <a:pt x="191" y="92"/>
                  <a:pt x="198" y="99"/>
                  <a:pt x="198" y="106"/>
                </a:cubicBezTo>
                <a:cubicBezTo>
                  <a:pt x="333" y="233"/>
                  <a:pt x="333" y="233"/>
                  <a:pt x="333" y="233"/>
                </a:cubicBezTo>
                <a:cubicBezTo>
                  <a:pt x="368" y="198"/>
                  <a:pt x="368" y="198"/>
                  <a:pt x="368" y="198"/>
                </a:cubicBezTo>
                <a:cubicBezTo>
                  <a:pt x="375" y="191"/>
                  <a:pt x="375" y="191"/>
                  <a:pt x="375" y="191"/>
                </a:cubicBezTo>
                <a:cubicBezTo>
                  <a:pt x="389" y="177"/>
                  <a:pt x="389" y="177"/>
                  <a:pt x="389" y="177"/>
                </a:cubicBezTo>
                <a:cubicBezTo>
                  <a:pt x="509" y="57"/>
                  <a:pt x="509" y="57"/>
                  <a:pt x="509" y="57"/>
                </a:cubicBezTo>
                <a:cubicBezTo>
                  <a:pt x="467" y="57"/>
                  <a:pt x="467" y="57"/>
                  <a:pt x="467" y="57"/>
                </a:cubicBezTo>
                <a:cubicBezTo>
                  <a:pt x="446" y="57"/>
                  <a:pt x="439" y="43"/>
                  <a:pt x="439" y="28"/>
                </a:cubicBezTo>
                <a:cubicBezTo>
                  <a:pt x="439" y="14"/>
                  <a:pt x="446" y="0"/>
                  <a:pt x="467" y="0"/>
                </a:cubicBezTo>
                <a:cubicBezTo>
                  <a:pt x="580" y="0"/>
                  <a:pt x="580" y="0"/>
                  <a:pt x="580" y="0"/>
                </a:cubicBezTo>
                <a:cubicBezTo>
                  <a:pt x="594" y="0"/>
                  <a:pt x="608" y="14"/>
                  <a:pt x="608" y="28"/>
                </a:cubicBezTo>
                <a:cubicBezTo>
                  <a:pt x="608" y="141"/>
                  <a:pt x="608" y="141"/>
                  <a:pt x="608" y="141"/>
                </a:cubicBezTo>
                <a:cubicBezTo>
                  <a:pt x="608" y="156"/>
                  <a:pt x="594" y="170"/>
                  <a:pt x="580" y="170"/>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sp>
        <p:nvSpPr>
          <p:cNvPr id="11" name="Freeform 31"/>
          <p:cNvSpPr>
            <a:spLocks noChangeArrowheads="1"/>
          </p:cNvSpPr>
          <p:nvPr/>
        </p:nvSpPr>
        <p:spPr bwMode="auto">
          <a:xfrm>
            <a:off x="1355725" y="2438400"/>
            <a:ext cx="94615" cy="76200"/>
          </a:xfrm>
          <a:custGeom>
            <a:avLst/>
            <a:gdLst>
              <a:gd name="T0" fmla="*/ 205475 w 601"/>
              <a:gd name="T1" fmla="*/ 48124 h 305"/>
              <a:gd name="T2" fmla="*/ 205475 w 601"/>
              <a:gd name="T3" fmla="*/ 48124 h 305"/>
              <a:gd name="T4" fmla="*/ 195416 w 601"/>
              <a:gd name="T5" fmla="*/ 58539 h 305"/>
              <a:gd name="T6" fmla="*/ 195416 w 601"/>
              <a:gd name="T7" fmla="*/ 73623 h 305"/>
              <a:gd name="T8" fmla="*/ 144407 w 601"/>
              <a:gd name="T9" fmla="*/ 22985 h 305"/>
              <a:gd name="T10" fmla="*/ 144407 w 601"/>
              <a:gd name="T11" fmla="*/ 22985 h 305"/>
              <a:gd name="T12" fmla="*/ 124291 w 601"/>
              <a:gd name="T13" fmla="*/ 2514 h 305"/>
              <a:gd name="T14" fmla="*/ 124291 w 601"/>
              <a:gd name="T15" fmla="*/ 2514 h 305"/>
              <a:gd name="T16" fmla="*/ 116747 w 601"/>
              <a:gd name="T17" fmla="*/ 0 h 305"/>
              <a:gd name="T18" fmla="*/ 111718 w 601"/>
              <a:gd name="T19" fmla="*/ 2514 h 305"/>
              <a:gd name="T20" fmla="*/ 111718 w 601"/>
              <a:gd name="T21" fmla="*/ 2514 h 305"/>
              <a:gd name="T22" fmla="*/ 63223 w 601"/>
              <a:gd name="T23" fmla="*/ 50638 h 305"/>
              <a:gd name="T24" fmla="*/ 15087 w 601"/>
              <a:gd name="T25" fmla="*/ 2514 h 305"/>
              <a:gd name="T26" fmla="*/ 15087 w 601"/>
              <a:gd name="T27" fmla="*/ 2514 h 305"/>
              <a:gd name="T28" fmla="*/ 10058 w 601"/>
              <a:gd name="T29" fmla="*/ 0 h 305"/>
              <a:gd name="T30" fmla="*/ 0 w 601"/>
              <a:gd name="T31" fmla="*/ 10056 h 305"/>
              <a:gd name="T32" fmla="*/ 2515 w 601"/>
              <a:gd name="T33" fmla="*/ 17957 h 305"/>
              <a:gd name="T34" fmla="*/ 2515 w 601"/>
              <a:gd name="T35" fmla="*/ 17957 h 305"/>
              <a:gd name="T36" fmla="*/ 55679 w 601"/>
              <a:gd name="T37" fmla="*/ 71109 h 305"/>
              <a:gd name="T38" fmla="*/ 55679 w 601"/>
              <a:gd name="T39" fmla="*/ 71109 h 305"/>
              <a:gd name="T40" fmla="*/ 63223 w 601"/>
              <a:gd name="T41" fmla="*/ 73623 h 305"/>
              <a:gd name="T42" fmla="*/ 70767 w 601"/>
              <a:gd name="T43" fmla="*/ 71109 h 305"/>
              <a:gd name="T44" fmla="*/ 70767 w 601"/>
              <a:gd name="T45" fmla="*/ 71109 h 305"/>
              <a:gd name="T46" fmla="*/ 116747 w 601"/>
              <a:gd name="T47" fmla="*/ 25499 h 305"/>
              <a:gd name="T48" fmla="*/ 129320 w 601"/>
              <a:gd name="T49" fmla="*/ 38069 h 305"/>
              <a:gd name="T50" fmla="*/ 129320 w 601"/>
              <a:gd name="T51" fmla="*/ 38069 h 305"/>
              <a:gd name="T52" fmla="*/ 131834 w 601"/>
              <a:gd name="T53" fmla="*/ 38069 h 305"/>
              <a:gd name="T54" fmla="*/ 136863 w 601"/>
              <a:gd name="T55" fmla="*/ 43097 h 305"/>
              <a:gd name="T56" fmla="*/ 136863 w 601"/>
              <a:gd name="T57" fmla="*/ 43097 h 305"/>
              <a:gd name="T58" fmla="*/ 179970 w 601"/>
              <a:gd name="T59" fmla="*/ 88707 h 305"/>
              <a:gd name="T60" fmla="*/ 164883 w 601"/>
              <a:gd name="T61" fmla="*/ 88707 h 305"/>
              <a:gd name="T62" fmla="*/ 154824 w 601"/>
              <a:gd name="T63" fmla="*/ 99122 h 305"/>
              <a:gd name="T64" fmla="*/ 164883 w 601"/>
              <a:gd name="T65" fmla="*/ 109178 h 305"/>
              <a:gd name="T66" fmla="*/ 205475 w 601"/>
              <a:gd name="T67" fmla="*/ 109178 h 305"/>
              <a:gd name="T68" fmla="*/ 215533 w 601"/>
              <a:gd name="T69" fmla="*/ 99122 h 305"/>
              <a:gd name="T70" fmla="*/ 215533 w 601"/>
              <a:gd name="T71" fmla="*/ 58539 h 305"/>
              <a:gd name="T72" fmla="*/ 205475 w 601"/>
              <a:gd name="T73" fmla="*/ 48124 h 3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1" h="305">
                <a:moveTo>
                  <a:pt x="572" y="134"/>
                </a:moveTo>
                <a:lnTo>
                  <a:pt x="572" y="134"/>
                </a:lnTo>
                <a:cubicBezTo>
                  <a:pt x="558" y="134"/>
                  <a:pt x="544" y="141"/>
                  <a:pt x="544" y="163"/>
                </a:cubicBezTo>
                <a:cubicBezTo>
                  <a:pt x="544" y="205"/>
                  <a:pt x="544" y="205"/>
                  <a:pt x="544" y="205"/>
                </a:cubicBezTo>
                <a:cubicBezTo>
                  <a:pt x="402" y="64"/>
                  <a:pt x="402" y="64"/>
                  <a:pt x="402" y="64"/>
                </a:cubicBezTo>
                <a:cubicBezTo>
                  <a:pt x="346" y="7"/>
                  <a:pt x="346" y="7"/>
                  <a:pt x="346" y="7"/>
                </a:cubicBezTo>
                <a:cubicBezTo>
                  <a:pt x="339" y="0"/>
                  <a:pt x="332" y="0"/>
                  <a:pt x="325" y="0"/>
                </a:cubicBezTo>
                <a:cubicBezTo>
                  <a:pt x="318" y="0"/>
                  <a:pt x="311" y="0"/>
                  <a:pt x="311" y="7"/>
                </a:cubicBezTo>
                <a:cubicBezTo>
                  <a:pt x="176" y="141"/>
                  <a:pt x="176" y="141"/>
                  <a:pt x="176" y="141"/>
                </a:cubicBezTo>
                <a:cubicBezTo>
                  <a:pt x="42" y="7"/>
                  <a:pt x="42" y="7"/>
                  <a:pt x="42" y="7"/>
                </a:cubicBezTo>
                <a:cubicBezTo>
                  <a:pt x="42" y="0"/>
                  <a:pt x="35" y="0"/>
                  <a:pt x="28" y="0"/>
                </a:cubicBezTo>
                <a:cubicBezTo>
                  <a:pt x="7" y="0"/>
                  <a:pt x="0" y="14"/>
                  <a:pt x="0" y="28"/>
                </a:cubicBezTo>
                <a:cubicBezTo>
                  <a:pt x="0" y="35"/>
                  <a:pt x="0" y="43"/>
                  <a:pt x="7" y="50"/>
                </a:cubicBezTo>
                <a:cubicBezTo>
                  <a:pt x="155" y="198"/>
                  <a:pt x="155" y="198"/>
                  <a:pt x="155" y="198"/>
                </a:cubicBezTo>
                <a:cubicBezTo>
                  <a:pt x="162" y="205"/>
                  <a:pt x="169" y="205"/>
                  <a:pt x="176" y="205"/>
                </a:cubicBezTo>
                <a:cubicBezTo>
                  <a:pt x="183" y="205"/>
                  <a:pt x="190" y="205"/>
                  <a:pt x="197" y="198"/>
                </a:cubicBezTo>
                <a:cubicBezTo>
                  <a:pt x="325" y="71"/>
                  <a:pt x="325" y="71"/>
                  <a:pt x="325" y="71"/>
                </a:cubicBezTo>
                <a:cubicBezTo>
                  <a:pt x="360" y="106"/>
                  <a:pt x="360" y="106"/>
                  <a:pt x="360" y="106"/>
                </a:cubicBezTo>
                <a:cubicBezTo>
                  <a:pt x="367" y="106"/>
                  <a:pt x="367" y="106"/>
                  <a:pt x="367" y="106"/>
                </a:cubicBezTo>
                <a:cubicBezTo>
                  <a:pt x="381" y="120"/>
                  <a:pt x="381" y="120"/>
                  <a:pt x="381" y="120"/>
                </a:cubicBezTo>
                <a:cubicBezTo>
                  <a:pt x="501" y="247"/>
                  <a:pt x="501" y="247"/>
                  <a:pt x="501" y="247"/>
                </a:cubicBezTo>
                <a:cubicBezTo>
                  <a:pt x="459" y="247"/>
                  <a:pt x="459" y="247"/>
                  <a:pt x="459" y="247"/>
                </a:cubicBezTo>
                <a:cubicBezTo>
                  <a:pt x="445" y="247"/>
                  <a:pt x="431" y="254"/>
                  <a:pt x="431" y="276"/>
                </a:cubicBezTo>
                <a:cubicBezTo>
                  <a:pt x="431" y="290"/>
                  <a:pt x="445" y="304"/>
                  <a:pt x="459" y="304"/>
                </a:cubicBezTo>
                <a:cubicBezTo>
                  <a:pt x="572" y="304"/>
                  <a:pt x="572" y="304"/>
                  <a:pt x="572" y="304"/>
                </a:cubicBezTo>
                <a:cubicBezTo>
                  <a:pt x="586" y="304"/>
                  <a:pt x="600" y="290"/>
                  <a:pt x="600" y="276"/>
                </a:cubicBezTo>
                <a:cubicBezTo>
                  <a:pt x="600" y="163"/>
                  <a:pt x="600" y="163"/>
                  <a:pt x="600" y="163"/>
                </a:cubicBezTo>
                <a:cubicBezTo>
                  <a:pt x="600" y="141"/>
                  <a:pt x="586" y="134"/>
                  <a:pt x="572" y="134"/>
                </a:cubicBezTo>
              </a:path>
            </a:pathLst>
          </a:custGeom>
          <a:solidFill>
            <a:schemeClr val="accent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57606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Arial" panose="020B0604020202020204"/>
                <a:ea typeface="微软雅黑" panose="020B0503020204020204" pitchFamily="34" charset="-122"/>
                <a:sym typeface="+mn-lt"/>
              </a:rPr>
              <a:t>新能源市场</a:t>
            </a:r>
            <a:r>
              <a:rPr lang="en-US" altLang="zh-CN" sz="2200" u="sng" dirty="0">
                <a:solidFill>
                  <a:srgbClr val="159EBE"/>
                </a:solidFill>
                <a:latin typeface="Arial" panose="020B0604020202020204"/>
                <a:ea typeface="微软雅黑" panose="020B0503020204020204" pitchFamily="34" charset="-122"/>
                <a:sym typeface="+mn-lt"/>
              </a:rPr>
              <a:t>-</a:t>
            </a:r>
            <a:r>
              <a:rPr lang="zh-CN" altLang="en-US" sz="2200" u="sng" dirty="0">
                <a:solidFill>
                  <a:srgbClr val="159EBE"/>
                </a:solidFill>
                <a:latin typeface="Arial" panose="020B0604020202020204"/>
                <a:ea typeface="微软雅黑" panose="020B0503020204020204" pitchFamily="34" charset="-122"/>
                <a:sym typeface="+mn-lt"/>
              </a:rPr>
              <a:t>202</a:t>
            </a:r>
            <a:r>
              <a:rPr lang="en-US" altLang="zh-CN" sz="2200" u="sng" dirty="0">
                <a:solidFill>
                  <a:srgbClr val="159EBE"/>
                </a:solidFill>
                <a:latin typeface="Arial" panose="020B0604020202020204"/>
                <a:ea typeface="微软雅黑" panose="020B0503020204020204" pitchFamily="34" charset="-122"/>
                <a:sym typeface="+mn-lt"/>
              </a:rPr>
              <a:t>2</a:t>
            </a:r>
            <a:r>
              <a:rPr lang="zh-CN" altLang="en-US" sz="2200" u="sng" dirty="0">
                <a:solidFill>
                  <a:srgbClr val="159EBE"/>
                </a:solidFill>
                <a:latin typeface="Arial" panose="020B0604020202020204"/>
                <a:ea typeface="微软雅黑" panose="020B0503020204020204" pitchFamily="34" charset="-122"/>
                <a:sym typeface="+mn-lt"/>
              </a:rPr>
              <a:t>年</a:t>
            </a:r>
            <a:r>
              <a:rPr lang="en-US" altLang="zh-CN" sz="2200" u="sng" dirty="0">
                <a:solidFill>
                  <a:srgbClr val="159EBE"/>
                </a:solidFill>
                <a:latin typeface="Arial" panose="020B0604020202020204"/>
                <a:ea typeface="微软雅黑" panose="020B0503020204020204" pitchFamily="34" charset="-122"/>
                <a:sym typeface="+mn-lt"/>
              </a:rPr>
              <a:t>1</a:t>
            </a:r>
            <a:r>
              <a:rPr lang="zh-CN" altLang="en-US" sz="2200" u="sng" dirty="0">
                <a:solidFill>
                  <a:srgbClr val="159EBE"/>
                </a:solidFill>
                <a:latin typeface="Arial" panose="020B0604020202020204"/>
                <a:ea typeface="微软雅黑" panose="020B0503020204020204" pitchFamily="34" charset="-122"/>
                <a:sym typeface="+mn-lt"/>
              </a:rPr>
              <a:t>月产量、零售、批发分析表</a:t>
            </a:r>
            <a:endParaRPr lang="zh-CN" altLang="en-US" sz="2200" u="sng" dirty="0">
              <a:solidFill>
                <a:srgbClr val="159EBE"/>
              </a:solidFill>
              <a:latin typeface="Arial" panose="020B0604020202020204"/>
              <a:ea typeface="微软雅黑" panose="020B0503020204020204" pitchFamily="34" charset="-122"/>
              <a:sym typeface="+mn-lt"/>
            </a:endParaRPr>
          </a:p>
        </p:txBody>
      </p:sp>
      <p:sp>
        <p:nvSpPr>
          <p:cNvPr id="10" name="灯片编号占位符 9"/>
          <p:cNvSpPr>
            <a:spLocks noGrp="1"/>
          </p:cNvSpPr>
          <p:nvPr>
            <p:ph type="sldNum" sz="quarter" idx="12"/>
          </p:nvPr>
        </p:nvSpPr>
        <p:spPr/>
        <p:txBody>
          <a:bodyPr/>
          <a:lstStyle/>
          <a:p>
            <a:fld id="{82952373-7980-4DA7-9ADE-54D716DB38BB}" type="slidenum">
              <a:rPr lang="zh-CN" altLang="en-US" smtClean="0"/>
            </a:fld>
            <a:endParaRPr lang="zh-CN" altLang="en-US"/>
          </a:p>
        </p:txBody>
      </p:sp>
      <p:sp>
        <p:nvSpPr>
          <p:cNvPr id="47" name="矩形 46"/>
          <p:cNvSpPr/>
          <p:nvPr/>
        </p:nvSpPr>
        <p:spPr>
          <a:xfrm>
            <a:off x="3336925" y="652145"/>
            <a:ext cx="487680" cy="275590"/>
          </a:xfrm>
          <a:prstGeom prst="rect">
            <a:avLst/>
          </a:prstGeom>
          <a:noFill/>
          <a:ln>
            <a:noFill/>
          </a:ln>
        </p:spPr>
        <p:txBody>
          <a:bodyPr wrap="none" rtlCol="0" anchor="t">
            <a:spAutoFit/>
          </a:bodyPr>
          <a:lstStyle/>
          <a:p>
            <a:pPr algn="ctr"/>
            <a:r>
              <a:rPr lang="zh-CN" altLang="en-US" sz="1200" b="1">
                <a:solidFill>
                  <a:srgbClr val="00A4C5"/>
                </a:solidFill>
                <a:effectLst>
                  <a:reflection blurRad="6350" stA="53000" endA="300" endPos="35500" dir="5400000" sy="-90000" algn="bl" rotWithShape="0"/>
                </a:effectLst>
              </a:rPr>
              <a:t>零售</a:t>
            </a:r>
            <a:endParaRPr lang="zh-CN" altLang="en-US" sz="1200" b="1">
              <a:solidFill>
                <a:srgbClr val="00A4C5"/>
              </a:solidFill>
              <a:effectLst>
                <a:reflection blurRad="6350" stA="53000" endA="300" endPos="35500" dir="5400000" sy="-90000" algn="bl" rotWithShape="0"/>
              </a:effectLst>
            </a:endParaRPr>
          </a:p>
        </p:txBody>
      </p:sp>
      <p:sp>
        <p:nvSpPr>
          <p:cNvPr id="16392" name="Freeform 11"/>
          <p:cNvSpPr>
            <a:spLocks noEditPoints="1"/>
          </p:cNvSpPr>
          <p:nvPr/>
        </p:nvSpPr>
        <p:spPr>
          <a:xfrm rot="5400000">
            <a:off x="3756025" y="697865"/>
            <a:ext cx="195580" cy="193040"/>
          </a:xfrm>
          <a:custGeom>
            <a:avLst/>
            <a:gdLst/>
            <a:ahLst/>
            <a:cxnLst>
              <a:cxn ang="0">
                <a:pos x="355847973" y="689827597"/>
              </a:cxn>
              <a:cxn ang="0">
                <a:pos x="0" y="344915523"/>
              </a:cxn>
              <a:cxn ang="0">
                <a:pos x="355847973" y="0"/>
              </a:cxn>
              <a:cxn ang="0">
                <a:pos x="699834576" y="344915523"/>
              </a:cxn>
              <a:cxn ang="0">
                <a:pos x="355847973" y="689827597"/>
              </a:cxn>
              <a:cxn ang="0">
                <a:pos x="581217437" y="321126343"/>
              </a:cxn>
              <a:cxn ang="0">
                <a:pos x="533771959" y="285446021"/>
              </a:cxn>
              <a:cxn ang="0">
                <a:pos x="367709342" y="118935555"/>
              </a:cxn>
              <a:cxn ang="0">
                <a:pos x="355847973" y="107040965"/>
              </a:cxn>
              <a:cxn ang="0">
                <a:pos x="332125234" y="118935555"/>
              </a:cxn>
              <a:cxn ang="0">
                <a:pos x="284679756" y="154615876"/>
              </a:cxn>
              <a:cxn ang="0">
                <a:pos x="284679756" y="178405056"/>
              </a:cxn>
              <a:cxn ang="0">
                <a:pos x="284679756" y="202190788"/>
              </a:cxn>
              <a:cxn ang="0">
                <a:pos x="379570712" y="285446021"/>
              </a:cxn>
              <a:cxn ang="0">
                <a:pos x="154201247" y="285446021"/>
              </a:cxn>
              <a:cxn ang="0">
                <a:pos x="118617139" y="309231753"/>
              </a:cxn>
              <a:cxn ang="0">
                <a:pos x="118617139" y="368701254"/>
              </a:cxn>
              <a:cxn ang="0">
                <a:pos x="154201247" y="404381576"/>
              </a:cxn>
              <a:cxn ang="0">
                <a:pos x="379570712" y="404381576"/>
              </a:cxn>
              <a:cxn ang="0">
                <a:pos x="284679756" y="487636809"/>
              </a:cxn>
              <a:cxn ang="0">
                <a:pos x="284679756" y="499531399"/>
              </a:cxn>
              <a:cxn ang="0">
                <a:pos x="284679756" y="523317131"/>
              </a:cxn>
              <a:cxn ang="0">
                <a:pos x="332125234" y="570892042"/>
              </a:cxn>
              <a:cxn ang="0">
                <a:pos x="355847973" y="570892042"/>
              </a:cxn>
              <a:cxn ang="0">
                <a:pos x="367709342" y="570892042"/>
              </a:cxn>
              <a:cxn ang="0">
                <a:pos x="533771959" y="404381576"/>
              </a:cxn>
              <a:cxn ang="0">
                <a:pos x="581217437" y="356806664"/>
              </a:cxn>
              <a:cxn ang="0">
                <a:pos x="581217437" y="344915523"/>
              </a:cxn>
              <a:cxn ang="0">
                <a:pos x="581217437" y="321126343"/>
              </a:cxn>
            </a:cxnLst>
            <a:rect l="0" t="0" r="0" b="0"/>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49" y="27"/>
                </a:moveTo>
                <a:cubicBezTo>
                  <a:pt x="45" y="24"/>
                  <a:pt x="45" y="24"/>
                  <a:pt x="45" y="24"/>
                </a:cubicBezTo>
                <a:cubicBezTo>
                  <a:pt x="31" y="10"/>
                  <a:pt x="31" y="10"/>
                  <a:pt x="31" y="10"/>
                </a:cubicBezTo>
                <a:cubicBezTo>
                  <a:pt x="31" y="9"/>
                  <a:pt x="30" y="9"/>
                  <a:pt x="30" y="9"/>
                </a:cubicBezTo>
                <a:cubicBezTo>
                  <a:pt x="29" y="9"/>
                  <a:pt x="28" y="9"/>
                  <a:pt x="28" y="10"/>
                </a:cubicBezTo>
                <a:cubicBezTo>
                  <a:pt x="24" y="13"/>
                  <a:pt x="24" y="13"/>
                  <a:pt x="24" y="13"/>
                </a:cubicBezTo>
                <a:cubicBezTo>
                  <a:pt x="24" y="14"/>
                  <a:pt x="24" y="14"/>
                  <a:pt x="24" y="15"/>
                </a:cubicBezTo>
                <a:cubicBezTo>
                  <a:pt x="24" y="16"/>
                  <a:pt x="24" y="16"/>
                  <a:pt x="24" y="17"/>
                </a:cubicBezTo>
                <a:cubicBezTo>
                  <a:pt x="32" y="24"/>
                  <a:pt x="32" y="24"/>
                  <a:pt x="32" y="24"/>
                </a:cubicBezTo>
                <a:cubicBezTo>
                  <a:pt x="13" y="24"/>
                  <a:pt x="13" y="24"/>
                  <a:pt x="13" y="24"/>
                </a:cubicBezTo>
                <a:cubicBezTo>
                  <a:pt x="11" y="24"/>
                  <a:pt x="10" y="25"/>
                  <a:pt x="10" y="26"/>
                </a:cubicBezTo>
                <a:cubicBezTo>
                  <a:pt x="10" y="31"/>
                  <a:pt x="10" y="31"/>
                  <a:pt x="10" y="31"/>
                </a:cubicBezTo>
                <a:cubicBezTo>
                  <a:pt x="10" y="32"/>
                  <a:pt x="11" y="34"/>
                  <a:pt x="13" y="34"/>
                </a:cubicBezTo>
                <a:cubicBezTo>
                  <a:pt x="32" y="34"/>
                  <a:pt x="32" y="34"/>
                  <a:pt x="32" y="34"/>
                </a:cubicBezTo>
                <a:cubicBezTo>
                  <a:pt x="24" y="41"/>
                  <a:pt x="24" y="41"/>
                  <a:pt x="24" y="41"/>
                </a:cubicBezTo>
                <a:cubicBezTo>
                  <a:pt x="24" y="41"/>
                  <a:pt x="24" y="42"/>
                  <a:pt x="24" y="42"/>
                </a:cubicBezTo>
                <a:cubicBezTo>
                  <a:pt x="24" y="43"/>
                  <a:pt x="24" y="44"/>
                  <a:pt x="24" y="44"/>
                </a:cubicBezTo>
                <a:cubicBezTo>
                  <a:pt x="28" y="48"/>
                  <a:pt x="28" y="48"/>
                  <a:pt x="28" y="48"/>
                </a:cubicBezTo>
                <a:cubicBezTo>
                  <a:pt x="28" y="48"/>
                  <a:pt x="29" y="48"/>
                  <a:pt x="30" y="48"/>
                </a:cubicBezTo>
                <a:cubicBezTo>
                  <a:pt x="30" y="48"/>
                  <a:pt x="31" y="48"/>
                  <a:pt x="31" y="48"/>
                </a:cubicBezTo>
                <a:cubicBezTo>
                  <a:pt x="45" y="34"/>
                  <a:pt x="45" y="34"/>
                  <a:pt x="45" y="34"/>
                </a:cubicBezTo>
                <a:cubicBezTo>
                  <a:pt x="49" y="30"/>
                  <a:pt x="49" y="30"/>
                  <a:pt x="49" y="30"/>
                </a:cubicBezTo>
                <a:cubicBezTo>
                  <a:pt x="49" y="30"/>
                  <a:pt x="49" y="29"/>
                  <a:pt x="49" y="29"/>
                </a:cubicBezTo>
                <a:cubicBezTo>
                  <a:pt x="49" y="28"/>
                  <a:pt x="49" y="27"/>
                  <a:pt x="49" y="27"/>
                </a:cubicBezTo>
                <a:close/>
              </a:path>
            </a:pathLst>
          </a:custGeom>
          <a:solidFill>
            <a:srgbClr val="00A4C5"/>
          </a:solidFill>
          <a:ln w="9525">
            <a:noFill/>
          </a:ln>
        </p:spPr>
        <p:txBody>
          <a:bodyPr/>
          <a:lstStyle/>
          <a:p>
            <a:endParaRPr lang="zh-CN" altLang="en-US"/>
          </a:p>
        </p:txBody>
      </p:sp>
      <p:sp>
        <p:nvSpPr>
          <p:cNvPr id="54" name="矩形 53"/>
          <p:cNvSpPr/>
          <p:nvPr/>
        </p:nvSpPr>
        <p:spPr>
          <a:xfrm>
            <a:off x="6059805" y="658495"/>
            <a:ext cx="487680" cy="275590"/>
          </a:xfrm>
          <a:prstGeom prst="rect">
            <a:avLst/>
          </a:prstGeom>
          <a:noFill/>
          <a:ln>
            <a:noFill/>
          </a:ln>
        </p:spPr>
        <p:txBody>
          <a:bodyPr wrap="none" rtlCol="0" anchor="t">
            <a:spAutoFit/>
          </a:bodyPr>
          <a:lstStyle/>
          <a:p>
            <a:pPr algn="ctr"/>
            <a:r>
              <a:rPr lang="zh-CN" altLang="en-US" sz="1200" b="1">
                <a:solidFill>
                  <a:srgbClr val="00A4C5"/>
                </a:solidFill>
                <a:effectLst>
                  <a:reflection blurRad="6350" stA="53000" endA="300" endPos="35500" dir="5400000" sy="-90000" algn="bl" rotWithShape="0"/>
                </a:effectLst>
              </a:rPr>
              <a:t>批发</a:t>
            </a:r>
            <a:endParaRPr lang="zh-CN" altLang="en-US" sz="1200" b="1">
              <a:solidFill>
                <a:srgbClr val="00A4C5"/>
              </a:solidFill>
              <a:effectLst>
                <a:reflection blurRad="6350" stA="53000" endA="300" endPos="35500" dir="5400000" sy="-90000" algn="bl" rotWithShape="0"/>
              </a:effectLst>
            </a:endParaRPr>
          </a:p>
        </p:txBody>
      </p:sp>
      <p:sp>
        <p:nvSpPr>
          <p:cNvPr id="17442" name="Freeform 39"/>
          <p:cNvSpPr>
            <a:spLocks noEditPoints="1"/>
          </p:cNvSpPr>
          <p:nvPr/>
        </p:nvSpPr>
        <p:spPr>
          <a:xfrm rot="5400000">
            <a:off x="6476365" y="683895"/>
            <a:ext cx="209550" cy="213360"/>
          </a:xfrm>
          <a:custGeom>
            <a:avLst/>
            <a:gdLst/>
            <a:ahLst/>
            <a:cxnLst>
              <a:cxn ang="0">
                <a:pos x="365829642" y="729869768"/>
              </a:cxn>
              <a:cxn ang="0">
                <a:pos x="0" y="364936600"/>
              </a:cxn>
              <a:cxn ang="0">
                <a:pos x="365829642" y="0"/>
              </a:cxn>
              <a:cxn ang="0">
                <a:pos x="719855779" y="364936600"/>
              </a:cxn>
              <a:cxn ang="0">
                <a:pos x="365829642" y="729869768"/>
              </a:cxn>
              <a:cxn ang="0">
                <a:pos x="365829642" y="105947343"/>
              </a:cxn>
              <a:cxn ang="0">
                <a:pos x="106207498" y="364936600"/>
              </a:cxn>
              <a:cxn ang="0">
                <a:pos x="365829642" y="623922425"/>
              </a:cxn>
              <a:cxn ang="0">
                <a:pos x="613648281" y="364936600"/>
              </a:cxn>
              <a:cxn ang="0">
                <a:pos x="365829642" y="105947343"/>
              </a:cxn>
              <a:cxn ang="0">
                <a:pos x="542840993" y="376708527"/>
              </a:cxn>
              <a:cxn ang="0">
                <a:pos x="389429781" y="529743578"/>
              </a:cxn>
              <a:cxn ang="0">
                <a:pos x="377629711" y="529743578"/>
              </a:cxn>
              <a:cxn ang="0">
                <a:pos x="365829642" y="517971651"/>
              </a:cxn>
              <a:cxn ang="0">
                <a:pos x="365829642" y="423796235"/>
              </a:cxn>
              <a:cxn ang="0">
                <a:pos x="188814856" y="423796235"/>
              </a:cxn>
              <a:cxn ang="0">
                <a:pos x="177014786" y="412024308"/>
              </a:cxn>
              <a:cxn ang="0">
                <a:pos x="177014786" y="317845460"/>
              </a:cxn>
              <a:cxn ang="0">
                <a:pos x="188814856" y="306073533"/>
              </a:cxn>
              <a:cxn ang="0">
                <a:pos x="365829642" y="306073533"/>
              </a:cxn>
              <a:cxn ang="0">
                <a:pos x="365829642" y="211898117"/>
              </a:cxn>
              <a:cxn ang="0">
                <a:pos x="377629711" y="200126190"/>
              </a:cxn>
              <a:cxn ang="0">
                <a:pos x="389429781" y="211898117"/>
              </a:cxn>
              <a:cxn ang="0">
                <a:pos x="542840993" y="353161242"/>
              </a:cxn>
              <a:cxn ang="0">
                <a:pos x="542840993" y="364936600"/>
              </a:cxn>
              <a:cxn ang="0">
                <a:pos x="542840993" y="376708527"/>
              </a:cxn>
            </a:cxnLst>
            <a:rect l="0" t="0" r="0" b="0"/>
            <a:pathLst>
              <a:path w="61" h="62">
                <a:moveTo>
                  <a:pt x="31" y="62"/>
                </a:moveTo>
                <a:cubicBezTo>
                  <a:pt x="14" y="62"/>
                  <a:pt x="0" y="48"/>
                  <a:pt x="0" y="31"/>
                </a:cubicBezTo>
                <a:cubicBezTo>
                  <a:pt x="0" y="14"/>
                  <a:pt x="14" y="0"/>
                  <a:pt x="31" y="0"/>
                </a:cubicBezTo>
                <a:cubicBezTo>
                  <a:pt x="48" y="0"/>
                  <a:pt x="61" y="14"/>
                  <a:pt x="61" y="31"/>
                </a:cubicBezTo>
                <a:cubicBezTo>
                  <a:pt x="61" y="48"/>
                  <a:pt x="48" y="62"/>
                  <a:pt x="31" y="62"/>
                </a:cubicBezTo>
                <a:close/>
                <a:moveTo>
                  <a:pt x="31" y="9"/>
                </a:moveTo>
                <a:cubicBezTo>
                  <a:pt x="19" y="9"/>
                  <a:pt x="9" y="19"/>
                  <a:pt x="9" y="31"/>
                </a:cubicBezTo>
                <a:cubicBezTo>
                  <a:pt x="9" y="43"/>
                  <a:pt x="19" y="53"/>
                  <a:pt x="31" y="53"/>
                </a:cubicBezTo>
                <a:cubicBezTo>
                  <a:pt x="43" y="53"/>
                  <a:pt x="52" y="43"/>
                  <a:pt x="52" y="31"/>
                </a:cubicBezTo>
                <a:cubicBezTo>
                  <a:pt x="52" y="19"/>
                  <a:pt x="43" y="9"/>
                  <a:pt x="31" y="9"/>
                </a:cubicBezTo>
                <a:close/>
                <a:moveTo>
                  <a:pt x="46" y="32"/>
                </a:moveTo>
                <a:cubicBezTo>
                  <a:pt x="33" y="45"/>
                  <a:pt x="33" y="45"/>
                  <a:pt x="33" y="45"/>
                </a:cubicBezTo>
                <a:cubicBezTo>
                  <a:pt x="33" y="45"/>
                  <a:pt x="32" y="45"/>
                  <a:pt x="32" y="45"/>
                </a:cubicBezTo>
                <a:cubicBezTo>
                  <a:pt x="31" y="45"/>
                  <a:pt x="31" y="45"/>
                  <a:pt x="31" y="44"/>
                </a:cubicBezTo>
                <a:cubicBezTo>
                  <a:pt x="31" y="36"/>
                  <a:pt x="31" y="36"/>
                  <a:pt x="31" y="36"/>
                </a:cubicBezTo>
                <a:cubicBezTo>
                  <a:pt x="16" y="36"/>
                  <a:pt x="16" y="36"/>
                  <a:pt x="16" y="36"/>
                </a:cubicBezTo>
                <a:cubicBezTo>
                  <a:pt x="16" y="36"/>
                  <a:pt x="15" y="36"/>
                  <a:pt x="15" y="35"/>
                </a:cubicBezTo>
                <a:cubicBezTo>
                  <a:pt x="15" y="27"/>
                  <a:pt x="15" y="27"/>
                  <a:pt x="15" y="27"/>
                </a:cubicBezTo>
                <a:cubicBezTo>
                  <a:pt x="15" y="27"/>
                  <a:pt x="16" y="26"/>
                  <a:pt x="16" y="26"/>
                </a:cubicBezTo>
                <a:cubicBezTo>
                  <a:pt x="31" y="26"/>
                  <a:pt x="31" y="26"/>
                  <a:pt x="31" y="26"/>
                </a:cubicBezTo>
                <a:cubicBezTo>
                  <a:pt x="31" y="18"/>
                  <a:pt x="31" y="18"/>
                  <a:pt x="31" y="18"/>
                </a:cubicBezTo>
                <a:cubicBezTo>
                  <a:pt x="31" y="18"/>
                  <a:pt x="31" y="17"/>
                  <a:pt x="32" y="17"/>
                </a:cubicBezTo>
                <a:cubicBezTo>
                  <a:pt x="32" y="17"/>
                  <a:pt x="33" y="17"/>
                  <a:pt x="33" y="18"/>
                </a:cubicBezTo>
                <a:cubicBezTo>
                  <a:pt x="46" y="30"/>
                  <a:pt x="46" y="30"/>
                  <a:pt x="46" y="30"/>
                </a:cubicBezTo>
                <a:cubicBezTo>
                  <a:pt x="46" y="31"/>
                  <a:pt x="46" y="31"/>
                  <a:pt x="46" y="31"/>
                </a:cubicBezTo>
                <a:cubicBezTo>
                  <a:pt x="46" y="32"/>
                  <a:pt x="46" y="32"/>
                  <a:pt x="46" y="32"/>
                </a:cubicBezTo>
                <a:close/>
              </a:path>
            </a:pathLst>
          </a:custGeom>
          <a:solidFill>
            <a:srgbClr val="00A4C5"/>
          </a:solidFill>
          <a:ln w="9525">
            <a:noFill/>
          </a:ln>
        </p:spPr>
        <p:txBody>
          <a:bodyPr/>
          <a:lstStyle/>
          <a:p>
            <a:endParaRPr lang="zh-CN" altLang="en-US"/>
          </a:p>
        </p:txBody>
      </p:sp>
      <p:graphicFrame>
        <p:nvGraphicFramePr>
          <p:cNvPr id="56" name="表格 55"/>
          <p:cNvGraphicFramePr>
            <a:graphicFrameLocks noGrp="1"/>
          </p:cNvGraphicFramePr>
          <p:nvPr>
            <p:custDataLst>
              <p:tags r:id="rId1"/>
            </p:custDataLst>
          </p:nvPr>
        </p:nvGraphicFramePr>
        <p:xfrm>
          <a:off x="682201" y="922317"/>
          <a:ext cx="2394585" cy="3879215"/>
        </p:xfrm>
        <a:graphic>
          <a:graphicData uri="http://schemas.openxmlformats.org/drawingml/2006/table">
            <a:tbl>
              <a:tblPr firstRow="1" bandRow="1">
                <a:effectLst/>
                <a:tableStyleId>{5940675A-B579-460E-94D1-54222C63F5DA}</a:tableStyleId>
              </a:tblPr>
              <a:tblGrid>
                <a:gridCol w="702945"/>
                <a:gridCol w="545465"/>
                <a:gridCol w="519430"/>
                <a:gridCol w="626745"/>
              </a:tblGrid>
              <a:tr h="490220">
                <a:tc>
                  <a:txBody>
                    <a:bodyPr/>
                    <a:lstStyle/>
                    <a:p>
                      <a:pPr algn="l"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产量</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l" fontAlgn="ctr"/>
                      <a:r>
                        <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单位：万辆</a:t>
                      </a:r>
                      <a:r>
                        <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lstStyle/>
                    <a:p>
                      <a:pPr algn="ctr" fontAlgn="ctr"/>
                      <a:r>
                        <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BEV</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lstStyle/>
                    <a:p>
                      <a:pPr algn="ctr" fontAlgn="ctr"/>
                      <a:r>
                        <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PHEV</a:t>
                      </a: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lstStyle/>
                    <a:p>
                      <a:pPr algn="ctr" fontAlgn="ctr"/>
                      <a:r>
                        <a:rPr lang="en-US" altLang="zh-CN" sz="1000" b="1"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NEV</a:t>
                      </a:r>
                      <a:endParaRPr lang="en-US" altLang="zh-CN" sz="1000" b="1"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合计</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r>
              <a:tr h="416560">
                <a:tc>
                  <a:txBody>
                    <a:bodyPr/>
                    <a:lstStyle/>
                    <a:p>
                      <a:pPr algn="l" fontAlgn="ct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34.8</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8.0</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42.8</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5290">
                <a:tc>
                  <a:txBody>
                    <a:bodyPr/>
                    <a:lstStyle/>
                    <a:p>
                      <a:pPr algn="l" fontAlgn="ct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40.5</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8.1</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48.6</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7195">
                <a:tc>
                  <a:txBody>
                    <a:bodyPr/>
                    <a:lstStyle/>
                    <a:p>
                      <a:pPr algn="l" fontAlgn="ctr"/>
                      <a:r>
                        <a:rPr lang="zh-CN" altLang="en-US" sz="1000" b="0" u="none" strike="noStrike" kern="1200">
                          <a:solidFill>
                            <a:schemeClr val="tx1">
                              <a:lumMod val="75000"/>
                              <a:lumOff val="25000"/>
                            </a:schemeClr>
                          </a:solidFill>
                          <a:effectLst/>
                          <a:latin typeface="微软雅黑" panose="020B0503020204020204" pitchFamily="34" charset="-122"/>
                          <a:ea typeface="微软雅黑" panose="020B0503020204020204" pitchFamily="34" charset="-122"/>
                          <a:cs typeface="Arial" panose="020B0604020202020204" pitchFamily="34" charset="0"/>
                        </a:rPr>
                        <a:t>同期</a:t>
                      </a:r>
                      <a:endParaRPr lang="zh-CN" altLang="en-US" sz="1000" b="0" u="none" strike="noStrike" kern="1200">
                        <a:solidFill>
                          <a:schemeClr val="tx1">
                            <a:lumMod val="75000"/>
                            <a:lumOff val="25000"/>
                          </a:schemeClr>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15.3</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2.5</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r">
                        <a:buNone/>
                      </a:pPr>
                      <a:r>
                        <a:rPr lang="en-US" sz="1000" b="0">
                          <a:solidFill>
                            <a:srgbClr val="000000"/>
                          </a:solidFill>
                          <a:latin typeface="Arial" panose="020B0604020202020204" pitchFamily="34" charset="0"/>
                          <a:cs typeface="Arial" panose="020B0604020202020204" pitchFamily="34" charset="0"/>
                        </a:rPr>
                        <a:t>17.8</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7195">
                <a:tc>
                  <a:txBody>
                    <a:bodyPr/>
                    <a:lstStyle/>
                    <a:p>
                      <a:pPr algn="l" fontAlgn="ctr"/>
                      <a:r>
                        <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rPr>
                        <a:t>同比</a:t>
                      </a:r>
                      <a:endPar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00A4C5"/>
                          </a:solidFill>
                          <a:latin typeface="Arial" panose="020B0604020202020204" pitchFamily="34" charset="0"/>
                          <a:cs typeface="Arial" panose="020B0604020202020204" pitchFamily="34" charset="0"/>
                        </a:rPr>
                        <a:t>127.8%</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00A4C5"/>
                          </a:solidFill>
                          <a:latin typeface="Arial" panose="020B0604020202020204" pitchFamily="34" charset="0"/>
                          <a:cs typeface="Arial" panose="020B0604020202020204" pitchFamily="34" charset="0"/>
                        </a:rPr>
                        <a:t>222.4%</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00A4C5"/>
                          </a:solidFill>
                          <a:latin typeface="Arial" panose="020B0604020202020204" pitchFamily="34" charset="0"/>
                          <a:cs typeface="Arial" panose="020B0604020202020204" pitchFamily="34" charset="0"/>
                        </a:rPr>
                        <a:t>141.0%</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r>
              <a:tr h="415925">
                <a:tc>
                  <a:txBody>
                    <a:bodyPr/>
                    <a:lstStyle/>
                    <a:p>
                      <a:pPr algn="l" fontAlgn="ctr"/>
                      <a:r>
                        <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rPr>
                        <a:t>环比</a:t>
                      </a:r>
                      <a:endPar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00A4C5"/>
                          </a:solidFill>
                          <a:latin typeface="Arial" panose="020B0604020202020204" pitchFamily="34" charset="0"/>
                          <a:cs typeface="Arial" panose="020B0604020202020204" pitchFamily="34" charset="0"/>
                        </a:rPr>
                        <a:t>-14.0%</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00A4C5"/>
                          </a:solidFill>
                          <a:latin typeface="Arial" panose="020B0604020202020204" pitchFamily="34" charset="0"/>
                          <a:cs typeface="Arial" panose="020B0604020202020204" pitchFamily="34" charset="0"/>
                        </a:rPr>
                        <a:t>-0.8%</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lstStyle/>
                    <a:p>
                      <a:pPr indent="0" algn="r">
                        <a:buNone/>
                      </a:pPr>
                      <a:r>
                        <a:rPr lang="en-US" sz="1000" b="1">
                          <a:solidFill>
                            <a:srgbClr val="00A4C5"/>
                          </a:solidFill>
                          <a:latin typeface="Arial" panose="020B0604020202020204" pitchFamily="34" charset="0"/>
                          <a:cs typeface="Arial" panose="020B0604020202020204" pitchFamily="34" charset="0"/>
                        </a:rPr>
                        <a:t>-11.8%</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r>
            </a:tbl>
          </a:graphicData>
        </a:graphic>
      </p:graphicFrame>
      <p:sp>
        <p:nvSpPr>
          <p:cNvPr id="57" name="矩形 56"/>
          <p:cNvSpPr/>
          <p:nvPr/>
        </p:nvSpPr>
        <p:spPr>
          <a:xfrm>
            <a:off x="598170" y="653415"/>
            <a:ext cx="487680" cy="275590"/>
          </a:xfrm>
          <a:prstGeom prst="rect">
            <a:avLst/>
          </a:prstGeom>
          <a:noFill/>
          <a:ln>
            <a:noFill/>
          </a:ln>
        </p:spPr>
        <p:txBody>
          <a:bodyPr wrap="none" rtlCol="0" anchor="t">
            <a:spAutoFit/>
          </a:bodyPr>
          <a:lstStyle/>
          <a:p>
            <a:pPr algn="ctr"/>
            <a:r>
              <a:rPr lang="zh-CN" altLang="en-US" sz="1200" b="1">
                <a:solidFill>
                  <a:srgbClr val="00A4C5"/>
                </a:solidFill>
                <a:effectLst>
                  <a:reflection blurRad="6350" stA="53000" endA="300" endPos="35500" dir="5400000" sy="-90000" algn="bl" rotWithShape="0"/>
                </a:effectLst>
              </a:rPr>
              <a:t>产量</a:t>
            </a:r>
            <a:endParaRPr lang="zh-CN" altLang="en-US" sz="1200" b="1">
              <a:solidFill>
                <a:srgbClr val="00A4C5"/>
              </a:solidFill>
              <a:effectLst>
                <a:reflection blurRad="6350" stA="53000" endA="300" endPos="35500" dir="5400000" sy="-90000" algn="bl" rotWithShape="0"/>
              </a:effectLst>
            </a:endParaRPr>
          </a:p>
        </p:txBody>
      </p:sp>
      <p:grpSp>
        <p:nvGrpSpPr>
          <p:cNvPr id="60" name="组合 59"/>
          <p:cNvGrpSpPr/>
          <p:nvPr/>
        </p:nvGrpSpPr>
        <p:grpSpPr>
          <a:xfrm>
            <a:off x="2078990" y="1109345"/>
            <a:ext cx="208280" cy="245745"/>
            <a:chOff x="14564" y="4939"/>
            <a:chExt cx="952" cy="1054"/>
          </a:xfrm>
          <a:solidFill>
            <a:schemeClr val="bg1"/>
          </a:solidFill>
        </p:grpSpPr>
        <p:sp>
          <p:nvSpPr>
            <p:cNvPr id="15437" name="Rectangle 465"/>
            <p:cNvSpPr/>
            <p:nvPr/>
          </p:nvSpPr>
          <p:spPr>
            <a:xfrm>
              <a:off x="15134" y="5118"/>
              <a:ext cx="193" cy="63"/>
            </a:xfrm>
            <a:prstGeom prst="rect">
              <a:avLst/>
            </a:prstGeom>
            <a:grpFill/>
            <a:ln w="12700" cap="flat">
              <a:noFill/>
              <a:miter lim="400000"/>
            </a:ln>
            <a:effectLst/>
          </p:spPr>
          <p:txBody>
            <a:bodyPr wrap="square" lIns="91439" tIns="91439" rIns="91439" bIns="91439" numCol="1" anchor="t">
              <a:noAutofit/>
            </a:bodyPr>
            <a:lstStyle/>
            <a:p/>
          </p:txBody>
        </p:sp>
        <p:sp>
          <p:nvSpPr>
            <p:cNvPr id="15438" name="Rectangle 466"/>
            <p:cNvSpPr/>
            <p:nvPr/>
          </p:nvSpPr>
          <p:spPr>
            <a:xfrm>
              <a:off x="15134" y="5217"/>
              <a:ext cx="193" cy="67"/>
            </a:xfrm>
            <a:prstGeom prst="rect">
              <a:avLst/>
            </a:prstGeom>
            <a:grpFill/>
            <a:ln w="12700" cap="flat">
              <a:noFill/>
              <a:miter lim="400000"/>
            </a:ln>
            <a:effectLst/>
          </p:spPr>
          <p:txBody>
            <a:bodyPr wrap="square" lIns="91439" tIns="91439" rIns="91439" bIns="91439" numCol="1" anchor="t">
              <a:noAutofit/>
            </a:bodyPr>
            <a:lstStyle/>
            <a:p/>
          </p:txBody>
        </p:sp>
        <p:sp>
          <p:nvSpPr>
            <p:cNvPr id="15439" name="Freeform 467"/>
            <p:cNvSpPr/>
            <p:nvPr/>
          </p:nvSpPr>
          <p:spPr>
            <a:xfrm>
              <a:off x="15031" y="5917"/>
              <a:ext cx="404" cy="72"/>
            </a:xfrm>
            <a:custGeom>
              <a:avLst/>
              <a:gdLst/>
              <a:ahLst/>
              <a:cxnLst>
                <a:cxn ang="0">
                  <a:pos x="wd2" y="hd2"/>
                </a:cxn>
                <a:cxn ang="5400000">
                  <a:pos x="wd2" y="hd2"/>
                </a:cxn>
                <a:cxn ang="10800000">
                  <a:pos x="wd2" y="hd2"/>
                </a:cxn>
                <a:cxn ang="16200000">
                  <a:pos x="wd2" y="hd2"/>
                </a:cxn>
              </a:cxnLst>
              <a:rect l="0" t="0" r="r" b="b"/>
              <a:pathLst>
                <a:path w="21600" h="21600" extrusionOk="0">
                  <a:moveTo>
                    <a:pt x="19562" y="0"/>
                  </a:moveTo>
                  <a:cubicBezTo>
                    <a:pt x="1834" y="0"/>
                    <a:pt x="1834" y="0"/>
                    <a:pt x="1834" y="0"/>
                  </a:cubicBezTo>
                  <a:cubicBezTo>
                    <a:pt x="815" y="0"/>
                    <a:pt x="0" y="5684"/>
                    <a:pt x="0" y="11368"/>
                  </a:cubicBezTo>
                  <a:cubicBezTo>
                    <a:pt x="0" y="17053"/>
                    <a:pt x="815" y="21600"/>
                    <a:pt x="1834" y="21600"/>
                  </a:cubicBezTo>
                  <a:cubicBezTo>
                    <a:pt x="19562" y="21600"/>
                    <a:pt x="19562" y="21600"/>
                    <a:pt x="19562" y="21600"/>
                  </a:cubicBezTo>
                  <a:cubicBezTo>
                    <a:pt x="20581" y="21600"/>
                    <a:pt x="21600" y="17053"/>
                    <a:pt x="21600" y="11368"/>
                  </a:cubicBezTo>
                  <a:cubicBezTo>
                    <a:pt x="21600" y="5684"/>
                    <a:pt x="20581" y="0"/>
                    <a:pt x="19562" y="0"/>
                  </a:cubicBezTo>
                  <a:close/>
                </a:path>
              </a:pathLst>
            </a:custGeom>
            <a:grpFill/>
            <a:ln w="12700" cap="flat">
              <a:noFill/>
              <a:miter lim="400000"/>
            </a:ln>
            <a:effectLst/>
          </p:spPr>
          <p:txBody>
            <a:bodyPr wrap="square" lIns="91439" tIns="91439" rIns="91439" bIns="91439" numCol="1" anchor="t">
              <a:noAutofit/>
            </a:bodyPr>
            <a:lstStyle/>
            <a:p/>
          </p:txBody>
        </p:sp>
        <p:sp>
          <p:nvSpPr>
            <p:cNvPr id="15440" name="Freeform 468"/>
            <p:cNvSpPr/>
            <p:nvPr/>
          </p:nvSpPr>
          <p:spPr>
            <a:xfrm>
              <a:off x="14564" y="4943"/>
              <a:ext cx="328" cy="260"/>
            </a:xfrm>
            <a:custGeom>
              <a:avLst/>
              <a:gdLst/>
              <a:ahLst/>
              <a:cxnLst>
                <a:cxn ang="0">
                  <a:pos x="wd2" y="hd2"/>
                </a:cxn>
                <a:cxn ang="5400000">
                  <a:pos x="wd2" y="hd2"/>
                </a:cxn>
                <a:cxn ang="10800000">
                  <a:pos x="wd2" y="hd2"/>
                </a:cxn>
                <a:cxn ang="16200000">
                  <a:pos x="wd2" y="hd2"/>
                </a:cxn>
              </a:cxnLst>
              <a:rect l="0" t="0" r="r" b="b"/>
              <a:pathLst>
                <a:path w="21600" h="21600" extrusionOk="0">
                  <a:moveTo>
                    <a:pt x="4469" y="9529"/>
                  </a:moveTo>
                  <a:cubicBezTo>
                    <a:pt x="6703" y="9529"/>
                    <a:pt x="6703" y="9529"/>
                    <a:pt x="6703" y="9529"/>
                  </a:cubicBezTo>
                  <a:cubicBezTo>
                    <a:pt x="8193" y="10165"/>
                    <a:pt x="9683" y="11435"/>
                    <a:pt x="9683" y="13341"/>
                  </a:cubicBezTo>
                  <a:cubicBezTo>
                    <a:pt x="16138" y="13341"/>
                    <a:pt x="16138" y="13341"/>
                    <a:pt x="16138" y="13341"/>
                  </a:cubicBezTo>
                  <a:cubicBezTo>
                    <a:pt x="16138" y="11118"/>
                    <a:pt x="16138" y="11118"/>
                    <a:pt x="16138" y="11118"/>
                  </a:cubicBezTo>
                  <a:cubicBezTo>
                    <a:pt x="20855" y="11118"/>
                    <a:pt x="20855" y="11118"/>
                    <a:pt x="20855" y="11118"/>
                  </a:cubicBezTo>
                  <a:cubicBezTo>
                    <a:pt x="21103" y="11118"/>
                    <a:pt x="21600" y="10482"/>
                    <a:pt x="21600" y="10165"/>
                  </a:cubicBezTo>
                  <a:cubicBezTo>
                    <a:pt x="21600" y="9529"/>
                    <a:pt x="21103" y="9212"/>
                    <a:pt x="20855" y="9212"/>
                  </a:cubicBezTo>
                  <a:cubicBezTo>
                    <a:pt x="16138" y="9212"/>
                    <a:pt x="16138" y="9212"/>
                    <a:pt x="16138" y="9212"/>
                  </a:cubicBezTo>
                  <a:cubicBezTo>
                    <a:pt x="16138" y="4129"/>
                    <a:pt x="16138" y="4129"/>
                    <a:pt x="16138" y="4129"/>
                  </a:cubicBezTo>
                  <a:cubicBezTo>
                    <a:pt x="20855" y="4129"/>
                    <a:pt x="20855" y="4129"/>
                    <a:pt x="20855" y="4129"/>
                  </a:cubicBezTo>
                  <a:cubicBezTo>
                    <a:pt x="21103" y="4129"/>
                    <a:pt x="21600" y="3812"/>
                    <a:pt x="21600" y="3176"/>
                  </a:cubicBezTo>
                  <a:cubicBezTo>
                    <a:pt x="21600" y="2541"/>
                    <a:pt x="21103" y="2224"/>
                    <a:pt x="20855" y="2224"/>
                  </a:cubicBezTo>
                  <a:cubicBezTo>
                    <a:pt x="16138" y="2224"/>
                    <a:pt x="16138" y="2224"/>
                    <a:pt x="16138" y="2224"/>
                  </a:cubicBezTo>
                  <a:cubicBezTo>
                    <a:pt x="16138" y="0"/>
                    <a:pt x="16138" y="0"/>
                    <a:pt x="16138" y="0"/>
                  </a:cubicBezTo>
                  <a:cubicBezTo>
                    <a:pt x="9683" y="0"/>
                    <a:pt x="9683" y="0"/>
                    <a:pt x="9683" y="0"/>
                  </a:cubicBezTo>
                  <a:cubicBezTo>
                    <a:pt x="9683" y="1906"/>
                    <a:pt x="8193" y="3176"/>
                    <a:pt x="6703" y="3812"/>
                  </a:cubicBezTo>
                  <a:cubicBezTo>
                    <a:pt x="2234" y="3812"/>
                    <a:pt x="2234" y="3812"/>
                    <a:pt x="2234" y="3812"/>
                  </a:cubicBezTo>
                  <a:cubicBezTo>
                    <a:pt x="993" y="3812"/>
                    <a:pt x="0" y="5082"/>
                    <a:pt x="0" y="6671"/>
                  </a:cubicBezTo>
                  <a:cubicBezTo>
                    <a:pt x="0" y="21600"/>
                    <a:pt x="0" y="21600"/>
                    <a:pt x="0" y="21600"/>
                  </a:cubicBezTo>
                  <a:cubicBezTo>
                    <a:pt x="4469" y="21600"/>
                    <a:pt x="4469" y="21600"/>
                    <a:pt x="4469" y="21600"/>
                  </a:cubicBezTo>
                  <a:lnTo>
                    <a:pt x="4469" y="9529"/>
                  </a:lnTo>
                  <a:close/>
                </a:path>
              </a:pathLst>
            </a:custGeom>
            <a:grpFill/>
            <a:ln w="12700" cap="flat">
              <a:noFill/>
              <a:miter lim="400000"/>
            </a:ln>
            <a:effectLst/>
          </p:spPr>
          <p:txBody>
            <a:bodyPr wrap="square" lIns="91439" tIns="91439" rIns="91439" bIns="91439" numCol="1" anchor="t">
              <a:noAutofit/>
            </a:bodyPr>
            <a:lstStyle/>
            <a:p/>
          </p:txBody>
        </p:sp>
        <p:sp>
          <p:nvSpPr>
            <p:cNvPr id="15441" name="Freeform 469"/>
            <p:cNvSpPr/>
            <p:nvPr/>
          </p:nvSpPr>
          <p:spPr>
            <a:xfrm>
              <a:off x="14564" y="4939"/>
              <a:ext cx="952" cy="1055"/>
            </a:xfrm>
            <a:custGeom>
              <a:avLst/>
              <a:gdLst/>
              <a:ahLst/>
              <a:cxnLst>
                <a:cxn ang="0">
                  <a:pos x="wd2" y="hd2"/>
                </a:cxn>
                <a:cxn ang="5400000">
                  <a:pos x="wd2" y="hd2"/>
                </a:cxn>
                <a:cxn ang="10800000">
                  <a:pos x="wd2" y="hd2"/>
                </a:cxn>
                <a:cxn ang="16200000">
                  <a:pos x="wd2" y="hd2"/>
                </a:cxn>
              </a:cxnLst>
              <a:rect l="0" t="0" r="r" b="b"/>
              <a:pathLst>
                <a:path w="21600" h="21600" extrusionOk="0">
                  <a:moveTo>
                    <a:pt x="18760" y="0"/>
                  </a:moveTo>
                  <a:cubicBezTo>
                    <a:pt x="11531" y="0"/>
                    <a:pt x="11531" y="0"/>
                    <a:pt x="11531" y="0"/>
                  </a:cubicBezTo>
                  <a:cubicBezTo>
                    <a:pt x="9896" y="0"/>
                    <a:pt x="8606" y="1165"/>
                    <a:pt x="8606" y="2564"/>
                  </a:cubicBezTo>
                  <a:cubicBezTo>
                    <a:pt x="8606" y="10023"/>
                    <a:pt x="8606" y="10023"/>
                    <a:pt x="8606" y="10023"/>
                  </a:cubicBezTo>
                  <a:cubicBezTo>
                    <a:pt x="6971" y="10023"/>
                    <a:pt x="6971" y="10023"/>
                    <a:pt x="6971" y="10023"/>
                  </a:cubicBezTo>
                  <a:cubicBezTo>
                    <a:pt x="6540" y="10023"/>
                    <a:pt x="6196" y="10334"/>
                    <a:pt x="6196" y="10722"/>
                  </a:cubicBezTo>
                  <a:cubicBezTo>
                    <a:pt x="6196" y="18104"/>
                    <a:pt x="6196" y="18104"/>
                    <a:pt x="6196" y="18104"/>
                  </a:cubicBezTo>
                  <a:cubicBezTo>
                    <a:pt x="6196" y="19269"/>
                    <a:pt x="5163" y="20201"/>
                    <a:pt x="3873" y="20201"/>
                  </a:cubicBezTo>
                  <a:cubicBezTo>
                    <a:pt x="2582" y="20201"/>
                    <a:pt x="1549" y="19269"/>
                    <a:pt x="1549" y="18104"/>
                  </a:cubicBezTo>
                  <a:cubicBezTo>
                    <a:pt x="1549" y="6138"/>
                    <a:pt x="1549" y="6138"/>
                    <a:pt x="1549" y="6138"/>
                  </a:cubicBezTo>
                  <a:cubicBezTo>
                    <a:pt x="0" y="6138"/>
                    <a:pt x="0" y="6138"/>
                    <a:pt x="0" y="6138"/>
                  </a:cubicBezTo>
                  <a:cubicBezTo>
                    <a:pt x="0" y="18104"/>
                    <a:pt x="0" y="18104"/>
                    <a:pt x="0" y="18104"/>
                  </a:cubicBezTo>
                  <a:cubicBezTo>
                    <a:pt x="0" y="20046"/>
                    <a:pt x="1721" y="21600"/>
                    <a:pt x="3873" y="21600"/>
                  </a:cubicBezTo>
                  <a:cubicBezTo>
                    <a:pt x="6024" y="21600"/>
                    <a:pt x="7745" y="20046"/>
                    <a:pt x="7745" y="18104"/>
                  </a:cubicBezTo>
                  <a:cubicBezTo>
                    <a:pt x="7745" y="11422"/>
                    <a:pt x="7745" y="11422"/>
                    <a:pt x="7745" y="11422"/>
                  </a:cubicBezTo>
                  <a:cubicBezTo>
                    <a:pt x="8606" y="11422"/>
                    <a:pt x="8606" y="11422"/>
                    <a:pt x="8606" y="11422"/>
                  </a:cubicBezTo>
                  <a:cubicBezTo>
                    <a:pt x="8606" y="16705"/>
                    <a:pt x="8606" y="16705"/>
                    <a:pt x="8606" y="16705"/>
                  </a:cubicBezTo>
                  <a:cubicBezTo>
                    <a:pt x="8606" y="18104"/>
                    <a:pt x="9896" y="19269"/>
                    <a:pt x="11531" y="19269"/>
                  </a:cubicBezTo>
                  <a:cubicBezTo>
                    <a:pt x="18760" y="19269"/>
                    <a:pt x="18760" y="19269"/>
                    <a:pt x="18760" y="19269"/>
                  </a:cubicBezTo>
                  <a:cubicBezTo>
                    <a:pt x="20309" y="19269"/>
                    <a:pt x="21600" y="18104"/>
                    <a:pt x="21600" y="16705"/>
                  </a:cubicBezTo>
                  <a:cubicBezTo>
                    <a:pt x="21600" y="2564"/>
                    <a:pt x="21600" y="2564"/>
                    <a:pt x="21600" y="2564"/>
                  </a:cubicBezTo>
                  <a:cubicBezTo>
                    <a:pt x="21600" y="1165"/>
                    <a:pt x="20309" y="0"/>
                    <a:pt x="18760" y="0"/>
                  </a:cubicBezTo>
                  <a:close/>
                  <a:moveTo>
                    <a:pt x="16178" y="16550"/>
                  </a:moveTo>
                  <a:cubicBezTo>
                    <a:pt x="14802" y="17793"/>
                    <a:pt x="14802" y="17793"/>
                    <a:pt x="14802" y="17793"/>
                  </a:cubicBezTo>
                  <a:cubicBezTo>
                    <a:pt x="14371" y="16161"/>
                    <a:pt x="14371" y="16161"/>
                    <a:pt x="14371" y="16161"/>
                  </a:cubicBezTo>
                  <a:cubicBezTo>
                    <a:pt x="14888" y="16705"/>
                    <a:pt x="14888" y="16705"/>
                    <a:pt x="14888" y="16705"/>
                  </a:cubicBezTo>
                  <a:cubicBezTo>
                    <a:pt x="15404" y="14840"/>
                    <a:pt x="15404" y="14840"/>
                    <a:pt x="15404" y="14840"/>
                  </a:cubicBezTo>
                  <a:cubicBezTo>
                    <a:pt x="13597" y="15384"/>
                    <a:pt x="13597" y="15384"/>
                    <a:pt x="13597" y="15384"/>
                  </a:cubicBezTo>
                  <a:cubicBezTo>
                    <a:pt x="14629" y="12121"/>
                    <a:pt x="14629" y="12121"/>
                    <a:pt x="14629" y="12121"/>
                  </a:cubicBezTo>
                  <a:cubicBezTo>
                    <a:pt x="15662" y="12121"/>
                    <a:pt x="15662" y="12121"/>
                    <a:pt x="15662" y="12121"/>
                  </a:cubicBezTo>
                  <a:cubicBezTo>
                    <a:pt x="14543" y="14685"/>
                    <a:pt x="14543" y="14685"/>
                    <a:pt x="14543" y="14685"/>
                  </a:cubicBezTo>
                  <a:cubicBezTo>
                    <a:pt x="16609" y="14219"/>
                    <a:pt x="16609" y="14219"/>
                    <a:pt x="16609" y="14219"/>
                  </a:cubicBezTo>
                  <a:cubicBezTo>
                    <a:pt x="15404" y="16860"/>
                    <a:pt x="15404" y="16860"/>
                    <a:pt x="15404" y="16860"/>
                  </a:cubicBezTo>
                  <a:lnTo>
                    <a:pt x="16178" y="16550"/>
                  </a:lnTo>
                  <a:close/>
                  <a:moveTo>
                    <a:pt x="18760" y="10256"/>
                  </a:moveTo>
                  <a:cubicBezTo>
                    <a:pt x="18760" y="10645"/>
                    <a:pt x="18416" y="10955"/>
                    <a:pt x="17986" y="10955"/>
                  </a:cubicBezTo>
                  <a:cubicBezTo>
                    <a:pt x="12306" y="10955"/>
                    <a:pt x="12306" y="10955"/>
                    <a:pt x="12306" y="10955"/>
                  </a:cubicBezTo>
                  <a:cubicBezTo>
                    <a:pt x="11876" y="10955"/>
                    <a:pt x="11445" y="10645"/>
                    <a:pt x="11445" y="10256"/>
                  </a:cubicBezTo>
                  <a:cubicBezTo>
                    <a:pt x="11445" y="3030"/>
                    <a:pt x="11445" y="3030"/>
                    <a:pt x="11445" y="3030"/>
                  </a:cubicBezTo>
                  <a:cubicBezTo>
                    <a:pt x="11445" y="2642"/>
                    <a:pt x="11876" y="2331"/>
                    <a:pt x="12306" y="2331"/>
                  </a:cubicBezTo>
                  <a:cubicBezTo>
                    <a:pt x="17986" y="2331"/>
                    <a:pt x="17986" y="2331"/>
                    <a:pt x="17986" y="2331"/>
                  </a:cubicBezTo>
                  <a:cubicBezTo>
                    <a:pt x="18416" y="2331"/>
                    <a:pt x="18760" y="2642"/>
                    <a:pt x="18760" y="3030"/>
                  </a:cubicBezTo>
                  <a:lnTo>
                    <a:pt x="18760" y="10256"/>
                  </a:lnTo>
                  <a:close/>
                </a:path>
              </a:pathLst>
            </a:custGeom>
            <a:grpFill/>
            <a:ln w="12700" cap="flat">
              <a:noFill/>
              <a:miter lim="400000"/>
            </a:ln>
            <a:effectLst/>
          </p:spPr>
          <p:txBody>
            <a:bodyPr wrap="square" lIns="91439" tIns="91439" rIns="91439" bIns="91439" numCol="1" anchor="t">
              <a:noAutofit/>
            </a:bodyPr>
            <a:lstStyle/>
            <a:p/>
          </p:txBody>
        </p:sp>
      </p:grpSp>
      <p:grpSp>
        <p:nvGrpSpPr>
          <p:cNvPr id="288" name="Group 287"/>
          <p:cNvGrpSpPr/>
          <p:nvPr/>
        </p:nvGrpSpPr>
        <p:grpSpPr>
          <a:xfrm rot="16200000">
            <a:off x="1530985" y="1165860"/>
            <a:ext cx="243205" cy="129540"/>
            <a:chOff x="5599113" y="798513"/>
            <a:chExt cx="292100" cy="163513"/>
          </a:xfrm>
          <a:solidFill>
            <a:srgbClr val="FFFFFF"/>
          </a:solidFill>
        </p:grpSpPr>
        <p:sp>
          <p:nvSpPr>
            <p:cNvPr id="8361" name="Freeform 169"/>
            <p:cNvSpPr>
              <a:spLocks noEditPoints="1"/>
            </p:cNvSpPr>
            <p:nvPr/>
          </p:nvSpPr>
          <p:spPr bwMode="auto">
            <a:xfrm>
              <a:off x="5599113" y="798513"/>
              <a:ext cx="292100" cy="163513"/>
            </a:xfrm>
            <a:custGeom>
              <a:avLst/>
              <a:gdLst/>
              <a:ahLst/>
              <a:cxnLst>
                <a:cxn ang="0">
                  <a:pos x="172" y="35"/>
                </a:cxn>
                <a:cxn ang="0">
                  <a:pos x="172" y="0"/>
                </a:cxn>
                <a:cxn ang="0">
                  <a:pos x="0" y="0"/>
                </a:cxn>
                <a:cxn ang="0">
                  <a:pos x="0" y="103"/>
                </a:cxn>
                <a:cxn ang="0">
                  <a:pos x="172" y="103"/>
                </a:cxn>
                <a:cxn ang="0">
                  <a:pos x="172" y="81"/>
                </a:cxn>
                <a:cxn ang="0">
                  <a:pos x="184" y="81"/>
                </a:cxn>
                <a:cxn ang="0">
                  <a:pos x="184" y="35"/>
                </a:cxn>
                <a:cxn ang="0">
                  <a:pos x="172" y="35"/>
                </a:cxn>
                <a:cxn ang="0">
                  <a:pos x="149" y="81"/>
                </a:cxn>
                <a:cxn ang="0">
                  <a:pos x="22" y="81"/>
                </a:cxn>
                <a:cxn ang="0">
                  <a:pos x="22" y="22"/>
                </a:cxn>
                <a:cxn ang="0">
                  <a:pos x="149" y="22"/>
                </a:cxn>
                <a:cxn ang="0">
                  <a:pos x="149" y="81"/>
                </a:cxn>
              </a:cxnLst>
              <a:rect l="0" t="0" r="r" b="b"/>
              <a:pathLst>
                <a:path w="184" h="103">
                  <a:moveTo>
                    <a:pt x="172" y="35"/>
                  </a:moveTo>
                  <a:lnTo>
                    <a:pt x="172" y="0"/>
                  </a:lnTo>
                  <a:lnTo>
                    <a:pt x="0" y="0"/>
                  </a:lnTo>
                  <a:lnTo>
                    <a:pt x="0" y="103"/>
                  </a:lnTo>
                  <a:lnTo>
                    <a:pt x="172" y="103"/>
                  </a:lnTo>
                  <a:lnTo>
                    <a:pt x="172" y="81"/>
                  </a:lnTo>
                  <a:lnTo>
                    <a:pt x="184" y="81"/>
                  </a:lnTo>
                  <a:lnTo>
                    <a:pt x="184" y="35"/>
                  </a:lnTo>
                  <a:lnTo>
                    <a:pt x="172" y="35"/>
                  </a:lnTo>
                  <a:close/>
                  <a:moveTo>
                    <a:pt x="149" y="81"/>
                  </a:moveTo>
                  <a:lnTo>
                    <a:pt x="22" y="81"/>
                  </a:lnTo>
                  <a:lnTo>
                    <a:pt x="22" y="22"/>
                  </a:lnTo>
                  <a:lnTo>
                    <a:pt x="149" y="22"/>
                  </a:lnTo>
                  <a:lnTo>
                    <a:pt x="149" y="81"/>
                  </a:ln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1" name="Freeform 170"/>
            <p:cNvSpPr/>
            <p:nvPr/>
          </p:nvSpPr>
          <p:spPr bwMode="auto">
            <a:xfrm>
              <a:off x="5651501" y="854075"/>
              <a:ext cx="166688" cy="52388"/>
            </a:xfrm>
            <a:custGeom>
              <a:avLst/>
              <a:gdLst/>
              <a:ahLst/>
              <a:cxnLst>
                <a:cxn ang="0">
                  <a:pos x="59" y="33"/>
                </a:cxn>
                <a:cxn ang="0">
                  <a:pos x="105" y="0"/>
                </a:cxn>
                <a:cxn ang="0">
                  <a:pos x="59" y="11"/>
                </a:cxn>
                <a:cxn ang="0">
                  <a:pos x="47" y="0"/>
                </a:cxn>
                <a:cxn ang="0">
                  <a:pos x="0" y="33"/>
                </a:cxn>
                <a:cxn ang="0">
                  <a:pos x="47" y="22"/>
                </a:cxn>
                <a:cxn ang="0">
                  <a:pos x="59" y="33"/>
                </a:cxn>
              </a:cxnLst>
              <a:rect l="0" t="0" r="r" b="b"/>
              <a:pathLst>
                <a:path w="105" h="33">
                  <a:moveTo>
                    <a:pt x="59" y="33"/>
                  </a:moveTo>
                  <a:lnTo>
                    <a:pt x="105" y="0"/>
                  </a:lnTo>
                  <a:lnTo>
                    <a:pt x="59" y="11"/>
                  </a:lnTo>
                  <a:lnTo>
                    <a:pt x="47" y="0"/>
                  </a:lnTo>
                  <a:lnTo>
                    <a:pt x="0" y="33"/>
                  </a:lnTo>
                  <a:lnTo>
                    <a:pt x="47" y="22"/>
                  </a:lnTo>
                  <a:lnTo>
                    <a:pt x="59" y="33"/>
                  </a:ln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aphicFrame>
        <p:nvGraphicFramePr>
          <p:cNvPr id="8" name="表格 7"/>
          <p:cNvGraphicFramePr>
            <a:graphicFrameLocks noGrp="1"/>
          </p:cNvGraphicFramePr>
          <p:nvPr>
            <p:custDataLst>
              <p:tags r:id="rId2"/>
            </p:custDataLst>
          </p:nvPr>
        </p:nvGraphicFramePr>
        <p:xfrm>
          <a:off x="3431751" y="915967"/>
          <a:ext cx="2394585" cy="3879215"/>
        </p:xfrm>
        <a:graphic>
          <a:graphicData uri="http://schemas.openxmlformats.org/drawingml/2006/table">
            <a:tbl>
              <a:tblPr firstRow="1" bandRow="1">
                <a:effectLst/>
                <a:tableStyleId>{5940675A-B579-460E-94D1-54222C63F5DA}</a:tableStyleId>
              </a:tblPr>
              <a:tblGrid>
                <a:gridCol w="702945"/>
                <a:gridCol w="545465"/>
                <a:gridCol w="519430"/>
                <a:gridCol w="626745"/>
              </a:tblGrid>
              <a:tr h="490220">
                <a:tc>
                  <a:txBody>
                    <a:bodyPr/>
                    <a:p>
                      <a:pPr algn="l"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销量</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l" fontAlgn="ctr"/>
                      <a:r>
                        <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单位：万辆</a:t>
                      </a:r>
                      <a:r>
                        <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r>
                        <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BEV</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r>
                        <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PHEV</a:t>
                      </a: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r>
                        <a:rPr lang="en-US" altLang="zh-CN" sz="1000" b="1"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NEV</a:t>
                      </a:r>
                      <a:endParaRPr lang="en-US" altLang="zh-CN" sz="1000" b="1"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合计</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r>
              <a:tr h="416560">
                <a:tc>
                  <a:txBody>
                    <a:bodyPr/>
                    <a:p>
                      <a:pPr algn="l" fontAlgn="ct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26.9</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7.7</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34.7</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5290">
                <a:tc>
                  <a:txBody>
                    <a:bodyPr/>
                    <a:p>
                      <a:pPr algn="l" fontAlgn="ct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39.2</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8.3</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47.5</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7195">
                <a:tc>
                  <a:txBody>
                    <a:bodyPr/>
                    <a:p>
                      <a:pPr algn="l" fontAlgn="ctr"/>
                      <a:r>
                        <a:rPr lang="zh-CN" altLang="en-US" sz="1000" b="0" u="none" strike="noStrike" kern="1200">
                          <a:solidFill>
                            <a:schemeClr val="tx1">
                              <a:lumMod val="75000"/>
                              <a:lumOff val="25000"/>
                            </a:schemeClr>
                          </a:solidFill>
                          <a:effectLst/>
                          <a:latin typeface="微软雅黑" panose="020B0503020204020204" pitchFamily="34" charset="-122"/>
                          <a:ea typeface="微软雅黑" panose="020B0503020204020204" pitchFamily="34" charset="-122"/>
                          <a:cs typeface="Arial" panose="020B0604020202020204" pitchFamily="34" charset="0"/>
                        </a:rPr>
                        <a:t>同期</a:t>
                      </a:r>
                      <a:endParaRPr lang="zh-CN" altLang="en-US" sz="1000" b="0" u="none" strike="noStrike" kern="1200">
                        <a:solidFill>
                          <a:schemeClr val="tx1">
                            <a:lumMod val="75000"/>
                            <a:lumOff val="25000"/>
                          </a:schemeClr>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12.4</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2.5</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14.9</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7195">
                <a:tc>
                  <a:txBody>
                    <a:bodyPr/>
                    <a:p>
                      <a:pPr algn="l" fontAlgn="ctr"/>
                      <a:r>
                        <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rPr>
                        <a:t>同比</a:t>
                      </a:r>
                      <a:endPar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116.7%</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207.5%</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132.0%</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r>
              <a:tr h="415925">
                <a:tc>
                  <a:txBody>
                    <a:bodyPr/>
                    <a:p>
                      <a:pPr algn="l" fontAlgn="ctr"/>
                      <a:r>
                        <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rPr>
                        <a:t>环比</a:t>
                      </a:r>
                      <a:endPar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-31.4%</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-6.2%</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-27.0%</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r>
            </a:tbl>
          </a:graphicData>
        </a:graphic>
      </p:graphicFrame>
      <p:grpSp>
        <p:nvGrpSpPr>
          <p:cNvPr id="9" name="组合 8"/>
          <p:cNvGrpSpPr/>
          <p:nvPr/>
        </p:nvGrpSpPr>
        <p:grpSpPr>
          <a:xfrm>
            <a:off x="4828540" y="1102995"/>
            <a:ext cx="208280" cy="245745"/>
            <a:chOff x="14564" y="4939"/>
            <a:chExt cx="952" cy="1054"/>
          </a:xfrm>
          <a:solidFill>
            <a:schemeClr val="bg1"/>
          </a:solidFill>
        </p:grpSpPr>
        <p:sp>
          <p:nvSpPr>
            <p:cNvPr id="11" name="Rectangle 465"/>
            <p:cNvSpPr/>
            <p:nvPr/>
          </p:nvSpPr>
          <p:spPr>
            <a:xfrm>
              <a:off x="15134" y="5118"/>
              <a:ext cx="193" cy="63"/>
            </a:xfrm>
            <a:prstGeom prst="rect">
              <a:avLst/>
            </a:prstGeom>
            <a:grpFill/>
            <a:ln w="12700" cap="flat">
              <a:noFill/>
              <a:miter lim="400000"/>
            </a:ln>
            <a:effectLst/>
          </p:spPr>
          <p:txBody>
            <a:bodyPr wrap="square" lIns="91439" tIns="91439" rIns="91439" bIns="91439" numCol="1" anchor="t">
              <a:noAutofit/>
            </a:bodyPr>
            <a:p/>
          </p:txBody>
        </p:sp>
        <p:sp>
          <p:nvSpPr>
            <p:cNvPr id="12" name="Rectangle 466"/>
            <p:cNvSpPr/>
            <p:nvPr/>
          </p:nvSpPr>
          <p:spPr>
            <a:xfrm>
              <a:off x="15134" y="5217"/>
              <a:ext cx="193" cy="67"/>
            </a:xfrm>
            <a:prstGeom prst="rect">
              <a:avLst/>
            </a:prstGeom>
            <a:grpFill/>
            <a:ln w="12700" cap="flat">
              <a:noFill/>
              <a:miter lim="400000"/>
            </a:ln>
            <a:effectLst/>
          </p:spPr>
          <p:txBody>
            <a:bodyPr wrap="square" lIns="91439" tIns="91439" rIns="91439" bIns="91439" numCol="1" anchor="t">
              <a:noAutofit/>
            </a:bodyPr>
            <a:p/>
          </p:txBody>
        </p:sp>
        <p:sp>
          <p:nvSpPr>
            <p:cNvPr id="13" name="Freeform 467"/>
            <p:cNvSpPr/>
            <p:nvPr/>
          </p:nvSpPr>
          <p:spPr>
            <a:xfrm>
              <a:off x="15031" y="5917"/>
              <a:ext cx="404" cy="72"/>
            </a:xfrm>
            <a:custGeom>
              <a:avLst/>
              <a:gdLst/>
              <a:ahLst/>
              <a:cxnLst>
                <a:cxn ang="0">
                  <a:pos x="wd2" y="hd2"/>
                </a:cxn>
                <a:cxn ang="5400000">
                  <a:pos x="wd2" y="hd2"/>
                </a:cxn>
                <a:cxn ang="10800000">
                  <a:pos x="wd2" y="hd2"/>
                </a:cxn>
                <a:cxn ang="16200000">
                  <a:pos x="wd2" y="hd2"/>
                </a:cxn>
              </a:cxnLst>
              <a:rect l="0" t="0" r="r" b="b"/>
              <a:pathLst>
                <a:path w="21600" h="21600" extrusionOk="0">
                  <a:moveTo>
                    <a:pt x="19562" y="0"/>
                  </a:moveTo>
                  <a:cubicBezTo>
                    <a:pt x="1834" y="0"/>
                    <a:pt x="1834" y="0"/>
                    <a:pt x="1834" y="0"/>
                  </a:cubicBezTo>
                  <a:cubicBezTo>
                    <a:pt x="815" y="0"/>
                    <a:pt x="0" y="5684"/>
                    <a:pt x="0" y="11368"/>
                  </a:cubicBezTo>
                  <a:cubicBezTo>
                    <a:pt x="0" y="17053"/>
                    <a:pt x="815" y="21600"/>
                    <a:pt x="1834" y="21600"/>
                  </a:cubicBezTo>
                  <a:cubicBezTo>
                    <a:pt x="19562" y="21600"/>
                    <a:pt x="19562" y="21600"/>
                    <a:pt x="19562" y="21600"/>
                  </a:cubicBezTo>
                  <a:cubicBezTo>
                    <a:pt x="20581" y="21600"/>
                    <a:pt x="21600" y="17053"/>
                    <a:pt x="21600" y="11368"/>
                  </a:cubicBezTo>
                  <a:cubicBezTo>
                    <a:pt x="21600" y="5684"/>
                    <a:pt x="20581" y="0"/>
                    <a:pt x="19562" y="0"/>
                  </a:cubicBezTo>
                  <a:close/>
                </a:path>
              </a:pathLst>
            </a:custGeom>
            <a:grpFill/>
            <a:ln w="12700" cap="flat">
              <a:noFill/>
              <a:miter lim="400000"/>
            </a:ln>
            <a:effectLst/>
          </p:spPr>
          <p:txBody>
            <a:bodyPr wrap="square" lIns="91439" tIns="91439" rIns="91439" bIns="91439" numCol="1" anchor="t">
              <a:noAutofit/>
            </a:bodyPr>
            <a:p/>
          </p:txBody>
        </p:sp>
        <p:sp>
          <p:nvSpPr>
            <p:cNvPr id="14" name="Freeform 468"/>
            <p:cNvSpPr/>
            <p:nvPr/>
          </p:nvSpPr>
          <p:spPr>
            <a:xfrm>
              <a:off x="14564" y="4943"/>
              <a:ext cx="328" cy="260"/>
            </a:xfrm>
            <a:custGeom>
              <a:avLst/>
              <a:gdLst/>
              <a:ahLst/>
              <a:cxnLst>
                <a:cxn ang="0">
                  <a:pos x="wd2" y="hd2"/>
                </a:cxn>
                <a:cxn ang="5400000">
                  <a:pos x="wd2" y="hd2"/>
                </a:cxn>
                <a:cxn ang="10800000">
                  <a:pos x="wd2" y="hd2"/>
                </a:cxn>
                <a:cxn ang="16200000">
                  <a:pos x="wd2" y="hd2"/>
                </a:cxn>
              </a:cxnLst>
              <a:rect l="0" t="0" r="r" b="b"/>
              <a:pathLst>
                <a:path w="21600" h="21600" extrusionOk="0">
                  <a:moveTo>
                    <a:pt x="4469" y="9529"/>
                  </a:moveTo>
                  <a:cubicBezTo>
                    <a:pt x="6703" y="9529"/>
                    <a:pt x="6703" y="9529"/>
                    <a:pt x="6703" y="9529"/>
                  </a:cubicBezTo>
                  <a:cubicBezTo>
                    <a:pt x="8193" y="10165"/>
                    <a:pt x="9683" y="11435"/>
                    <a:pt x="9683" y="13341"/>
                  </a:cubicBezTo>
                  <a:cubicBezTo>
                    <a:pt x="16138" y="13341"/>
                    <a:pt x="16138" y="13341"/>
                    <a:pt x="16138" y="13341"/>
                  </a:cubicBezTo>
                  <a:cubicBezTo>
                    <a:pt x="16138" y="11118"/>
                    <a:pt x="16138" y="11118"/>
                    <a:pt x="16138" y="11118"/>
                  </a:cubicBezTo>
                  <a:cubicBezTo>
                    <a:pt x="20855" y="11118"/>
                    <a:pt x="20855" y="11118"/>
                    <a:pt x="20855" y="11118"/>
                  </a:cubicBezTo>
                  <a:cubicBezTo>
                    <a:pt x="21103" y="11118"/>
                    <a:pt x="21600" y="10482"/>
                    <a:pt x="21600" y="10165"/>
                  </a:cubicBezTo>
                  <a:cubicBezTo>
                    <a:pt x="21600" y="9529"/>
                    <a:pt x="21103" y="9212"/>
                    <a:pt x="20855" y="9212"/>
                  </a:cubicBezTo>
                  <a:cubicBezTo>
                    <a:pt x="16138" y="9212"/>
                    <a:pt x="16138" y="9212"/>
                    <a:pt x="16138" y="9212"/>
                  </a:cubicBezTo>
                  <a:cubicBezTo>
                    <a:pt x="16138" y="4129"/>
                    <a:pt x="16138" y="4129"/>
                    <a:pt x="16138" y="4129"/>
                  </a:cubicBezTo>
                  <a:cubicBezTo>
                    <a:pt x="20855" y="4129"/>
                    <a:pt x="20855" y="4129"/>
                    <a:pt x="20855" y="4129"/>
                  </a:cubicBezTo>
                  <a:cubicBezTo>
                    <a:pt x="21103" y="4129"/>
                    <a:pt x="21600" y="3812"/>
                    <a:pt x="21600" y="3176"/>
                  </a:cubicBezTo>
                  <a:cubicBezTo>
                    <a:pt x="21600" y="2541"/>
                    <a:pt x="21103" y="2224"/>
                    <a:pt x="20855" y="2224"/>
                  </a:cubicBezTo>
                  <a:cubicBezTo>
                    <a:pt x="16138" y="2224"/>
                    <a:pt x="16138" y="2224"/>
                    <a:pt x="16138" y="2224"/>
                  </a:cubicBezTo>
                  <a:cubicBezTo>
                    <a:pt x="16138" y="0"/>
                    <a:pt x="16138" y="0"/>
                    <a:pt x="16138" y="0"/>
                  </a:cubicBezTo>
                  <a:cubicBezTo>
                    <a:pt x="9683" y="0"/>
                    <a:pt x="9683" y="0"/>
                    <a:pt x="9683" y="0"/>
                  </a:cubicBezTo>
                  <a:cubicBezTo>
                    <a:pt x="9683" y="1906"/>
                    <a:pt x="8193" y="3176"/>
                    <a:pt x="6703" y="3812"/>
                  </a:cubicBezTo>
                  <a:cubicBezTo>
                    <a:pt x="2234" y="3812"/>
                    <a:pt x="2234" y="3812"/>
                    <a:pt x="2234" y="3812"/>
                  </a:cubicBezTo>
                  <a:cubicBezTo>
                    <a:pt x="993" y="3812"/>
                    <a:pt x="0" y="5082"/>
                    <a:pt x="0" y="6671"/>
                  </a:cubicBezTo>
                  <a:cubicBezTo>
                    <a:pt x="0" y="21600"/>
                    <a:pt x="0" y="21600"/>
                    <a:pt x="0" y="21600"/>
                  </a:cubicBezTo>
                  <a:cubicBezTo>
                    <a:pt x="4469" y="21600"/>
                    <a:pt x="4469" y="21600"/>
                    <a:pt x="4469" y="21600"/>
                  </a:cubicBezTo>
                  <a:lnTo>
                    <a:pt x="4469" y="9529"/>
                  </a:lnTo>
                  <a:close/>
                </a:path>
              </a:pathLst>
            </a:custGeom>
            <a:grpFill/>
            <a:ln w="12700" cap="flat">
              <a:noFill/>
              <a:miter lim="400000"/>
            </a:ln>
            <a:effectLst/>
          </p:spPr>
          <p:txBody>
            <a:bodyPr wrap="square" lIns="91439" tIns="91439" rIns="91439" bIns="91439" numCol="1" anchor="t">
              <a:noAutofit/>
            </a:bodyPr>
            <a:p/>
          </p:txBody>
        </p:sp>
        <p:sp>
          <p:nvSpPr>
            <p:cNvPr id="15" name="Freeform 469"/>
            <p:cNvSpPr/>
            <p:nvPr/>
          </p:nvSpPr>
          <p:spPr>
            <a:xfrm>
              <a:off x="14564" y="4939"/>
              <a:ext cx="952" cy="1055"/>
            </a:xfrm>
            <a:custGeom>
              <a:avLst/>
              <a:gdLst/>
              <a:ahLst/>
              <a:cxnLst>
                <a:cxn ang="0">
                  <a:pos x="wd2" y="hd2"/>
                </a:cxn>
                <a:cxn ang="5400000">
                  <a:pos x="wd2" y="hd2"/>
                </a:cxn>
                <a:cxn ang="10800000">
                  <a:pos x="wd2" y="hd2"/>
                </a:cxn>
                <a:cxn ang="16200000">
                  <a:pos x="wd2" y="hd2"/>
                </a:cxn>
              </a:cxnLst>
              <a:rect l="0" t="0" r="r" b="b"/>
              <a:pathLst>
                <a:path w="21600" h="21600" extrusionOk="0">
                  <a:moveTo>
                    <a:pt x="18760" y="0"/>
                  </a:moveTo>
                  <a:cubicBezTo>
                    <a:pt x="11531" y="0"/>
                    <a:pt x="11531" y="0"/>
                    <a:pt x="11531" y="0"/>
                  </a:cubicBezTo>
                  <a:cubicBezTo>
                    <a:pt x="9896" y="0"/>
                    <a:pt x="8606" y="1165"/>
                    <a:pt x="8606" y="2564"/>
                  </a:cubicBezTo>
                  <a:cubicBezTo>
                    <a:pt x="8606" y="10023"/>
                    <a:pt x="8606" y="10023"/>
                    <a:pt x="8606" y="10023"/>
                  </a:cubicBezTo>
                  <a:cubicBezTo>
                    <a:pt x="6971" y="10023"/>
                    <a:pt x="6971" y="10023"/>
                    <a:pt x="6971" y="10023"/>
                  </a:cubicBezTo>
                  <a:cubicBezTo>
                    <a:pt x="6540" y="10023"/>
                    <a:pt x="6196" y="10334"/>
                    <a:pt x="6196" y="10722"/>
                  </a:cubicBezTo>
                  <a:cubicBezTo>
                    <a:pt x="6196" y="18104"/>
                    <a:pt x="6196" y="18104"/>
                    <a:pt x="6196" y="18104"/>
                  </a:cubicBezTo>
                  <a:cubicBezTo>
                    <a:pt x="6196" y="19269"/>
                    <a:pt x="5163" y="20201"/>
                    <a:pt x="3873" y="20201"/>
                  </a:cubicBezTo>
                  <a:cubicBezTo>
                    <a:pt x="2582" y="20201"/>
                    <a:pt x="1549" y="19269"/>
                    <a:pt x="1549" y="18104"/>
                  </a:cubicBezTo>
                  <a:cubicBezTo>
                    <a:pt x="1549" y="6138"/>
                    <a:pt x="1549" y="6138"/>
                    <a:pt x="1549" y="6138"/>
                  </a:cubicBezTo>
                  <a:cubicBezTo>
                    <a:pt x="0" y="6138"/>
                    <a:pt x="0" y="6138"/>
                    <a:pt x="0" y="6138"/>
                  </a:cubicBezTo>
                  <a:cubicBezTo>
                    <a:pt x="0" y="18104"/>
                    <a:pt x="0" y="18104"/>
                    <a:pt x="0" y="18104"/>
                  </a:cubicBezTo>
                  <a:cubicBezTo>
                    <a:pt x="0" y="20046"/>
                    <a:pt x="1721" y="21600"/>
                    <a:pt x="3873" y="21600"/>
                  </a:cubicBezTo>
                  <a:cubicBezTo>
                    <a:pt x="6024" y="21600"/>
                    <a:pt x="7745" y="20046"/>
                    <a:pt x="7745" y="18104"/>
                  </a:cubicBezTo>
                  <a:cubicBezTo>
                    <a:pt x="7745" y="11422"/>
                    <a:pt x="7745" y="11422"/>
                    <a:pt x="7745" y="11422"/>
                  </a:cubicBezTo>
                  <a:cubicBezTo>
                    <a:pt x="8606" y="11422"/>
                    <a:pt x="8606" y="11422"/>
                    <a:pt x="8606" y="11422"/>
                  </a:cubicBezTo>
                  <a:cubicBezTo>
                    <a:pt x="8606" y="16705"/>
                    <a:pt x="8606" y="16705"/>
                    <a:pt x="8606" y="16705"/>
                  </a:cubicBezTo>
                  <a:cubicBezTo>
                    <a:pt x="8606" y="18104"/>
                    <a:pt x="9896" y="19269"/>
                    <a:pt x="11531" y="19269"/>
                  </a:cubicBezTo>
                  <a:cubicBezTo>
                    <a:pt x="18760" y="19269"/>
                    <a:pt x="18760" y="19269"/>
                    <a:pt x="18760" y="19269"/>
                  </a:cubicBezTo>
                  <a:cubicBezTo>
                    <a:pt x="20309" y="19269"/>
                    <a:pt x="21600" y="18104"/>
                    <a:pt x="21600" y="16705"/>
                  </a:cubicBezTo>
                  <a:cubicBezTo>
                    <a:pt x="21600" y="2564"/>
                    <a:pt x="21600" y="2564"/>
                    <a:pt x="21600" y="2564"/>
                  </a:cubicBezTo>
                  <a:cubicBezTo>
                    <a:pt x="21600" y="1165"/>
                    <a:pt x="20309" y="0"/>
                    <a:pt x="18760" y="0"/>
                  </a:cubicBezTo>
                  <a:close/>
                  <a:moveTo>
                    <a:pt x="16178" y="16550"/>
                  </a:moveTo>
                  <a:cubicBezTo>
                    <a:pt x="14802" y="17793"/>
                    <a:pt x="14802" y="17793"/>
                    <a:pt x="14802" y="17793"/>
                  </a:cubicBezTo>
                  <a:cubicBezTo>
                    <a:pt x="14371" y="16161"/>
                    <a:pt x="14371" y="16161"/>
                    <a:pt x="14371" y="16161"/>
                  </a:cubicBezTo>
                  <a:cubicBezTo>
                    <a:pt x="14888" y="16705"/>
                    <a:pt x="14888" y="16705"/>
                    <a:pt x="14888" y="16705"/>
                  </a:cubicBezTo>
                  <a:cubicBezTo>
                    <a:pt x="15404" y="14840"/>
                    <a:pt x="15404" y="14840"/>
                    <a:pt x="15404" y="14840"/>
                  </a:cubicBezTo>
                  <a:cubicBezTo>
                    <a:pt x="13597" y="15384"/>
                    <a:pt x="13597" y="15384"/>
                    <a:pt x="13597" y="15384"/>
                  </a:cubicBezTo>
                  <a:cubicBezTo>
                    <a:pt x="14629" y="12121"/>
                    <a:pt x="14629" y="12121"/>
                    <a:pt x="14629" y="12121"/>
                  </a:cubicBezTo>
                  <a:cubicBezTo>
                    <a:pt x="15662" y="12121"/>
                    <a:pt x="15662" y="12121"/>
                    <a:pt x="15662" y="12121"/>
                  </a:cubicBezTo>
                  <a:cubicBezTo>
                    <a:pt x="14543" y="14685"/>
                    <a:pt x="14543" y="14685"/>
                    <a:pt x="14543" y="14685"/>
                  </a:cubicBezTo>
                  <a:cubicBezTo>
                    <a:pt x="16609" y="14219"/>
                    <a:pt x="16609" y="14219"/>
                    <a:pt x="16609" y="14219"/>
                  </a:cubicBezTo>
                  <a:cubicBezTo>
                    <a:pt x="15404" y="16860"/>
                    <a:pt x="15404" y="16860"/>
                    <a:pt x="15404" y="16860"/>
                  </a:cubicBezTo>
                  <a:lnTo>
                    <a:pt x="16178" y="16550"/>
                  </a:lnTo>
                  <a:close/>
                  <a:moveTo>
                    <a:pt x="18760" y="10256"/>
                  </a:moveTo>
                  <a:cubicBezTo>
                    <a:pt x="18760" y="10645"/>
                    <a:pt x="18416" y="10955"/>
                    <a:pt x="17986" y="10955"/>
                  </a:cubicBezTo>
                  <a:cubicBezTo>
                    <a:pt x="12306" y="10955"/>
                    <a:pt x="12306" y="10955"/>
                    <a:pt x="12306" y="10955"/>
                  </a:cubicBezTo>
                  <a:cubicBezTo>
                    <a:pt x="11876" y="10955"/>
                    <a:pt x="11445" y="10645"/>
                    <a:pt x="11445" y="10256"/>
                  </a:cubicBezTo>
                  <a:cubicBezTo>
                    <a:pt x="11445" y="3030"/>
                    <a:pt x="11445" y="3030"/>
                    <a:pt x="11445" y="3030"/>
                  </a:cubicBezTo>
                  <a:cubicBezTo>
                    <a:pt x="11445" y="2642"/>
                    <a:pt x="11876" y="2331"/>
                    <a:pt x="12306" y="2331"/>
                  </a:cubicBezTo>
                  <a:cubicBezTo>
                    <a:pt x="17986" y="2331"/>
                    <a:pt x="17986" y="2331"/>
                    <a:pt x="17986" y="2331"/>
                  </a:cubicBezTo>
                  <a:cubicBezTo>
                    <a:pt x="18416" y="2331"/>
                    <a:pt x="18760" y="2642"/>
                    <a:pt x="18760" y="3030"/>
                  </a:cubicBezTo>
                  <a:lnTo>
                    <a:pt x="18760" y="10256"/>
                  </a:lnTo>
                  <a:close/>
                </a:path>
              </a:pathLst>
            </a:custGeom>
            <a:grpFill/>
            <a:ln w="12700" cap="flat">
              <a:noFill/>
              <a:miter lim="400000"/>
            </a:ln>
            <a:effectLst/>
          </p:spPr>
          <p:txBody>
            <a:bodyPr wrap="square" lIns="91439" tIns="91439" rIns="91439" bIns="91439" numCol="1" anchor="t">
              <a:noAutofit/>
            </a:bodyPr>
            <a:p/>
          </p:txBody>
        </p:sp>
      </p:grpSp>
      <p:grpSp>
        <p:nvGrpSpPr>
          <p:cNvPr id="16" name="Group 287"/>
          <p:cNvGrpSpPr/>
          <p:nvPr/>
        </p:nvGrpSpPr>
        <p:grpSpPr>
          <a:xfrm rot="16200000">
            <a:off x="4280535" y="1159510"/>
            <a:ext cx="243205" cy="129540"/>
            <a:chOff x="5599113" y="798513"/>
            <a:chExt cx="292100" cy="163513"/>
          </a:xfrm>
          <a:solidFill>
            <a:srgbClr val="FFFFFF"/>
          </a:solidFill>
        </p:grpSpPr>
        <p:sp>
          <p:nvSpPr>
            <p:cNvPr id="17" name="Freeform 169"/>
            <p:cNvSpPr>
              <a:spLocks noEditPoints="1"/>
            </p:cNvSpPr>
            <p:nvPr/>
          </p:nvSpPr>
          <p:spPr bwMode="auto">
            <a:xfrm>
              <a:off x="5599113" y="798513"/>
              <a:ext cx="292100" cy="163513"/>
            </a:xfrm>
            <a:custGeom>
              <a:avLst/>
              <a:gdLst/>
              <a:ahLst/>
              <a:cxnLst>
                <a:cxn ang="0">
                  <a:pos x="172" y="35"/>
                </a:cxn>
                <a:cxn ang="0">
                  <a:pos x="172" y="0"/>
                </a:cxn>
                <a:cxn ang="0">
                  <a:pos x="0" y="0"/>
                </a:cxn>
                <a:cxn ang="0">
                  <a:pos x="0" y="103"/>
                </a:cxn>
                <a:cxn ang="0">
                  <a:pos x="172" y="103"/>
                </a:cxn>
                <a:cxn ang="0">
                  <a:pos x="172" y="81"/>
                </a:cxn>
                <a:cxn ang="0">
                  <a:pos x="184" y="81"/>
                </a:cxn>
                <a:cxn ang="0">
                  <a:pos x="184" y="35"/>
                </a:cxn>
                <a:cxn ang="0">
                  <a:pos x="172" y="35"/>
                </a:cxn>
                <a:cxn ang="0">
                  <a:pos x="149" y="81"/>
                </a:cxn>
                <a:cxn ang="0">
                  <a:pos x="22" y="81"/>
                </a:cxn>
                <a:cxn ang="0">
                  <a:pos x="22" y="22"/>
                </a:cxn>
                <a:cxn ang="0">
                  <a:pos x="149" y="22"/>
                </a:cxn>
                <a:cxn ang="0">
                  <a:pos x="149" y="81"/>
                </a:cxn>
              </a:cxnLst>
              <a:rect l="0" t="0" r="r" b="b"/>
              <a:pathLst>
                <a:path w="184" h="103">
                  <a:moveTo>
                    <a:pt x="172" y="35"/>
                  </a:moveTo>
                  <a:lnTo>
                    <a:pt x="172" y="0"/>
                  </a:lnTo>
                  <a:lnTo>
                    <a:pt x="0" y="0"/>
                  </a:lnTo>
                  <a:lnTo>
                    <a:pt x="0" y="103"/>
                  </a:lnTo>
                  <a:lnTo>
                    <a:pt x="172" y="103"/>
                  </a:lnTo>
                  <a:lnTo>
                    <a:pt x="172" y="81"/>
                  </a:lnTo>
                  <a:lnTo>
                    <a:pt x="184" y="81"/>
                  </a:lnTo>
                  <a:lnTo>
                    <a:pt x="184" y="35"/>
                  </a:lnTo>
                  <a:lnTo>
                    <a:pt x="172" y="35"/>
                  </a:lnTo>
                  <a:close/>
                  <a:moveTo>
                    <a:pt x="149" y="81"/>
                  </a:moveTo>
                  <a:lnTo>
                    <a:pt x="22" y="81"/>
                  </a:lnTo>
                  <a:lnTo>
                    <a:pt x="22" y="22"/>
                  </a:lnTo>
                  <a:lnTo>
                    <a:pt x="149" y="22"/>
                  </a:lnTo>
                  <a:lnTo>
                    <a:pt x="149" y="81"/>
                  </a:lnTo>
                  <a:close/>
                </a:path>
              </a:pathLst>
            </a:custGeom>
            <a:grpFill/>
            <a:ln w="9525">
              <a:noFill/>
              <a:round/>
            </a:ln>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8" name="Freeform 170"/>
            <p:cNvSpPr/>
            <p:nvPr/>
          </p:nvSpPr>
          <p:spPr bwMode="auto">
            <a:xfrm>
              <a:off x="5651501" y="854075"/>
              <a:ext cx="166688" cy="52388"/>
            </a:xfrm>
            <a:custGeom>
              <a:avLst/>
              <a:gdLst/>
              <a:ahLst/>
              <a:cxnLst>
                <a:cxn ang="0">
                  <a:pos x="59" y="33"/>
                </a:cxn>
                <a:cxn ang="0">
                  <a:pos x="105" y="0"/>
                </a:cxn>
                <a:cxn ang="0">
                  <a:pos x="59" y="11"/>
                </a:cxn>
                <a:cxn ang="0">
                  <a:pos x="47" y="0"/>
                </a:cxn>
                <a:cxn ang="0">
                  <a:pos x="0" y="33"/>
                </a:cxn>
                <a:cxn ang="0">
                  <a:pos x="47" y="22"/>
                </a:cxn>
                <a:cxn ang="0">
                  <a:pos x="59" y="33"/>
                </a:cxn>
              </a:cxnLst>
              <a:rect l="0" t="0" r="r" b="b"/>
              <a:pathLst>
                <a:path w="105" h="33">
                  <a:moveTo>
                    <a:pt x="59" y="33"/>
                  </a:moveTo>
                  <a:lnTo>
                    <a:pt x="105" y="0"/>
                  </a:lnTo>
                  <a:lnTo>
                    <a:pt x="59" y="11"/>
                  </a:lnTo>
                  <a:lnTo>
                    <a:pt x="47" y="0"/>
                  </a:lnTo>
                  <a:lnTo>
                    <a:pt x="0" y="33"/>
                  </a:lnTo>
                  <a:lnTo>
                    <a:pt x="47" y="22"/>
                  </a:lnTo>
                  <a:lnTo>
                    <a:pt x="59" y="33"/>
                  </a:lnTo>
                  <a:close/>
                </a:path>
              </a:pathLst>
            </a:custGeom>
            <a:grpFill/>
            <a:ln w="9525">
              <a:noFill/>
              <a:round/>
            </a:ln>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aphicFrame>
        <p:nvGraphicFramePr>
          <p:cNvPr id="19" name="表格 18"/>
          <p:cNvGraphicFramePr>
            <a:graphicFrameLocks noGrp="1"/>
          </p:cNvGraphicFramePr>
          <p:nvPr>
            <p:custDataLst>
              <p:tags r:id="rId3"/>
            </p:custDataLst>
          </p:nvPr>
        </p:nvGraphicFramePr>
        <p:xfrm>
          <a:off x="6155901" y="915967"/>
          <a:ext cx="2394585" cy="3879215"/>
        </p:xfrm>
        <a:graphic>
          <a:graphicData uri="http://schemas.openxmlformats.org/drawingml/2006/table">
            <a:tbl>
              <a:tblPr firstRow="1" bandRow="1">
                <a:effectLst/>
                <a:tableStyleId>{5940675A-B579-460E-94D1-54222C63F5DA}</a:tableStyleId>
              </a:tblPr>
              <a:tblGrid>
                <a:gridCol w="702945"/>
                <a:gridCol w="545465"/>
                <a:gridCol w="519430"/>
                <a:gridCol w="626745"/>
              </a:tblGrid>
              <a:tr h="490220">
                <a:tc>
                  <a:txBody>
                    <a:bodyPr/>
                    <a:p>
                      <a:pPr algn="l"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销量</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l" fontAlgn="ctr"/>
                      <a:r>
                        <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单位：万辆</a:t>
                      </a:r>
                      <a:r>
                        <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altLang="zh-CN" sz="600" b="0"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r>
                        <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BEV</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r>
                        <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PHEV</a:t>
                      </a: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endParaRPr lang="en-US" altLang="zh-CN"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c>
                  <a:txBody>
                    <a:bodyPr/>
                    <a:p>
                      <a:pPr algn="ctr" fontAlgn="ctr"/>
                      <a:r>
                        <a:rPr lang="en-US" altLang="zh-CN" sz="1000" b="1"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NEV</a:t>
                      </a:r>
                      <a:endParaRPr lang="en-US" altLang="zh-CN" sz="1000" b="1"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p>
                      <a:pPr algn="ctr" fontAlgn="ctr"/>
                      <a:r>
                        <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rPr>
                        <a:t>合计</a:t>
                      </a:r>
                      <a:endParaRPr lang="zh-CN" altLang="en-US" sz="1000" b="1" i="0" u="none" strike="noStrike" dirty="0">
                        <a:solidFill>
                          <a:sysClr val="window" lastClr="FFFFFF"/>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6" marR="9526" marT="9525"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A4C5"/>
                    </a:solidFill>
                  </a:tcPr>
                </a:tc>
              </a:tr>
              <a:tr h="416560">
                <a:tc>
                  <a:txBody>
                    <a:bodyPr/>
                    <a:p>
                      <a:pPr algn="l" fontAlgn="ct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33.3</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7.9</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41.2</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5290">
                <a:tc>
                  <a:txBody>
                    <a:bodyPr/>
                    <a:p>
                      <a:pPr algn="l" fontAlgn="ct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月份</a:t>
                      </a:r>
                      <a:endParaRPr lang="zh-CN" altLang="en-US" sz="1000" b="0" u="none" strike="noStrike" kern="12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42.3</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8.2</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50.5</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7195">
                <a:tc>
                  <a:txBody>
                    <a:bodyPr/>
                    <a:p>
                      <a:pPr algn="l" fontAlgn="ctr"/>
                      <a:r>
                        <a:rPr lang="zh-CN" altLang="en-US" sz="1000" b="0" u="none" strike="noStrike" kern="1200">
                          <a:solidFill>
                            <a:schemeClr val="tx1">
                              <a:lumMod val="75000"/>
                              <a:lumOff val="25000"/>
                            </a:schemeClr>
                          </a:solidFill>
                          <a:effectLst/>
                          <a:latin typeface="微软雅黑" panose="020B0503020204020204" pitchFamily="34" charset="-122"/>
                          <a:ea typeface="微软雅黑" panose="020B0503020204020204" pitchFamily="34" charset="-122"/>
                          <a:cs typeface="Arial" panose="020B0604020202020204" pitchFamily="34" charset="0"/>
                        </a:rPr>
                        <a:t>同期</a:t>
                      </a:r>
                      <a:endParaRPr lang="zh-CN" altLang="en-US" sz="1000" b="0" u="none" strike="noStrike" kern="1200">
                        <a:solidFill>
                          <a:schemeClr val="tx1">
                            <a:lumMod val="75000"/>
                            <a:lumOff val="25000"/>
                          </a:schemeClr>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14.5</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2.6</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p>
                      <a:pPr indent="0" algn="r">
                        <a:buNone/>
                      </a:pPr>
                      <a:r>
                        <a:rPr lang="en-US" sz="1000" b="0">
                          <a:solidFill>
                            <a:srgbClr val="000000"/>
                          </a:solidFill>
                          <a:latin typeface="Arial" panose="020B0604020202020204" pitchFamily="34" charset="0"/>
                          <a:cs typeface="Arial" panose="020B0604020202020204" pitchFamily="34" charset="0"/>
                        </a:rPr>
                        <a:t>17.1</a:t>
                      </a:r>
                      <a:endParaRPr lang="en-US" altLang="en-US" sz="1000" b="0">
                        <a:solidFill>
                          <a:srgbClr val="000000"/>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417195">
                <a:tc>
                  <a:txBody>
                    <a:bodyPr/>
                    <a:p>
                      <a:pPr algn="l" fontAlgn="ctr"/>
                      <a:r>
                        <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rPr>
                        <a:t>同比</a:t>
                      </a:r>
                      <a:endPar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130.4%</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202.1%</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141.4%</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r>
              <a:tr h="415925">
                <a:tc>
                  <a:txBody>
                    <a:bodyPr/>
                    <a:p>
                      <a:pPr algn="l" fontAlgn="ctr"/>
                      <a:r>
                        <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rPr>
                        <a:t>环比</a:t>
                      </a:r>
                      <a:endParaRPr lang="zh-CN" altLang="en-US" sz="1000" b="1" u="none" strike="noStrike" kern="1200">
                        <a:solidFill>
                          <a:srgbClr val="00A4C5"/>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-21.2%</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-4.3%</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c>
                  <a:txBody>
                    <a:bodyPr/>
                    <a:p>
                      <a:pPr indent="0" algn="r">
                        <a:buNone/>
                      </a:pPr>
                      <a:r>
                        <a:rPr lang="en-US" sz="1000" b="1">
                          <a:solidFill>
                            <a:srgbClr val="00A4C5"/>
                          </a:solidFill>
                          <a:latin typeface="Arial" panose="020B0604020202020204" pitchFamily="34" charset="0"/>
                          <a:cs typeface="Arial" panose="020B0604020202020204" pitchFamily="34" charset="0"/>
                        </a:rPr>
                        <a:t>-18.5%</a:t>
                      </a:r>
                      <a:endParaRPr lang="en-US" altLang="en-US" sz="1000" b="1">
                        <a:solidFill>
                          <a:srgbClr val="00A4C5"/>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0F7FA"/>
                    </a:solidFill>
                  </a:tcPr>
                </a:tc>
              </a:tr>
            </a:tbl>
          </a:graphicData>
        </a:graphic>
      </p:graphicFrame>
      <p:grpSp>
        <p:nvGrpSpPr>
          <p:cNvPr id="20" name="组合 19"/>
          <p:cNvGrpSpPr/>
          <p:nvPr/>
        </p:nvGrpSpPr>
        <p:grpSpPr>
          <a:xfrm>
            <a:off x="7552690" y="1102995"/>
            <a:ext cx="208280" cy="245745"/>
            <a:chOff x="14564" y="4939"/>
            <a:chExt cx="952" cy="1054"/>
          </a:xfrm>
          <a:solidFill>
            <a:schemeClr val="bg1"/>
          </a:solidFill>
        </p:grpSpPr>
        <p:sp>
          <p:nvSpPr>
            <p:cNvPr id="21" name="Rectangle 465"/>
            <p:cNvSpPr/>
            <p:nvPr/>
          </p:nvSpPr>
          <p:spPr>
            <a:xfrm>
              <a:off x="15134" y="5118"/>
              <a:ext cx="193" cy="63"/>
            </a:xfrm>
            <a:prstGeom prst="rect">
              <a:avLst/>
            </a:prstGeom>
            <a:grpFill/>
            <a:ln w="12700" cap="flat">
              <a:noFill/>
              <a:miter lim="400000"/>
            </a:ln>
            <a:effectLst/>
          </p:spPr>
          <p:txBody>
            <a:bodyPr wrap="square" lIns="91439" tIns="91439" rIns="91439" bIns="91439" numCol="1" anchor="t">
              <a:noAutofit/>
            </a:bodyPr>
            <a:p/>
          </p:txBody>
        </p:sp>
        <p:sp>
          <p:nvSpPr>
            <p:cNvPr id="22" name="Rectangle 466"/>
            <p:cNvSpPr/>
            <p:nvPr/>
          </p:nvSpPr>
          <p:spPr>
            <a:xfrm>
              <a:off x="15134" y="5217"/>
              <a:ext cx="193" cy="67"/>
            </a:xfrm>
            <a:prstGeom prst="rect">
              <a:avLst/>
            </a:prstGeom>
            <a:grpFill/>
            <a:ln w="12700" cap="flat">
              <a:noFill/>
              <a:miter lim="400000"/>
            </a:ln>
            <a:effectLst/>
          </p:spPr>
          <p:txBody>
            <a:bodyPr wrap="square" lIns="91439" tIns="91439" rIns="91439" bIns="91439" numCol="1" anchor="t">
              <a:noAutofit/>
            </a:bodyPr>
            <a:p/>
          </p:txBody>
        </p:sp>
        <p:sp>
          <p:nvSpPr>
            <p:cNvPr id="23" name="Freeform 467"/>
            <p:cNvSpPr/>
            <p:nvPr/>
          </p:nvSpPr>
          <p:spPr>
            <a:xfrm>
              <a:off x="15031" y="5917"/>
              <a:ext cx="404" cy="72"/>
            </a:xfrm>
            <a:custGeom>
              <a:avLst/>
              <a:gdLst/>
              <a:ahLst/>
              <a:cxnLst>
                <a:cxn ang="0">
                  <a:pos x="wd2" y="hd2"/>
                </a:cxn>
                <a:cxn ang="5400000">
                  <a:pos x="wd2" y="hd2"/>
                </a:cxn>
                <a:cxn ang="10800000">
                  <a:pos x="wd2" y="hd2"/>
                </a:cxn>
                <a:cxn ang="16200000">
                  <a:pos x="wd2" y="hd2"/>
                </a:cxn>
              </a:cxnLst>
              <a:rect l="0" t="0" r="r" b="b"/>
              <a:pathLst>
                <a:path w="21600" h="21600" extrusionOk="0">
                  <a:moveTo>
                    <a:pt x="19562" y="0"/>
                  </a:moveTo>
                  <a:cubicBezTo>
                    <a:pt x="1834" y="0"/>
                    <a:pt x="1834" y="0"/>
                    <a:pt x="1834" y="0"/>
                  </a:cubicBezTo>
                  <a:cubicBezTo>
                    <a:pt x="815" y="0"/>
                    <a:pt x="0" y="5684"/>
                    <a:pt x="0" y="11368"/>
                  </a:cubicBezTo>
                  <a:cubicBezTo>
                    <a:pt x="0" y="17053"/>
                    <a:pt x="815" y="21600"/>
                    <a:pt x="1834" y="21600"/>
                  </a:cubicBezTo>
                  <a:cubicBezTo>
                    <a:pt x="19562" y="21600"/>
                    <a:pt x="19562" y="21600"/>
                    <a:pt x="19562" y="21600"/>
                  </a:cubicBezTo>
                  <a:cubicBezTo>
                    <a:pt x="20581" y="21600"/>
                    <a:pt x="21600" y="17053"/>
                    <a:pt x="21600" y="11368"/>
                  </a:cubicBezTo>
                  <a:cubicBezTo>
                    <a:pt x="21600" y="5684"/>
                    <a:pt x="20581" y="0"/>
                    <a:pt x="19562" y="0"/>
                  </a:cubicBezTo>
                  <a:close/>
                </a:path>
              </a:pathLst>
            </a:custGeom>
            <a:grpFill/>
            <a:ln w="12700" cap="flat">
              <a:noFill/>
              <a:miter lim="400000"/>
            </a:ln>
            <a:effectLst/>
          </p:spPr>
          <p:txBody>
            <a:bodyPr wrap="square" lIns="91439" tIns="91439" rIns="91439" bIns="91439" numCol="1" anchor="t">
              <a:noAutofit/>
            </a:bodyPr>
            <a:p/>
          </p:txBody>
        </p:sp>
        <p:sp>
          <p:nvSpPr>
            <p:cNvPr id="24" name="Freeform 468"/>
            <p:cNvSpPr/>
            <p:nvPr/>
          </p:nvSpPr>
          <p:spPr>
            <a:xfrm>
              <a:off x="14564" y="4943"/>
              <a:ext cx="328" cy="260"/>
            </a:xfrm>
            <a:custGeom>
              <a:avLst/>
              <a:gdLst/>
              <a:ahLst/>
              <a:cxnLst>
                <a:cxn ang="0">
                  <a:pos x="wd2" y="hd2"/>
                </a:cxn>
                <a:cxn ang="5400000">
                  <a:pos x="wd2" y="hd2"/>
                </a:cxn>
                <a:cxn ang="10800000">
                  <a:pos x="wd2" y="hd2"/>
                </a:cxn>
                <a:cxn ang="16200000">
                  <a:pos x="wd2" y="hd2"/>
                </a:cxn>
              </a:cxnLst>
              <a:rect l="0" t="0" r="r" b="b"/>
              <a:pathLst>
                <a:path w="21600" h="21600" extrusionOk="0">
                  <a:moveTo>
                    <a:pt x="4469" y="9529"/>
                  </a:moveTo>
                  <a:cubicBezTo>
                    <a:pt x="6703" y="9529"/>
                    <a:pt x="6703" y="9529"/>
                    <a:pt x="6703" y="9529"/>
                  </a:cubicBezTo>
                  <a:cubicBezTo>
                    <a:pt x="8193" y="10165"/>
                    <a:pt x="9683" y="11435"/>
                    <a:pt x="9683" y="13341"/>
                  </a:cubicBezTo>
                  <a:cubicBezTo>
                    <a:pt x="16138" y="13341"/>
                    <a:pt x="16138" y="13341"/>
                    <a:pt x="16138" y="13341"/>
                  </a:cubicBezTo>
                  <a:cubicBezTo>
                    <a:pt x="16138" y="11118"/>
                    <a:pt x="16138" y="11118"/>
                    <a:pt x="16138" y="11118"/>
                  </a:cubicBezTo>
                  <a:cubicBezTo>
                    <a:pt x="20855" y="11118"/>
                    <a:pt x="20855" y="11118"/>
                    <a:pt x="20855" y="11118"/>
                  </a:cubicBezTo>
                  <a:cubicBezTo>
                    <a:pt x="21103" y="11118"/>
                    <a:pt x="21600" y="10482"/>
                    <a:pt x="21600" y="10165"/>
                  </a:cubicBezTo>
                  <a:cubicBezTo>
                    <a:pt x="21600" y="9529"/>
                    <a:pt x="21103" y="9212"/>
                    <a:pt x="20855" y="9212"/>
                  </a:cubicBezTo>
                  <a:cubicBezTo>
                    <a:pt x="16138" y="9212"/>
                    <a:pt x="16138" y="9212"/>
                    <a:pt x="16138" y="9212"/>
                  </a:cubicBezTo>
                  <a:cubicBezTo>
                    <a:pt x="16138" y="4129"/>
                    <a:pt x="16138" y="4129"/>
                    <a:pt x="16138" y="4129"/>
                  </a:cubicBezTo>
                  <a:cubicBezTo>
                    <a:pt x="20855" y="4129"/>
                    <a:pt x="20855" y="4129"/>
                    <a:pt x="20855" y="4129"/>
                  </a:cubicBezTo>
                  <a:cubicBezTo>
                    <a:pt x="21103" y="4129"/>
                    <a:pt x="21600" y="3812"/>
                    <a:pt x="21600" y="3176"/>
                  </a:cubicBezTo>
                  <a:cubicBezTo>
                    <a:pt x="21600" y="2541"/>
                    <a:pt x="21103" y="2224"/>
                    <a:pt x="20855" y="2224"/>
                  </a:cubicBezTo>
                  <a:cubicBezTo>
                    <a:pt x="16138" y="2224"/>
                    <a:pt x="16138" y="2224"/>
                    <a:pt x="16138" y="2224"/>
                  </a:cubicBezTo>
                  <a:cubicBezTo>
                    <a:pt x="16138" y="0"/>
                    <a:pt x="16138" y="0"/>
                    <a:pt x="16138" y="0"/>
                  </a:cubicBezTo>
                  <a:cubicBezTo>
                    <a:pt x="9683" y="0"/>
                    <a:pt x="9683" y="0"/>
                    <a:pt x="9683" y="0"/>
                  </a:cubicBezTo>
                  <a:cubicBezTo>
                    <a:pt x="9683" y="1906"/>
                    <a:pt x="8193" y="3176"/>
                    <a:pt x="6703" y="3812"/>
                  </a:cubicBezTo>
                  <a:cubicBezTo>
                    <a:pt x="2234" y="3812"/>
                    <a:pt x="2234" y="3812"/>
                    <a:pt x="2234" y="3812"/>
                  </a:cubicBezTo>
                  <a:cubicBezTo>
                    <a:pt x="993" y="3812"/>
                    <a:pt x="0" y="5082"/>
                    <a:pt x="0" y="6671"/>
                  </a:cubicBezTo>
                  <a:cubicBezTo>
                    <a:pt x="0" y="21600"/>
                    <a:pt x="0" y="21600"/>
                    <a:pt x="0" y="21600"/>
                  </a:cubicBezTo>
                  <a:cubicBezTo>
                    <a:pt x="4469" y="21600"/>
                    <a:pt x="4469" y="21600"/>
                    <a:pt x="4469" y="21600"/>
                  </a:cubicBezTo>
                  <a:lnTo>
                    <a:pt x="4469" y="9529"/>
                  </a:lnTo>
                  <a:close/>
                </a:path>
              </a:pathLst>
            </a:custGeom>
            <a:grpFill/>
            <a:ln w="12700" cap="flat">
              <a:noFill/>
              <a:miter lim="400000"/>
            </a:ln>
            <a:effectLst/>
          </p:spPr>
          <p:txBody>
            <a:bodyPr wrap="square" lIns="91439" tIns="91439" rIns="91439" bIns="91439" numCol="1" anchor="t">
              <a:noAutofit/>
            </a:bodyPr>
            <a:p/>
          </p:txBody>
        </p:sp>
        <p:sp>
          <p:nvSpPr>
            <p:cNvPr id="25" name="Freeform 469"/>
            <p:cNvSpPr/>
            <p:nvPr/>
          </p:nvSpPr>
          <p:spPr>
            <a:xfrm>
              <a:off x="14564" y="4939"/>
              <a:ext cx="952" cy="1055"/>
            </a:xfrm>
            <a:custGeom>
              <a:avLst/>
              <a:gdLst/>
              <a:ahLst/>
              <a:cxnLst>
                <a:cxn ang="0">
                  <a:pos x="wd2" y="hd2"/>
                </a:cxn>
                <a:cxn ang="5400000">
                  <a:pos x="wd2" y="hd2"/>
                </a:cxn>
                <a:cxn ang="10800000">
                  <a:pos x="wd2" y="hd2"/>
                </a:cxn>
                <a:cxn ang="16200000">
                  <a:pos x="wd2" y="hd2"/>
                </a:cxn>
              </a:cxnLst>
              <a:rect l="0" t="0" r="r" b="b"/>
              <a:pathLst>
                <a:path w="21600" h="21600" extrusionOk="0">
                  <a:moveTo>
                    <a:pt x="18760" y="0"/>
                  </a:moveTo>
                  <a:cubicBezTo>
                    <a:pt x="11531" y="0"/>
                    <a:pt x="11531" y="0"/>
                    <a:pt x="11531" y="0"/>
                  </a:cubicBezTo>
                  <a:cubicBezTo>
                    <a:pt x="9896" y="0"/>
                    <a:pt x="8606" y="1165"/>
                    <a:pt x="8606" y="2564"/>
                  </a:cubicBezTo>
                  <a:cubicBezTo>
                    <a:pt x="8606" y="10023"/>
                    <a:pt x="8606" y="10023"/>
                    <a:pt x="8606" y="10023"/>
                  </a:cubicBezTo>
                  <a:cubicBezTo>
                    <a:pt x="6971" y="10023"/>
                    <a:pt x="6971" y="10023"/>
                    <a:pt x="6971" y="10023"/>
                  </a:cubicBezTo>
                  <a:cubicBezTo>
                    <a:pt x="6540" y="10023"/>
                    <a:pt x="6196" y="10334"/>
                    <a:pt x="6196" y="10722"/>
                  </a:cubicBezTo>
                  <a:cubicBezTo>
                    <a:pt x="6196" y="18104"/>
                    <a:pt x="6196" y="18104"/>
                    <a:pt x="6196" y="18104"/>
                  </a:cubicBezTo>
                  <a:cubicBezTo>
                    <a:pt x="6196" y="19269"/>
                    <a:pt x="5163" y="20201"/>
                    <a:pt x="3873" y="20201"/>
                  </a:cubicBezTo>
                  <a:cubicBezTo>
                    <a:pt x="2582" y="20201"/>
                    <a:pt x="1549" y="19269"/>
                    <a:pt x="1549" y="18104"/>
                  </a:cubicBezTo>
                  <a:cubicBezTo>
                    <a:pt x="1549" y="6138"/>
                    <a:pt x="1549" y="6138"/>
                    <a:pt x="1549" y="6138"/>
                  </a:cubicBezTo>
                  <a:cubicBezTo>
                    <a:pt x="0" y="6138"/>
                    <a:pt x="0" y="6138"/>
                    <a:pt x="0" y="6138"/>
                  </a:cubicBezTo>
                  <a:cubicBezTo>
                    <a:pt x="0" y="18104"/>
                    <a:pt x="0" y="18104"/>
                    <a:pt x="0" y="18104"/>
                  </a:cubicBezTo>
                  <a:cubicBezTo>
                    <a:pt x="0" y="20046"/>
                    <a:pt x="1721" y="21600"/>
                    <a:pt x="3873" y="21600"/>
                  </a:cubicBezTo>
                  <a:cubicBezTo>
                    <a:pt x="6024" y="21600"/>
                    <a:pt x="7745" y="20046"/>
                    <a:pt x="7745" y="18104"/>
                  </a:cubicBezTo>
                  <a:cubicBezTo>
                    <a:pt x="7745" y="11422"/>
                    <a:pt x="7745" y="11422"/>
                    <a:pt x="7745" y="11422"/>
                  </a:cubicBezTo>
                  <a:cubicBezTo>
                    <a:pt x="8606" y="11422"/>
                    <a:pt x="8606" y="11422"/>
                    <a:pt x="8606" y="11422"/>
                  </a:cubicBezTo>
                  <a:cubicBezTo>
                    <a:pt x="8606" y="16705"/>
                    <a:pt x="8606" y="16705"/>
                    <a:pt x="8606" y="16705"/>
                  </a:cubicBezTo>
                  <a:cubicBezTo>
                    <a:pt x="8606" y="18104"/>
                    <a:pt x="9896" y="19269"/>
                    <a:pt x="11531" y="19269"/>
                  </a:cubicBezTo>
                  <a:cubicBezTo>
                    <a:pt x="18760" y="19269"/>
                    <a:pt x="18760" y="19269"/>
                    <a:pt x="18760" y="19269"/>
                  </a:cubicBezTo>
                  <a:cubicBezTo>
                    <a:pt x="20309" y="19269"/>
                    <a:pt x="21600" y="18104"/>
                    <a:pt x="21600" y="16705"/>
                  </a:cubicBezTo>
                  <a:cubicBezTo>
                    <a:pt x="21600" y="2564"/>
                    <a:pt x="21600" y="2564"/>
                    <a:pt x="21600" y="2564"/>
                  </a:cubicBezTo>
                  <a:cubicBezTo>
                    <a:pt x="21600" y="1165"/>
                    <a:pt x="20309" y="0"/>
                    <a:pt x="18760" y="0"/>
                  </a:cubicBezTo>
                  <a:close/>
                  <a:moveTo>
                    <a:pt x="16178" y="16550"/>
                  </a:moveTo>
                  <a:cubicBezTo>
                    <a:pt x="14802" y="17793"/>
                    <a:pt x="14802" y="17793"/>
                    <a:pt x="14802" y="17793"/>
                  </a:cubicBezTo>
                  <a:cubicBezTo>
                    <a:pt x="14371" y="16161"/>
                    <a:pt x="14371" y="16161"/>
                    <a:pt x="14371" y="16161"/>
                  </a:cubicBezTo>
                  <a:cubicBezTo>
                    <a:pt x="14888" y="16705"/>
                    <a:pt x="14888" y="16705"/>
                    <a:pt x="14888" y="16705"/>
                  </a:cubicBezTo>
                  <a:cubicBezTo>
                    <a:pt x="15404" y="14840"/>
                    <a:pt x="15404" y="14840"/>
                    <a:pt x="15404" y="14840"/>
                  </a:cubicBezTo>
                  <a:cubicBezTo>
                    <a:pt x="13597" y="15384"/>
                    <a:pt x="13597" y="15384"/>
                    <a:pt x="13597" y="15384"/>
                  </a:cubicBezTo>
                  <a:cubicBezTo>
                    <a:pt x="14629" y="12121"/>
                    <a:pt x="14629" y="12121"/>
                    <a:pt x="14629" y="12121"/>
                  </a:cubicBezTo>
                  <a:cubicBezTo>
                    <a:pt x="15662" y="12121"/>
                    <a:pt x="15662" y="12121"/>
                    <a:pt x="15662" y="12121"/>
                  </a:cubicBezTo>
                  <a:cubicBezTo>
                    <a:pt x="14543" y="14685"/>
                    <a:pt x="14543" y="14685"/>
                    <a:pt x="14543" y="14685"/>
                  </a:cubicBezTo>
                  <a:cubicBezTo>
                    <a:pt x="16609" y="14219"/>
                    <a:pt x="16609" y="14219"/>
                    <a:pt x="16609" y="14219"/>
                  </a:cubicBezTo>
                  <a:cubicBezTo>
                    <a:pt x="15404" y="16860"/>
                    <a:pt x="15404" y="16860"/>
                    <a:pt x="15404" y="16860"/>
                  </a:cubicBezTo>
                  <a:lnTo>
                    <a:pt x="16178" y="16550"/>
                  </a:lnTo>
                  <a:close/>
                  <a:moveTo>
                    <a:pt x="18760" y="10256"/>
                  </a:moveTo>
                  <a:cubicBezTo>
                    <a:pt x="18760" y="10645"/>
                    <a:pt x="18416" y="10955"/>
                    <a:pt x="17986" y="10955"/>
                  </a:cubicBezTo>
                  <a:cubicBezTo>
                    <a:pt x="12306" y="10955"/>
                    <a:pt x="12306" y="10955"/>
                    <a:pt x="12306" y="10955"/>
                  </a:cubicBezTo>
                  <a:cubicBezTo>
                    <a:pt x="11876" y="10955"/>
                    <a:pt x="11445" y="10645"/>
                    <a:pt x="11445" y="10256"/>
                  </a:cubicBezTo>
                  <a:cubicBezTo>
                    <a:pt x="11445" y="3030"/>
                    <a:pt x="11445" y="3030"/>
                    <a:pt x="11445" y="3030"/>
                  </a:cubicBezTo>
                  <a:cubicBezTo>
                    <a:pt x="11445" y="2642"/>
                    <a:pt x="11876" y="2331"/>
                    <a:pt x="12306" y="2331"/>
                  </a:cubicBezTo>
                  <a:cubicBezTo>
                    <a:pt x="17986" y="2331"/>
                    <a:pt x="17986" y="2331"/>
                    <a:pt x="17986" y="2331"/>
                  </a:cubicBezTo>
                  <a:cubicBezTo>
                    <a:pt x="18416" y="2331"/>
                    <a:pt x="18760" y="2642"/>
                    <a:pt x="18760" y="3030"/>
                  </a:cubicBezTo>
                  <a:lnTo>
                    <a:pt x="18760" y="10256"/>
                  </a:lnTo>
                  <a:close/>
                </a:path>
              </a:pathLst>
            </a:custGeom>
            <a:grpFill/>
            <a:ln w="12700" cap="flat">
              <a:noFill/>
              <a:miter lim="400000"/>
            </a:ln>
            <a:effectLst/>
          </p:spPr>
          <p:txBody>
            <a:bodyPr wrap="square" lIns="91439" tIns="91439" rIns="91439" bIns="91439" numCol="1" anchor="t">
              <a:noAutofit/>
            </a:bodyPr>
            <a:p/>
          </p:txBody>
        </p:sp>
      </p:grpSp>
      <p:grpSp>
        <p:nvGrpSpPr>
          <p:cNvPr id="26" name="Group 287"/>
          <p:cNvGrpSpPr/>
          <p:nvPr/>
        </p:nvGrpSpPr>
        <p:grpSpPr>
          <a:xfrm rot="16200000">
            <a:off x="7004685" y="1159510"/>
            <a:ext cx="243205" cy="129540"/>
            <a:chOff x="5599113" y="798513"/>
            <a:chExt cx="292100" cy="163513"/>
          </a:xfrm>
          <a:solidFill>
            <a:srgbClr val="FFFFFF"/>
          </a:solidFill>
        </p:grpSpPr>
        <p:sp>
          <p:nvSpPr>
            <p:cNvPr id="27" name="Freeform 169"/>
            <p:cNvSpPr>
              <a:spLocks noEditPoints="1"/>
            </p:cNvSpPr>
            <p:nvPr/>
          </p:nvSpPr>
          <p:spPr bwMode="auto">
            <a:xfrm>
              <a:off x="5599113" y="798513"/>
              <a:ext cx="292100" cy="163513"/>
            </a:xfrm>
            <a:custGeom>
              <a:avLst/>
              <a:gdLst/>
              <a:ahLst/>
              <a:cxnLst>
                <a:cxn ang="0">
                  <a:pos x="172" y="35"/>
                </a:cxn>
                <a:cxn ang="0">
                  <a:pos x="172" y="0"/>
                </a:cxn>
                <a:cxn ang="0">
                  <a:pos x="0" y="0"/>
                </a:cxn>
                <a:cxn ang="0">
                  <a:pos x="0" y="103"/>
                </a:cxn>
                <a:cxn ang="0">
                  <a:pos x="172" y="103"/>
                </a:cxn>
                <a:cxn ang="0">
                  <a:pos x="172" y="81"/>
                </a:cxn>
                <a:cxn ang="0">
                  <a:pos x="184" y="81"/>
                </a:cxn>
                <a:cxn ang="0">
                  <a:pos x="184" y="35"/>
                </a:cxn>
                <a:cxn ang="0">
                  <a:pos x="172" y="35"/>
                </a:cxn>
                <a:cxn ang="0">
                  <a:pos x="149" y="81"/>
                </a:cxn>
                <a:cxn ang="0">
                  <a:pos x="22" y="81"/>
                </a:cxn>
                <a:cxn ang="0">
                  <a:pos x="22" y="22"/>
                </a:cxn>
                <a:cxn ang="0">
                  <a:pos x="149" y="22"/>
                </a:cxn>
                <a:cxn ang="0">
                  <a:pos x="149" y="81"/>
                </a:cxn>
              </a:cxnLst>
              <a:rect l="0" t="0" r="r" b="b"/>
              <a:pathLst>
                <a:path w="184" h="103">
                  <a:moveTo>
                    <a:pt x="172" y="35"/>
                  </a:moveTo>
                  <a:lnTo>
                    <a:pt x="172" y="0"/>
                  </a:lnTo>
                  <a:lnTo>
                    <a:pt x="0" y="0"/>
                  </a:lnTo>
                  <a:lnTo>
                    <a:pt x="0" y="103"/>
                  </a:lnTo>
                  <a:lnTo>
                    <a:pt x="172" y="103"/>
                  </a:lnTo>
                  <a:lnTo>
                    <a:pt x="172" y="81"/>
                  </a:lnTo>
                  <a:lnTo>
                    <a:pt x="184" y="81"/>
                  </a:lnTo>
                  <a:lnTo>
                    <a:pt x="184" y="35"/>
                  </a:lnTo>
                  <a:lnTo>
                    <a:pt x="172" y="35"/>
                  </a:lnTo>
                  <a:close/>
                  <a:moveTo>
                    <a:pt x="149" y="81"/>
                  </a:moveTo>
                  <a:lnTo>
                    <a:pt x="22" y="81"/>
                  </a:lnTo>
                  <a:lnTo>
                    <a:pt x="22" y="22"/>
                  </a:lnTo>
                  <a:lnTo>
                    <a:pt x="149" y="22"/>
                  </a:lnTo>
                  <a:lnTo>
                    <a:pt x="149" y="81"/>
                  </a:lnTo>
                  <a:close/>
                </a:path>
              </a:pathLst>
            </a:custGeom>
            <a:grpFill/>
            <a:ln w="9525">
              <a:noFill/>
              <a:round/>
            </a:ln>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8" name="Freeform 170"/>
            <p:cNvSpPr/>
            <p:nvPr/>
          </p:nvSpPr>
          <p:spPr bwMode="auto">
            <a:xfrm>
              <a:off x="5651501" y="854075"/>
              <a:ext cx="166688" cy="52388"/>
            </a:xfrm>
            <a:custGeom>
              <a:avLst/>
              <a:gdLst/>
              <a:ahLst/>
              <a:cxnLst>
                <a:cxn ang="0">
                  <a:pos x="59" y="33"/>
                </a:cxn>
                <a:cxn ang="0">
                  <a:pos x="105" y="0"/>
                </a:cxn>
                <a:cxn ang="0">
                  <a:pos x="59" y="11"/>
                </a:cxn>
                <a:cxn ang="0">
                  <a:pos x="47" y="0"/>
                </a:cxn>
                <a:cxn ang="0">
                  <a:pos x="0" y="33"/>
                </a:cxn>
                <a:cxn ang="0">
                  <a:pos x="47" y="22"/>
                </a:cxn>
                <a:cxn ang="0">
                  <a:pos x="59" y="33"/>
                </a:cxn>
              </a:cxnLst>
              <a:rect l="0" t="0" r="r" b="b"/>
              <a:pathLst>
                <a:path w="105" h="33">
                  <a:moveTo>
                    <a:pt x="59" y="33"/>
                  </a:moveTo>
                  <a:lnTo>
                    <a:pt x="105" y="0"/>
                  </a:lnTo>
                  <a:lnTo>
                    <a:pt x="59" y="11"/>
                  </a:lnTo>
                  <a:lnTo>
                    <a:pt x="47" y="0"/>
                  </a:lnTo>
                  <a:lnTo>
                    <a:pt x="0" y="33"/>
                  </a:lnTo>
                  <a:lnTo>
                    <a:pt x="47" y="22"/>
                  </a:lnTo>
                  <a:lnTo>
                    <a:pt x="59" y="33"/>
                  </a:lnTo>
                  <a:close/>
                </a:path>
              </a:pathLst>
            </a:custGeom>
            <a:grpFill/>
            <a:ln w="9525">
              <a:noFill/>
              <a:round/>
            </a:ln>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57606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Arial" panose="020B0604020202020204"/>
                <a:ea typeface="微软雅黑" panose="020B0503020204020204" pitchFamily="34" charset="-122"/>
                <a:sym typeface="+mn-lt"/>
              </a:rPr>
              <a:t>新能源市场</a:t>
            </a:r>
            <a:r>
              <a:rPr lang="en-US" altLang="zh-CN" sz="2200" u="sng" dirty="0">
                <a:solidFill>
                  <a:srgbClr val="159EBE"/>
                </a:solidFill>
                <a:latin typeface="Arial" panose="020B0604020202020204"/>
                <a:ea typeface="微软雅黑" panose="020B0503020204020204" pitchFamily="34" charset="-122"/>
                <a:sym typeface="+mn-lt"/>
              </a:rPr>
              <a:t>-</a:t>
            </a:r>
            <a:r>
              <a:rPr lang="zh-CN" altLang="en-US" sz="2200" u="sng" dirty="0">
                <a:solidFill>
                  <a:srgbClr val="159EBE"/>
                </a:solidFill>
                <a:latin typeface="Arial" panose="020B0604020202020204"/>
                <a:ea typeface="微软雅黑" panose="020B0503020204020204" pitchFamily="34" charset="-122"/>
                <a:sym typeface="+mn-ea"/>
              </a:rPr>
              <a:t>201</a:t>
            </a:r>
            <a:r>
              <a:rPr lang="en-US" altLang="zh-CN" sz="2200" u="sng" dirty="0">
                <a:solidFill>
                  <a:srgbClr val="159EBE"/>
                </a:solidFill>
                <a:latin typeface="Arial" panose="020B0604020202020204"/>
                <a:ea typeface="微软雅黑" panose="020B0503020204020204" pitchFamily="34" charset="-122"/>
                <a:sym typeface="+mn-ea"/>
              </a:rPr>
              <a:t>7</a:t>
            </a:r>
            <a:r>
              <a:rPr lang="zh-CN" altLang="en-US" sz="2200" u="sng" dirty="0">
                <a:solidFill>
                  <a:srgbClr val="159EBE"/>
                </a:solidFill>
                <a:latin typeface="Arial" panose="020B0604020202020204"/>
                <a:ea typeface="微软雅黑" panose="020B0503020204020204" pitchFamily="34" charset="-122"/>
                <a:sym typeface="+mn-ea"/>
              </a:rPr>
              <a:t>~202</a:t>
            </a:r>
            <a:r>
              <a:rPr lang="en-US" altLang="zh-CN" sz="2200" u="sng" dirty="0">
                <a:solidFill>
                  <a:srgbClr val="159EBE"/>
                </a:solidFill>
                <a:latin typeface="Arial" panose="020B0604020202020204"/>
                <a:ea typeface="微软雅黑" panose="020B0503020204020204" pitchFamily="34" charset="-122"/>
                <a:sym typeface="+mn-ea"/>
              </a:rPr>
              <a:t>2</a:t>
            </a:r>
            <a:r>
              <a:rPr lang="zh-CN" altLang="en-US" sz="2200" u="sng" dirty="0">
                <a:solidFill>
                  <a:srgbClr val="159EBE"/>
                </a:solidFill>
                <a:latin typeface="Arial" panose="020B0604020202020204"/>
                <a:ea typeface="微软雅黑" panose="020B0503020204020204" pitchFamily="34" charset="-122"/>
                <a:sym typeface="+mn-ea"/>
              </a:rPr>
              <a:t>年</a:t>
            </a:r>
            <a:r>
              <a:rPr lang="en-US" altLang="zh-CN" sz="2200" u="sng" dirty="0">
                <a:solidFill>
                  <a:srgbClr val="159EBE"/>
                </a:solidFill>
                <a:latin typeface="Arial" panose="020B0604020202020204"/>
                <a:ea typeface="微软雅黑" panose="020B0503020204020204" pitchFamily="34" charset="-122"/>
                <a:sym typeface="+mn-ea"/>
              </a:rPr>
              <a:t>1</a:t>
            </a:r>
            <a:r>
              <a:rPr lang="zh-CN" altLang="en-US" sz="2200" u="sng" dirty="0">
                <a:solidFill>
                  <a:srgbClr val="159EBE"/>
                </a:solidFill>
                <a:latin typeface="Arial" panose="020B0604020202020204"/>
                <a:ea typeface="微软雅黑" panose="020B0503020204020204" pitchFamily="34" charset="-122"/>
                <a:sym typeface="+mn-ea"/>
              </a:rPr>
              <a:t>月</a:t>
            </a:r>
            <a:r>
              <a:rPr lang="zh-CN" altLang="en-US" sz="2200" u="sng" dirty="0">
                <a:solidFill>
                  <a:srgbClr val="159EBE"/>
                </a:solidFill>
                <a:latin typeface="Arial" panose="020B0604020202020204"/>
                <a:ea typeface="微软雅黑" panose="020B0503020204020204" pitchFamily="34" charset="-122"/>
                <a:sym typeface="+mn-lt"/>
              </a:rPr>
              <a:t>销量走势</a:t>
            </a:r>
            <a:endParaRPr lang="zh-CN" altLang="en-US" sz="2200" u="sng" dirty="0">
              <a:solidFill>
                <a:srgbClr val="159EBE"/>
              </a:solidFill>
              <a:latin typeface="Arial" panose="020B0604020202020204"/>
              <a:ea typeface="微软雅黑" panose="020B0503020204020204" pitchFamily="34" charset="-122"/>
              <a:sym typeface="+mn-lt"/>
            </a:endParaRPr>
          </a:p>
        </p:txBody>
      </p:sp>
      <p:sp>
        <p:nvSpPr>
          <p:cNvPr id="10" name="灯片编号占位符 9"/>
          <p:cNvSpPr>
            <a:spLocks noGrp="1"/>
          </p:cNvSpPr>
          <p:nvPr>
            <p:ph type="sldNum" sz="quarter" idx="12"/>
          </p:nvPr>
        </p:nvSpPr>
        <p:spPr/>
        <p:txBody>
          <a:bodyPr/>
          <a:lstStyle/>
          <a:p>
            <a:fld id="{82952373-7980-4DA7-9ADE-54D716DB38BB}" type="slidenum">
              <a:rPr lang="zh-CN" altLang="en-US" smtClean="0"/>
            </a:fld>
            <a:endParaRPr lang="zh-CN" altLang="en-US"/>
          </a:p>
        </p:txBody>
      </p:sp>
      <p:graphicFrame>
        <p:nvGraphicFramePr>
          <p:cNvPr id="27" name="图表 26"/>
          <p:cNvGraphicFramePr/>
          <p:nvPr/>
        </p:nvGraphicFramePr>
        <p:xfrm>
          <a:off x="948055" y="852805"/>
          <a:ext cx="7670800" cy="154686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4" name="图表 33"/>
          <p:cNvGraphicFramePr/>
          <p:nvPr/>
        </p:nvGraphicFramePr>
        <p:xfrm>
          <a:off x="948055" y="2957830"/>
          <a:ext cx="7670800" cy="173926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5" name="表格 34"/>
          <p:cNvGraphicFramePr>
            <a:graphicFrameLocks noGrp="1"/>
          </p:cNvGraphicFramePr>
          <p:nvPr>
            <p:custDataLst>
              <p:tags r:id="rId3"/>
            </p:custDataLst>
          </p:nvPr>
        </p:nvGraphicFramePr>
        <p:xfrm>
          <a:off x="1318260" y="2372995"/>
          <a:ext cx="7307580" cy="216535"/>
        </p:xfrm>
        <a:graphic>
          <a:graphicData uri="http://schemas.openxmlformats.org/drawingml/2006/table">
            <a:tbl>
              <a:tblPr firstRow="1" firstCol="1" lastRow="1">
                <a:effectLst/>
                <a:tableStyleId>{5940675A-B579-460E-94D1-54222C63F5DA}</a:tableStyleId>
              </a:tblPr>
              <a:tblGrid>
                <a:gridCol w="643255"/>
                <a:gridCol w="594995"/>
                <a:gridCol w="602615"/>
                <a:gridCol w="601980"/>
                <a:gridCol w="601980"/>
                <a:gridCol w="608965"/>
                <a:gridCol w="615315"/>
                <a:gridCol w="602615"/>
                <a:gridCol w="601980"/>
                <a:gridCol w="608965"/>
                <a:gridCol w="581660"/>
                <a:gridCol w="643255"/>
              </a:tblGrid>
              <a:tr h="216535">
                <a:tc>
                  <a:txBody>
                    <a:bodyPr/>
                    <a:lstStyle/>
                    <a:p>
                      <a:pPr indent="0" algn="ctr">
                        <a:lnSpc>
                          <a:spcPct val="130000"/>
                        </a:lnSpc>
                        <a:buNone/>
                      </a:pPr>
                      <a:r>
                        <a:rPr lang="en-US" sz="800" b="0">
                          <a:solidFill>
                            <a:schemeClr val="bg1"/>
                          </a:solidFill>
                          <a:latin typeface="微软雅黑" panose="020B0503020204020204" pitchFamily="34" charset="-122"/>
                          <a:ea typeface="微软雅黑" panose="020B0503020204020204" pitchFamily="34" charset="-122"/>
                        </a:rPr>
                        <a:t>132.0%</a:t>
                      </a: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r>
            </a:tbl>
          </a:graphicData>
        </a:graphic>
      </p:graphicFrame>
      <p:graphicFrame>
        <p:nvGraphicFramePr>
          <p:cNvPr id="40" name="表格 39"/>
          <p:cNvGraphicFramePr>
            <a:graphicFrameLocks noGrp="1"/>
          </p:cNvGraphicFramePr>
          <p:nvPr>
            <p:custDataLst>
              <p:tags r:id="rId4"/>
            </p:custDataLst>
          </p:nvPr>
        </p:nvGraphicFramePr>
        <p:xfrm>
          <a:off x="1318260" y="4485640"/>
          <a:ext cx="7307580" cy="216535"/>
        </p:xfrm>
        <a:graphic>
          <a:graphicData uri="http://schemas.openxmlformats.org/drawingml/2006/table">
            <a:tbl>
              <a:tblPr firstRow="1" firstCol="1" lastRow="1">
                <a:effectLst/>
                <a:tableStyleId>{5940675A-B579-460E-94D1-54222C63F5DA}</a:tableStyleId>
              </a:tblPr>
              <a:tblGrid>
                <a:gridCol w="643255"/>
                <a:gridCol w="594995"/>
                <a:gridCol w="602615"/>
                <a:gridCol w="601980"/>
                <a:gridCol w="601980"/>
                <a:gridCol w="608965"/>
                <a:gridCol w="615315"/>
                <a:gridCol w="602615"/>
                <a:gridCol w="601980"/>
                <a:gridCol w="608965"/>
                <a:gridCol w="581660"/>
                <a:gridCol w="643255"/>
              </a:tblGrid>
              <a:tr h="216535">
                <a:tc>
                  <a:txBody>
                    <a:bodyPr/>
                    <a:lstStyle/>
                    <a:p>
                      <a:pPr indent="0" algn="ctr">
                        <a:lnSpc>
                          <a:spcPct val="130000"/>
                        </a:lnSpc>
                        <a:buNone/>
                      </a:pPr>
                      <a:r>
                        <a:rPr lang="en-US" altLang="en-US" sz="800" b="0">
                          <a:solidFill>
                            <a:schemeClr val="bg1"/>
                          </a:solidFill>
                          <a:latin typeface="微软雅黑" panose="020B0503020204020204" pitchFamily="34" charset="-122"/>
                          <a:ea typeface="微软雅黑" panose="020B0503020204020204" pitchFamily="34" charset="-122"/>
                        </a:rPr>
                        <a:t>141.4%</a:t>
                      </a: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lnSpc>
                          <a:spcPct val="130000"/>
                        </a:lnSpc>
                        <a:buNone/>
                      </a:pPr>
                      <a:endParaRPr lang="en-US" altLang="en-US" sz="800" b="0">
                        <a:solidFill>
                          <a:schemeClr val="bg1"/>
                        </a:solidFill>
                        <a:latin typeface="微软雅黑" panose="020B0503020204020204" pitchFamily="34" charset="-122"/>
                        <a:ea typeface="微软雅黑" panose="020B0503020204020204" pitchFamily="34" charset="-122"/>
                      </a:endParaRPr>
                    </a:p>
                  </a:txBody>
                  <a:tcPr marL="12700" marR="12700" marT="1270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r>
            </a:tbl>
          </a:graphicData>
        </a:graphic>
      </p:graphicFrame>
      <p:sp>
        <p:nvSpPr>
          <p:cNvPr id="43" name="文本框 42"/>
          <p:cNvSpPr txBox="1"/>
          <p:nvPr userDrawn="1"/>
        </p:nvSpPr>
        <p:spPr>
          <a:xfrm>
            <a:off x="259715" y="831850"/>
            <a:ext cx="693420" cy="213995"/>
          </a:xfrm>
          <a:prstGeom prst="rect">
            <a:avLst/>
          </a:prstGeom>
          <a:noFill/>
        </p:spPr>
        <p:txBody>
          <a:bodyPr wrap="square" rtlCol="0">
            <a:spAutoFit/>
          </a:bodyPr>
          <a:lstStyle/>
          <a:p>
            <a:r>
              <a:rPr lang="zh-CN" altLang="en-US" sz="800">
                <a:solidFill>
                  <a:srgbClr val="159EBE"/>
                </a:solidFill>
                <a:latin typeface="微软雅黑" panose="020B0503020204020204" pitchFamily="34" charset="-122"/>
                <a:ea typeface="微软雅黑" panose="020B0503020204020204" pitchFamily="34" charset="-122"/>
              </a:rPr>
              <a:t>单位：万辆</a:t>
            </a:r>
            <a:endParaRPr lang="zh-CN" altLang="en-US" sz="800">
              <a:solidFill>
                <a:srgbClr val="159EBE"/>
              </a:solidFill>
              <a:latin typeface="微软雅黑" panose="020B0503020204020204" pitchFamily="34" charset="-122"/>
              <a:ea typeface="微软雅黑" panose="020B0503020204020204" pitchFamily="34" charset="-122"/>
            </a:endParaRPr>
          </a:p>
        </p:txBody>
      </p:sp>
      <p:sp>
        <p:nvSpPr>
          <p:cNvPr id="47" name="文本框 46"/>
          <p:cNvSpPr txBox="1"/>
          <p:nvPr userDrawn="1"/>
        </p:nvSpPr>
        <p:spPr>
          <a:xfrm>
            <a:off x="570865" y="1125220"/>
            <a:ext cx="382905" cy="1208405"/>
          </a:xfrm>
          <a:prstGeom prst="rect">
            <a:avLst/>
          </a:prstGeom>
          <a:noFill/>
        </p:spPr>
        <p:txBody>
          <a:bodyPr vert="eaVert" wrap="square" rtlCol="0">
            <a:spAutoFit/>
          </a:bodyPr>
          <a:lstStyle/>
          <a:p>
            <a:r>
              <a:rPr lang="zh-CN" altLang="en-US" sz="13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零  售  销  量</a:t>
            </a:r>
            <a:endParaRPr lang="zh-CN" altLang="en-US" sz="13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框 53"/>
          <p:cNvSpPr txBox="1"/>
          <p:nvPr userDrawn="1"/>
        </p:nvSpPr>
        <p:spPr>
          <a:xfrm>
            <a:off x="259715" y="2940050"/>
            <a:ext cx="693420" cy="213995"/>
          </a:xfrm>
          <a:prstGeom prst="rect">
            <a:avLst/>
          </a:prstGeom>
          <a:noFill/>
        </p:spPr>
        <p:txBody>
          <a:bodyPr wrap="square" rtlCol="0">
            <a:spAutoFit/>
          </a:bodyPr>
          <a:lstStyle/>
          <a:p>
            <a:r>
              <a:rPr lang="zh-CN" altLang="en-US" sz="800">
                <a:solidFill>
                  <a:srgbClr val="159EBE"/>
                </a:solidFill>
                <a:latin typeface="微软雅黑" panose="020B0503020204020204" pitchFamily="34" charset="-122"/>
                <a:ea typeface="微软雅黑" panose="020B0503020204020204" pitchFamily="34" charset="-122"/>
              </a:rPr>
              <a:t>单位：万辆</a:t>
            </a:r>
            <a:endParaRPr lang="zh-CN" altLang="en-US" sz="800">
              <a:solidFill>
                <a:srgbClr val="159EBE"/>
              </a:solidFill>
              <a:latin typeface="微软雅黑" panose="020B0503020204020204" pitchFamily="34" charset="-122"/>
              <a:ea typeface="微软雅黑" panose="020B0503020204020204" pitchFamily="34" charset="-122"/>
            </a:endParaRPr>
          </a:p>
        </p:txBody>
      </p:sp>
      <p:sp>
        <p:nvSpPr>
          <p:cNvPr id="55" name="文本框 54"/>
          <p:cNvSpPr txBox="1"/>
          <p:nvPr userDrawn="1"/>
        </p:nvSpPr>
        <p:spPr>
          <a:xfrm>
            <a:off x="570865" y="3239770"/>
            <a:ext cx="382905" cy="1208405"/>
          </a:xfrm>
          <a:prstGeom prst="rect">
            <a:avLst/>
          </a:prstGeom>
          <a:noFill/>
        </p:spPr>
        <p:txBody>
          <a:bodyPr vert="eaVert" wrap="square" rtlCol="0">
            <a:spAutoFit/>
          </a:bodyPr>
          <a:lstStyle/>
          <a:p>
            <a:r>
              <a:rPr lang="zh-CN" altLang="en-US" sz="13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批  发  销  量</a:t>
            </a:r>
            <a:endParaRPr lang="zh-CN" altLang="en-US" sz="13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Freeform 217"/>
          <p:cNvSpPr>
            <a:spLocks noEditPoints="1"/>
          </p:cNvSpPr>
          <p:nvPr userDrawn="1"/>
        </p:nvSpPr>
        <p:spPr>
          <a:xfrm>
            <a:off x="399415" y="2408555"/>
            <a:ext cx="127635" cy="111125"/>
          </a:xfrm>
          <a:custGeom>
            <a:avLst/>
            <a:gdLst/>
            <a:ahLst/>
            <a:cxnLst>
              <a:cxn ang="0">
                <a:pos x="911908846" y="689827597"/>
              </a:cxn>
              <a:cxn ang="0">
                <a:pos x="0" y="689827597"/>
              </a:cxn>
              <a:cxn ang="0">
                <a:pos x="0" y="0"/>
              </a:cxn>
              <a:cxn ang="0">
                <a:pos x="58455169" y="0"/>
              </a:cxn>
              <a:cxn ang="0">
                <a:pos x="58455169" y="630358095"/>
              </a:cxn>
              <a:cxn ang="0">
                <a:pos x="911908846" y="630358095"/>
              </a:cxn>
              <a:cxn ang="0">
                <a:pos x="911908846" y="689827597"/>
              </a:cxn>
              <a:cxn ang="0">
                <a:pos x="853453677" y="261660290"/>
              </a:cxn>
              <a:cxn ang="0">
                <a:pos x="830069558" y="273551431"/>
              </a:cxn>
              <a:cxn ang="0">
                <a:pos x="771614388" y="214085378"/>
              </a:cxn>
              <a:cxn ang="0">
                <a:pos x="491028892" y="499531399"/>
              </a:cxn>
              <a:cxn ang="0">
                <a:pos x="467644773" y="499531399"/>
              </a:cxn>
              <a:cxn ang="0">
                <a:pos x="362424785" y="404381576"/>
              </a:cxn>
              <a:cxn ang="0">
                <a:pos x="187059277" y="582786632"/>
              </a:cxn>
              <a:cxn ang="0">
                <a:pos x="93529638" y="499531399"/>
              </a:cxn>
              <a:cxn ang="0">
                <a:pos x="350734435" y="237871109"/>
              </a:cxn>
              <a:cxn ang="0">
                <a:pos x="374115135" y="237871109"/>
              </a:cxn>
              <a:cxn ang="0">
                <a:pos x="479335123" y="344915523"/>
              </a:cxn>
              <a:cxn ang="0">
                <a:pos x="689778519" y="130830145"/>
              </a:cxn>
              <a:cxn ang="0">
                <a:pos x="631319931" y="71360643"/>
              </a:cxn>
              <a:cxn ang="0">
                <a:pos x="643013700" y="47574912"/>
              </a:cxn>
              <a:cxn ang="0">
                <a:pos x="830069558" y="47574912"/>
              </a:cxn>
              <a:cxn ang="0">
                <a:pos x="853453677" y="71360643"/>
              </a:cxn>
              <a:cxn ang="0">
                <a:pos x="853453677" y="261660290"/>
              </a:cxn>
            </a:cxnLst>
            <a:rect l="0" t="0" r="0" b="0"/>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159EBE"/>
          </a:solidFill>
          <a:ln w="9525">
            <a:noFill/>
          </a:ln>
        </p:spPr>
        <p:txBody>
          <a:bodyPr/>
          <a:lstStyle/>
          <a:p>
            <a:endParaRPr lang="zh-CN" altLang="en-US"/>
          </a:p>
        </p:txBody>
      </p:sp>
      <p:sp>
        <p:nvSpPr>
          <p:cNvPr id="57" name="文本框 56"/>
          <p:cNvSpPr txBox="1"/>
          <p:nvPr userDrawn="1"/>
        </p:nvSpPr>
        <p:spPr>
          <a:xfrm>
            <a:off x="457200" y="2360295"/>
            <a:ext cx="895350"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月同比</a:t>
            </a:r>
            <a:r>
              <a:rPr lang="en-US" altLang="zh-CN" sz="800">
                <a:solidFill>
                  <a:srgbClr val="00A4C5"/>
                </a:solidFill>
                <a:latin typeface="微软雅黑" panose="020B0503020204020204" pitchFamily="34" charset="-122"/>
                <a:ea typeface="微软雅黑" panose="020B0503020204020204" pitchFamily="34" charset="-122"/>
              </a:rPr>
              <a:t>(2022</a:t>
            </a:r>
            <a:r>
              <a:rPr lang="zh-CN" altLang="en-US" sz="800">
                <a:solidFill>
                  <a:srgbClr val="00A4C5"/>
                </a:solidFill>
                <a:latin typeface="微软雅黑" panose="020B0503020204020204" pitchFamily="34" charset="-122"/>
                <a:ea typeface="微软雅黑" panose="020B0503020204020204" pitchFamily="34" charset="-122"/>
              </a:rPr>
              <a:t>年</a:t>
            </a:r>
            <a:r>
              <a:rPr lang="en-US" altLang="zh-CN" sz="800">
                <a:solidFill>
                  <a:srgbClr val="00A4C5"/>
                </a:solidFill>
                <a:latin typeface="微软雅黑" panose="020B0503020204020204" pitchFamily="34" charset="-122"/>
                <a:ea typeface="微软雅黑" panose="020B0503020204020204" pitchFamily="34" charset="-122"/>
              </a:rPr>
              <a:t>)</a:t>
            </a:r>
            <a:endParaRPr lang="en-US" altLang="zh-CN" sz="800">
              <a:solidFill>
                <a:srgbClr val="00A4C5"/>
              </a:solidFill>
              <a:latin typeface="微软雅黑" panose="020B0503020204020204" pitchFamily="34" charset="-122"/>
              <a:ea typeface="微软雅黑" panose="020B0503020204020204" pitchFamily="34" charset="-122"/>
            </a:endParaRPr>
          </a:p>
        </p:txBody>
      </p:sp>
      <p:sp>
        <p:nvSpPr>
          <p:cNvPr id="60" name="Freeform 217"/>
          <p:cNvSpPr>
            <a:spLocks noEditPoints="1"/>
          </p:cNvSpPr>
          <p:nvPr userDrawn="1"/>
        </p:nvSpPr>
        <p:spPr>
          <a:xfrm>
            <a:off x="399415" y="4531360"/>
            <a:ext cx="127635" cy="111125"/>
          </a:xfrm>
          <a:custGeom>
            <a:avLst/>
            <a:gdLst/>
            <a:ahLst/>
            <a:cxnLst>
              <a:cxn ang="0">
                <a:pos x="911908846" y="689827597"/>
              </a:cxn>
              <a:cxn ang="0">
                <a:pos x="0" y="689827597"/>
              </a:cxn>
              <a:cxn ang="0">
                <a:pos x="0" y="0"/>
              </a:cxn>
              <a:cxn ang="0">
                <a:pos x="58455169" y="0"/>
              </a:cxn>
              <a:cxn ang="0">
                <a:pos x="58455169" y="630358095"/>
              </a:cxn>
              <a:cxn ang="0">
                <a:pos x="911908846" y="630358095"/>
              </a:cxn>
              <a:cxn ang="0">
                <a:pos x="911908846" y="689827597"/>
              </a:cxn>
              <a:cxn ang="0">
                <a:pos x="853453677" y="261660290"/>
              </a:cxn>
              <a:cxn ang="0">
                <a:pos x="830069558" y="273551431"/>
              </a:cxn>
              <a:cxn ang="0">
                <a:pos x="771614388" y="214085378"/>
              </a:cxn>
              <a:cxn ang="0">
                <a:pos x="491028892" y="499531399"/>
              </a:cxn>
              <a:cxn ang="0">
                <a:pos x="467644773" y="499531399"/>
              </a:cxn>
              <a:cxn ang="0">
                <a:pos x="362424785" y="404381576"/>
              </a:cxn>
              <a:cxn ang="0">
                <a:pos x="187059277" y="582786632"/>
              </a:cxn>
              <a:cxn ang="0">
                <a:pos x="93529638" y="499531399"/>
              </a:cxn>
              <a:cxn ang="0">
                <a:pos x="350734435" y="237871109"/>
              </a:cxn>
              <a:cxn ang="0">
                <a:pos x="374115135" y="237871109"/>
              </a:cxn>
              <a:cxn ang="0">
                <a:pos x="479335123" y="344915523"/>
              </a:cxn>
              <a:cxn ang="0">
                <a:pos x="689778519" y="130830145"/>
              </a:cxn>
              <a:cxn ang="0">
                <a:pos x="631319931" y="71360643"/>
              </a:cxn>
              <a:cxn ang="0">
                <a:pos x="643013700" y="47574912"/>
              </a:cxn>
              <a:cxn ang="0">
                <a:pos x="830069558" y="47574912"/>
              </a:cxn>
              <a:cxn ang="0">
                <a:pos x="853453677" y="71360643"/>
              </a:cxn>
              <a:cxn ang="0">
                <a:pos x="853453677" y="261660290"/>
              </a:cxn>
            </a:cxnLst>
            <a:rect l="0" t="0" r="0" b="0"/>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159EBE"/>
          </a:solidFill>
          <a:ln w="9525">
            <a:noFill/>
          </a:ln>
        </p:spPr>
        <p:txBody>
          <a:bodyPr/>
          <a:lstStyle/>
          <a:p>
            <a:endParaRPr lang="zh-CN" altLang="en-US"/>
          </a:p>
        </p:txBody>
      </p:sp>
      <p:sp>
        <p:nvSpPr>
          <p:cNvPr id="61" name="文本框 60"/>
          <p:cNvSpPr txBox="1"/>
          <p:nvPr userDrawn="1"/>
        </p:nvSpPr>
        <p:spPr>
          <a:xfrm>
            <a:off x="457200" y="4483100"/>
            <a:ext cx="895350" cy="213995"/>
          </a:xfrm>
          <a:prstGeom prst="rect">
            <a:avLst/>
          </a:prstGeom>
          <a:noFill/>
        </p:spPr>
        <p:txBody>
          <a:bodyPr wrap="square" rtlCol="0">
            <a:spAutoFit/>
          </a:bodyPr>
          <a:lstStyle/>
          <a:p>
            <a:r>
              <a:rPr lang="zh-CN" altLang="en-US" sz="800">
                <a:solidFill>
                  <a:srgbClr val="00A4C5"/>
                </a:solidFill>
                <a:latin typeface="微软雅黑" panose="020B0503020204020204" pitchFamily="34" charset="-122"/>
                <a:ea typeface="微软雅黑" panose="020B0503020204020204" pitchFamily="34" charset="-122"/>
              </a:rPr>
              <a:t>月同比</a:t>
            </a:r>
            <a:r>
              <a:rPr lang="en-US" altLang="zh-CN" sz="800">
                <a:solidFill>
                  <a:srgbClr val="00A4C5"/>
                </a:solidFill>
                <a:latin typeface="微软雅黑" panose="020B0503020204020204" pitchFamily="34" charset="-122"/>
                <a:ea typeface="微软雅黑" panose="020B0503020204020204" pitchFamily="34" charset="-122"/>
              </a:rPr>
              <a:t>(2022</a:t>
            </a:r>
            <a:r>
              <a:rPr lang="zh-CN" altLang="en-US" sz="800">
                <a:solidFill>
                  <a:srgbClr val="00A4C5"/>
                </a:solidFill>
                <a:latin typeface="微软雅黑" panose="020B0503020204020204" pitchFamily="34" charset="-122"/>
                <a:ea typeface="微软雅黑" panose="020B0503020204020204" pitchFamily="34" charset="-122"/>
              </a:rPr>
              <a:t>年</a:t>
            </a:r>
            <a:r>
              <a:rPr lang="en-US" altLang="zh-CN" sz="800">
                <a:solidFill>
                  <a:srgbClr val="00A4C5"/>
                </a:solidFill>
                <a:latin typeface="微软雅黑" panose="020B0503020204020204" pitchFamily="34" charset="-122"/>
                <a:ea typeface="微软雅黑" panose="020B0503020204020204" pitchFamily="34" charset="-122"/>
              </a:rPr>
              <a:t>)</a:t>
            </a:r>
            <a:endParaRPr lang="en-US" altLang="zh-CN" sz="800">
              <a:solidFill>
                <a:srgbClr val="00A4C5"/>
              </a:solidFill>
              <a:latin typeface="微软雅黑" panose="020B0503020204020204" pitchFamily="34" charset="-122"/>
              <a:ea typeface="微软雅黑" panose="020B0503020204020204" pitchFamily="34" charset="-122"/>
            </a:endParaRPr>
          </a:p>
        </p:txBody>
      </p:sp>
      <p:cxnSp>
        <p:nvCxnSpPr>
          <p:cNvPr id="62" name="直接箭头连接符 61"/>
          <p:cNvCxnSpPr/>
          <p:nvPr userDrawn="1"/>
        </p:nvCxnSpPr>
        <p:spPr>
          <a:xfrm>
            <a:off x="303530" y="2819400"/>
            <a:ext cx="8305165" cy="0"/>
          </a:xfrm>
          <a:prstGeom prst="straightConnector1">
            <a:avLst/>
          </a:prstGeom>
          <a:ln w="12700" cmpd="sng">
            <a:solidFill>
              <a:srgbClr val="159EBE"/>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325755" y="1012190"/>
            <a:ext cx="328295" cy="1291590"/>
          </a:xfrm>
          <a:prstGeom prst="rect">
            <a:avLst/>
          </a:prstGeom>
          <a:noFill/>
        </p:spPr>
        <p:txBody>
          <a:bodyPr wrap="square" rtlCol="0">
            <a:spAutoFit/>
          </a:bodyPr>
          <a:lstStyle/>
          <a:p>
            <a:r>
              <a:rPr lang="zh-CN" altLang="en-US" sz="1300">
                <a:solidFill>
                  <a:srgbClr val="00A4C5"/>
                </a:solidFill>
                <a:latin typeface="微软雅黑" panose="020B0503020204020204" pitchFamily="34" charset="-122"/>
                <a:ea typeface="微软雅黑" panose="020B0503020204020204" pitchFamily="34" charset="-122"/>
              </a:rPr>
              <a:t>新能源乘用车</a:t>
            </a:r>
            <a:endParaRPr lang="zh-CN" altLang="en-US" sz="1300">
              <a:solidFill>
                <a:srgbClr val="00A4C5"/>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325755" y="3110865"/>
            <a:ext cx="328295" cy="1291590"/>
          </a:xfrm>
          <a:prstGeom prst="rect">
            <a:avLst/>
          </a:prstGeom>
          <a:noFill/>
        </p:spPr>
        <p:txBody>
          <a:bodyPr wrap="square" rtlCol="0">
            <a:spAutoFit/>
          </a:bodyPr>
          <a:lstStyle/>
          <a:p>
            <a:r>
              <a:rPr lang="zh-CN" altLang="en-US" sz="1300">
                <a:solidFill>
                  <a:srgbClr val="00A4C5"/>
                </a:solidFill>
                <a:latin typeface="微软雅黑" panose="020B0503020204020204" pitchFamily="34" charset="-122"/>
                <a:ea typeface="微软雅黑" panose="020B0503020204020204" pitchFamily="34" charset="-122"/>
              </a:rPr>
              <a:t>新能源乘用车</a:t>
            </a:r>
            <a:endParaRPr lang="zh-CN" altLang="en-US" sz="1300">
              <a:solidFill>
                <a:srgbClr val="00A4C5"/>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1407795" y="2577465"/>
            <a:ext cx="440690" cy="210185"/>
            <a:chOff x="9846" y="2917"/>
            <a:chExt cx="766" cy="426"/>
          </a:xfrm>
        </p:grpSpPr>
        <p:grpSp>
          <p:nvGrpSpPr>
            <p:cNvPr id="66" name="组合 65"/>
            <p:cNvGrpSpPr/>
            <p:nvPr/>
          </p:nvGrpSpPr>
          <p:grpSpPr>
            <a:xfrm>
              <a:off x="9846" y="2917"/>
              <a:ext cx="766" cy="427"/>
              <a:chOff x="8347" y="687"/>
              <a:chExt cx="612" cy="270"/>
            </a:xfrm>
            <a:solidFill>
              <a:srgbClr val="00A4C5"/>
            </a:solidFill>
          </p:grpSpPr>
          <p:sp>
            <p:nvSpPr>
              <p:cNvPr id="67" name="Freeform 163"/>
              <p:cNvSpPr>
                <a:spLocks noEditPoints="1"/>
              </p:cNvSpPr>
              <p:nvPr/>
            </p:nvSpPr>
            <p:spPr bwMode="auto">
              <a:xfrm>
                <a:off x="8347" y="687"/>
                <a:ext cx="612" cy="232"/>
              </a:xfrm>
              <a:custGeom>
                <a:avLst/>
                <a:gdLst>
                  <a:gd name="T0" fmla="*/ 4 w 134"/>
                  <a:gd name="T1" fmla="*/ 51 h 51"/>
                  <a:gd name="T2" fmla="*/ 13 w 134"/>
                  <a:gd name="T3" fmla="*/ 51 h 51"/>
                  <a:gd name="T4" fmla="*/ 15 w 134"/>
                  <a:gd name="T5" fmla="*/ 45 h 51"/>
                  <a:gd name="T6" fmla="*/ 24 w 134"/>
                  <a:gd name="T7" fmla="*/ 34 h 51"/>
                  <a:gd name="T8" fmla="*/ 40 w 134"/>
                  <a:gd name="T9" fmla="*/ 39 h 51"/>
                  <a:gd name="T10" fmla="*/ 43 w 134"/>
                  <a:gd name="T11" fmla="*/ 49 h 51"/>
                  <a:gd name="T12" fmla="*/ 68 w 134"/>
                  <a:gd name="T13" fmla="*/ 51 h 51"/>
                  <a:gd name="T14" fmla="*/ 95 w 134"/>
                  <a:gd name="T15" fmla="*/ 48 h 51"/>
                  <a:gd name="T16" fmla="*/ 102 w 134"/>
                  <a:gd name="T17" fmla="*/ 36 h 51"/>
                  <a:gd name="T18" fmla="*/ 115 w 134"/>
                  <a:gd name="T19" fmla="*/ 35 h 51"/>
                  <a:gd name="T20" fmla="*/ 123 w 134"/>
                  <a:gd name="T21" fmla="*/ 46 h 51"/>
                  <a:gd name="T22" fmla="*/ 127 w 134"/>
                  <a:gd name="T23" fmla="*/ 51 h 51"/>
                  <a:gd name="T24" fmla="*/ 134 w 134"/>
                  <a:gd name="T25" fmla="*/ 47 h 51"/>
                  <a:gd name="T26" fmla="*/ 133 w 134"/>
                  <a:gd name="T27" fmla="*/ 33 h 51"/>
                  <a:gd name="T28" fmla="*/ 121 w 134"/>
                  <a:gd name="T29" fmla="*/ 23 h 51"/>
                  <a:gd name="T30" fmla="*/ 97 w 134"/>
                  <a:gd name="T31" fmla="*/ 14 h 51"/>
                  <a:gd name="T32" fmla="*/ 73 w 134"/>
                  <a:gd name="T33" fmla="*/ 1 h 51"/>
                  <a:gd name="T34" fmla="*/ 47 w 134"/>
                  <a:gd name="T35" fmla="*/ 0 h 51"/>
                  <a:gd name="T36" fmla="*/ 28 w 134"/>
                  <a:gd name="T37" fmla="*/ 2 h 51"/>
                  <a:gd name="T38" fmla="*/ 18 w 134"/>
                  <a:gd name="T39" fmla="*/ 13 h 51"/>
                  <a:gd name="T40" fmla="*/ 7 w 134"/>
                  <a:gd name="T41" fmla="*/ 19 h 51"/>
                  <a:gd name="T42" fmla="*/ 0 w 134"/>
                  <a:gd name="T43" fmla="*/ 40 h 51"/>
                  <a:gd name="T44" fmla="*/ 120 w 134"/>
                  <a:gd name="T45" fmla="*/ 25 h 51"/>
                  <a:gd name="T46" fmla="*/ 124 w 134"/>
                  <a:gd name="T47" fmla="*/ 26 h 51"/>
                  <a:gd name="T48" fmla="*/ 127 w 134"/>
                  <a:gd name="T49" fmla="*/ 28 h 51"/>
                  <a:gd name="T50" fmla="*/ 131 w 134"/>
                  <a:gd name="T51" fmla="*/ 33 h 51"/>
                  <a:gd name="T52" fmla="*/ 127 w 134"/>
                  <a:gd name="T53" fmla="*/ 33 h 51"/>
                  <a:gd name="T54" fmla="*/ 119 w 134"/>
                  <a:gd name="T55" fmla="*/ 28 h 51"/>
                  <a:gd name="T56" fmla="*/ 53 w 134"/>
                  <a:gd name="T57" fmla="*/ 3 h 51"/>
                  <a:gd name="T58" fmla="*/ 77 w 134"/>
                  <a:gd name="T59" fmla="*/ 6 h 51"/>
                  <a:gd name="T60" fmla="*/ 94 w 134"/>
                  <a:gd name="T61" fmla="*/ 19 h 51"/>
                  <a:gd name="T62" fmla="*/ 69 w 134"/>
                  <a:gd name="T63" fmla="*/ 20 h 51"/>
                  <a:gd name="T64" fmla="*/ 54 w 134"/>
                  <a:gd name="T65" fmla="*/ 18 h 51"/>
                  <a:gd name="T66" fmla="*/ 52 w 134"/>
                  <a:gd name="T67" fmla="*/ 4 h 51"/>
                  <a:gd name="T68" fmla="*/ 21 w 134"/>
                  <a:gd name="T69" fmla="*/ 15 h 51"/>
                  <a:gd name="T70" fmla="*/ 28 w 134"/>
                  <a:gd name="T71" fmla="*/ 6 h 51"/>
                  <a:gd name="T72" fmla="*/ 39 w 134"/>
                  <a:gd name="T73" fmla="*/ 2 h 51"/>
                  <a:gd name="T74" fmla="*/ 46 w 134"/>
                  <a:gd name="T75" fmla="*/ 3 h 51"/>
                  <a:gd name="T76" fmla="*/ 47 w 134"/>
                  <a:gd name="T77" fmla="*/ 17 h 51"/>
                  <a:gd name="T78" fmla="*/ 34 w 134"/>
                  <a:gd name="T79" fmla="*/ 18 h 51"/>
                  <a:gd name="T80" fmla="*/ 21 w 134"/>
                  <a:gd name="T81" fmla="*/ 15 h 51"/>
                  <a:gd name="T82" fmla="*/ 5 w 134"/>
                  <a:gd name="T83" fmla="*/ 23 h 51"/>
                  <a:gd name="T84" fmla="*/ 12 w 134"/>
                  <a:gd name="T85" fmla="*/ 23 h 51"/>
                  <a:gd name="T86" fmla="*/ 6 w 134"/>
                  <a:gd name="T87" fmla="*/ 28 h 51"/>
                  <a:gd name="T88" fmla="*/ 2 w 134"/>
                  <a:gd name="T89" fmla="*/ 36 h 51"/>
                  <a:gd name="T90" fmla="*/ 2 w 134"/>
                  <a:gd name="T91"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 h="51">
                    <a:moveTo>
                      <a:pt x="1" y="49"/>
                    </a:moveTo>
                    <a:cubicBezTo>
                      <a:pt x="2" y="50"/>
                      <a:pt x="3" y="51"/>
                      <a:pt x="4" y="51"/>
                    </a:cubicBezTo>
                    <a:cubicBezTo>
                      <a:pt x="4" y="51"/>
                      <a:pt x="6" y="51"/>
                      <a:pt x="8" y="51"/>
                    </a:cubicBezTo>
                    <a:cubicBezTo>
                      <a:pt x="10" y="51"/>
                      <a:pt x="12" y="51"/>
                      <a:pt x="13" y="51"/>
                    </a:cubicBezTo>
                    <a:cubicBezTo>
                      <a:pt x="14" y="51"/>
                      <a:pt x="14" y="50"/>
                      <a:pt x="14" y="50"/>
                    </a:cubicBezTo>
                    <a:cubicBezTo>
                      <a:pt x="14" y="49"/>
                      <a:pt x="15" y="47"/>
                      <a:pt x="15" y="45"/>
                    </a:cubicBezTo>
                    <a:cubicBezTo>
                      <a:pt x="15" y="43"/>
                      <a:pt x="16" y="41"/>
                      <a:pt x="17" y="39"/>
                    </a:cubicBezTo>
                    <a:cubicBezTo>
                      <a:pt x="18" y="37"/>
                      <a:pt x="21" y="35"/>
                      <a:pt x="24" y="34"/>
                    </a:cubicBezTo>
                    <a:cubicBezTo>
                      <a:pt x="26" y="33"/>
                      <a:pt x="30" y="33"/>
                      <a:pt x="33" y="34"/>
                    </a:cubicBezTo>
                    <a:cubicBezTo>
                      <a:pt x="35" y="35"/>
                      <a:pt x="38" y="37"/>
                      <a:pt x="40" y="39"/>
                    </a:cubicBezTo>
                    <a:cubicBezTo>
                      <a:pt x="41" y="41"/>
                      <a:pt x="42" y="43"/>
                      <a:pt x="42" y="45"/>
                    </a:cubicBezTo>
                    <a:cubicBezTo>
                      <a:pt x="42" y="46"/>
                      <a:pt x="43" y="48"/>
                      <a:pt x="43" y="49"/>
                    </a:cubicBezTo>
                    <a:cubicBezTo>
                      <a:pt x="43" y="50"/>
                      <a:pt x="43" y="51"/>
                      <a:pt x="44" y="51"/>
                    </a:cubicBezTo>
                    <a:cubicBezTo>
                      <a:pt x="45" y="51"/>
                      <a:pt x="56" y="51"/>
                      <a:pt x="68" y="51"/>
                    </a:cubicBezTo>
                    <a:cubicBezTo>
                      <a:pt x="81" y="51"/>
                      <a:pt x="92" y="51"/>
                      <a:pt x="93" y="51"/>
                    </a:cubicBezTo>
                    <a:cubicBezTo>
                      <a:pt x="95" y="51"/>
                      <a:pt x="96" y="50"/>
                      <a:pt x="95" y="48"/>
                    </a:cubicBezTo>
                    <a:cubicBezTo>
                      <a:pt x="95" y="46"/>
                      <a:pt x="96" y="42"/>
                      <a:pt x="97" y="41"/>
                    </a:cubicBezTo>
                    <a:cubicBezTo>
                      <a:pt x="98" y="39"/>
                      <a:pt x="100" y="37"/>
                      <a:pt x="102" y="36"/>
                    </a:cubicBezTo>
                    <a:cubicBezTo>
                      <a:pt x="104" y="35"/>
                      <a:pt x="107" y="34"/>
                      <a:pt x="108" y="34"/>
                    </a:cubicBezTo>
                    <a:cubicBezTo>
                      <a:pt x="110" y="33"/>
                      <a:pt x="113" y="34"/>
                      <a:pt x="115" y="35"/>
                    </a:cubicBezTo>
                    <a:cubicBezTo>
                      <a:pt x="117" y="36"/>
                      <a:pt x="120" y="38"/>
                      <a:pt x="121" y="39"/>
                    </a:cubicBezTo>
                    <a:cubicBezTo>
                      <a:pt x="122" y="41"/>
                      <a:pt x="123" y="44"/>
                      <a:pt x="123" y="46"/>
                    </a:cubicBezTo>
                    <a:cubicBezTo>
                      <a:pt x="123" y="48"/>
                      <a:pt x="123" y="50"/>
                      <a:pt x="123" y="50"/>
                    </a:cubicBezTo>
                    <a:cubicBezTo>
                      <a:pt x="123" y="51"/>
                      <a:pt x="125" y="51"/>
                      <a:pt x="127" y="51"/>
                    </a:cubicBezTo>
                    <a:cubicBezTo>
                      <a:pt x="129" y="51"/>
                      <a:pt x="132" y="51"/>
                      <a:pt x="133" y="50"/>
                    </a:cubicBezTo>
                    <a:cubicBezTo>
                      <a:pt x="134" y="50"/>
                      <a:pt x="134" y="48"/>
                      <a:pt x="134" y="47"/>
                    </a:cubicBezTo>
                    <a:cubicBezTo>
                      <a:pt x="134" y="45"/>
                      <a:pt x="134" y="42"/>
                      <a:pt x="134" y="40"/>
                    </a:cubicBezTo>
                    <a:cubicBezTo>
                      <a:pt x="134" y="38"/>
                      <a:pt x="134" y="35"/>
                      <a:pt x="133" y="33"/>
                    </a:cubicBezTo>
                    <a:cubicBezTo>
                      <a:pt x="132" y="31"/>
                      <a:pt x="130" y="28"/>
                      <a:pt x="128" y="27"/>
                    </a:cubicBezTo>
                    <a:cubicBezTo>
                      <a:pt x="126" y="25"/>
                      <a:pt x="123" y="24"/>
                      <a:pt x="121" y="23"/>
                    </a:cubicBezTo>
                    <a:cubicBezTo>
                      <a:pt x="119" y="22"/>
                      <a:pt x="115" y="21"/>
                      <a:pt x="111" y="20"/>
                    </a:cubicBezTo>
                    <a:cubicBezTo>
                      <a:pt x="108" y="20"/>
                      <a:pt x="102" y="17"/>
                      <a:pt x="97" y="14"/>
                    </a:cubicBezTo>
                    <a:cubicBezTo>
                      <a:pt x="93" y="11"/>
                      <a:pt x="87" y="7"/>
                      <a:pt x="84" y="5"/>
                    </a:cubicBezTo>
                    <a:cubicBezTo>
                      <a:pt x="81" y="3"/>
                      <a:pt x="76" y="1"/>
                      <a:pt x="73" y="1"/>
                    </a:cubicBezTo>
                    <a:cubicBezTo>
                      <a:pt x="70" y="0"/>
                      <a:pt x="64" y="0"/>
                      <a:pt x="60" y="0"/>
                    </a:cubicBezTo>
                    <a:cubicBezTo>
                      <a:pt x="55" y="0"/>
                      <a:pt x="49" y="0"/>
                      <a:pt x="47" y="0"/>
                    </a:cubicBezTo>
                    <a:cubicBezTo>
                      <a:pt x="44" y="0"/>
                      <a:pt x="39" y="0"/>
                      <a:pt x="36" y="0"/>
                    </a:cubicBezTo>
                    <a:cubicBezTo>
                      <a:pt x="33" y="0"/>
                      <a:pt x="29" y="1"/>
                      <a:pt x="28" y="2"/>
                    </a:cubicBezTo>
                    <a:cubicBezTo>
                      <a:pt x="26" y="3"/>
                      <a:pt x="24" y="5"/>
                      <a:pt x="22" y="7"/>
                    </a:cubicBezTo>
                    <a:cubicBezTo>
                      <a:pt x="21" y="8"/>
                      <a:pt x="19" y="11"/>
                      <a:pt x="18" y="13"/>
                    </a:cubicBezTo>
                    <a:cubicBezTo>
                      <a:pt x="17" y="14"/>
                      <a:pt x="15" y="16"/>
                      <a:pt x="13" y="16"/>
                    </a:cubicBezTo>
                    <a:cubicBezTo>
                      <a:pt x="12" y="16"/>
                      <a:pt x="9" y="18"/>
                      <a:pt x="7" y="19"/>
                    </a:cubicBezTo>
                    <a:cubicBezTo>
                      <a:pt x="4" y="20"/>
                      <a:pt x="2" y="24"/>
                      <a:pt x="1" y="28"/>
                    </a:cubicBezTo>
                    <a:cubicBezTo>
                      <a:pt x="0" y="31"/>
                      <a:pt x="0" y="37"/>
                      <a:pt x="0" y="40"/>
                    </a:cubicBezTo>
                    <a:cubicBezTo>
                      <a:pt x="0" y="44"/>
                      <a:pt x="1" y="48"/>
                      <a:pt x="1" y="49"/>
                    </a:cubicBezTo>
                    <a:close/>
                    <a:moveTo>
                      <a:pt x="120" y="25"/>
                    </a:moveTo>
                    <a:cubicBezTo>
                      <a:pt x="120" y="25"/>
                      <a:pt x="121" y="25"/>
                      <a:pt x="122" y="25"/>
                    </a:cubicBezTo>
                    <a:cubicBezTo>
                      <a:pt x="123" y="25"/>
                      <a:pt x="123" y="25"/>
                      <a:pt x="124" y="26"/>
                    </a:cubicBezTo>
                    <a:cubicBezTo>
                      <a:pt x="124" y="26"/>
                      <a:pt x="125" y="26"/>
                      <a:pt x="125" y="26"/>
                    </a:cubicBezTo>
                    <a:cubicBezTo>
                      <a:pt x="125" y="27"/>
                      <a:pt x="127" y="27"/>
                      <a:pt x="127" y="28"/>
                    </a:cubicBezTo>
                    <a:cubicBezTo>
                      <a:pt x="128" y="29"/>
                      <a:pt x="129" y="30"/>
                      <a:pt x="130" y="31"/>
                    </a:cubicBezTo>
                    <a:cubicBezTo>
                      <a:pt x="130" y="32"/>
                      <a:pt x="131" y="33"/>
                      <a:pt x="131" y="33"/>
                    </a:cubicBezTo>
                    <a:cubicBezTo>
                      <a:pt x="131" y="33"/>
                      <a:pt x="131" y="33"/>
                      <a:pt x="130" y="33"/>
                    </a:cubicBezTo>
                    <a:cubicBezTo>
                      <a:pt x="130" y="33"/>
                      <a:pt x="128" y="33"/>
                      <a:pt x="127" y="33"/>
                    </a:cubicBezTo>
                    <a:cubicBezTo>
                      <a:pt x="125" y="32"/>
                      <a:pt x="123" y="32"/>
                      <a:pt x="122" y="31"/>
                    </a:cubicBezTo>
                    <a:cubicBezTo>
                      <a:pt x="120" y="30"/>
                      <a:pt x="119" y="29"/>
                      <a:pt x="119" y="28"/>
                    </a:cubicBezTo>
                    <a:cubicBezTo>
                      <a:pt x="119" y="27"/>
                      <a:pt x="119" y="25"/>
                      <a:pt x="120" y="25"/>
                    </a:cubicBezTo>
                    <a:close/>
                    <a:moveTo>
                      <a:pt x="53" y="3"/>
                    </a:moveTo>
                    <a:cubicBezTo>
                      <a:pt x="54" y="3"/>
                      <a:pt x="58" y="3"/>
                      <a:pt x="63" y="3"/>
                    </a:cubicBezTo>
                    <a:cubicBezTo>
                      <a:pt x="67" y="3"/>
                      <a:pt x="74" y="5"/>
                      <a:pt x="77" y="6"/>
                    </a:cubicBezTo>
                    <a:cubicBezTo>
                      <a:pt x="81" y="7"/>
                      <a:pt x="86" y="10"/>
                      <a:pt x="88" y="12"/>
                    </a:cubicBezTo>
                    <a:cubicBezTo>
                      <a:pt x="91" y="14"/>
                      <a:pt x="94" y="17"/>
                      <a:pt x="94" y="19"/>
                    </a:cubicBezTo>
                    <a:cubicBezTo>
                      <a:pt x="95" y="20"/>
                      <a:pt x="92" y="21"/>
                      <a:pt x="88" y="21"/>
                    </a:cubicBezTo>
                    <a:cubicBezTo>
                      <a:pt x="84" y="21"/>
                      <a:pt x="76" y="21"/>
                      <a:pt x="69" y="20"/>
                    </a:cubicBezTo>
                    <a:cubicBezTo>
                      <a:pt x="63" y="19"/>
                      <a:pt x="57" y="19"/>
                      <a:pt x="56" y="19"/>
                    </a:cubicBezTo>
                    <a:cubicBezTo>
                      <a:pt x="55" y="19"/>
                      <a:pt x="55" y="18"/>
                      <a:pt x="54" y="18"/>
                    </a:cubicBezTo>
                    <a:cubicBezTo>
                      <a:pt x="54" y="17"/>
                      <a:pt x="54" y="14"/>
                      <a:pt x="53" y="11"/>
                    </a:cubicBezTo>
                    <a:cubicBezTo>
                      <a:pt x="53" y="8"/>
                      <a:pt x="52" y="5"/>
                      <a:pt x="52" y="4"/>
                    </a:cubicBezTo>
                    <a:cubicBezTo>
                      <a:pt x="52" y="3"/>
                      <a:pt x="52" y="3"/>
                      <a:pt x="53" y="3"/>
                    </a:cubicBezTo>
                    <a:close/>
                    <a:moveTo>
                      <a:pt x="21" y="15"/>
                    </a:moveTo>
                    <a:cubicBezTo>
                      <a:pt x="21" y="13"/>
                      <a:pt x="22" y="11"/>
                      <a:pt x="23" y="10"/>
                    </a:cubicBezTo>
                    <a:cubicBezTo>
                      <a:pt x="24" y="8"/>
                      <a:pt x="26" y="7"/>
                      <a:pt x="28" y="6"/>
                    </a:cubicBezTo>
                    <a:cubicBezTo>
                      <a:pt x="29" y="5"/>
                      <a:pt x="31" y="4"/>
                      <a:pt x="33" y="3"/>
                    </a:cubicBezTo>
                    <a:cubicBezTo>
                      <a:pt x="34" y="3"/>
                      <a:pt x="37" y="3"/>
                      <a:pt x="39" y="2"/>
                    </a:cubicBezTo>
                    <a:cubicBezTo>
                      <a:pt x="41" y="2"/>
                      <a:pt x="44" y="2"/>
                      <a:pt x="45" y="2"/>
                    </a:cubicBezTo>
                    <a:cubicBezTo>
                      <a:pt x="45" y="2"/>
                      <a:pt x="46" y="3"/>
                      <a:pt x="46" y="3"/>
                    </a:cubicBezTo>
                    <a:cubicBezTo>
                      <a:pt x="46" y="4"/>
                      <a:pt x="46" y="7"/>
                      <a:pt x="46" y="10"/>
                    </a:cubicBezTo>
                    <a:cubicBezTo>
                      <a:pt x="47" y="14"/>
                      <a:pt x="47" y="17"/>
                      <a:pt x="47" y="17"/>
                    </a:cubicBezTo>
                    <a:cubicBezTo>
                      <a:pt x="47" y="18"/>
                      <a:pt x="46" y="18"/>
                      <a:pt x="46" y="18"/>
                    </a:cubicBezTo>
                    <a:cubicBezTo>
                      <a:pt x="45" y="18"/>
                      <a:pt x="40" y="18"/>
                      <a:pt x="34" y="18"/>
                    </a:cubicBezTo>
                    <a:cubicBezTo>
                      <a:pt x="29" y="18"/>
                      <a:pt x="23" y="18"/>
                      <a:pt x="22" y="17"/>
                    </a:cubicBezTo>
                    <a:cubicBezTo>
                      <a:pt x="21" y="17"/>
                      <a:pt x="20" y="16"/>
                      <a:pt x="21" y="15"/>
                    </a:cubicBezTo>
                    <a:close/>
                    <a:moveTo>
                      <a:pt x="2" y="29"/>
                    </a:moveTo>
                    <a:cubicBezTo>
                      <a:pt x="3" y="27"/>
                      <a:pt x="4" y="24"/>
                      <a:pt x="5" y="23"/>
                    </a:cubicBezTo>
                    <a:cubicBezTo>
                      <a:pt x="5" y="22"/>
                      <a:pt x="7" y="21"/>
                      <a:pt x="9" y="21"/>
                    </a:cubicBezTo>
                    <a:cubicBezTo>
                      <a:pt x="11" y="21"/>
                      <a:pt x="12" y="22"/>
                      <a:pt x="12" y="23"/>
                    </a:cubicBezTo>
                    <a:cubicBezTo>
                      <a:pt x="12" y="24"/>
                      <a:pt x="11" y="25"/>
                      <a:pt x="10" y="25"/>
                    </a:cubicBezTo>
                    <a:cubicBezTo>
                      <a:pt x="9" y="25"/>
                      <a:pt x="7" y="26"/>
                      <a:pt x="6" y="28"/>
                    </a:cubicBezTo>
                    <a:cubicBezTo>
                      <a:pt x="5" y="29"/>
                      <a:pt x="4" y="32"/>
                      <a:pt x="3" y="33"/>
                    </a:cubicBezTo>
                    <a:cubicBezTo>
                      <a:pt x="3" y="35"/>
                      <a:pt x="2" y="36"/>
                      <a:pt x="2" y="36"/>
                    </a:cubicBezTo>
                    <a:cubicBezTo>
                      <a:pt x="2" y="36"/>
                      <a:pt x="2" y="35"/>
                      <a:pt x="2" y="34"/>
                    </a:cubicBezTo>
                    <a:cubicBezTo>
                      <a:pt x="2" y="33"/>
                      <a:pt x="2" y="31"/>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4"/>
              <p:cNvSpPr>
                <a:spLocks noEditPoints="1"/>
              </p:cNvSpPr>
              <p:nvPr/>
            </p:nvSpPr>
            <p:spPr bwMode="auto">
              <a:xfrm>
                <a:off x="8795" y="855"/>
                <a:ext cx="99" cy="102"/>
              </a:xfrm>
              <a:custGeom>
                <a:avLst/>
                <a:gdLst>
                  <a:gd name="T0" fmla="*/ 22 w 22"/>
                  <a:gd name="T1" fmla="*/ 11 h 22"/>
                  <a:gd name="T2" fmla="*/ 11 w 22"/>
                  <a:gd name="T3" fmla="*/ 0 h 22"/>
                  <a:gd name="T4" fmla="*/ 0 w 22"/>
                  <a:gd name="T5" fmla="*/ 11 h 22"/>
                  <a:gd name="T6" fmla="*/ 11 w 22"/>
                  <a:gd name="T7" fmla="*/ 22 h 22"/>
                  <a:gd name="T8" fmla="*/ 22 w 22"/>
                  <a:gd name="T9" fmla="*/ 11 h 22"/>
                  <a:gd name="T10" fmla="*/ 5 w 22"/>
                  <a:gd name="T11" fmla="*/ 11 h 22"/>
                  <a:gd name="T12" fmla="*/ 11 w 22"/>
                  <a:gd name="T13" fmla="*/ 5 h 22"/>
                  <a:gd name="T14" fmla="*/ 17 w 22"/>
                  <a:gd name="T15" fmla="*/ 11 h 22"/>
                  <a:gd name="T16" fmla="*/ 11 w 22"/>
                  <a:gd name="T17" fmla="*/ 17 h 22"/>
                  <a:gd name="T18" fmla="*/ 5 w 22"/>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22" y="11"/>
                    </a:moveTo>
                    <a:cubicBezTo>
                      <a:pt x="22" y="5"/>
                      <a:pt x="17" y="0"/>
                      <a:pt x="11" y="0"/>
                    </a:cubicBezTo>
                    <a:cubicBezTo>
                      <a:pt x="5" y="0"/>
                      <a:pt x="0" y="5"/>
                      <a:pt x="0" y="11"/>
                    </a:cubicBezTo>
                    <a:cubicBezTo>
                      <a:pt x="0" y="17"/>
                      <a:pt x="5" y="22"/>
                      <a:pt x="11" y="22"/>
                    </a:cubicBezTo>
                    <a:cubicBezTo>
                      <a:pt x="17" y="22"/>
                      <a:pt x="22" y="17"/>
                      <a:pt x="22" y="11"/>
                    </a:cubicBezTo>
                    <a:close/>
                    <a:moveTo>
                      <a:pt x="5" y="11"/>
                    </a:moveTo>
                    <a:cubicBezTo>
                      <a:pt x="5" y="7"/>
                      <a:pt x="8" y="5"/>
                      <a:pt x="11" y="5"/>
                    </a:cubicBezTo>
                    <a:cubicBezTo>
                      <a:pt x="15" y="5"/>
                      <a:pt x="17" y="7"/>
                      <a:pt x="17" y="11"/>
                    </a:cubicBezTo>
                    <a:cubicBezTo>
                      <a:pt x="17" y="14"/>
                      <a:pt x="15" y="17"/>
                      <a:pt x="11" y="17"/>
                    </a:cubicBezTo>
                    <a:cubicBezTo>
                      <a:pt x="8" y="17"/>
                      <a:pt x="5" y="14"/>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65"/>
              <p:cNvSpPr>
                <a:spLocks noEditPoints="1"/>
              </p:cNvSpPr>
              <p:nvPr/>
            </p:nvSpPr>
            <p:spPr bwMode="auto">
              <a:xfrm>
                <a:off x="8424" y="855"/>
                <a:ext cx="99" cy="102"/>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8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8" y="22"/>
                      <a:pt x="22" y="17"/>
                      <a:pt x="22" y="11"/>
                    </a:cubicBezTo>
                    <a:cubicBezTo>
                      <a:pt x="22" y="5"/>
                      <a:pt x="18" y="0"/>
                      <a:pt x="11" y="0"/>
                    </a:cubicBezTo>
                    <a:close/>
                    <a:moveTo>
                      <a:pt x="11" y="17"/>
                    </a:moveTo>
                    <a:cubicBezTo>
                      <a:pt x="8" y="17"/>
                      <a:pt x="5" y="14"/>
                      <a:pt x="5" y="11"/>
                    </a:cubicBezTo>
                    <a:cubicBezTo>
                      <a:pt x="5" y="7"/>
                      <a:pt x="8" y="5"/>
                      <a:pt x="11" y="5"/>
                    </a:cubicBezTo>
                    <a:cubicBezTo>
                      <a:pt x="15" y="5"/>
                      <a:pt x="18" y="7"/>
                      <a:pt x="18" y="11"/>
                    </a:cubicBezTo>
                    <a:cubicBezTo>
                      <a:pt x="18" y="14"/>
                      <a:pt x="15"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3" name="Group 287"/>
            <p:cNvGrpSpPr/>
            <p:nvPr/>
          </p:nvGrpSpPr>
          <p:grpSpPr>
            <a:xfrm>
              <a:off x="10105" y="3114"/>
              <a:ext cx="245" cy="120"/>
              <a:chOff x="5599113" y="798513"/>
              <a:chExt cx="292100" cy="163513"/>
            </a:xfrm>
            <a:solidFill>
              <a:srgbClr val="FFFFFF"/>
            </a:solidFill>
          </p:grpSpPr>
          <p:sp>
            <p:nvSpPr>
              <p:cNvPr id="74" name="Freeform 169"/>
              <p:cNvSpPr>
                <a:spLocks noEditPoints="1"/>
              </p:cNvSpPr>
              <p:nvPr/>
            </p:nvSpPr>
            <p:spPr bwMode="auto">
              <a:xfrm>
                <a:off x="5599113" y="798513"/>
                <a:ext cx="292100" cy="163513"/>
              </a:xfrm>
              <a:custGeom>
                <a:avLst/>
                <a:gdLst/>
                <a:ahLst/>
                <a:cxnLst>
                  <a:cxn ang="0">
                    <a:pos x="172" y="35"/>
                  </a:cxn>
                  <a:cxn ang="0">
                    <a:pos x="172" y="0"/>
                  </a:cxn>
                  <a:cxn ang="0">
                    <a:pos x="0" y="0"/>
                  </a:cxn>
                  <a:cxn ang="0">
                    <a:pos x="0" y="103"/>
                  </a:cxn>
                  <a:cxn ang="0">
                    <a:pos x="172" y="103"/>
                  </a:cxn>
                  <a:cxn ang="0">
                    <a:pos x="172" y="81"/>
                  </a:cxn>
                  <a:cxn ang="0">
                    <a:pos x="184" y="81"/>
                  </a:cxn>
                  <a:cxn ang="0">
                    <a:pos x="184" y="35"/>
                  </a:cxn>
                  <a:cxn ang="0">
                    <a:pos x="172" y="35"/>
                  </a:cxn>
                  <a:cxn ang="0">
                    <a:pos x="149" y="81"/>
                  </a:cxn>
                  <a:cxn ang="0">
                    <a:pos x="22" y="81"/>
                  </a:cxn>
                  <a:cxn ang="0">
                    <a:pos x="22" y="22"/>
                  </a:cxn>
                  <a:cxn ang="0">
                    <a:pos x="149" y="22"/>
                  </a:cxn>
                  <a:cxn ang="0">
                    <a:pos x="149" y="81"/>
                  </a:cxn>
                </a:cxnLst>
                <a:rect l="0" t="0" r="r" b="b"/>
                <a:pathLst>
                  <a:path w="184" h="103">
                    <a:moveTo>
                      <a:pt x="172" y="35"/>
                    </a:moveTo>
                    <a:lnTo>
                      <a:pt x="172" y="0"/>
                    </a:lnTo>
                    <a:lnTo>
                      <a:pt x="0" y="0"/>
                    </a:lnTo>
                    <a:lnTo>
                      <a:pt x="0" y="103"/>
                    </a:lnTo>
                    <a:lnTo>
                      <a:pt x="172" y="103"/>
                    </a:lnTo>
                    <a:lnTo>
                      <a:pt x="172" y="81"/>
                    </a:lnTo>
                    <a:lnTo>
                      <a:pt x="184" y="81"/>
                    </a:lnTo>
                    <a:lnTo>
                      <a:pt x="184" y="35"/>
                    </a:lnTo>
                    <a:lnTo>
                      <a:pt x="172" y="35"/>
                    </a:lnTo>
                    <a:close/>
                    <a:moveTo>
                      <a:pt x="149" y="81"/>
                    </a:moveTo>
                    <a:lnTo>
                      <a:pt x="22" y="81"/>
                    </a:lnTo>
                    <a:lnTo>
                      <a:pt x="22" y="22"/>
                    </a:lnTo>
                    <a:lnTo>
                      <a:pt x="149" y="22"/>
                    </a:lnTo>
                    <a:lnTo>
                      <a:pt x="149" y="81"/>
                    </a:ln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5" name="Freeform 170"/>
              <p:cNvSpPr/>
              <p:nvPr/>
            </p:nvSpPr>
            <p:spPr bwMode="auto">
              <a:xfrm>
                <a:off x="5651501" y="854075"/>
                <a:ext cx="166688" cy="52388"/>
              </a:xfrm>
              <a:custGeom>
                <a:avLst/>
                <a:gdLst/>
                <a:ahLst/>
                <a:cxnLst>
                  <a:cxn ang="0">
                    <a:pos x="59" y="33"/>
                  </a:cxn>
                  <a:cxn ang="0">
                    <a:pos x="105" y="0"/>
                  </a:cxn>
                  <a:cxn ang="0">
                    <a:pos x="59" y="11"/>
                  </a:cxn>
                  <a:cxn ang="0">
                    <a:pos x="47" y="0"/>
                  </a:cxn>
                  <a:cxn ang="0">
                    <a:pos x="0" y="33"/>
                  </a:cxn>
                  <a:cxn ang="0">
                    <a:pos x="47" y="22"/>
                  </a:cxn>
                  <a:cxn ang="0">
                    <a:pos x="59" y="33"/>
                  </a:cxn>
                </a:cxnLst>
                <a:rect l="0" t="0" r="r" b="b"/>
                <a:pathLst>
                  <a:path w="105" h="33">
                    <a:moveTo>
                      <a:pt x="59" y="33"/>
                    </a:moveTo>
                    <a:lnTo>
                      <a:pt x="105" y="0"/>
                    </a:lnTo>
                    <a:lnTo>
                      <a:pt x="59" y="11"/>
                    </a:lnTo>
                    <a:lnTo>
                      <a:pt x="47" y="0"/>
                    </a:lnTo>
                    <a:lnTo>
                      <a:pt x="0" y="33"/>
                    </a:lnTo>
                    <a:lnTo>
                      <a:pt x="47" y="22"/>
                    </a:lnTo>
                    <a:lnTo>
                      <a:pt x="59" y="33"/>
                    </a:ln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76" name="组合 75"/>
          <p:cNvGrpSpPr/>
          <p:nvPr/>
        </p:nvGrpSpPr>
        <p:grpSpPr>
          <a:xfrm>
            <a:off x="1411605" y="4683125"/>
            <a:ext cx="440690" cy="210185"/>
            <a:chOff x="9846" y="2917"/>
            <a:chExt cx="766" cy="426"/>
          </a:xfrm>
        </p:grpSpPr>
        <p:grpSp>
          <p:nvGrpSpPr>
            <p:cNvPr id="77" name="组合 76"/>
            <p:cNvGrpSpPr/>
            <p:nvPr/>
          </p:nvGrpSpPr>
          <p:grpSpPr>
            <a:xfrm>
              <a:off x="9846" y="2917"/>
              <a:ext cx="766" cy="427"/>
              <a:chOff x="8347" y="687"/>
              <a:chExt cx="612" cy="270"/>
            </a:xfrm>
            <a:solidFill>
              <a:srgbClr val="00A4C5"/>
            </a:solidFill>
          </p:grpSpPr>
          <p:sp>
            <p:nvSpPr>
              <p:cNvPr id="81" name="Freeform 163"/>
              <p:cNvSpPr>
                <a:spLocks noEditPoints="1"/>
              </p:cNvSpPr>
              <p:nvPr/>
            </p:nvSpPr>
            <p:spPr bwMode="auto">
              <a:xfrm>
                <a:off x="8347" y="687"/>
                <a:ext cx="612" cy="232"/>
              </a:xfrm>
              <a:custGeom>
                <a:avLst/>
                <a:gdLst>
                  <a:gd name="T0" fmla="*/ 4 w 134"/>
                  <a:gd name="T1" fmla="*/ 51 h 51"/>
                  <a:gd name="T2" fmla="*/ 13 w 134"/>
                  <a:gd name="T3" fmla="*/ 51 h 51"/>
                  <a:gd name="T4" fmla="*/ 15 w 134"/>
                  <a:gd name="T5" fmla="*/ 45 h 51"/>
                  <a:gd name="T6" fmla="*/ 24 w 134"/>
                  <a:gd name="T7" fmla="*/ 34 h 51"/>
                  <a:gd name="T8" fmla="*/ 40 w 134"/>
                  <a:gd name="T9" fmla="*/ 39 h 51"/>
                  <a:gd name="T10" fmla="*/ 43 w 134"/>
                  <a:gd name="T11" fmla="*/ 49 h 51"/>
                  <a:gd name="T12" fmla="*/ 68 w 134"/>
                  <a:gd name="T13" fmla="*/ 51 h 51"/>
                  <a:gd name="T14" fmla="*/ 95 w 134"/>
                  <a:gd name="T15" fmla="*/ 48 h 51"/>
                  <a:gd name="T16" fmla="*/ 102 w 134"/>
                  <a:gd name="T17" fmla="*/ 36 h 51"/>
                  <a:gd name="T18" fmla="*/ 115 w 134"/>
                  <a:gd name="T19" fmla="*/ 35 h 51"/>
                  <a:gd name="T20" fmla="*/ 123 w 134"/>
                  <a:gd name="T21" fmla="*/ 46 h 51"/>
                  <a:gd name="T22" fmla="*/ 127 w 134"/>
                  <a:gd name="T23" fmla="*/ 51 h 51"/>
                  <a:gd name="T24" fmla="*/ 134 w 134"/>
                  <a:gd name="T25" fmla="*/ 47 h 51"/>
                  <a:gd name="T26" fmla="*/ 133 w 134"/>
                  <a:gd name="T27" fmla="*/ 33 h 51"/>
                  <a:gd name="T28" fmla="*/ 121 w 134"/>
                  <a:gd name="T29" fmla="*/ 23 h 51"/>
                  <a:gd name="T30" fmla="*/ 97 w 134"/>
                  <a:gd name="T31" fmla="*/ 14 h 51"/>
                  <a:gd name="T32" fmla="*/ 73 w 134"/>
                  <a:gd name="T33" fmla="*/ 1 h 51"/>
                  <a:gd name="T34" fmla="*/ 47 w 134"/>
                  <a:gd name="T35" fmla="*/ 0 h 51"/>
                  <a:gd name="T36" fmla="*/ 28 w 134"/>
                  <a:gd name="T37" fmla="*/ 2 h 51"/>
                  <a:gd name="T38" fmla="*/ 18 w 134"/>
                  <a:gd name="T39" fmla="*/ 13 h 51"/>
                  <a:gd name="T40" fmla="*/ 7 w 134"/>
                  <a:gd name="T41" fmla="*/ 19 h 51"/>
                  <a:gd name="T42" fmla="*/ 0 w 134"/>
                  <a:gd name="T43" fmla="*/ 40 h 51"/>
                  <a:gd name="T44" fmla="*/ 120 w 134"/>
                  <a:gd name="T45" fmla="*/ 25 h 51"/>
                  <a:gd name="T46" fmla="*/ 124 w 134"/>
                  <a:gd name="T47" fmla="*/ 26 h 51"/>
                  <a:gd name="T48" fmla="*/ 127 w 134"/>
                  <a:gd name="T49" fmla="*/ 28 h 51"/>
                  <a:gd name="T50" fmla="*/ 131 w 134"/>
                  <a:gd name="T51" fmla="*/ 33 h 51"/>
                  <a:gd name="T52" fmla="*/ 127 w 134"/>
                  <a:gd name="T53" fmla="*/ 33 h 51"/>
                  <a:gd name="T54" fmla="*/ 119 w 134"/>
                  <a:gd name="T55" fmla="*/ 28 h 51"/>
                  <a:gd name="T56" fmla="*/ 53 w 134"/>
                  <a:gd name="T57" fmla="*/ 3 h 51"/>
                  <a:gd name="T58" fmla="*/ 77 w 134"/>
                  <a:gd name="T59" fmla="*/ 6 h 51"/>
                  <a:gd name="T60" fmla="*/ 94 w 134"/>
                  <a:gd name="T61" fmla="*/ 19 h 51"/>
                  <a:gd name="T62" fmla="*/ 69 w 134"/>
                  <a:gd name="T63" fmla="*/ 20 h 51"/>
                  <a:gd name="T64" fmla="*/ 54 w 134"/>
                  <a:gd name="T65" fmla="*/ 18 h 51"/>
                  <a:gd name="T66" fmla="*/ 52 w 134"/>
                  <a:gd name="T67" fmla="*/ 4 h 51"/>
                  <a:gd name="T68" fmla="*/ 21 w 134"/>
                  <a:gd name="T69" fmla="*/ 15 h 51"/>
                  <a:gd name="T70" fmla="*/ 28 w 134"/>
                  <a:gd name="T71" fmla="*/ 6 h 51"/>
                  <a:gd name="T72" fmla="*/ 39 w 134"/>
                  <a:gd name="T73" fmla="*/ 2 h 51"/>
                  <a:gd name="T74" fmla="*/ 46 w 134"/>
                  <a:gd name="T75" fmla="*/ 3 h 51"/>
                  <a:gd name="T76" fmla="*/ 47 w 134"/>
                  <a:gd name="T77" fmla="*/ 17 h 51"/>
                  <a:gd name="T78" fmla="*/ 34 w 134"/>
                  <a:gd name="T79" fmla="*/ 18 h 51"/>
                  <a:gd name="T80" fmla="*/ 21 w 134"/>
                  <a:gd name="T81" fmla="*/ 15 h 51"/>
                  <a:gd name="T82" fmla="*/ 5 w 134"/>
                  <a:gd name="T83" fmla="*/ 23 h 51"/>
                  <a:gd name="T84" fmla="*/ 12 w 134"/>
                  <a:gd name="T85" fmla="*/ 23 h 51"/>
                  <a:gd name="T86" fmla="*/ 6 w 134"/>
                  <a:gd name="T87" fmla="*/ 28 h 51"/>
                  <a:gd name="T88" fmla="*/ 2 w 134"/>
                  <a:gd name="T89" fmla="*/ 36 h 51"/>
                  <a:gd name="T90" fmla="*/ 2 w 134"/>
                  <a:gd name="T91"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 h="51">
                    <a:moveTo>
                      <a:pt x="1" y="49"/>
                    </a:moveTo>
                    <a:cubicBezTo>
                      <a:pt x="2" y="50"/>
                      <a:pt x="3" y="51"/>
                      <a:pt x="4" y="51"/>
                    </a:cubicBezTo>
                    <a:cubicBezTo>
                      <a:pt x="4" y="51"/>
                      <a:pt x="6" y="51"/>
                      <a:pt x="8" y="51"/>
                    </a:cubicBezTo>
                    <a:cubicBezTo>
                      <a:pt x="10" y="51"/>
                      <a:pt x="12" y="51"/>
                      <a:pt x="13" y="51"/>
                    </a:cubicBezTo>
                    <a:cubicBezTo>
                      <a:pt x="14" y="51"/>
                      <a:pt x="14" y="50"/>
                      <a:pt x="14" y="50"/>
                    </a:cubicBezTo>
                    <a:cubicBezTo>
                      <a:pt x="14" y="49"/>
                      <a:pt x="15" y="47"/>
                      <a:pt x="15" y="45"/>
                    </a:cubicBezTo>
                    <a:cubicBezTo>
                      <a:pt x="15" y="43"/>
                      <a:pt x="16" y="41"/>
                      <a:pt x="17" y="39"/>
                    </a:cubicBezTo>
                    <a:cubicBezTo>
                      <a:pt x="18" y="37"/>
                      <a:pt x="21" y="35"/>
                      <a:pt x="24" y="34"/>
                    </a:cubicBezTo>
                    <a:cubicBezTo>
                      <a:pt x="26" y="33"/>
                      <a:pt x="30" y="33"/>
                      <a:pt x="33" y="34"/>
                    </a:cubicBezTo>
                    <a:cubicBezTo>
                      <a:pt x="35" y="35"/>
                      <a:pt x="38" y="37"/>
                      <a:pt x="40" y="39"/>
                    </a:cubicBezTo>
                    <a:cubicBezTo>
                      <a:pt x="41" y="41"/>
                      <a:pt x="42" y="43"/>
                      <a:pt x="42" y="45"/>
                    </a:cubicBezTo>
                    <a:cubicBezTo>
                      <a:pt x="42" y="46"/>
                      <a:pt x="43" y="48"/>
                      <a:pt x="43" y="49"/>
                    </a:cubicBezTo>
                    <a:cubicBezTo>
                      <a:pt x="43" y="50"/>
                      <a:pt x="43" y="51"/>
                      <a:pt x="44" y="51"/>
                    </a:cubicBezTo>
                    <a:cubicBezTo>
                      <a:pt x="45" y="51"/>
                      <a:pt x="56" y="51"/>
                      <a:pt x="68" y="51"/>
                    </a:cubicBezTo>
                    <a:cubicBezTo>
                      <a:pt x="81" y="51"/>
                      <a:pt x="92" y="51"/>
                      <a:pt x="93" y="51"/>
                    </a:cubicBezTo>
                    <a:cubicBezTo>
                      <a:pt x="95" y="51"/>
                      <a:pt x="96" y="50"/>
                      <a:pt x="95" y="48"/>
                    </a:cubicBezTo>
                    <a:cubicBezTo>
                      <a:pt x="95" y="46"/>
                      <a:pt x="96" y="42"/>
                      <a:pt x="97" y="41"/>
                    </a:cubicBezTo>
                    <a:cubicBezTo>
                      <a:pt x="98" y="39"/>
                      <a:pt x="100" y="37"/>
                      <a:pt x="102" y="36"/>
                    </a:cubicBezTo>
                    <a:cubicBezTo>
                      <a:pt x="104" y="35"/>
                      <a:pt x="107" y="34"/>
                      <a:pt x="108" y="34"/>
                    </a:cubicBezTo>
                    <a:cubicBezTo>
                      <a:pt x="110" y="33"/>
                      <a:pt x="113" y="34"/>
                      <a:pt x="115" y="35"/>
                    </a:cubicBezTo>
                    <a:cubicBezTo>
                      <a:pt x="117" y="36"/>
                      <a:pt x="120" y="38"/>
                      <a:pt x="121" y="39"/>
                    </a:cubicBezTo>
                    <a:cubicBezTo>
                      <a:pt x="122" y="41"/>
                      <a:pt x="123" y="44"/>
                      <a:pt x="123" y="46"/>
                    </a:cubicBezTo>
                    <a:cubicBezTo>
                      <a:pt x="123" y="48"/>
                      <a:pt x="123" y="50"/>
                      <a:pt x="123" y="50"/>
                    </a:cubicBezTo>
                    <a:cubicBezTo>
                      <a:pt x="123" y="51"/>
                      <a:pt x="125" y="51"/>
                      <a:pt x="127" y="51"/>
                    </a:cubicBezTo>
                    <a:cubicBezTo>
                      <a:pt x="129" y="51"/>
                      <a:pt x="132" y="51"/>
                      <a:pt x="133" y="50"/>
                    </a:cubicBezTo>
                    <a:cubicBezTo>
                      <a:pt x="134" y="50"/>
                      <a:pt x="134" y="48"/>
                      <a:pt x="134" y="47"/>
                    </a:cubicBezTo>
                    <a:cubicBezTo>
                      <a:pt x="134" y="45"/>
                      <a:pt x="134" y="42"/>
                      <a:pt x="134" y="40"/>
                    </a:cubicBezTo>
                    <a:cubicBezTo>
                      <a:pt x="134" y="38"/>
                      <a:pt x="134" y="35"/>
                      <a:pt x="133" y="33"/>
                    </a:cubicBezTo>
                    <a:cubicBezTo>
                      <a:pt x="132" y="31"/>
                      <a:pt x="130" y="28"/>
                      <a:pt x="128" y="27"/>
                    </a:cubicBezTo>
                    <a:cubicBezTo>
                      <a:pt x="126" y="25"/>
                      <a:pt x="123" y="24"/>
                      <a:pt x="121" y="23"/>
                    </a:cubicBezTo>
                    <a:cubicBezTo>
                      <a:pt x="119" y="22"/>
                      <a:pt x="115" y="21"/>
                      <a:pt x="111" y="20"/>
                    </a:cubicBezTo>
                    <a:cubicBezTo>
                      <a:pt x="108" y="20"/>
                      <a:pt x="102" y="17"/>
                      <a:pt x="97" y="14"/>
                    </a:cubicBezTo>
                    <a:cubicBezTo>
                      <a:pt x="93" y="11"/>
                      <a:pt x="87" y="7"/>
                      <a:pt x="84" y="5"/>
                    </a:cubicBezTo>
                    <a:cubicBezTo>
                      <a:pt x="81" y="3"/>
                      <a:pt x="76" y="1"/>
                      <a:pt x="73" y="1"/>
                    </a:cubicBezTo>
                    <a:cubicBezTo>
                      <a:pt x="70" y="0"/>
                      <a:pt x="64" y="0"/>
                      <a:pt x="60" y="0"/>
                    </a:cubicBezTo>
                    <a:cubicBezTo>
                      <a:pt x="55" y="0"/>
                      <a:pt x="49" y="0"/>
                      <a:pt x="47" y="0"/>
                    </a:cubicBezTo>
                    <a:cubicBezTo>
                      <a:pt x="44" y="0"/>
                      <a:pt x="39" y="0"/>
                      <a:pt x="36" y="0"/>
                    </a:cubicBezTo>
                    <a:cubicBezTo>
                      <a:pt x="33" y="0"/>
                      <a:pt x="29" y="1"/>
                      <a:pt x="28" y="2"/>
                    </a:cubicBezTo>
                    <a:cubicBezTo>
                      <a:pt x="26" y="3"/>
                      <a:pt x="24" y="5"/>
                      <a:pt x="22" y="7"/>
                    </a:cubicBezTo>
                    <a:cubicBezTo>
                      <a:pt x="21" y="8"/>
                      <a:pt x="19" y="11"/>
                      <a:pt x="18" y="13"/>
                    </a:cubicBezTo>
                    <a:cubicBezTo>
                      <a:pt x="17" y="14"/>
                      <a:pt x="15" y="16"/>
                      <a:pt x="13" y="16"/>
                    </a:cubicBezTo>
                    <a:cubicBezTo>
                      <a:pt x="12" y="16"/>
                      <a:pt x="9" y="18"/>
                      <a:pt x="7" y="19"/>
                    </a:cubicBezTo>
                    <a:cubicBezTo>
                      <a:pt x="4" y="20"/>
                      <a:pt x="2" y="24"/>
                      <a:pt x="1" y="28"/>
                    </a:cubicBezTo>
                    <a:cubicBezTo>
                      <a:pt x="0" y="31"/>
                      <a:pt x="0" y="37"/>
                      <a:pt x="0" y="40"/>
                    </a:cubicBezTo>
                    <a:cubicBezTo>
                      <a:pt x="0" y="44"/>
                      <a:pt x="1" y="48"/>
                      <a:pt x="1" y="49"/>
                    </a:cubicBezTo>
                    <a:close/>
                    <a:moveTo>
                      <a:pt x="120" y="25"/>
                    </a:moveTo>
                    <a:cubicBezTo>
                      <a:pt x="120" y="25"/>
                      <a:pt x="121" y="25"/>
                      <a:pt x="122" y="25"/>
                    </a:cubicBezTo>
                    <a:cubicBezTo>
                      <a:pt x="123" y="25"/>
                      <a:pt x="123" y="25"/>
                      <a:pt x="124" y="26"/>
                    </a:cubicBezTo>
                    <a:cubicBezTo>
                      <a:pt x="124" y="26"/>
                      <a:pt x="125" y="26"/>
                      <a:pt x="125" y="26"/>
                    </a:cubicBezTo>
                    <a:cubicBezTo>
                      <a:pt x="125" y="27"/>
                      <a:pt x="127" y="27"/>
                      <a:pt x="127" y="28"/>
                    </a:cubicBezTo>
                    <a:cubicBezTo>
                      <a:pt x="128" y="29"/>
                      <a:pt x="129" y="30"/>
                      <a:pt x="130" y="31"/>
                    </a:cubicBezTo>
                    <a:cubicBezTo>
                      <a:pt x="130" y="32"/>
                      <a:pt x="131" y="33"/>
                      <a:pt x="131" y="33"/>
                    </a:cubicBezTo>
                    <a:cubicBezTo>
                      <a:pt x="131" y="33"/>
                      <a:pt x="131" y="33"/>
                      <a:pt x="130" y="33"/>
                    </a:cubicBezTo>
                    <a:cubicBezTo>
                      <a:pt x="130" y="33"/>
                      <a:pt x="128" y="33"/>
                      <a:pt x="127" y="33"/>
                    </a:cubicBezTo>
                    <a:cubicBezTo>
                      <a:pt x="125" y="32"/>
                      <a:pt x="123" y="32"/>
                      <a:pt x="122" y="31"/>
                    </a:cubicBezTo>
                    <a:cubicBezTo>
                      <a:pt x="120" y="30"/>
                      <a:pt x="119" y="29"/>
                      <a:pt x="119" y="28"/>
                    </a:cubicBezTo>
                    <a:cubicBezTo>
                      <a:pt x="119" y="27"/>
                      <a:pt x="119" y="25"/>
                      <a:pt x="120" y="25"/>
                    </a:cubicBezTo>
                    <a:close/>
                    <a:moveTo>
                      <a:pt x="53" y="3"/>
                    </a:moveTo>
                    <a:cubicBezTo>
                      <a:pt x="54" y="3"/>
                      <a:pt x="58" y="3"/>
                      <a:pt x="63" y="3"/>
                    </a:cubicBezTo>
                    <a:cubicBezTo>
                      <a:pt x="67" y="3"/>
                      <a:pt x="74" y="5"/>
                      <a:pt x="77" y="6"/>
                    </a:cubicBezTo>
                    <a:cubicBezTo>
                      <a:pt x="81" y="7"/>
                      <a:pt x="86" y="10"/>
                      <a:pt x="88" y="12"/>
                    </a:cubicBezTo>
                    <a:cubicBezTo>
                      <a:pt x="91" y="14"/>
                      <a:pt x="94" y="17"/>
                      <a:pt x="94" y="19"/>
                    </a:cubicBezTo>
                    <a:cubicBezTo>
                      <a:pt x="95" y="20"/>
                      <a:pt x="92" y="21"/>
                      <a:pt x="88" y="21"/>
                    </a:cubicBezTo>
                    <a:cubicBezTo>
                      <a:pt x="84" y="21"/>
                      <a:pt x="76" y="21"/>
                      <a:pt x="69" y="20"/>
                    </a:cubicBezTo>
                    <a:cubicBezTo>
                      <a:pt x="63" y="19"/>
                      <a:pt x="57" y="19"/>
                      <a:pt x="56" y="19"/>
                    </a:cubicBezTo>
                    <a:cubicBezTo>
                      <a:pt x="55" y="19"/>
                      <a:pt x="55" y="18"/>
                      <a:pt x="54" y="18"/>
                    </a:cubicBezTo>
                    <a:cubicBezTo>
                      <a:pt x="54" y="17"/>
                      <a:pt x="54" y="14"/>
                      <a:pt x="53" y="11"/>
                    </a:cubicBezTo>
                    <a:cubicBezTo>
                      <a:pt x="53" y="8"/>
                      <a:pt x="52" y="5"/>
                      <a:pt x="52" y="4"/>
                    </a:cubicBezTo>
                    <a:cubicBezTo>
                      <a:pt x="52" y="3"/>
                      <a:pt x="52" y="3"/>
                      <a:pt x="53" y="3"/>
                    </a:cubicBezTo>
                    <a:close/>
                    <a:moveTo>
                      <a:pt x="21" y="15"/>
                    </a:moveTo>
                    <a:cubicBezTo>
                      <a:pt x="21" y="13"/>
                      <a:pt x="22" y="11"/>
                      <a:pt x="23" y="10"/>
                    </a:cubicBezTo>
                    <a:cubicBezTo>
                      <a:pt x="24" y="8"/>
                      <a:pt x="26" y="7"/>
                      <a:pt x="28" y="6"/>
                    </a:cubicBezTo>
                    <a:cubicBezTo>
                      <a:pt x="29" y="5"/>
                      <a:pt x="31" y="4"/>
                      <a:pt x="33" y="3"/>
                    </a:cubicBezTo>
                    <a:cubicBezTo>
                      <a:pt x="34" y="3"/>
                      <a:pt x="37" y="3"/>
                      <a:pt x="39" y="2"/>
                    </a:cubicBezTo>
                    <a:cubicBezTo>
                      <a:pt x="41" y="2"/>
                      <a:pt x="44" y="2"/>
                      <a:pt x="45" y="2"/>
                    </a:cubicBezTo>
                    <a:cubicBezTo>
                      <a:pt x="45" y="2"/>
                      <a:pt x="46" y="3"/>
                      <a:pt x="46" y="3"/>
                    </a:cubicBezTo>
                    <a:cubicBezTo>
                      <a:pt x="46" y="4"/>
                      <a:pt x="46" y="7"/>
                      <a:pt x="46" y="10"/>
                    </a:cubicBezTo>
                    <a:cubicBezTo>
                      <a:pt x="47" y="14"/>
                      <a:pt x="47" y="17"/>
                      <a:pt x="47" y="17"/>
                    </a:cubicBezTo>
                    <a:cubicBezTo>
                      <a:pt x="47" y="18"/>
                      <a:pt x="46" y="18"/>
                      <a:pt x="46" y="18"/>
                    </a:cubicBezTo>
                    <a:cubicBezTo>
                      <a:pt x="45" y="18"/>
                      <a:pt x="40" y="18"/>
                      <a:pt x="34" y="18"/>
                    </a:cubicBezTo>
                    <a:cubicBezTo>
                      <a:pt x="29" y="18"/>
                      <a:pt x="23" y="18"/>
                      <a:pt x="22" y="17"/>
                    </a:cubicBezTo>
                    <a:cubicBezTo>
                      <a:pt x="21" y="17"/>
                      <a:pt x="20" y="16"/>
                      <a:pt x="21" y="15"/>
                    </a:cubicBezTo>
                    <a:close/>
                    <a:moveTo>
                      <a:pt x="2" y="29"/>
                    </a:moveTo>
                    <a:cubicBezTo>
                      <a:pt x="3" y="27"/>
                      <a:pt x="4" y="24"/>
                      <a:pt x="5" y="23"/>
                    </a:cubicBezTo>
                    <a:cubicBezTo>
                      <a:pt x="5" y="22"/>
                      <a:pt x="7" y="21"/>
                      <a:pt x="9" y="21"/>
                    </a:cubicBezTo>
                    <a:cubicBezTo>
                      <a:pt x="11" y="21"/>
                      <a:pt x="12" y="22"/>
                      <a:pt x="12" y="23"/>
                    </a:cubicBezTo>
                    <a:cubicBezTo>
                      <a:pt x="12" y="24"/>
                      <a:pt x="11" y="25"/>
                      <a:pt x="10" y="25"/>
                    </a:cubicBezTo>
                    <a:cubicBezTo>
                      <a:pt x="9" y="25"/>
                      <a:pt x="7" y="26"/>
                      <a:pt x="6" y="28"/>
                    </a:cubicBezTo>
                    <a:cubicBezTo>
                      <a:pt x="5" y="29"/>
                      <a:pt x="4" y="32"/>
                      <a:pt x="3" y="33"/>
                    </a:cubicBezTo>
                    <a:cubicBezTo>
                      <a:pt x="3" y="35"/>
                      <a:pt x="2" y="36"/>
                      <a:pt x="2" y="36"/>
                    </a:cubicBezTo>
                    <a:cubicBezTo>
                      <a:pt x="2" y="36"/>
                      <a:pt x="2" y="35"/>
                      <a:pt x="2" y="34"/>
                    </a:cubicBezTo>
                    <a:cubicBezTo>
                      <a:pt x="2" y="33"/>
                      <a:pt x="2" y="31"/>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64"/>
              <p:cNvSpPr>
                <a:spLocks noEditPoints="1"/>
              </p:cNvSpPr>
              <p:nvPr/>
            </p:nvSpPr>
            <p:spPr bwMode="auto">
              <a:xfrm>
                <a:off x="8795" y="855"/>
                <a:ext cx="99" cy="102"/>
              </a:xfrm>
              <a:custGeom>
                <a:avLst/>
                <a:gdLst>
                  <a:gd name="T0" fmla="*/ 22 w 22"/>
                  <a:gd name="T1" fmla="*/ 11 h 22"/>
                  <a:gd name="T2" fmla="*/ 11 w 22"/>
                  <a:gd name="T3" fmla="*/ 0 h 22"/>
                  <a:gd name="T4" fmla="*/ 0 w 22"/>
                  <a:gd name="T5" fmla="*/ 11 h 22"/>
                  <a:gd name="T6" fmla="*/ 11 w 22"/>
                  <a:gd name="T7" fmla="*/ 22 h 22"/>
                  <a:gd name="T8" fmla="*/ 22 w 22"/>
                  <a:gd name="T9" fmla="*/ 11 h 22"/>
                  <a:gd name="T10" fmla="*/ 5 w 22"/>
                  <a:gd name="T11" fmla="*/ 11 h 22"/>
                  <a:gd name="T12" fmla="*/ 11 w 22"/>
                  <a:gd name="T13" fmla="*/ 5 h 22"/>
                  <a:gd name="T14" fmla="*/ 17 w 22"/>
                  <a:gd name="T15" fmla="*/ 11 h 22"/>
                  <a:gd name="T16" fmla="*/ 11 w 22"/>
                  <a:gd name="T17" fmla="*/ 17 h 22"/>
                  <a:gd name="T18" fmla="*/ 5 w 22"/>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22" y="11"/>
                    </a:moveTo>
                    <a:cubicBezTo>
                      <a:pt x="22" y="5"/>
                      <a:pt x="17" y="0"/>
                      <a:pt x="11" y="0"/>
                    </a:cubicBezTo>
                    <a:cubicBezTo>
                      <a:pt x="5" y="0"/>
                      <a:pt x="0" y="5"/>
                      <a:pt x="0" y="11"/>
                    </a:cubicBezTo>
                    <a:cubicBezTo>
                      <a:pt x="0" y="17"/>
                      <a:pt x="5" y="22"/>
                      <a:pt x="11" y="22"/>
                    </a:cubicBezTo>
                    <a:cubicBezTo>
                      <a:pt x="17" y="22"/>
                      <a:pt x="22" y="17"/>
                      <a:pt x="22" y="11"/>
                    </a:cubicBezTo>
                    <a:close/>
                    <a:moveTo>
                      <a:pt x="5" y="11"/>
                    </a:moveTo>
                    <a:cubicBezTo>
                      <a:pt x="5" y="7"/>
                      <a:pt x="8" y="5"/>
                      <a:pt x="11" y="5"/>
                    </a:cubicBezTo>
                    <a:cubicBezTo>
                      <a:pt x="15" y="5"/>
                      <a:pt x="17" y="7"/>
                      <a:pt x="17" y="11"/>
                    </a:cubicBezTo>
                    <a:cubicBezTo>
                      <a:pt x="17" y="14"/>
                      <a:pt x="15" y="17"/>
                      <a:pt x="11" y="17"/>
                    </a:cubicBezTo>
                    <a:cubicBezTo>
                      <a:pt x="8" y="17"/>
                      <a:pt x="5" y="14"/>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65"/>
              <p:cNvSpPr>
                <a:spLocks noEditPoints="1"/>
              </p:cNvSpPr>
              <p:nvPr/>
            </p:nvSpPr>
            <p:spPr bwMode="auto">
              <a:xfrm>
                <a:off x="8424" y="855"/>
                <a:ext cx="99" cy="102"/>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8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8" y="22"/>
                      <a:pt x="22" y="17"/>
                      <a:pt x="22" y="11"/>
                    </a:cubicBezTo>
                    <a:cubicBezTo>
                      <a:pt x="22" y="5"/>
                      <a:pt x="18" y="0"/>
                      <a:pt x="11" y="0"/>
                    </a:cubicBezTo>
                    <a:close/>
                    <a:moveTo>
                      <a:pt x="11" y="17"/>
                    </a:moveTo>
                    <a:cubicBezTo>
                      <a:pt x="8" y="17"/>
                      <a:pt x="5" y="14"/>
                      <a:pt x="5" y="11"/>
                    </a:cubicBezTo>
                    <a:cubicBezTo>
                      <a:pt x="5" y="7"/>
                      <a:pt x="8" y="5"/>
                      <a:pt x="11" y="5"/>
                    </a:cubicBezTo>
                    <a:cubicBezTo>
                      <a:pt x="15" y="5"/>
                      <a:pt x="18" y="7"/>
                      <a:pt x="18" y="11"/>
                    </a:cubicBezTo>
                    <a:cubicBezTo>
                      <a:pt x="18" y="14"/>
                      <a:pt x="15"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4" name="Group 287"/>
            <p:cNvGrpSpPr/>
            <p:nvPr/>
          </p:nvGrpSpPr>
          <p:grpSpPr>
            <a:xfrm>
              <a:off x="10105" y="3114"/>
              <a:ext cx="245" cy="120"/>
              <a:chOff x="5599113" y="798513"/>
              <a:chExt cx="292100" cy="163513"/>
            </a:xfrm>
            <a:solidFill>
              <a:srgbClr val="FFFFFF"/>
            </a:solidFill>
          </p:grpSpPr>
          <p:sp>
            <p:nvSpPr>
              <p:cNvPr id="85" name="Freeform 169"/>
              <p:cNvSpPr>
                <a:spLocks noEditPoints="1"/>
              </p:cNvSpPr>
              <p:nvPr/>
            </p:nvSpPr>
            <p:spPr bwMode="auto">
              <a:xfrm>
                <a:off x="5599113" y="798513"/>
                <a:ext cx="292100" cy="163513"/>
              </a:xfrm>
              <a:custGeom>
                <a:avLst/>
                <a:gdLst/>
                <a:ahLst/>
                <a:cxnLst>
                  <a:cxn ang="0">
                    <a:pos x="172" y="35"/>
                  </a:cxn>
                  <a:cxn ang="0">
                    <a:pos x="172" y="0"/>
                  </a:cxn>
                  <a:cxn ang="0">
                    <a:pos x="0" y="0"/>
                  </a:cxn>
                  <a:cxn ang="0">
                    <a:pos x="0" y="103"/>
                  </a:cxn>
                  <a:cxn ang="0">
                    <a:pos x="172" y="103"/>
                  </a:cxn>
                  <a:cxn ang="0">
                    <a:pos x="172" y="81"/>
                  </a:cxn>
                  <a:cxn ang="0">
                    <a:pos x="184" y="81"/>
                  </a:cxn>
                  <a:cxn ang="0">
                    <a:pos x="184" y="35"/>
                  </a:cxn>
                  <a:cxn ang="0">
                    <a:pos x="172" y="35"/>
                  </a:cxn>
                  <a:cxn ang="0">
                    <a:pos x="149" y="81"/>
                  </a:cxn>
                  <a:cxn ang="0">
                    <a:pos x="22" y="81"/>
                  </a:cxn>
                  <a:cxn ang="0">
                    <a:pos x="22" y="22"/>
                  </a:cxn>
                  <a:cxn ang="0">
                    <a:pos x="149" y="22"/>
                  </a:cxn>
                  <a:cxn ang="0">
                    <a:pos x="149" y="81"/>
                  </a:cxn>
                </a:cxnLst>
                <a:rect l="0" t="0" r="r" b="b"/>
                <a:pathLst>
                  <a:path w="184" h="103">
                    <a:moveTo>
                      <a:pt x="172" y="35"/>
                    </a:moveTo>
                    <a:lnTo>
                      <a:pt x="172" y="0"/>
                    </a:lnTo>
                    <a:lnTo>
                      <a:pt x="0" y="0"/>
                    </a:lnTo>
                    <a:lnTo>
                      <a:pt x="0" y="103"/>
                    </a:lnTo>
                    <a:lnTo>
                      <a:pt x="172" y="103"/>
                    </a:lnTo>
                    <a:lnTo>
                      <a:pt x="172" y="81"/>
                    </a:lnTo>
                    <a:lnTo>
                      <a:pt x="184" y="81"/>
                    </a:lnTo>
                    <a:lnTo>
                      <a:pt x="184" y="35"/>
                    </a:lnTo>
                    <a:lnTo>
                      <a:pt x="172" y="35"/>
                    </a:lnTo>
                    <a:close/>
                    <a:moveTo>
                      <a:pt x="149" y="81"/>
                    </a:moveTo>
                    <a:lnTo>
                      <a:pt x="22" y="81"/>
                    </a:lnTo>
                    <a:lnTo>
                      <a:pt x="22" y="22"/>
                    </a:lnTo>
                    <a:lnTo>
                      <a:pt x="149" y="22"/>
                    </a:lnTo>
                    <a:lnTo>
                      <a:pt x="149" y="81"/>
                    </a:ln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6" name="Freeform 170"/>
              <p:cNvSpPr/>
              <p:nvPr/>
            </p:nvSpPr>
            <p:spPr bwMode="auto">
              <a:xfrm>
                <a:off x="5651501" y="854075"/>
                <a:ext cx="166688" cy="52388"/>
              </a:xfrm>
              <a:custGeom>
                <a:avLst/>
                <a:gdLst/>
                <a:ahLst/>
                <a:cxnLst>
                  <a:cxn ang="0">
                    <a:pos x="59" y="33"/>
                  </a:cxn>
                  <a:cxn ang="0">
                    <a:pos x="105" y="0"/>
                  </a:cxn>
                  <a:cxn ang="0">
                    <a:pos x="59" y="11"/>
                  </a:cxn>
                  <a:cxn ang="0">
                    <a:pos x="47" y="0"/>
                  </a:cxn>
                  <a:cxn ang="0">
                    <a:pos x="0" y="33"/>
                  </a:cxn>
                  <a:cxn ang="0">
                    <a:pos x="47" y="22"/>
                  </a:cxn>
                  <a:cxn ang="0">
                    <a:pos x="59" y="33"/>
                  </a:cxn>
                </a:cxnLst>
                <a:rect l="0" t="0" r="r" b="b"/>
                <a:pathLst>
                  <a:path w="105" h="33">
                    <a:moveTo>
                      <a:pt x="59" y="33"/>
                    </a:moveTo>
                    <a:lnTo>
                      <a:pt x="105" y="0"/>
                    </a:lnTo>
                    <a:lnTo>
                      <a:pt x="59" y="11"/>
                    </a:lnTo>
                    <a:lnTo>
                      <a:pt x="47" y="0"/>
                    </a:lnTo>
                    <a:lnTo>
                      <a:pt x="0" y="33"/>
                    </a:lnTo>
                    <a:lnTo>
                      <a:pt x="47" y="22"/>
                    </a:lnTo>
                    <a:lnTo>
                      <a:pt x="59" y="33"/>
                    </a:ln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sp>
        <p:nvSpPr>
          <p:cNvPr id="87" name="Freeform 32"/>
          <p:cNvSpPr>
            <a:spLocks noChangeArrowheads="1"/>
          </p:cNvSpPr>
          <p:nvPr/>
        </p:nvSpPr>
        <p:spPr bwMode="auto">
          <a:xfrm>
            <a:off x="1360170" y="2437130"/>
            <a:ext cx="90805" cy="76200"/>
          </a:xfrm>
          <a:custGeom>
            <a:avLst/>
            <a:gdLst>
              <a:gd name="T0" fmla="*/ 208635 w 609"/>
              <a:gd name="T1" fmla="*/ 61053 h 305"/>
              <a:gd name="T2" fmla="*/ 208635 w 609"/>
              <a:gd name="T3" fmla="*/ 61053 h 305"/>
              <a:gd name="T4" fmla="*/ 198563 w 609"/>
              <a:gd name="T5" fmla="*/ 50638 h 305"/>
              <a:gd name="T6" fmla="*/ 198563 w 609"/>
              <a:gd name="T7" fmla="*/ 35555 h 305"/>
              <a:gd name="T8" fmla="*/ 147484 w 609"/>
              <a:gd name="T9" fmla="*/ 86193 h 305"/>
              <a:gd name="T10" fmla="*/ 147484 w 609"/>
              <a:gd name="T11" fmla="*/ 86193 h 305"/>
              <a:gd name="T12" fmla="*/ 127339 w 609"/>
              <a:gd name="T13" fmla="*/ 104150 h 305"/>
              <a:gd name="T14" fmla="*/ 127339 w 609"/>
              <a:gd name="T15" fmla="*/ 104150 h 305"/>
              <a:gd name="T16" fmla="*/ 119785 w 609"/>
              <a:gd name="T17" fmla="*/ 109178 h 305"/>
              <a:gd name="T18" fmla="*/ 111872 w 609"/>
              <a:gd name="T19" fmla="*/ 104150 h 305"/>
              <a:gd name="T20" fmla="*/ 111872 w 609"/>
              <a:gd name="T21" fmla="*/ 104150 h 305"/>
              <a:gd name="T22" fmla="*/ 66188 w 609"/>
              <a:gd name="T23" fmla="*/ 58539 h 305"/>
              <a:gd name="T24" fmla="*/ 17986 w 609"/>
              <a:gd name="T25" fmla="*/ 104150 h 305"/>
              <a:gd name="T26" fmla="*/ 17986 w 609"/>
              <a:gd name="T27" fmla="*/ 104150 h 305"/>
              <a:gd name="T28" fmla="*/ 10432 w 609"/>
              <a:gd name="T29" fmla="*/ 109178 h 305"/>
              <a:gd name="T30" fmla="*/ 0 w 609"/>
              <a:gd name="T31" fmla="*/ 99122 h 305"/>
              <a:gd name="T32" fmla="*/ 5396 w 609"/>
              <a:gd name="T33" fmla="*/ 91221 h 305"/>
              <a:gd name="T34" fmla="*/ 5396 w 609"/>
              <a:gd name="T35" fmla="*/ 91221 h 305"/>
              <a:gd name="T36" fmla="*/ 58634 w 609"/>
              <a:gd name="T37" fmla="*/ 38069 h 305"/>
              <a:gd name="T38" fmla="*/ 58634 w 609"/>
              <a:gd name="T39" fmla="*/ 38069 h 305"/>
              <a:gd name="T40" fmla="*/ 66188 w 609"/>
              <a:gd name="T41" fmla="*/ 33041 h 305"/>
              <a:gd name="T42" fmla="*/ 71224 w 609"/>
              <a:gd name="T43" fmla="*/ 38069 h 305"/>
              <a:gd name="T44" fmla="*/ 71224 w 609"/>
              <a:gd name="T45" fmla="*/ 38069 h 305"/>
              <a:gd name="T46" fmla="*/ 119785 w 609"/>
              <a:gd name="T47" fmla="*/ 83679 h 305"/>
              <a:gd name="T48" fmla="*/ 132375 w 609"/>
              <a:gd name="T49" fmla="*/ 71109 h 305"/>
              <a:gd name="T50" fmla="*/ 132375 w 609"/>
              <a:gd name="T51" fmla="*/ 71109 h 305"/>
              <a:gd name="T52" fmla="*/ 134893 w 609"/>
              <a:gd name="T53" fmla="*/ 68595 h 305"/>
              <a:gd name="T54" fmla="*/ 139929 w 609"/>
              <a:gd name="T55" fmla="*/ 63567 h 305"/>
              <a:gd name="T56" fmla="*/ 139929 w 609"/>
              <a:gd name="T57" fmla="*/ 63567 h 305"/>
              <a:gd name="T58" fmla="*/ 183095 w 609"/>
              <a:gd name="T59" fmla="*/ 20471 h 305"/>
              <a:gd name="T60" fmla="*/ 167987 w 609"/>
              <a:gd name="T61" fmla="*/ 20471 h 305"/>
              <a:gd name="T62" fmla="*/ 157915 w 609"/>
              <a:gd name="T63" fmla="*/ 10056 h 305"/>
              <a:gd name="T64" fmla="*/ 167987 w 609"/>
              <a:gd name="T65" fmla="*/ 0 h 305"/>
              <a:gd name="T66" fmla="*/ 208635 w 609"/>
              <a:gd name="T67" fmla="*/ 0 h 305"/>
              <a:gd name="T68" fmla="*/ 218707 w 609"/>
              <a:gd name="T69" fmla="*/ 10056 h 305"/>
              <a:gd name="T70" fmla="*/ 218707 w 609"/>
              <a:gd name="T71" fmla="*/ 50638 h 305"/>
              <a:gd name="T72" fmla="*/ 208635 w 609"/>
              <a:gd name="T73" fmla="*/ 61053 h 3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305">
                <a:moveTo>
                  <a:pt x="580" y="170"/>
                </a:moveTo>
                <a:lnTo>
                  <a:pt x="580" y="170"/>
                </a:lnTo>
                <a:cubicBezTo>
                  <a:pt x="559" y="170"/>
                  <a:pt x="552" y="156"/>
                  <a:pt x="552" y="141"/>
                </a:cubicBezTo>
                <a:cubicBezTo>
                  <a:pt x="552" y="99"/>
                  <a:pt x="552" y="99"/>
                  <a:pt x="552" y="99"/>
                </a:cubicBezTo>
                <a:cubicBezTo>
                  <a:pt x="410" y="240"/>
                  <a:pt x="410" y="240"/>
                  <a:pt x="410" y="240"/>
                </a:cubicBezTo>
                <a:cubicBezTo>
                  <a:pt x="354" y="290"/>
                  <a:pt x="354" y="290"/>
                  <a:pt x="354" y="290"/>
                </a:cubicBezTo>
                <a:cubicBezTo>
                  <a:pt x="347" y="297"/>
                  <a:pt x="340" y="304"/>
                  <a:pt x="333" y="304"/>
                </a:cubicBezTo>
                <a:cubicBezTo>
                  <a:pt x="326" y="304"/>
                  <a:pt x="318" y="297"/>
                  <a:pt x="311" y="290"/>
                </a:cubicBezTo>
                <a:cubicBezTo>
                  <a:pt x="184" y="163"/>
                  <a:pt x="184" y="163"/>
                  <a:pt x="184" y="163"/>
                </a:cubicBezTo>
                <a:cubicBezTo>
                  <a:pt x="50" y="290"/>
                  <a:pt x="50" y="290"/>
                  <a:pt x="50" y="290"/>
                </a:cubicBezTo>
                <a:cubicBezTo>
                  <a:pt x="43" y="297"/>
                  <a:pt x="36" y="304"/>
                  <a:pt x="29" y="304"/>
                </a:cubicBezTo>
                <a:cubicBezTo>
                  <a:pt x="15" y="304"/>
                  <a:pt x="0" y="290"/>
                  <a:pt x="0" y="276"/>
                </a:cubicBezTo>
                <a:cubicBezTo>
                  <a:pt x="0" y="269"/>
                  <a:pt x="8" y="261"/>
                  <a:pt x="15" y="254"/>
                </a:cubicBezTo>
                <a:cubicBezTo>
                  <a:pt x="163" y="106"/>
                  <a:pt x="163" y="106"/>
                  <a:pt x="163" y="106"/>
                </a:cubicBezTo>
                <a:cubicBezTo>
                  <a:pt x="170" y="99"/>
                  <a:pt x="177" y="92"/>
                  <a:pt x="184" y="92"/>
                </a:cubicBezTo>
                <a:cubicBezTo>
                  <a:pt x="191" y="92"/>
                  <a:pt x="198" y="99"/>
                  <a:pt x="198" y="106"/>
                </a:cubicBezTo>
                <a:cubicBezTo>
                  <a:pt x="333" y="233"/>
                  <a:pt x="333" y="233"/>
                  <a:pt x="333" y="233"/>
                </a:cubicBezTo>
                <a:cubicBezTo>
                  <a:pt x="368" y="198"/>
                  <a:pt x="368" y="198"/>
                  <a:pt x="368" y="198"/>
                </a:cubicBezTo>
                <a:cubicBezTo>
                  <a:pt x="375" y="191"/>
                  <a:pt x="375" y="191"/>
                  <a:pt x="375" y="191"/>
                </a:cubicBezTo>
                <a:cubicBezTo>
                  <a:pt x="389" y="177"/>
                  <a:pt x="389" y="177"/>
                  <a:pt x="389" y="177"/>
                </a:cubicBezTo>
                <a:cubicBezTo>
                  <a:pt x="509" y="57"/>
                  <a:pt x="509" y="57"/>
                  <a:pt x="509" y="57"/>
                </a:cubicBezTo>
                <a:cubicBezTo>
                  <a:pt x="467" y="57"/>
                  <a:pt x="467" y="57"/>
                  <a:pt x="467" y="57"/>
                </a:cubicBezTo>
                <a:cubicBezTo>
                  <a:pt x="446" y="57"/>
                  <a:pt x="439" y="43"/>
                  <a:pt x="439" y="28"/>
                </a:cubicBezTo>
                <a:cubicBezTo>
                  <a:pt x="439" y="14"/>
                  <a:pt x="446" y="0"/>
                  <a:pt x="467" y="0"/>
                </a:cubicBezTo>
                <a:cubicBezTo>
                  <a:pt x="580" y="0"/>
                  <a:pt x="580" y="0"/>
                  <a:pt x="580" y="0"/>
                </a:cubicBezTo>
                <a:cubicBezTo>
                  <a:pt x="594" y="0"/>
                  <a:pt x="608" y="14"/>
                  <a:pt x="608" y="28"/>
                </a:cubicBezTo>
                <a:cubicBezTo>
                  <a:pt x="608" y="141"/>
                  <a:pt x="608" y="141"/>
                  <a:pt x="608" y="141"/>
                </a:cubicBezTo>
                <a:cubicBezTo>
                  <a:pt x="608" y="156"/>
                  <a:pt x="594" y="170"/>
                  <a:pt x="580" y="170"/>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sp>
        <p:nvSpPr>
          <p:cNvPr id="88" name="Freeform 32"/>
          <p:cNvSpPr>
            <a:spLocks noChangeArrowheads="1"/>
          </p:cNvSpPr>
          <p:nvPr/>
        </p:nvSpPr>
        <p:spPr bwMode="auto">
          <a:xfrm>
            <a:off x="1356360" y="4548505"/>
            <a:ext cx="90805" cy="76200"/>
          </a:xfrm>
          <a:custGeom>
            <a:avLst/>
            <a:gdLst>
              <a:gd name="T0" fmla="*/ 208635 w 609"/>
              <a:gd name="T1" fmla="*/ 61053 h 305"/>
              <a:gd name="T2" fmla="*/ 208635 w 609"/>
              <a:gd name="T3" fmla="*/ 61053 h 305"/>
              <a:gd name="T4" fmla="*/ 198563 w 609"/>
              <a:gd name="T5" fmla="*/ 50638 h 305"/>
              <a:gd name="T6" fmla="*/ 198563 w 609"/>
              <a:gd name="T7" fmla="*/ 35555 h 305"/>
              <a:gd name="T8" fmla="*/ 147484 w 609"/>
              <a:gd name="T9" fmla="*/ 86193 h 305"/>
              <a:gd name="T10" fmla="*/ 147484 w 609"/>
              <a:gd name="T11" fmla="*/ 86193 h 305"/>
              <a:gd name="T12" fmla="*/ 127339 w 609"/>
              <a:gd name="T13" fmla="*/ 104150 h 305"/>
              <a:gd name="T14" fmla="*/ 127339 w 609"/>
              <a:gd name="T15" fmla="*/ 104150 h 305"/>
              <a:gd name="T16" fmla="*/ 119785 w 609"/>
              <a:gd name="T17" fmla="*/ 109178 h 305"/>
              <a:gd name="T18" fmla="*/ 111872 w 609"/>
              <a:gd name="T19" fmla="*/ 104150 h 305"/>
              <a:gd name="T20" fmla="*/ 111872 w 609"/>
              <a:gd name="T21" fmla="*/ 104150 h 305"/>
              <a:gd name="T22" fmla="*/ 66188 w 609"/>
              <a:gd name="T23" fmla="*/ 58539 h 305"/>
              <a:gd name="T24" fmla="*/ 17986 w 609"/>
              <a:gd name="T25" fmla="*/ 104150 h 305"/>
              <a:gd name="T26" fmla="*/ 17986 w 609"/>
              <a:gd name="T27" fmla="*/ 104150 h 305"/>
              <a:gd name="T28" fmla="*/ 10432 w 609"/>
              <a:gd name="T29" fmla="*/ 109178 h 305"/>
              <a:gd name="T30" fmla="*/ 0 w 609"/>
              <a:gd name="T31" fmla="*/ 99122 h 305"/>
              <a:gd name="T32" fmla="*/ 5396 w 609"/>
              <a:gd name="T33" fmla="*/ 91221 h 305"/>
              <a:gd name="T34" fmla="*/ 5396 w 609"/>
              <a:gd name="T35" fmla="*/ 91221 h 305"/>
              <a:gd name="T36" fmla="*/ 58634 w 609"/>
              <a:gd name="T37" fmla="*/ 38069 h 305"/>
              <a:gd name="T38" fmla="*/ 58634 w 609"/>
              <a:gd name="T39" fmla="*/ 38069 h 305"/>
              <a:gd name="T40" fmla="*/ 66188 w 609"/>
              <a:gd name="T41" fmla="*/ 33041 h 305"/>
              <a:gd name="T42" fmla="*/ 71224 w 609"/>
              <a:gd name="T43" fmla="*/ 38069 h 305"/>
              <a:gd name="T44" fmla="*/ 71224 w 609"/>
              <a:gd name="T45" fmla="*/ 38069 h 305"/>
              <a:gd name="T46" fmla="*/ 119785 w 609"/>
              <a:gd name="T47" fmla="*/ 83679 h 305"/>
              <a:gd name="T48" fmla="*/ 132375 w 609"/>
              <a:gd name="T49" fmla="*/ 71109 h 305"/>
              <a:gd name="T50" fmla="*/ 132375 w 609"/>
              <a:gd name="T51" fmla="*/ 71109 h 305"/>
              <a:gd name="T52" fmla="*/ 134893 w 609"/>
              <a:gd name="T53" fmla="*/ 68595 h 305"/>
              <a:gd name="T54" fmla="*/ 139929 w 609"/>
              <a:gd name="T55" fmla="*/ 63567 h 305"/>
              <a:gd name="T56" fmla="*/ 139929 w 609"/>
              <a:gd name="T57" fmla="*/ 63567 h 305"/>
              <a:gd name="T58" fmla="*/ 183095 w 609"/>
              <a:gd name="T59" fmla="*/ 20471 h 305"/>
              <a:gd name="T60" fmla="*/ 167987 w 609"/>
              <a:gd name="T61" fmla="*/ 20471 h 305"/>
              <a:gd name="T62" fmla="*/ 157915 w 609"/>
              <a:gd name="T63" fmla="*/ 10056 h 305"/>
              <a:gd name="T64" fmla="*/ 167987 w 609"/>
              <a:gd name="T65" fmla="*/ 0 h 305"/>
              <a:gd name="T66" fmla="*/ 208635 w 609"/>
              <a:gd name="T67" fmla="*/ 0 h 305"/>
              <a:gd name="T68" fmla="*/ 218707 w 609"/>
              <a:gd name="T69" fmla="*/ 10056 h 305"/>
              <a:gd name="T70" fmla="*/ 218707 w 609"/>
              <a:gd name="T71" fmla="*/ 50638 h 305"/>
              <a:gd name="T72" fmla="*/ 208635 w 609"/>
              <a:gd name="T73" fmla="*/ 61053 h 3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305">
                <a:moveTo>
                  <a:pt x="580" y="170"/>
                </a:moveTo>
                <a:lnTo>
                  <a:pt x="580" y="170"/>
                </a:lnTo>
                <a:cubicBezTo>
                  <a:pt x="559" y="170"/>
                  <a:pt x="552" y="156"/>
                  <a:pt x="552" y="141"/>
                </a:cubicBezTo>
                <a:cubicBezTo>
                  <a:pt x="552" y="99"/>
                  <a:pt x="552" y="99"/>
                  <a:pt x="552" y="99"/>
                </a:cubicBezTo>
                <a:cubicBezTo>
                  <a:pt x="410" y="240"/>
                  <a:pt x="410" y="240"/>
                  <a:pt x="410" y="240"/>
                </a:cubicBezTo>
                <a:cubicBezTo>
                  <a:pt x="354" y="290"/>
                  <a:pt x="354" y="290"/>
                  <a:pt x="354" y="290"/>
                </a:cubicBezTo>
                <a:cubicBezTo>
                  <a:pt x="347" y="297"/>
                  <a:pt x="340" y="304"/>
                  <a:pt x="333" y="304"/>
                </a:cubicBezTo>
                <a:cubicBezTo>
                  <a:pt x="326" y="304"/>
                  <a:pt x="318" y="297"/>
                  <a:pt x="311" y="290"/>
                </a:cubicBezTo>
                <a:cubicBezTo>
                  <a:pt x="184" y="163"/>
                  <a:pt x="184" y="163"/>
                  <a:pt x="184" y="163"/>
                </a:cubicBezTo>
                <a:cubicBezTo>
                  <a:pt x="50" y="290"/>
                  <a:pt x="50" y="290"/>
                  <a:pt x="50" y="290"/>
                </a:cubicBezTo>
                <a:cubicBezTo>
                  <a:pt x="43" y="297"/>
                  <a:pt x="36" y="304"/>
                  <a:pt x="29" y="304"/>
                </a:cubicBezTo>
                <a:cubicBezTo>
                  <a:pt x="15" y="304"/>
                  <a:pt x="0" y="290"/>
                  <a:pt x="0" y="276"/>
                </a:cubicBezTo>
                <a:cubicBezTo>
                  <a:pt x="0" y="269"/>
                  <a:pt x="8" y="261"/>
                  <a:pt x="15" y="254"/>
                </a:cubicBezTo>
                <a:cubicBezTo>
                  <a:pt x="163" y="106"/>
                  <a:pt x="163" y="106"/>
                  <a:pt x="163" y="106"/>
                </a:cubicBezTo>
                <a:cubicBezTo>
                  <a:pt x="170" y="99"/>
                  <a:pt x="177" y="92"/>
                  <a:pt x="184" y="92"/>
                </a:cubicBezTo>
                <a:cubicBezTo>
                  <a:pt x="191" y="92"/>
                  <a:pt x="198" y="99"/>
                  <a:pt x="198" y="106"/>
                </a:cubicBezTo>
                <a:cubicBezTo>
                  <a:pt x="333" y="233"/>
                  <a:pt x="333" y="233"/>
                  <a:pt x="333" y="233"/>
                </a:cubicBezTo>
                <a:cubicBezTo>
                  <a:pt x="368" y="198"/>
                  <a:pt x="368" y="198"/>
                  <a:pt x="368" y="198"/>
                </a:cubicBezTo>
                <a:cubicBezTo>
                  <a:pt x="375" y="191"/>
                  <a:pt x="375" y="191"/>
                  <a:pt x="375" y="191"/>
                </a:cubicBezTo>
                <a:cubicBezTo>
                  <a:pt x="389" y="177"/>
                  <a:pt x="389" y="177"/>
                  <a:pt x="389" y="177"/>
                </a:cubicBezTo>
                <a:cubicBezTo>
                  <a:pt x="509" y="57"/>
                  <a:pt x="509" y="57"/>
                  <a:pt x="509" y="57"/>
                </a:cubicBezTo>
                <a:cubicBezTo>
                  <a:pt x="467" y="57"/>
                  <a:pt x="467" y="57"/>
                  <a:pt x="467" y="57"/>
                </a:cubicBezTo>
                <a:cubicBezTo>
                  <a:pt x="446" y="57"/>
                  <a:pt x="439" y="43"/>
                  <a:pt x="439" y="28"/>
                </a:cubicBezTo>
                <a:cubicBezTo>
                  <a:pt x="439" y="14"/>
                  <a:pt x="446" y="0"/>
                  <a:pt x="467" y="0"/>
                </a:cubicBezTo>
                <a:cubicBezTo>
                  <a:pt x="580" y="0"/>
                  <a:pt x="580" y="0"/>
                  <a:pt x="580" y="0"/>
                </a:cubicBezTo>
                <a:cubicBezTo>
                  <a:pt x="594" y="0"/>
                  <a:pt x="608" y="14"/>
                  <a:pt x="608" y="28"/>
                </a:cubicBezTo>
                <a:cubicBezTo>
                  <a:pt x="608" y="141"/>
                  <a:pt x="608" y="141"/>
                  <a:pt x="608" y="141"/>
                </a:cubicBezTo>
                <a:cubicBezTo>
                  <a:pt x="608" y="156"/>
                  <a:pt x="594" y="170"/>
                  <a:pt x="580" y="170"/>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Arial" panose="020B0604020202020204"/>
                <a:ea typeface="微软雅黑" panose="020B0503020204020204" pitchFamily="34" charset="-122"/>
                <a:sym typeface="+mn-lt"/>
              </a:rPr>
              <a:t>厂商排名</a:t>
            </a:r>
            <a:r>
              <a:rPr lang="en-US" altLang="zh-CN" sz="2200" u="sng" dirty="0">
                <a:solidFill>
                  <a:srgbClr val="159EBE"/>
                </a:solidFill>
                <a:latin typeface="Arial" panose="020B0604020202020204"/>
                <a:ea typeface="微软雅黑" panose="020B0503020204020204" pitchFamily="34" charset="-122"/>
                <a:sym typeface="+mn-lt"/>
              </a:rPr>
              <a:t>-2022</a:t>
            </a:r>
            <a:r>
              <a:rPr lang="zh-CN" altLang="en-US" sz="2200" u="sng" dirty="0">
                <a:solidFill>
                  <a:srgbClr val="159EBE"/>
                </a:solidFill>
                <a:latin typeface="Arial" panose="020B0604020202020204"/>
                <a:ea typeface="微软雅黑" panose="020B0503020204020204" pitchFamily="34" charset="-122"/>
                <a:sym typeface="+mn-lt"/>
              </a:rPr>
              <a:t>年</a:t>
            </a:r>
            <a:r>
              <a:rPr lang="en-US" altLang="zh-CN" sz="2200" u="sng" dirty="0">
                <a:solidFill>
                  <a:srgbClr val="159EBE"/>
                </a:solidFill>
                <a:latin typeface="Arial" panose="020B0604020202020204"/>
                <a:ea typeface="微软雅黑" panose="020B0503020204020204" pitchFamily="34" charset="-122"/>
                <a:sym typeface="+mn-lt"/>
              </a:rPr>
              <a:t>1</a:t>
            </a:r>
            <a:r>
              <a:rPr lang="zh-CN" altLang="en-US" sz="2200" u="sng" dirty="0">
                <a:solidFill>
                  <a:srgbClr val="159EBE"/>
                </a:solidFill>
                <a:latin typeface="Arial" panose="020B0604020202020204"/>
                <a:ea typeface="微软雅黑" panose="020B0503020204020204" pitchFamily="34" charset="-122"/>
                <a:sym typeface="+mn-lt"/>
              </a:rPr>
              <a:t>月</a:t>
            </a:r>
            <a:endParaRPr lang="zh-CN" altLang="en-US" sz="2200" u="sng" dirty="0">
              <a:solidFill>
                <a:srgbClr val="159EBE"/>
              </a:solidFill>
              <a:latin typeface="Arial" panose="020B0604020202020204"/>
              <a:ea typeface="微软雅黑" panose="020B0503020204020204" pitchFamily="34" charset="-122"/>
              <a:sym typeface="+mn-lt"/>
            </a:endParaRPr>
          </a:p>
        </p:txBody>
      </p:sp>
      <p:sp>
        <p:nvSpPr>
          <p:cNvPr id="7" name="灯片编号占位符 6"/>
          <p:cNvSpPr>
            <a:spLocks noGrp="1"/>
          </p:cNvSpPr>
          <p:nvPr>
            <p:ph type="sldNum" sz="quarter" idx="12"/>
          </p:nvPr>
        </p:nvSpPr>
        <p:spPr/>
        <p:txBody>
          <a:bodyPr/>
          <a:lstStyle/>
          <a:p>
            <a:fld id="{82952373-7980-4DA7-9ADE-54D716DB38BB}" type="slidenum">
              <a:rPr lang="zh-CN" altLang="en-US" smtClean="0"/>
            </a:fld>
            <a:endParaRPr lang="zh-CN" altLang="en-US"/>
          </a:p>
        </p:txBody>
      </p:sp>
      <p:graphicFrame>
        <p:nvGraphicFramePr>
          <p:cNvPr id="32" name="图表 31"/>
          <p:cNvGraphicFramePr/>
          <p:nvPr/>
        </p:nvGraphicFramePr>
        <p:xfrm>
          <a:off x="845820" y="930275"/>
          <a:ext cx="7813675" cy="1374140"/>
        </p:xfrm>
        <a:graphic>
          <a:graphicData uri="http://schemas.openxmlformats.org/drawingml/2006/chart">
            <c:chart xmlns:c="http://schemas.openxmlformats.org/drawingml/2006/chart" xmlns:r="http://schemas.openxmlformats.org/officeDocument/2006/relationships" r:id="rId1"/>
          </a:graphicData>
        </a:graphic>
      </p:graphicFrame>
      <p:sp>
        <p:nvSpPr>
          <p:cNvPr id="34" name="文本框 33"/>
          <p:cNvSpPr txBox="1"/>
          <p:nvPr/>
        </p:nvSpPr>
        <p:spPr>
          <a:xfrm>
            <a:off x="1352550"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a:t>
            </a:r>
            <a:endParaRPr lang="en-US" altLang="zh-CN" sz="800">
              <a:solidFill>
                <a:schemeClr val="bg1"/>
              </a:solidFill>
              <a:latin typeface="Arial" panose="020B0604020202020204" pitchFamily="34" charset="0"/>
              <a:cs typeface="Arial" panose="020B0604020202020204" pitchFamily="34" charset="0"/>
            </a:endParaRPr>
          </a:p>
        </p:txBody>
      </p:sp>
      <p:sp>
        <p:nvSpPr>
          <p:cNvPr id="35" name="文本框 34"/>
          <p:cNvSpPr txBox="1"/>
          <p:nvPr/>
        </p:nvSpPr>
        <p:spPr>
          <a:xfrm>
            <a:off x="2093595"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NO2</a:t>
            </a:r>
            <a:endParaRPr lang="en-US" altLang="zh-CN" sz="800">
              <a:solidFill>
                <a:schemeClr val="bg1"/>
              </a:solidFill>
              <a:latin typeface="Arial" panose="020B0604020202020204" pitchFamily="34" charset="0"/>
              <a:cs typeface="Arial" panose="020B0604020202020204" pitchFamily="34" charset="0"/>
            </a:endParaRPr>
          </a:p>
        </p:txBody>
      </p:sp>
      <p:sp>
        <p:nvSpPr>
          <p:cNvPr id="36" name="文本框 35"/>
          <p:cNvSpPr txBox="1"/>
          <p:nvPr/>
        </p:nvSpPr>
        <p:spPr>
          <a:xfrm>
            <a:off x="2842895"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NO3</a:t>
            </a:r>
            <a:endParaRPr lang="en-US" altLang="zh-CN" sz="800">
              <a:solidFill>
                <a:schemeClr val="bg1"/>
              </a:solidFill>
              <a:latin typeface="Arial" panose="020B0604020202020204" pitchFamily="34" charset="0"/>
              <a:cs typeface="Arial" panose="020B0604020202020204" pitchFamily="34" charset="0"/>
            </a:endParaRPr>
          </a:p>
        </p:txBody>
      </p:sp>
      <p:sp>
        <p:nvSpPr>
          <p:cNvPr id="37" name="文本框 36"/>
          <p:cNvSpPr txBox="1"/>
          <p:nvPr/>
        </p:nvSpPr>
        <p:spPr>
          <a:xfrm>
            <a:off x="7322185"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NO9</a:t>
            </a:r>
            <a:endParaRPr lang="en-US" altLang="zh-CN" sz="800">
              <a:solidFill>
                <a:schemeClr val="bg1"/>
              </a:solidFill>
              <a:latin typeface="Arial" panose="020B0604020202020204" pitchFamily="34" charset="0"/>
              <a:cs typeface="Arial" panose="020B0604020202020204" pitchFamily="34" charset="0"/>
            </a:endParaRPr>
          </a:p>
        </p:txBody>
      </p:sp>
      <p:sp>
        <p:nvSpPr>
          <p:cNvPr id="38" name="文本框 37"/>
          <p:cNvSpPr txBox="1"/>
          <p:nvPr/>
        </p:nvSpPr>
        <p:spPr>
          <a:xfrm>
            <a:off x="3592830"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NO4</a:t>
            </a:r>
            <a:endParaRPr lang="en-US" altLang="zh-CN" sz="800">
              <a:solidFill>
                <a:schemeClr val="bg1"/>
              </a:solidFill>
              <a:latin typeface="Arial" panose="020B0604020202020204" pitchFamily="34" charset="0"/>
              <a:cs typeface="Arial" panose="020B0604020202020204" pitchFamily="34" charset="0"/>
            </a:endParaRPr>
          </a:p>
        </p:txBody>
      </p:sp>
      <p:sp>
        <p:nvSpPr>
          <p:cNvPr id="39" name="文本框 38"/>
          <p:cNvSpPr txBox="1"/>
          <p:nvPr/>
        </p:nvSpPr>
        <p:spPr>
          <a:xfrm>
            <a:off x="4335145"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NO5</a:t>
            </a:r>
            <a:endParaRPr lang="en-US" altLang="zh-CN" sz="800">
              <a:solidFill>
                <a:schemeClr val="bg1"/>
              </a:solidFill>
              <a:latin typeface="Arial" panose="020B0604020202020204" pitchFamily="34" charset="0"/>
              <a:cs typeface="Arial" panose="020B0604020202020204" pitchFamily="34" charset="0"/>
            </a:endParaRPr>
          </a:p>
        </p:txBody>
      </p:sp>
      <p:sp>
        <p:nvSpPr>
          <p:cNvPr id="40" name="文本框 39"/>
          <p:cNvSpPr txBox="1"/>
          <p:nvPr/>
        </p:nvSpPr>
        <p:spPr>
          <a:xfrm>
            <a:off x="5076190"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NO6</a:t>
            </a:r>
            <a:endParaRPr lang="en-US" altLang="zh-CN" sz="800">
              <a:solidFill>
                <a:schemeClr val="bg1"/>
              </a:solidFill>
              <a:latin typeface="Arial" panose="020B0604020202020204" pitchFamily="34" charset="0"/>
              <a:cs typeface="Arial" panose="020B0604020202020204" pitchFamily="34" charset="0"/>
            </a:endParaRPr>
          </a:p>
        </p:txBody>
      </p:sp>
      <p:sp>
        <p:nvSpPr>
          <p:cNvPr id="41" name="文本框 40"/>
          <p:cNvSpPr txBox="1"/>
          <p:nvPr/>
        </p:nvSpPr>
        <p:spPr>
          <a:xfrm>
            <a:off x="5827395"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NO7</a:t>
            </a:r>
            <a:endParaRPr lang="en-US" altLang="zh-CN" sz="800">
              <a:solidFill>
                <a:schemeClr val="bg1"/>
              </a:solidFill>
              <a:latin typeface="Arial" panose="020B0604020202020204" pitchFamily="34" charset="0"/>
              <a:cs typeface="Arial" panose="020B0604020202020204" pitchFamily="34" charset="0"/>
            </a:endParaRPr>
          </a:p>
        </p:txBody>
      </p:sp>
      <p:sp>
        <p:nvSpPr>
          <p:cNvPr id="42" name="文本框 41"/>
          <p:cNvSpPr txBox="1"/>
          <p:nvPr/>
        </p:nvSpPr>
        <p:spPr>
          <a:xfrm>
            <a:off x="6564630"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NO8</a:t>
            </a:r>
            <a:endParaRPr lang="en-US" altLang="zh-CN" sz="800">
              <a:solidFill>
                <a:schemeClr val="bg1"/>
              </a:solidFill>
              <a:latin typeface="Arial" panose="020B0604020202020204" pitchFamily="34" charset="0"/>
              <a:cs typeface="Arial" panose="020B0604020202020204" pitchFamily="34" charset="0"/>
            </a:endParaRPr>
          </a:p>
        </p:txBody>
      </p:sp>
      <p:sp>
        <p:nvSpPr>
          <p:cNvPr id="43" name="文本框 42"/>
          <p:cNvSpPr txBox="1"/>
          <p:nvPr/>
        </p:nvSpPr>
        <p:spPr>
          <a:xfrm>
            <a:off x="8049895" y="1836420"/>
            <a:ext cx="530860"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NO10</a:t>
            </a:r>
            <a:endParaRPr lang="en-US" altLang="zh-CN" sz="800">
              <a:solidFill>
                <a:schemeClr val="bg1"/>
              </a:solidFill>
              <a:latin typeface="Arial" panose="020B0604020202020204" pitchFamily="34" charset="0"/>
              <a:cs typeface="Arial" panose="020B0604020202020204" pitchFamily="34" charset="0"/>
            </a:endParaRPr>
          </a:p>
        </p:txBody>
      </p:sp>
      <p:sp>
        <p:nvSpPr>
          <p:cNvPr id="44" name="文本框 43"/>
          <p:cNvSpPr txBox="1"/>
          <p:nvPr/>
        </p:nvSpPr>
        <p:spPr>
          <a:xfrm rot="16200000">
            <a:off x="66675" y="1374775"/>
            <a:ext cx="1290320" cy="539750"/>
          </a:xfrm>
          <a:prstGeom prst="rect">
            <a:avLst/>
          </a:prstGeom>
          <a:noFill/>
        </p:spPr>
        <p:txBody>
          <a:bodyPr vert="eaVert" wrap="square" rtlCol="0">
            <a:spAutoFit/>
          </a:bodyPr>
          <a:lstStyle/>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零</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售</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销</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量</a:t>
            </a:r>
            <a:r>
              <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T</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O</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P</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 name="文本框 46"/>
          <p:cNvSpPr txBox="1"/>
          <p:nvPr/>
        </p:nvSpPr>
        <p:spPr>
          <a:xfrm>
            <a:off x="688975" y="892175"/>
            <a:ext cx="638175" cy="183515"/>
          </a:xfrm>
          <a:prstGeom prst="rect">
            <a:avLst/>
          </a:prstGeom>
          <a:noFill/>
        </p:spPr>
        <p:txBody>
          <a:bodyPr wrap="square" rtlCol="0">
            <a:spAutoFit/>
          </a:bodyPr>
          <a:lstStyle/>
          <a:p>
            <a:r>
              <a:rPr lang="zh-CN" altLang="en-US" sz="600">
                <a:solidFill>
                  <a:srgbClr val="159EBE"/>
                </a:solidFill>
                <a:latin typeface="微软雅黑" panose="020B0503020204020204" pitchFamily="34" charset="-122"/>
                <a:ea typeface="微软雅黑" panose="020B0503020204020204" pitchFamily="34" charset="-122"/>
              </a:rPr>
              <a:t>单位：万辆</a:t>
            </a:r>
            <a:endParaRPr lang="zh-CN" altLang="en-US" sz="600">
              <a:solidFill>
                <a:srgbClr val="159EBE"/>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342265" y="1145540"/>
            <a:ext cx="336550" cy="773430"/>
          </a:xfrm>
          <a:prstGeom prst="rect">
            <a:avLst/>
          </a:prstGeom>
          <a:noFill/>
        </p:spPr>
        <p:txBody>
          <a:bodyPr vert="eaVert" wrap="square" rtlCol="0">
            <a:spAutoFit/>
          </a:bodyPr>
          <a:lstStyle/>
          <a:p>
            <a:r>
              <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狭义乘用车</a:t>
            </a:r>
            <a:endPar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694690" y="2960370"/>
            <a:ext cx="638175" cy="183515"/>
          </a:xfrm>
          <a:prstGeom prst="rect">
            <a:avLst/>
          </a:prstGeom>
          <a:noFill/>
        </p:spPr>
        <p:txBody>
          <a:bodyPr wrap="square" rtlCol="0">
            <a:spAutoFit/>
          </a:bodyPr>
          <a:lstStyle/>
          <a:p>
            <a:r>
              <a:rPr lang="zh-CN" altLang="en-US" sz="600">
                <a:solidFill>
                  <a:srgbClr val="159EBE"/>
                </a:solidFill>
                <a:latin typeface="微软雅黑" panose="020B0503020204020204" pitchFamily="34" charset="-122"/>
                <a:ea typeface="微软雅黑" panose="020B0503020204020204" pitchFamily="34" charset="-122"/>
              </a:rPr>
              <a:t>单位：万辆</a:t>
            </a:r>
            <a:endParaRPr lang="zh-CN" altLang="en-US" sz="600">
              <a:solidFill>
                <a:srgbClr val="159EBE"/>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42265" y="3202940"/>
            <a:ext cx="336550" cy="773430"/>
          </a:xfrm>
          <a:prstGeom prst="rect">
            <a:avLst/>
          </a:prstGeom>
          <a:noFill/>
        </p:spPr>
        <p:txBody>
          <a:bodyPr vert="eaVert" wrap="square" rtlCol="0">
            <a:spAutoFit/>
          </a:bodyPr>
          <a:lstStyle/>
          <a:p>
            <a:r>
              <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狭义乘用车</a:t>
            </a:r>
            <a:endPar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3" name="直接箭头连接符 22"/>
          <p:cNvCxnSpPr/>
          <p:nvPr userDrawn="1"/>
        </p:nvCxnSpPr>
        <p:spPr>
          <a:xfrm>
            <a:off x="392430" y="2870200"/>
            <a:ext cx="8258175" cy="0"/>
          </a:xfrm>
          <a:prstGeom prst="straightConnector1">
            <a:avLst/>
          </a:prstGeom>
          <a:ln w="12700" cmpd="sng">
            <a:solidFill>
              <a:srgbClr val="159EBE"/>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35255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a:t>
            </a:r>
            <a:endParaRPr lang="en-US" altLang="zh-CN" sz="800">
              <a:solidFill>
                <a:schemeClr val="bg1"/>
              </a:solidFill>
              <a:latin typeface="Arial" panose="020B0604020202020204" pitchFamily="34" charset="0"/>
              <a:cs typeface="Arial" panose="020B0604020202020204" pitchFamily="34" charset="0"/>
            </a:endParaRPr>
          </a:p>
        </p:txBody>
      </p:sp>
      <p:sp>
        <p:nvSpPr>
          <p:cNvPr id="29" name="文本框 28"/>
          <p:cNvSpPr txBox="1"/>
          <p:nvPr/>
        </p:nvSpPr>
        <p:spPr>
          <a:xfrm>
            <a:off x="20935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NO2</a:t>
            </a:r>
            <a:endParaRPr lang="en-US" altLang="zh-CN" sz="800">
              <a:solidFill>
                <a:schemeClr val="bg1"/>
              </a:solidFill>
              <a:latin typeface="Arial" panose="020B0604020202020204" pitchFamily="34" charset="0"/>
              <a:cs typeface="Arial" panose="020B0604020202020204" pitchFamily="34" charset="0"/>
            </a:endParaRPr>
          </a:p>
        </p:txBody>
      </p:sp>
      <p:sp>
        <p:nvSpPr>
          <p:cNvPr id="30" name="文本框 29"/>
          <p:cNvSpPr txBox="1"/>
          <p:nvPr/>
        </p:nvSpPr>
        <p:spPr>
          <a:xfrm>
            <a:off x="28428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NO3</a:t>
            </a:r>
            <a:endParaRPr lang="en-US" altLang="zh-CN" sz="800">
              <a:solidFill>
                <a:schemeClr val="bg1"/>
              </a:solidFill>
              <a:latin typeface="Arial" panose="020B0604020202020204" pitchFamily="34" charset="0"/>
              <a:cs typeface="Arial" panose="020B0604020202020204" pitchFamily="34" charset="0"/>
            </a:endParaRPr>
          </a:p>
        </p:txBody>
      </p:sp>
      <p:sp>
        <p:nvSpPr>
          <p:cNvPr id="31" name="文本框 30"/>
          <p:cNvSpPr txBox="1"/>
          <p:nvPr/>
        </p:nvSpPr>
        <p:spPr>
          <a:xfrm>
            <a:off x="730948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NO9</a:t>
            </a:r>
            <a:endParaRPr lang="en-US" altLang="zh-CN" sz="800">
              <a:solidFill>
                <a:schemeClr val="bg1"/>
              </a:solidFill>
              <a:latin typeface="Arial" panose="020B0604020202020204" pitchFamily="34" charset="0"/>
              <a:cs typeface="Arial" panose="020B0604020202020204" pitchFamily="34" charset="0"/>
            </a:endParaRPr>
          </a:p>
        </p:txBody>
      </p:sp>
      <p:sp>
        <p:nvSpPr>
          <p:cNvPr id="63" name="文本框 62"/>
          <p:cNvSpPr txBox="1"/>
          <p:nvPr/>
        </p:nvSpPr>
        <p:spPr>
          <a:xfrm>
            <a:off x="359283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NO4</a:t>
            </a:r>
            <a:endParaRPr lang="en-US" altLang="zh-CN" sz="800">
              <a:solidFill>
                <a:schemeClr val="bg1"/>
              </a:solidFill>
              <a:latin typeface="Arial" panose="020B0604020202020204" pitchFamily="34" charset="0"/>
              <a:cs typeface="Arial" panose="020B0604020202020204" pitchFamily="34" charset="0"/>
            </a:endParaRPr>
          </a:p>
        </p:txBody>
      </p:sp>
      <p:sp>
        <p:nvSpPr>
          <p:cNvPr id="68" name="文本框 67"/>
          <p:cNvSpPr txBox="1"/>
          <p:nvPr/>
        </p:nvSpPr>
        <p:spPr>
          <a:xfrm>
            <a:off x="433514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NO5</a:t>
            </a:r>
            <a:endParaRPr lang="en-US" altLang="zh-CN" sz="800">
              <a:solidFill>
                <a:schemeClr val="bg1"/>
              </a:solidFill>
              <a:latin typeface="Arial" panose="020B0604020202020204" pitchFamily="34" charset="0"/>
              <a:cs typeface="Arial" panose="020B0604020202020204" pitchFamily="34" charset="0"/>
            </a:endParaRPr>
          </a:p>
        </p:txBody>
      </p:sp>
      <p:sp>
        <p:nvSpPr>
          <p:cNvPr id="71" name="文本框 70"/>
          <p:cNvSpPr txBox="1"/>
          <p:nvPr/>
        </p:nvSpPr>
        <p:spPr>
          <a:xfrm>
            <a:off x="507619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NO6</a:t>
            </a:r>
            <a:endParaRPr lang="en-US" altLang="zh-CN" sz="800">
              <a:solidFill>
                <a:schemeClr val="bg1"/>
              </a:solidFill>
              <a:latin typeface="Arial" panose="020B0604020202020204" pitchFamily="34" charset="0"/>
              <a:cs typeface="Arial" panose="020B0604020202020204" pitchFamily="34" charset="0"/>
            </a:endParaRPr>
          </a:p>
        </p:txBody>
      </p:sp>
      <p:sp>
        <p:nvSpPr>
          <p:cNvPr id="72" name="文本框 71"/>
          <p:cNvSpPr txBox="1"/>
          <p:nvPr/>
        </p:nvSpPr>
        <p:spPr>
          <a:xfrm>
            <a:off x="58273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NO7</a:t>
            </a:r>
            <a:endParaRPr lang="en-US" altLang="zh-CN" sz="800">
              <a:solidFill>
                <a:schemeClr val="bg1"/>
              </a:solidFill>
              <a:latin typeface="Arial" panose="020B0604020202020204" pitchFamily="34" charset="0"/>
              <a:cs typeface="Arial" panose="020B0604020202020204" pitchFamily="34" charset="0"/>
            </a:endParaRPr>
          </a:p>
        </p:txBody>
      </p:sp>
      <p:sp>
        <p:nvSpPr>
          <p:cNvPr id="73" name="文本框 72"/>
          <p:cNvSpPr txBox="1"/>
          <p:nvPr/>
        </p:nvSpPr>
        <p:spPr>
          <a:xfrm>
            <a:off x="656463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NO8</a:t>
            </a:r>
            <a:endParaRPr lang="en-US" altLang="zh-CN" sz="800">
              <a:solidFill>
                <a:schemeClr val="bg1"/>
              </a:solidFill>
              <a:latin typeface="Arial" panose="020B0604020202020204" pitchFamily="34" charset="0"/>
              <a:cs typeface="Arial" panose="020B0604020202020204" pitchFamily="34" charset="0"/>
            </a:endParaRPr>
          </a:p>
        </p:txBody>
      </p:sp>
      <p:sp>
        <p:nvSpPr>
          <p:cNvPr id="74" name="文本框 73"/>
          <p:cNvSpPr txBox="1"/>
          <p:nvPr/>
        </p:nvSpPr>
        <p:spPr>
          <a:xfrm>
            <a:off x="8024495" y="3887470"/>
            <a:ext cx="530860"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NO10</a:t>
            </a:r>
            <a:endParaRPr lang="en-US" altLang="zh-CN" sz="800">
              <a:solidFill>
                <a:schemeClr val="bg1"/>
              </a:solidFill>
              <a:latin typeface="Arial" panose="020B0604020202020204" pitchFamily="34" charset="0"/>
              <a:cs typeface="Arial" panose="020B0604020202020204" pitchFamily="34" charset="0"/>
            </a:endParaRPr>
          </a:p>
        </p:txBody>
      </p:sp>
      <p:graphicFrame>
        <p:nvGraphicFramePr>
          <p:cNvPr id="2" name="图表 1"/>
          <p:cNvGraphicFramePr/>
          <p:nvPr/>
        </p:nvGraphicFramePr>
        <p:xfrm>
          <a:off x="852170" y="2987675"/>
          <a:ext cx="7813675" cy="1374140"/>
        </p:xfrm>
        <a:graphic>
          <a:graphicData uri="http://schemas.openxmlformats.org/drawingml/2006/chart">
            <c:chart xmlns:c="http://schemas.openxmlformats.org/drawingml/2006/chart" xmlns:r="http://schemas.openxmlformats.org/officeDocument/2006/relationships" r:id="rId2"/>
          </a:graphicData>
        </a:graphic>
      </p:graphicFrame>
      <p:sp>
        <p:nvSpPr>
          <p:cNvPr id="3" name="文本框 2"/>
          <p:cNvSpPr txBox="1"/>
          <p:nvPr/>
        </p:nvSpPr>
        <p:spPr>
          <a:xfrm>
            <a:off x="135255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a:t>
            </a:r>
            <a:endParaRPr lang="en-US" altLang="zh-CN" sz="800">
              <a:solidFill>
                <a:schemeClr val="bg1"/>
              </a:solidFill>
              <a:latin typeface="Arial" panose="020B0604020202020204" pitchFamily="34" charset="0"/>
              <a:cs typeface="Arial" panose="020B0604020202020204" pitchFamily="34" charset="0"/>
            </a:endParaRPr>
          </a:p>
        </p:txBody>
      </p:sp>
      <p:sp>
        <p:nvSpPr>
          <p:cNvPr id="5" name="文本框 4"/>
          <p:cNvSpPr txBox="1"/>
          <p:nvPr/>
        </p:nvSpPr>
        <p:spPr>
          <a:xfrm>
            <a:off x="20935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NO2</a:t>
            </a:r>
            <a:endParaRPr lang="en-US" altLang="zh-CN" sz="800">
              <a:solidFill>
                <a:schemeClr val="bg1"/>
              </a:solidFill>
              <a:latin typeface="Arial" panose="020B0604020202020204" pitchFamily="34" charset="0"/>
              <a:cs typeface="Arial" panose="020B0604020202020204" pitchFamily="34" charset="0"/>
            </a:endParaRPr>
          </a:p>
        </p:txBody>
      </p:sp>
      <p:sp>
        <p:nvSpPr>
          <p:cNvPr id="6" name="文本框 5"/>
          <p:cNvSpPr txBox="1"/>
          <p:nvPr/>
        </p:nvSpPr>
        <p:spPr>
          <a:xfrm>
            <a:off x="28428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NO3</a:t>
            </a:r>
            <a:endParaRPr lang="en-US" altLang="zh-CN" sz="800">
              <a:solidFill>
                <a:schemeClr val="bg1"/>
              </a:solidFill>
              <a:latin typeface="Arial" panose="020B0604020202020204" pitchFamily="34" charset="0"/>
              <a:cs typeface="Arial" panose="020B0604020202020204" pitchFamily="34" charset="0"/>
            </a:endParaRPr>
          </a:p>
        </p:txBody>
      </p:sp>
      <p:sp>
        <p:nvSpPr>
          <p:cNvPr id="8" name="文本框 7"/>
          <p:cNvSpPr txBox="1"/>
          <p:nvPr/>
        </p:nvSpPr>
        <p:spPr>
          <a:xfrm>
            <a:off x="732218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NO9</a:t>
            </a:r>
            <a:endParaRPr lang="en-US" altLang="zh-CN" sz="800">
              <a:solidFill>
                <a:schemeClr val="bg1"/>
              </a:solidFill>
              <a:latin typeface="Arial" panose="020B0604020202020204" pitchFamily="34" charset="0"/>
              <a:cs typeface="Arial" panose="020B0604020202020204" pitchFamily="34" charset="0"/>
            </a:endParaRPr>
          </a:p>
        </p:txBody>
      </p:sp>
      <p:sp>
        <p:nvSpPr>
          <p:cNvPr id="9" name="文本框 8"/>
          <p:cNvSpPr txBox="1"/>
          <p:nvPr/>
        </p:nvSpPr>
        <p:spPr>
          <a:xfrm>
            <a:off x="359283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NO4</a:t>
            </a:r>
            <a:endParaRPr lang="en-US" altLang="zh-CN" sz="800">
              <a:solidFill>
                <a:schemeClr val="bg1"/>
              </a:solidFill>
              <a:latin typeface="Arial" panose="020B0604020202020204" pitchFamily="34" charset="0"/>
              <a:cs typeface="Arial" panose="020B0604020202020204" pitchFamily="34" charset="0"/>
            </a:endParaRPr>
          </a:p>
        </p:txBody>
      </p:sp>
      <p:sp>
        <p:nvSpPr>
          <p:cNvPr id="10" name="文本框 9"/>
          <p:cNvSpPr txBox="1"/>
          <p:nvPr/>
        </p:nvSpPr>
        <p:spPr>
          <a:xfrm>
            <a:off x="433514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NO5</a:t>
            </a:r>
            <a:endParaRPr lang="en-US" altLang="zh-CN" sz="800">
              <a:solidFill>
                <a:schemeClr val="bg1"/>
              </a:solidFill>
              <a:latin typeface="Arial" panose="020B0604020202020204" pitchFamily="34" charset="0"/>
              <a:cs typeface="Arial" panose="020B0604020202020204" pitchFamily="34" charset="0"/>
            </a:endParaRPr>
          </a:p>
        </p:txBody>
      </p:sp>
      <p:sp>
        <p:nvSpPr>
          <p:cNvPr id="11" name="文本框 10"/>
          <p:cNvSpPr txBox="1"/>
          <p:nvPr/>
        </p:nvSpPr>
        <p:spPr>
          <a:xfrm>
            <a:off x="507619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NO6</a:t>
            </a:r>
            <a:endParaRPr lang="en-US" altLang="zh-CN" sz="800">
              <a:solidFill>
                <a:schemeClr val="bg1"/>
              </a:solidFill>
              <a:latin typeface="Arial" panose="020B0604020202020204" pitchFamily="34" charset="0"/>
              <a:cs typeface="Arial" panose="020B0604020202020204" pitchFamily="34" charset="0"/>
            </a:endParaRPr>
          </a:p>
        </p:txBody>
      </p:sp>
      <p:sp>
        <p:nvSpPr>
          <p:cNvPr id="12" name="文本框 11"/>
          <p:cNvSpPr txBox="1"/>
          <p:nvPr/>
        </p:nvSpPr>
        <p:spPr>
          <a:xfrm>
            <a:off x="58273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NO7</a:t>
            </a:r>
            <a:endParaRPr lang="en-US" altLang="zh-CN" sz="800">
              <a:solidFill>
                <a:schemeClr val="bg1"/>
              </a:solidFill>
              <a:latin typeface="Arial" panose="020B0604020202020204" pitchFamily="34" charset="0"/>
              <a:cs typeface="Arial" panose="020B0604020202020204" pitchFamily="34" charset="0"/>
            </a:endParaRPr>
          </a:p>
        </p:txBody>
      </p:sp>
      <p:sp>
        <p:nvSpPr>
          <p:cNvPr id="13" name="文本框 12"/>
          <p:cNvSpPr txBox="1"/>
          <p:nvPr/>
        </p:nvSpPr>
        <p:spPr>
          <a:xfrm>
            <a:off x="656463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NO8</a:t>
            </a:r>
            <a:endParaRPr lang="en-US" altLang="zh-CN" sz="800">
              <a:solidFill>
                <a:schemeClr val="bg1"/>
              </a:solidFill>
              <a:latin typeface="Arial" panose="020B0604020202020204" pitchFamily="34" charset="0"/>
              <a:cs typeface="Arial" panose="020B0604020202020204" pitchFamily="34" charset="0"/>
            </a:endParaRPr>
          </a:p>
        </p:txBody>
      </p:sp>
      <p:sp>
        <p:nvSpPr>
          <p:cNvPr id="14" name="文本框 13"/>
          <p:cNvSpPr txBox="1"/>
          <p:nvPr/>
        </p:nvSpPr>
        <p:spPr>
          <a:xfrm>
            <a:off x="8049895" y="3887470"/>
            <a:ext cx="530860"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NO10</a:t>
            </a:r>
            <a:endParaRPr lang="en-US" altLang="zh-CN" sz="800">
              <a:solidFill>
                <a:schemeClr val="bg1"/>
              </a:solidFill>
              <a:latin typeface="Arial" panose="020B0604020202020204" pitchFamily="34" charset="0"/>
              <a:cs typeface="Arial" panose="020B0604020202020204" pitchFamily="34" charset="0"/>
            </a:endParaRPr>
          </a:p>
        </p:txBody>
      </p:sp>
      <p:graphicFrame>
        <p:nvGraphicFramePr>
          <p:cNvPr id="59" name="表格 58"/>
          <p:cNvGraphicFramePr>
            <a:graphicFrameLocks noGrp="1"/>
          </p:cNvGraphicFramePr>
          <p:nvPr>
            <p:custDataLst>
              <p:tags r:id="rId3"/>
            </p:custDataLst>
          </p:nvPr>
        </p:nvGraphicFramePr>
        <p:xfrm>
          <a:off x="1165860" y="2295525"/>
          <a:ext cx="7486650" cy="387350"/>
        </p:xfrm>
        <a:graphic>
          <a:graphicData uri="http://schemas.openxmlformats.org/drawingml/2006/table">
            <a:tbl>
              <a:tblPr firstRow="1" firstCol="1" lastRow="1">
                <a:effectLst/>
                <a:tableStyleId>{5940675A-B579-460E-94D1-54222C63F5DA}</a:tableStyleId>
              </a:tblPr>
              <a:tblGrid>
                <a:gridCol w="748665"/>
                <a:gridCol w="748665"/>
                <a:gridCol w="748665"/>
                <a:gridCol w="748665"/>
                <a:gridCol w="748665"/>
                <a:gridCol w="748665"/>
                <a:gridCol w="748665"/>
                <a:gridCol w="748665"/>
                <a:gridCol w="748665"/>
                <a:gridCol w="748665"/>
              </a:tblGrid>
              <a:tr h="193675">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-17.9%</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-3.0%</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-19.9%</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-9.4%</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-20.0%</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-11.3%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126.7%</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-17.9%</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20.4%</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0.3%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r>
              <a:tr h="193675">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9.1%</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6.9%</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6.6%</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6.3%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5.7%</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4.5%</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4.2%</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r>
            </a:tbl>
          </a:graphicData>
        </a:graphic>
      </p:graphicFrame>
      <p:graphicFrame>
        <p:nvGraphicFramePr>
          <p:cNvPr id="77" name="表格 76"/>
          <p:cNvGraphicFramePr>
            <a:graphicFrameLocks noGrp="1"/>
          </p:cNvGraphicFramePr>
          <p:nvPr>
            <p:custDataLst>
              <p:tags r:id="rId4"/>
            </p:custDataLst>
          </p:nvPr>
        </p:nvGraphicFramePr>
        <p:xfrm>
          <a:off x="1165860" y="4346575"/>
          <a:ext cx="7486650" cy="387350"/>
        </p:xfrm>
        <a:graphic>
          <a:graphicData uri="http://schemas.openxmlformats.org/drawingml/2006/table">
            <a:tbl>
              <a:tblPr firstRow="1" firstCol="1" lastRow="1">
                <a:effectLst/>
                <a:tableStyleId>{5940675A-B579-460E-94D1-54222C63F5DA}</a:tableStyleId>
              </a:tblPr>
              <a:tblGrid>
                <a:gridCol w="748665"/>
                <a:gridCol w="748665"/>
                <a:gridCol w="748665"/>
                <a:gridCol w="748665"/>
                <a:gridCol w="748665"/>
                <a:gridCol w="748665"/>
                <a:gridCol w="748665"/>
                <a:gridCol w="748665"/>
                <a:gridCol w="748665"/>
                <a:gridCol w="748665"/>
              </a:tblGrid>
              <a:tr h="193675">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-15.0%</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4.2%</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-6.4%</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51.7%</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3.6%</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-15.4%</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11.2%</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-15.3%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124.1%</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17.0%</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r>
              <a:tr h="193675">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8.4%</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7.3%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6.7%</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6.0%</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5.8%</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5.1%</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4.6%</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4.6%</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4.4%</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3.7%</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r>
            </a:tbl>
          </a:graphicData>
        </a:graphic>
      </p:graphicFrame>
      <p:sp>
        <p:nvSpPr>
          <p:cNvPr id="21" name="文本框 20"/>
          <p:cNvSpPr txBox="1"/>
          <p:nvPr/>
        </p:nvSpPr>
        <p:spPr>
          <a:xfrm rot="16200000">
            <a:off x="66675" y="3413125"/>
            <a:ext cx="1290320" cy="539750"/>
          </a:xfrm>
          <a:prstGeom prst="rect">
            <a:avLst/>
          </a:prstGeom>
          <a:noFill/>
        </p:spPr>
        <p:txBody>
          <a:bodyPr vert="eaVert" wrap="square" rtlCol="0">
            <a:spAutoFit/>
          </a:bodyPr>
          <a:lstStyle/>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批</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发</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销</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量</a:t>
            </a:r>
            <a:r>
              <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T</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O</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P</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b="1" u="sng" dirty="0">
                <a:solidFill>
                  <a:srgbClr val="159EBE"/>
                </a:solidFill>
                <a:latin typeface="Arial" panose="020B0604020202020204"/>
                <a:ea typeface="微软雅黑" panose="020B0503020204020204" pitchFamily="34" charset="-122"/>
                <a:sym typeface="+mn-lt"/>
              </a:rPr>
              <a:t>厂商排名</a:t>
            </a:r>
            <a:r>
              <a:rPr lang="en-US" altLang="zh-CN" sz="2200" u="sng" dirty="0">
                <a:solidFill>
                  <a:srgbClr val="159EBE"/>
                </a:solidFill>
                <a:latin typeface="Arial" panose="020B0604020202020204"/>
                <a:ea typeface="微软雅黑" panose="020B0503020204020204" pitchFamily="34" charset="-122"/>
                <a:sym typeface="+mn-lt"/>
              </a:rPr>
              <a:t>-2022</a:t>
            </a:r>
            <a:r>
              <a:rPr lang="zh-CN" altLang="en-US" sz="2200" u="sng" dirty="0">
                <a:solidFill>
                  <a:srgbClr val="159EBE"/>
                </a:solidFill>
                <a:latin typeface="Arial" panose="020B0604020202020204"/>
                <a:ea typeface="微软雅黑" panose="020B0503020204020204" pitchFamily="34" charset="-122"/>
                <a:sym typeface="+mn-lt"/>
              </a:rPr>
              <a:t>年</a:t>
            </a:r>
            <a:r>
              <a:rPr lang="en-US" altLang="zh-CN" sz="2200" u="sng" dirty="0">
                <a:solidFill>
                  <a:srgbClr val="159EBE"/>
                </a:solidFill>
                <a:latin typeface="Arial" panose="020B0604020202020204"/>
                <a:ea typeface="微软雅黑" panose="020B0503020204020204" pitchFamily="34" charset="-122"/>
                <a:sym typeface="+mn-lt"/>
              </a:rPr>
              <a:t>1</a:t>
            </a:r>
            <a:r>
              <a:rPr lang="zh-CN" altLang="en-US" sz="2200" u="sng" dirty="0">
                <a:solidFill>
                  <a:srgbClr val="159EBE"/>
                </a:solidFill>
                <a:latin typeface="Arial" panose="020B0604020202020204"/>
                <a:ea typeface="微软雅黑" panose="020B0503020204020204" pitchFamily="34" charset="-122"/>
                <a:sym typeface="+mn-lt"/>
              </a:rPr>
              <a:t>月</a:t>
            </a:r>
            <a:endParaRPr lang="zh-CN" altLang="en-US" sz="2200" u="sng" dirty="0">
              <a:solidFill>
                <a:srgbClr val="159EBE"/>
              </a:solidFill>
              <a:latin typeface="Arial" panose="020B0604020202020204"/>
              <a:ea typeface="微软雅黑" panose="020B0503020204020204" pitchFamily="34" charset="-122"/>
              <a:sym typeface="+mn-lt"/>
            </a:endParaRPr>
          </a:p>
        </p:txBody>
      </p:sp>
      <p:sp>
        <p:nvSpPr>
          <p:cNvPr id="7" name="灯片编号占位符 6"/>
          <p:cNvSpPr>
            <a:spLocks noGrp="1"/>
          </p:cNvSpPr>
          <p:nvPr>
            <p:ph type="sldNum" sz="quarter" idx="12"/>
          </p:nvPr>
        </p:nvSpPr>
        <p:spPr/>
        <p:txBody>
          <a:bodyPr/>
          <a:lstStyle/>
          <a:p>
            <a:fld id="{82952373-7980-4DA7-9ADE-54D716DB38BB}" type="slidenum">
              <a:rPr lang="zh-CN" altLang="en-US" smtClean="0"/>
            </a:fld>
            <a:endParaRPr lang="zh-CN" altLang="en-US"/>
          </a:p>
        </p:txBody>
      </p:sp>
      <p:graphicFrame>
        <p:nvGraphicFramePr>
          <p:cNvPr id="32" name="图表 31"/>
          <p:cNvGraphicFramePr/>
          <p:nvPr/>
        </p:nvGraphicFramePr>
        <p:xfrm>
          <a:off x="845820" y="930275"/>
          <a:ext cx="7813675" cy="137414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3" name="表格 32"/>
          <p:cNvGraphicFramePr>
            <a:graphicFrameLocks noGrp="1"/>
          </p:cNvGraphicFramePr>
          <p:nvPr>
            <p:custDataLst>
              <p:tags r:id="rId3"/>
            </p:custDataLst>
          </p:nvPr>
        </p:nvGraphicFramePr>
        <p:xfrm>
          <a:off x="1165860" y="2295525"/>
          <a:ext cx="7486650" cy="387350"/>
        </p:xfrm>
        <a:graphic>
          <a:graphicData uri="http://schemas.openxmlformats.org/drawingml/2006/table">
            <a:tbl>
              <a:tblPr firstRow="1" firstCol="1" lastRow="1">
                <a:effectLst/>
                <a:tableStyleId>{5940675A-B579-460E-94D1-54222C63F5DA}</a:tableStyleId>
              </a:tblPr>
              <a:tblGrid>
                <a:gridCol w="748665"/>
                <a:gridCol w="748665"/>
                <a:gridCol w="748665"/>
                <a:gridCol w="748665"/>
                <a:gridCol w="748665"/>
                <a:gridCol w="748665"/>
                <a:gridCol w="748665"/>
                <a:gridCol w="748665"/>
                <a:gridCol w="748665"/>
                <a:gridCol w="748665"/>
              </a:tblGrid>
              <a:tr h="193675">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-17.9%</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-2.6%</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-19.9%</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-9.4%</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-20.0%</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-11.3%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-18.6%</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126.7%</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-17.9%</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20.4%</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r>
              <a:tr h="193675">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9.0%</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6.9%</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6.5%</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6.3%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5.7%</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5.2%</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4.6%</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4.5%</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4.2%</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4.2%</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b"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r>
            </a:tbl>
          </a:graphicData>
        </a:graphic>
      </p:graphicFrame>
      <p:sp>
        <p:nvSpPr>
          <p:cNvPr id="34" name="文本框 33"/>
          <p:cNvSpPr txBox="1"/>
          <p:nvPr/>
        </p:nvSpPr>
        <p:spPr>
          <a:xfrm>
            <a:off x="1352550"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a:t>
            </a:r>
            <a:endParaRPr lang="en-US" altLang="zh-CN" sz="800">
              <a:solidFill>
                <a:schemeClr val="bg1"/>
              </a:solidFill>
              <a:latin typeface="Arial" panose="020B0604020202020204" pitchFamily="34" charset="0"/>
              <a:cs typeface="Arial" panose="020B0604020202020204" pitchFamily="34" charset="0"/>
            </a:endParaRPr>
          </a:p>
        </p:txBody>
      </p:sp>
      <p:sp>
        <p:nvSpPr>
          <p:cNvPr id="35" name="文本框 34"/>
          <p:cNvSpPr txBox="1"/>
          <p:nvPr/>
        </p:nvSpPr>
        <p:spPr>
          <a:xfrm>
            <a:off x="2093595"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NO2</a:t>
            </a:r>
            <a:endParaRPr lang="en-US" altLang="zh-CN" sz="800">
              <a:solidFill>
                <a:schemeClr val="bg1"/>
              </a:solidFill>
              <a:latin typeface="Arial" panose="020B0604020202020204" pitchFamily="34" charset="0"/>
              <a:cs typeface="Arial" panose="020B0604020202020204" pitchFamily="34" charset="0"/>
            </a:endParaRPr>
          </a:p>
        </p:txBody>
      </p:sp>
      <p:sp>
        <p:nvSpPr>
          <p:cNvPr id="36" name="文本框 35"/>
          <p:cNvSpPr txBox="1"/>
          <p:nvPr/>
        </p:nvSpPr>
        <p:spPr>
          <a:xfrm>
            <a:off x="2842895"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NO3</a:t>
            </a:r>
            <a:endParaRPr lang="en-US" altLang="zh-CN" sz="800">
              <a:solidFill>
                <a:schemeClr val="bg1"/>
              </a:solidFill>
              <a:latin typeface="Arial" panose="020B0604020202020204" pitchFamily="34" charset="0"/>
              <a:cs typeface="Arial" panose="020B0604020202020204" pitchFamily="34" charset="0"/>
            </a:endParaRPr>
          </a:p>
        </p:txBody>
      </p:sp>
      <p:sp>
        <p:nvSpPr>
          <p:cNvPr id="37" name="文本框 36"/>
          <p:cNvSpPr txBox="1"/>
          <p:nvPr/>
        </p:nvSpPr>
        <p:spPr>
          <a:xfrm>
            <a:off x="7322185"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NO9</a:t>
            </a:r>
            <a:endParaRPr lang="en-US" altLang="zh-CN" sz="800">
              <a:solidFill>
                <a:schemeClr val="bg1"/>
              </a:solidFill>
              <a:latin typeface="Arial" panose="020B0604020202020204" pitchFamily="34" charset="0"/>
              <a:cs typeface="Arial" panose="020B0604020202020204" pitchFamily="34" charset="0"/>
            </a:endParaRPr>
          </a:p>
        </p:txBody>
      </p:sp>
      <p:sp>
        <p:nvSpPr>
          <p:cNvPr id="38" name="文本框 37"/>
          <p:cNvSpPr txBox="1"/>
          <p:nvPr/>
        </p:nvSpPr>
        <p:spPr>
          <a:xfrm>
            <a:off x="3592830"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NO4</a:t>
            </a:r>
            <a:endParaRPr lang="en-US" altLang="zh-CN" sz="800">
              <a:solidFill>
                <a:schemeClr val="bg1"/>
              </a:solidFill>
              <a:latin typeface="Arial" panose="020B0604020202020204" pitchFamily="34" charset="0"/>
              <a:cs typeface="Arial" panose="020B0604020202020204" pitchFamily="34" charset="0"/>
            </a:endParaRPr>
          </a:p>
        </p:txBody>
      </p:sp>
      <p:sp>
        <p:nvSpPr>
          <p:cNvPr id="39" name="文本框 38"/>
          <p:cNvSpPr txBox="1"/>
          <p:nvPr/>
        </p:nvSpPr>
        <p:spPr>
          <a:xfrm>
            <a:off x="4335145"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NO5</a:t>
            </a:r>
            <a:endParaRPr lang="en-US" altLang="zh-CN" sz="800">
              <a:solidFill>
                <a:schemeClr val="bg1"/>
              </a:solidFill>
              <a:latin typeface="Arial" panose="020B0604020202020204" pitchFamily="34" charset="0"/>
              <a:cs typeface="Arial" panose="020B0604020202020204" pitchFamily="34" charset="0"/>
            </a:endParaRPr>
          </a:p>
        </p:txBody>
      </p:sp>
      <p:sp>
        <p:nvSpPr>
          <p:cNvPr id="40" name="文本框 39"/>
          <p:cNvSpPr txBox="1"/>
          <p:nvPr/>
        </p:nvSpPr>
        <p:spPr>
          <a:xfrm>
            <a:off x="5076190"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NO6</a:t>
            </a:r>
            <a:endParaRPr lang="en-US" altLang="zh-CN" sz="800">
              <a:solidFill>
                <a:schemeClr val="bg1"/>
              </a:solidFill>
              <a:latin typeface="Arial" panose="020B0604020202020204" pitchFamily="34" charset="0"/>
              <a:cs typeface="Arial" panose="020B0604020202020204" pitchFamily="34" charset="0"/>
            </a:endParaRPr>
          </a:p>
        </p:txBody>
      </p:sp>
      <p:sp>
        <p:nvSpPr>
          <p:cNvPr id="41" name="文本框 40"/>
          <p:cNvSpPr txBox="1"/>
          <p:nvPr/>
        </p:nvSpPr>
        <p:spPr>
          <a:xfrm>
            <a:off x="5827395"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NO7</a:t>
            </a:r>
            <a:endParaRPr lang="en-US" altLang="zh-CN" sz="800">
              <a:solidFill>
                <a:schemeClr val="bg1"/>
              </a:solidFill>
              <a:latin typeface="Arial" panose="020B0604020202020204" pitchFamily="34" charset="0"/>
              <a:cs typeface="Arial" panose="020B0604020202020204" pitchFamily="34" charset="0"/>
            </a:endParaRPr>
          </a:p>
        </p:txBody>
      </p:sp>
      <p:sp>
        <p:nvSpPr>
          <p:cNvPr id="42" name="文本框 41"/>
          <p:cNvSpPr txBox="1"/>
          <p:nvPr/>
        </p:nvSpPr>
        <p:spPr>
          <a:xfrm>
            <a:off x="6564630" y="183642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NO8</a:t>
            </a:r>
            <a:endParaRPr lang="en-US" altLang="zh-CN" sz="800">
              <a:solidFill>
                <a:schemeClr val="bg1"/>
              </a:solidFill>
              <a:latin typeface="Arial" panose="020B0604020202020204" pitchFamily="34" charset="0"/>
              <a:cs typeface="Arial" panose="020B0604020202020204" pitchFamily="34" charset="0"/>
            </a:endParaRPr>
          </a:p>
        </p:txBody>
      </p:sp>
      <p:sp>
        <p:nvSpPr>
          <p:cNvPr id="43" name="文本框 42"/>
          <p:cNvSpPr txBox="1"/>
          <p:nvPr/>
        </p:nvSpPr>
        <p:spPr>
          <a:xfrm>
            <a:off x="8049895" y="1836420"/>
            <a:ext cx="530860"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NO10</a:t>
            </a:r>
            <a:endParaRPr lang="en-US" altLang="zh-CN" sz="800">
              <a:solidFill>
                <a:schemeClr val="bg1"/>
              </a:solidFill>
              <a:latin typeface="Arial" panose="020B0604020202020204" pitchFamily="34" charset="0"/>
              <a:cs typeface="Arial" panose="020B0604020202020204" pitchFamily="34" charset="0"/>
            </a:endParaRPr>
          </a:p>
        </p:txBody>
      </p:sp>
      <p:sp>
        <p:nvSpPr>
          <p:cNvPr id="47" name="文本框 46"/>
          <p:cNvSpPr txBox="1"/>
          <p:nvPr/>
        </p:nvSpPr>
        <p:spPr>
          <a:xfrm>
            <a:off x="688975" y="892175"/>
            <a:ext cx="638175" cy="183515"/>
          </a:xfrm>
          <a:prstGeom prst="rect">
            <a:avLst/>
          </a:prstGeom>
          <a:noFill/>
        </p:spPr>
        <p:txBody>
          <a:bodyPr wrap="square" rtlCol="0">
            <a:spAutoFit/>
          </a:bodyPr>
          <a:lstStyle/>
          <a:p>
            <a:r>
              <a:rPr lang="zh-CN" altLang="en-US" sz="600">
                <a:solidFill>
                  <a:srgbClr val="159EBE"/>
                </a:solidFill>
                <a:latin typeface="微软雅黑" panose="020B0503020204020204" pitchFamily="34" charset="-122"/>
                <a:ea typeface="微软雅黑" panose="020B0503020204020204" pitchFamily="34" charset="-122"/>
              </a:rPr>
              <a:t>单位：万辆</a:t>
            </a:r>
            <a:endParaRPr lang="zh-CN" altLang="en-US" sz="600">
              <a:solidFill>
                <a:srgbClr val="159EBE"/>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342265" y="1145540"/>
            <a:ext cx="336550" cy="773430"/>
          </a:xfrm>
          <a:prstGeom prst="rect">
            <a:avLst/>
          </a:prstGeom>
          <a:noFill/>
        </p:spPr>
        <p:txBody>
          <a:bodyPr vert="eaVert" wrap="square" rtlCol="0">
            <a:spAutoFit/>
          </a:bodyPr>
          <a:lstStyle/>
          <a:p>
            <a:r>
              <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广义乘用车</a:t>
            </a:r>
            <a:endPar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 name="表格 3"/>
          <p:cNvGraphicFramePr>
            <a:graphicFrameLocks noGrp="1"/>
          </p:cNvGraphicFramePr>
          <p:nvPr>
            <p:custDataLst>
              <p:tags r:id="rId4"/>
            </p:custDataLst>
          </p:nvPr>
        </p:nvGraphicFramePr>
        <p:xfrm>
          <a:off x="1165860" y="4346575"/>
          <a:ext cx="7486650" cy="387350"/>
        </p:xfrm>
        <a:graphic>
          <a:graphicData uri="http://schemas.openxmlformats.org/drawingml/2006/table">
            <a:tbl>
              <a:tblPr firstRow="1" firstCol="1" lastRow="1">
                <a:effectLst/>
                <a:tableStyleId>{5940675A-B579-460E-94D1-54222C63F5DA}</a:tableStyleId>
              </a:tblPr>
              <a:tblGrid>
                <a:gridCol w="748665"/>
                <a:gridCol w="748665"/>
                <a:gridCol w="748665"/>
                <a:gridCol w="748665"/>
                <a:gridCol w="748665"/>
                <a:gridCol w="748665"/>
                <a:gridCol w="748665"/>
                <a:gridCol w="748665"/>
                <a:gridCol w="748665"/>
                <a:gridCol w="748665"/>
              </a:tblGrid>
              <a:tr h="193675">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-15.0%</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5.8%</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-6.4%</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51.7%</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3.6%</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-15.4%</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11.2%</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-15.3%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124.1%</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10.3%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159EBE"/>
                    </a:solidFill>
                  </a:tcPr>
                </a:tc>
              </a:tr>
              <a:tr h="193675">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8.3%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7.4%</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6.6%</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5.9%</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5.7%</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5.0%</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4.5%</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4.5%</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4.3%</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c>
                  <a:txBody>
                    <a:bodyPr/>
                    <a:lstStyle/>
                    <a:p>
                      <a:pPr indent="0" algn="ctr">
                        <a:buNone/>
                      </a:pPr>
                      <a:r>
                        <a:rPr lang="en-US" sz="800" b="0">
                          <a:solidFill>
                            <a:schemeClr val="bg1"/>
                          </a:solidFill>
                          <a:latin typeface="Arial" panose="020B0604020202020204" pitchFamily="34" charset="0"/>
                          <a:cs typeface="Arial" panose="020B0604020202020204" pitchFamily="34" charset="0"/>
                        </a:rPr>
                        <a:t>3.9%</a:t>
                      </a:r>
                      <a:endParaRPr lang="en-US" altLang="en-US" sz="800" b="0">
                        <a:solidFill>
                          <a:schemeClr val="bg1"/>
                        </a:solidFill>
                        <a:latin typeface="Arial" panose="020B0604020202020204" pitchFamily="34" charset="0"/>
                        <a:cs typeface="Arial" panose="020B0604020202020204" pitchFamily="34" charset="0"/>
                      </a:endParaRPr>
                    </a:p>
                  </a:txBody>
                  <a:tcPr marL="12700" marR="12700" marT="12700" vert="horz" anchor="ctr" anchorCtr="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159EBE"/>
                    </a:solidFill>
                  </a:tcPr>
                </a:tc>
              </a:tr>
            </a:tbl>
          </a:graphicData>
        </a:graphic>
      </p:graphicFrame>
      <p:sp>
        <p:nvSpPr>
          <p:cNvPr id="19" name="文本框 18"/>
          <p:cNvSpPr txBox="1"/>
          <p:nvPr/>
        </p:nvSpPr>
        <p:spPr>
          <a:xfrm>
            <a:off x="694690" y="2960370"/>
            <a:ext cx="638175" cy="183515"/>
          </a:xfrm>
          <a:prstGeom prst="rect">
            <a:avLst/>
          </a:prstGeom>
          <a:noFill/>
        </p:spPr>
        <p:txBody>
          <a:bodyPr wrap="square" rtlCol="0">
            <a:spAutoFit/>
          </a:bodyPr>
          <a:lstStyle/>
          <a:p>
            <a:r>
              <a:rPr lang="zh-CN" altLang="en-US" sz="600">
                <a:solidFill>
                  <a:srgbClr val="159EBE"/>
                </a:solidFill>
                <a:latin typeface="微软雅黑" panose="020B0503020204020204" pitchFamily="34" charset="-122"/>
                <a:ea typeface="微软雅黑" panose="020B0503020204020204" pitchFamily="34" charset="-122"/>
              </a:rPr>
              <a:t>单位：万辆</a:t>
            </a:r>
            <a:endParaRPr lang="zh-CN" altLang="en-US" sz="600">
              <a:solidFill>
                <a:srgbClr val="159EBE"/>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42265" y="3202940"/>
            <a:ext cx="336550" cy="773430"/>
          </a:xfrm>
          <a:prstGeom prst="rect">
            <a:avLst/>
          </a:prstGeom>
          <a:noFill/>
        </p:spPr>
        <p:txBody>
          <a:bodyPr vert="eaVert" wrap="square" rtlCol="0">
            <a:spAutoFit/>
          </a:bodyPr>
          <a:lstStyle/>
          <a:p>
            <a:r>
              <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广义乘用车</a:t>
            </a:r>
            <a:endPar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3" name="直接箭头连接符 22"/>
          <p:cNvCxnSpPr/>
          <p:nvPr userDrawn="1"/>
        </p:nvCxnSpPr>
        <p:spPr>
          <a:xfrm>
            <a:off x="392430" y="2870200"/>
            <a:ext cx="8258175" cy="0"/>
          </a:xfrm>
          <a:prstGeom prst="straightConnector1">
            <a:avLst/>
          </a:prstGeom>
          <a:ln w="12700" cmpd="sng">
            <a:solidFill>
              <a:srgbClr val="159EBE"/>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35255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a:t>
            </a:r>
            <a:endParaRPr lang="en-US" altLang="zh-CN" sz="800">
              <a:solidFill>
                <a:schemeClr val="bg1"/>
              </a:solidFill>
              <a:latin typeface="Arial" panose="020B0604020202020204" pitchFamily="34" charset="0"/>
              <a:cs typeface="Arial" panose="020B0604020202020204" pitchFamily="34" charset="0"/>
            </a:endParaRPr>
          </a:p>
        </p:txBody>
      </p:sp>
      <p:sp>
        <p:nvSpPr>
          <p:cNvPr id="29" name="文本框 28"/>
          <p:cNvSpPr txBox="1"/>
          <p:nvPr/>
        </p:nvSpPr>
        <p:spPr>
          <a:xfrm>
            <a:off x="20935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NO2</a:t>
            </a:r>
            <a:endParaRPr lang="en-US" altLang="zh-CN" sz="800">
              <a:solidFill>
                <a:schemeClr val="bg1"/>
              </a:solidFill>
              <a:latin typeface="Arial" panose="020B0604020202020204" pitchFamily="34" charset="0"/>
              <a:cs typeface="Arial" panose="020B0604020202020204" pitchFamily="34" charset="0"/>
            </a:endParaRPr>
          </a:p>
        </p:txBody>
      </p:sp>
      <p:sp>
        <p:nvSpPr>
          <p:cNvPr id="30" name="文本框 29"/>
          <p:cNvSpPr txBox="1"/>
          <p:nvPr/>
        </p:nvSpPr>
        <p:spPr>
          <a:xfrm>
            <a:off x="28428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NO3</a:t>
            </a:r>
            <a:endParaRPr lang="en-US" altLang="zh-CN" sz="800">
              <a:solidFill>
                <a:schemeClr val="bg1"/>
              </a:solidFill>
              <a:latin typeface="Arial" panose="020B0604020202020204" pitchFamily="34" charset="0"/>
              <a:cs typeface="Arial" panose="020B0604020202020204" pitchFamily="34" charset="0"/>
            </a:endParaRPr>
          </a:p>
        </p:txBody>
      </p:sp>
      <p:sp>
        <p:nvSpPr>
          <p:cNvPr id="31" name="文本框 30"/>
          <p:cNvSpPr txBox="1"/>
          <p:nvPr/>
        </p:nvSpPr>
        <p:spPr>
          <a:xfrm>
            <a:off x="730948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NO9</a:t>
            </a:r>
            <a:endParaRPr lang="en-US" altLang="zh-CN" sz="800">
              <a:solidFill>
                <a:schemeClr val="bg1"/>
              </a:solidFill>
              <a:latin typeface="Arial" panose="020B0604020202020204" pitchFamily="34" charset="0"/>
              <a:cs typeface="Arial" panose="020B0604020202020204" pitchFamily="34" charset="0"/>
            </a:endParaRPr>
          </a:p>
        </p:txBody>
      </p:sp>
      <p:sp>
        <p:nvSpPr>
          <p:cNvPr id="63" name="文本框 62"/>
          <p:cNvSpPr txBox="1"/>
          <p:nvPr/>
        </p:nvSpPr>
        <p:spPr>
          <a:xfrm>
            <a:off x="359283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NO4</a:t>
            </a:r>
            <a:endParaRPr lang="en-US" altLang="zh-CN" sz="800">
              <a:solidFill>
                <a:schemeClr val="bg1"/>
              </a:solidFill>
              <a:latin typeface="Arial" panose="020B0604020202020204" pitchFamily="34" charset="0"/>
              <a:cs typeface="Arial" panose="020B0604020202020204" pitchFamily="34" charset="0"/>
            </a:endParaRPr>
          </a:p>
        </p:txBody>
      </p:sp>
      <p:sp>
        <p:nvSpPr>
          <p:cNvPr id="68" name="文本框 67"/>
          <p:cNvSpPr txBox="1"/>
          <p:nvPr/>
        </p:nvSpPr>
        <p:spPr>
          <a:xfrm>
            <a:off x="433514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NO5</a:t>
            </a:r>
            <a:endParaRPr lang="en-US" altLang="zh-CN" sz="800">
              <a:solidFill>
                <a:schemeClr val="bg1"/>
              </a:solidFill>
              <a:latin typeface="Arial" panose="020B0604020202020204" pitchFamily="34" charset="0"/>
              <a:cs typeface="Arial" panose="020B0604020202020204" pitchFamily="34" charset="0"/>
            </a:endParaRPr>
          </a:p>
        </p:txBody>
      </p:sp>
      <p:sp>
        <p:nvSpPr>
          <p:cNvPr id="71" name="文本框 70"/>
          <p:cNvSpPr txBox="1"/>
          <p:nvPr/>
        </p:nvSpPr>
        <p:spPr>
          <a:xfrm>
            <a:off x="507619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NO6</a:t>
            </a:r>
            <a:endParaRPr lang="en-US" altLang="zh-CN" sz="800">
              <a:solidFill>
                <a:schemeClr val="bg1"/>
              </a:solidFill>
              <a:latin typeface="Arial" panose="020B0604020202020204" pitchFamily="34" charset="0"/>
              <a:cs typeface="Arial" panose="020B0604020202020204" pitchFamily="34" charset="0"/>
            </a:endParaRPr>
          </a:p>
        </p:txBody>
      </p:sp>
      <p:sp>
        <p:nvSpPr>
          <p:cNvPr id="72" name="文本框 71"/>
          <p:cNvSpPr txBox="1"/>
          <p:nvPr/>
        </p:nvSpPr>
        <p:spPr>
          <a:xfrm>
            <a:off x="58273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NO7</a:t>
            </a:r>
            <a:endParaRPr lang="en-US" altLang="zh-CN" sz="800">
              <a:solidFill>
                <a:schemeClr val="bg1"/>
              </a:solidFill>
              <a:latin typeface="Arial" panose="020B0604020202020204" pitchFamily="34" charset="0"/>
              <a:cs typeface="Arial" panose="020B0604020202020204" pitchFamily="34" charset="0"/>
            </a:endParaRPr>
          </a:p>
        </p:txBody>
      </p:sp>
      <p:sp>
        <p:nvSpPr>
          <p:cNvPr id="73" name="文本框 72"/>
          <p:cNvSpPr txBox="1"/>
          <p:nvPr/>
        </p:nvSpPr>
        <p:spPr>
          <a:xfrm>
            <a:off x="656463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NO8</a:t>
            </a:r>
            <a:endParaRPr lang="en-US" altLang="zh-CN" sz="800">
              <a:solidFill>
                <a:schemeClr val="bg1"/>
              </a:solidFill>
              <a:latin typeface="Arial" panose="020B0604020202020204" pitchFamily="34" charset="0"/>
              <a:cs typeface="Arial" panose="020B0604020202020204" pitchFamily="34" charset="0"/>
            </a:endParaRPr>
          </a:p>
        </p:txBody>
      </p:sp>
      <p:sp>
        <p:nvSpPr>
          <p:cNvPr id="74" name="文本框 73"/>
          <p:cNvSpPr txBox="1"/>
          <p:nvPr/>
        </p:nvSpPr>
        <p:spPr>
          <a:xfrm>
            <a:off x="8024495" y="3887470"/>
            <a:ext cx="530860"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NO10</a:t>
            </a:r>
            <a:endParaRPr lang="en-US" altLang="zh-CN" sz="800">
              <a:solidFill>
                <a:schemeClr val="bg1"/>
              </a:solidFill>
              <a:latin typeface="Arial" panose="020B0604020202020204" pitchFamily="34" charset="0"/>
              <a:cs typeface="Arial" panose="020B0604020202020204" pitchFamily="34" charset="0"/>
            </a:endParaRPr>
          </a:p>
        </p:txBody>
      </p:sp>
      <p:graphicFrame>
        <p:nvGraphicFramePr>
          <p:cNvPr id="2" name="图表 1"/>
          <p:cNvGraphicFramePr/>
          <p:nvPr/>
        </p:nvGraphicFramePr>
        <p:xfrm>
          <a:off x="852170" y="2987675"/>
          <a:ext cx="7813675" cy="1374140"/>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1976755" y="2987675"/>
            <a:ext cx="643255" cy="1322070"/>
          </a:xfrm>
          <a:prstGeom prst="rect">
            <a:avLst/>
          </a:prstGeom>
          <a:noFill/>
          <a:ln w="12700" cmpd="sng">
            <a:solidFill>
              <a:srgbClr val="159EBE"/>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35255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a:t>
            </a:r>
            <a:endParaRPr lang="en-US" altLang="zh-CN" sz="800">
              <a:solidFill>
                <a:schemeClr val="bg1"/>
              </a:solidFill>
              <a:latin typeface="Arial" panose="020B0604020202020204" pitchFamily="34" charset="0"/>
              <a:cs typeface="Arial" panose="020B0604020202020204" pitchFamily="34" charset="0"/>
            </a:endParaRPr>
          </a:p>
        </p:txBody>
      </p:sp>
      <p:sp>
        <p:nvSpPr>
          <p:cNvPr id="10" name="文本框 9"/>
          <p:cNvSpPr txBox="1"/>
          <p:nvPr/>
        </p:nvSpPr>
        <p:spPr>
          <a:xfrm>
            <a:off x="20935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NO2</a:t>
            </a:r>
            <a:endParaRPr lang="en-US" altLang="zh-CN" sz="800">
              <a:solidFill>
                <a:schemeClr val="bg1"/>
              </a:solidFill>
              <a:latin typeface="Arial" panose="020B0604020202020204" pitchFamily="34" charset="0"/>
              <a:cs typeface="Arial" panose="020B0604020202020204" pitchFamily="34" charset="0"/>
            </a:endParaRPr>
          </a:p>
        </p:txBody>
      </p:sp>
      <p:sp>
        <p:nvSpPr>
          <p:cNvPr id="11" name="文本框 10"/>
          <p:cNvSpPr txBox="1"/>
          <p:nvPr/>
        </p:nvSpPr>
        <p:spPr>
          <a:xfrm>
            <a:off x="28428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NO3</a:t>
            </a:r>
            <a:endParaRPr lang="en-US" altLang="zh-CN" sz="800">
              <a:solidFill>
                <a:schemeClr val="bg1"/>
              </a:solidFill>
              <a:latin typeface="Arial" panose="020B0604020202020204" pitchFamily="34" charset="0"/>
              <a:cs typeface="Arial" panose="020B0604020202020204" pitchFamily="34" charset="0"/>
            </a:endParaRPr>
          </a:p>
        </p:txBody>
      </p:sp>
      <p:sp>
        <p:nvSpPr>
          <p:cNvPr id="12" name="文本框 11"/>
          <p:cNvSpPr txBox="1"/>
          <p:nvPr/>
        </p:nvSpPr>
        <p:spPr>
          <a:xfrm>
            <a:off x="732218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NO9</a:t>
            </a:r>
            <a:endParaRPr lang="en-US" altLang="zh-CN" sz="800">
              <a:solidFill>
                <a:schemeClr val="bg1"/>
              </a:solidFill>
              <a:latin typeface="Arial" panose="020B0604020202020204" pitchFamily="34" charset="0"/>
              <a:cs typeface="Arial" panose="020B0604020202020204" pitchFamily="34" charset="0"/>
            </a:endParaRPr>
          </a:p>
        </p:txBody>
      </p:sp>
      <p:sp>
        <p:nvSpPr>
          <p:cNvPr id="13" name="文本框 12"/>
          <p:cNvSpPr txBox="1"/>
          <p:nvPr/>
        </p:nvSpPr>
        <p:spPr>
          <a:xfrm>
            <a:off x="359283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NO4</a:t>
            </a:r>
            <a:endParaRPr lang="en-US" altLang="zh-CN" sz="800">
              <a:solidFill>
                <a:schemeClr val="bg1"/>
              </a:solidFill>
              <a:latin typeface="Arial" panose="020B0604020202020204" pitchFamily="34" charset="0"/>
              <a:cs typeface="Arial" panose="020B0604020202020204" pitchFamily="34" charset="0"/>
            </a:endParaRPr>
          </a:p>
        </p:txBody>
      </p:sp>
      <p:sp>
        <p:nvSpPr>
          <p:cNvPr id="14" name="文本框 13"/>
          <p:cNvSpPr txBox="1"/>
          <p:nvPr/>
        </p:nvSpPr>
        <p:spPr>
          <a:xfrm>
            <a:off x="433514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NO5</a:t>
            </a:r>
            <a:endParaRPr lang="en-US" altLang="zh-CN" sz="800">
              <a:solidFill>
                <a:schemeClr val="bg1"/>
              </a:solidFill>
              <a:latin typeface="Arial" panose="020B0604020202020204" pitchFamily="34" charset="0"/>
              <a:cs typeface="Arial" panose="020B0604020202020204" pitchFamily="34" charset="0"/>
            </a:endParaRPr>
          </a:p>
        </p:txBody>
      </p:sp>
      <p:sp>
        <p:nvSpPr>
          <p:cNvPr id="15" name="文本框 14"/>
          <p:cNvSpPr txBox="1"/>
          <p:nvPr/>
        </p:nvSpPr>
        <p:spPr>
          <a:xfrm>
            <a:off x="507619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NO6</a:t>
            </a:r>
            <a:endParaRPr lang="en-US" altLang="zh-CN" sz="800">
              <a:solidFill>
                <a:schemeClr val="bg1"/>
              </a:solidFill>
              <a:latin typeface="Arial" panose="020B0604020202020204" pitchFamily="34" charset="0"/>
              <a:cs typeface="Arial" panose="020B0604020202020204" pitchFamily="34" charset="0"/>
            </a:endParaRPr>
          </a:p>
        </p:txBody>
      </p:sp>
      <p:sp>
        <p:nvSpPr>
          <p:cNvPr id="17" name="文本框 16"/>
          <p:cNvSpPr txBox="1"/>
          <p:nvPr/>
        </p:nvSpPr>
        <p:spPr>
          <a:xfrm>
            <a:off x="5827395"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NO7</a:t>
            </a:r>
            <a:endParaRPr lang="en-US" altLang="zh-CN" sz="800">
              <a:solidFill>
                <a:schemeClr val="bg1"/>
              </a:solidFill>
              <a:latin typeface="Arial" panose="020B0604020202020204" pitchFamily="34" charset="0"/>
              <a:cs typeface="Arial" panose="020B0604020202020204" pitchFamily="34" charset="0"/>
            </a:endParaRPr>
          </a:p>
        </p:txBody>
      </p:sp>
      <p:sp>
        <p:nvSpPr>
          <p:cNvPr id="18" name="文本框 17"/>
          <p:cNvSpPr txBox="1"/>
          <p:nvPr/>
        </p:nvSpPr>
        <p:spPr>
          <a:xfrm>
            <a:off x="6564630" y="3887470"/>
            <a:ext cx="418465"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NO8</a:t>
            </a:r>
            <a:endParaRPr lang="en-US" altLang="zh-CN" sz="800">
              <a:solidFill>
                <a:schemeClr val="bg1"/>
              </a:solidFill>
              <a:latin typeface="Arial" panose="020B0604020202020204" pitchFamily="34" charset="0"/>
              <a:cs typeface="Arial" panose="020B0604020202020204" pitchFamily="34" charset="0"/>
            </a:endParaRPr>
          </a:p>
        </p:txBody>
      </p:sp>
      <p:sp>
        <p:nvSpPr>
          <p:cNvPr id="21" name="文本框 20"/>
          <p:cNvSpPr txBox="1"/>
          <p:nvPr/>
        </p:nvSpPr>
        <p:spPr>
          <a:xfrm>
            <a:off x="8049895" y="3887470"/>
            <a:ext cx="530860" cy="213995"/>
          </a:xfrm>
          <a:prstGeom prst="rect">
            <a:avLst/>
          </a:prstGeom>
          <a:noFill/>
        </p:spPr>
        <p:txBody>
          <a:bodyPr wrap="square" rtlCol="0">
            <a:spAutoFit/>
          </a:bodyPr>
          <a:lstStyle/>
          <a:p>
            <a:r>
              <a:rPr lang="en-US" altLang="zh-CN" sz="800">
                <a:solidFill>
                  <a:schemeClr val="bg1"/>
                </a:solidFill>
                <a:latin typeface="Arial" panose="020B0604020202020204" pitchFamily="34" charset="0"/>
                <a:cs typeface="Arial" panose="020B0604020202020204" pitchFamily="34" charset="0"/>
              </a:rPr>
              <a:t>NO10</a:t>
            </a:r>
            <a:endParaRPr lang="en-US" altLang="zh-CN" sz="800">
              <a:solidFill>
                <a:schemeClr val="bg1"/>
              </a:solidFill>
              <a:latin typeface="Arial" panose="020B0604020202020204" pitchFamily="34" charset="0"/>
              <a:cs typeface="Arial" panose="020B0604020202020204" pitchFamily="34" charset="0"/>
            </a:endParaRPr>
          </a:p>
        </p:txBody>
      </p:sp>
      <p:sp>
        <p:nvSpPr>
          <p:cNvPr id="6" name="文本框 5"/>
          <p:cNvSpPr txBox="1"/>
          <p:nvPr/>
        </p:nvSpPr>
        <p:spPr>
          <a:xfrm rot="16200000">
            <a:off x="66675" y="1374775"/>
            <a:ext cx="1290320" cy="539750"/>
          </a:xfrm>
          <a:prstGeom prst="rect">
            <a:avLst/>
          </a:prstGeom>
          <a:noFill/>
        </p:spPr>
        <p:txBody>
          <a:bodyPr vert="eaVert" wrap="square" rtlCol="0">
            <a:spAutoFit/>
          </a:bodyPr>
          <a:lstStyle/>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零</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售</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销</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量</a:t>
            </a:r>
            <a:r>
              <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T</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O</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P</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rot="16200000">
            <a:off x="66675" y="3413125"/>
            <a:ext cx="1290320" cy="539750"/>
          </a:xfrm>
          <a:prstGeom prst="rect">
            <a:avLst/>
          </a:prstGeom>
          <a:noFill/>
        </p:spPr>
        <p:txBody>
          <a:bodyPr vert="eaVert" wrap="square" rtlCol="0">
            <a:spAutoFit/>
          </a:bodyPr>
          <a:lstStyle/>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批</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发</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销</a:t>
            </a:r>
            <a:endPar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zh-CN" altLang="en-US" sz="1000" b="1">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量</a:t>
            </a:r>
            <a:r>
              <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T</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O</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P</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pPr>
            <a:r>
              <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1000">
              <a:solidFill>
                <a:srgbClr val="159EB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矩形 24"/>
          <p:cNvSpPr/>
          <p:nvPr/>
        </p:nvSpPr>
        <p:spPr>
          <a:xfrm>
            <a:off x="1943735" y="1145540"/>
            <a:ext cx="676275" cy="1113790"/>
          </a:xfrm>
          <a:prstGeom prst="rect">
            <a:avLst/>
          </a:prstGeom>
          <a:noFill/>
          <a:ln w="12700" cmpd="sng">
            <a:solidFill>
              <a:srgbClr val="159EBE"/>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679440" y="1145540"/>
            <a:ext cx="676275" cy="1113790"/>
          </a:xfrm>
          <a:prstGeom prst="rect">
            <a:avLst/>
          </a:prstGeom>
          <a:noFill/>
          <a:ln w="12700" cmpd="sng">
            <a:solidFill>
              <a:srgbClr val="159EBE"/>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7962900" y="2985770"/>
            <a:ext cx="643255" cy="1322070"/>
          </a:xfrm>
          <a:prstGeom prst="rect">
            <a:avLst/>
          </a:prstGeom>
          <a:noFill/>
          <a:ln w="12700" cmpd="sng">
            <a:solidFill>
              <a:srgbClr val="159EBE"/>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med"/>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17.xml><?xml version="1.0" encoding="utf-8"?>
<p:tagLst xmlns:p="http://schemas.openxmlformats.org/presentationml/2006/main">
  <p:tag name="PA" val="v3.0.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32.xml><?xml version="1.0" encoding="utf-8"?>
<p:tagLst xmlns:p="http://schemas.openxmlformats.org/presentationml/2006/main">
  <p:tag name="PA" val="v3.0.1"/>
</p:tagLst>
</file>

<file path=ppt/tags/tag233.xml><?xml version="1.0" encoding="utf-8"?>
<p:tagLst xmlns:p="http://schemas.openxmlformats.org/presentationml/2006/main">
  <p:tag name="PA" val="v3.0.1"/>
</p:tagLst>
</file>

<file path=ppt/tags/tag234.xml><?xml version="1.0" encoding="utf-8"?>
<p:tagLst xmlns:p="http://schemas.openxmlformats.org/presentationml/2006/main">
  <p:tag name="KSO_WM_UNIT_TABLE_BEAUTIFY" val="smartTable{266b9fda-37e8-4fbd-bc9a-9c79b2fed185}"/>
</p:tagLst>
</file>

<file path=ppt/tags/tag235.xml><?xml version="1.0" encoding="utf-8"?>
<p:tagLst xmlns:p="http://schemas.openxmlformats.org/presentationml/2006/main">
  <p:tag name="KSO_WM_UNIT_TABLE_BEAUTIFY" val="{f0320f11-4818-4db3-9f3c-372b712a3a37}"/>
</p:tagLst>
</file>

<file path=ppt/tags/tag236.xml><?xml version="1.0" encoding="utf-8"?>
<p:tagLst xmlns:p="http://schemas.openxmlformats.org/presentationml/2006/main">
  <p:tag name="KSO_WM_UNIT_TABLE_BEAUTIFY" val="{f0320f11-4818-4db3-9f3c-372b712a3a37}"/>
</p:tagLst>
</file>

<file path=ppt/tags/tag237.xml><?xml version="1.0" encoding="utf-8"?>
<p:tagLst xmlns:p="http://schemas.openxmlformats.org/presentationml/2006/main">
  <p:tag name="KSO_WM_UNIT_TABLE_BEAUTIFY" val="smartTable{a460bada-32aa-4f17-984f-91ff948bb1fc}"/>
</p:tagLst>
</file>

<file path=ppt/tags/tag238.xml><?xml version="1.0" encoding="utf-8"?>
<p:tagLst xmlns:p="http://schemas.openxmlformats.org/presentationml/2006/main">
  <p:tag name="KSO_WM_UNIT_TABLE_BEAUTIFY" val="smartTable{a460bada-32aa-4f17-984f-91ff948bb1fc}"/>
</p:tagLst>
</file>

<file path=ppt/tags/tag239.xml><?xml version="1.0" encoding="utf-8"?>
<p:tagLst xmlns:p="http://schemas.openxmlformats.org/presentationml/2006/main">
  <p:tag name="KSO_WM_UNIT_TABLE_BEAUTIFY" val="smartTable{659b2706-935a-457e-acfb-934e48c2afb3}"/>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TABLE_BEAUTIFY" val="{f0320f11-4818-4db3-9f3c-372b712a3a37}"/>
</p:tagLst>
</file>

<file path=ppt/tags/tag241.xml><?xml version="1.0" encoding="utf-8"?>
<p:tagLst xmlns:p="http://schemas.openxmlformats.org/presentationml/2006/main">
  <p:tag name="KSO_WM_UNIT_TABLE_BEAUTIFY" val="{f0320f11-4818-4db3-9f3c-372b712a3a37}"/>
</p:tagLst>
</file>

<file path=ppt/tags/tag242.xml><?xml version="1.0" encoding="utf-8"?>
<p:tagLst xmlns:p="http://schemas.openxmlformats.org/presentationml/2006/main">
  <p:tag name="KSO_WM_UNIT_TABLE_BEAUTIFY" val="smartTable{a460bada-32aa-4f17-984f-91ff948bb1fc}"/>
</p:tagLst>
</file>

<file path=ppt/tags/tag243.xml><?xml version="1.0" encoding="utf-8"?>
<p:tagLst xmlns:p="http://schemas.openxmlformats.org/presentationml/2006/main">
  <p:tag name="KSO_WM_UNIT_TABLE_BEAUTIFY" val="smartTable{a460bada-32aa-4f17-984f-91ff948bb1fc}"/>
</p:tagLst>
</file>

<file path=ppt/tags/tag244.xml><?xml version="1.0" encoding="utf-8"?>
<p:tagLst xmlns:p="http://schemas.openxmlformats.org/presentationml/2006/main">
  <p:tag name="KSO_WM_UNIT_TABLE_BEAUTIFY" val="smartTable{9a13a4d4-2a9d-43c2-901c-089137bc75b5}"/>
</p:tagLst>
</file>

<file path=ppt/tags/tag245.xml><?xml version="1.0" encoding="utf-8"?>
<p:tagLst xmlns:p="http://schemas.openxmlformats.org/presentationml/2006/main">
  <p:tag name="KSO_WM_UNIT_TABLE_BEAUTIFY" val="smartTable{a460bada-32aa-4f17-984f-91ff948bb1fc}"/>
</p:tagLst>
</file>

<file path=ppt/tags/tag246.xml><?xml version="1.0" encoding="utf-8"?>
<p:tagLst xmlns:p="http://schemas.openxmlformats.org/presentationml/2006/main">
  <p:tag name="KSO_WM_UNIT_TABLE_BEAUTIFY" val="smartTable{387bf9d1-711b-401c-811a-cf35efd205ac}"/>
</p:tagLst>
</file>

<file path=ppt/tags/tag247.xml><?xml version="1.0" encoding="utf-8"?>
<p:tagLst xmlns:p="http://schemas.openxmlformats.org/presentationml/2006/main">
  <p:tag name="KSO_WM_UNIT_TABLE_BEAUTIFY" val="smartTable{a460bada-32aa-4f17-984f-91ff948bb1fc}"/>
</p:tagLst>
</file>

<file path=ppt/tags/tag248.xml><?xml version="1.0" encoding="utf-8"?>
<p:tagLst xmlns:p="http://schemas.openxmlformats.org/presentationml/2006/main">
  <p:tag name="ISPRING_PRESENTATION_TITLE" val="0815-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9010</Words>
  <Application>WPS 演示</Application>
  <PresentationFormat>全屏显示(16:9)</PresentationFormat>
  <Paragraphs>1001</Paragraphs>
  <Slides>24</Slides>
  <Notes>20</Notes>
  <HiddenSlides>0</HiddenSlides>
  <MMClips>0</MMClips>
  <ScaleCrop>false</ScaleCrop>
  <HeadingPairs>
    <vt:vector size="6" baseType="variant">
      <vt:variant>
        <vt:lpstr>已用的字体</vt:lpstr>
      </vt:variant>
      <vt:variant>
        <vt:i4>25</vt:i4>
      </vt:variant>
      <vt:variant>
        <vt:lpstr>主题</vt:lpstr>
      </vt:variant>
      <vt:variant>
        <vt:i4>7</vt:i4>
      </vt:variant>
      <vt:variant>
        <vt:lpstr>幻灯片标题</vt:lpstr>
      </vt:variant>
      <vt:variant>
        <vt:i4>24</vt:i4>
      </vt:variant>
    </vt:vector>
  </HeadingPairs>
  <TitlesOfParts>
    <vt:vector size="56" baseType="lpstr">
      <vt:lpstr>Arial</vt:lpstr>
      <vt:lpstr>宋体</vt:lpstr>
      <vt:lpstr>Wingdings</vt:lpstr>
      <vt:lpstr>微软雅黑</vt:lpstr>
      <vt:lpstr>楷体</vt:lpstr>
      <vt:lpstr>Wingdings</vt:lpstr>
      <vt:lpstr>Meiryo</vt:lpstr>
      <vt:lpstr>Yu Gothic UI</vt:lpstr>
      <vt:lpstr>Calibri</vt:lpstr>
      <vt:lpstr>MS PGothic</vt:lpstr>
      <vt:lpstr>仿宋_GB2312</vt:lpstr>
      <vt:lpstr>仿宋</vt:lpstr>
      <vt:lpstr>Impact</vt:lpstr>
      <vt:lpstr>等线</vt:lpstr>
      <vt:lpstr>思源黑体 CN Regular</vt:lpstr>
      <vt:lpstr>Open Sans</vt:lpstr>
      <vt:lpstr>Segoe Print</vt:lpstr>
      <vt:lpstr>冬青黑体简体中文 W3</vt:lpstr>
      <vt:lpstr>黑体</vt:lpstr>
      <vt:lpstr>Arial</vt:lpstr>
      <vt:lpstr>思源黑体 CN Normal</vt:lpstr>
      <vt:lpstr>Wingdings 2</vt:lpstr>
      <vt:lpstr>Arial Unicode MS</vt:lpstr>
      <vt:lpstr>Arial Narrow</vt:lpstr>
      <vt:lpstr>Calibri Light</vt:lpstr>
      <vt:lpstr>Office 主题​​</vt:lpstr>
      <vt:lpstr>1_自定义设计方案</vt:lpstr>
      <vt:lpstr>2_自定义设计方案</vt:lpstr>
      <vt:lpstr>Office Theme</vt:lpstr>
      <vt:lpstr>1_Office 主题​​</vt:lpstr>
      <vt:lpstr>3_自定义设计方案</vt:lpstr>
      <vt:lpstr>4_自定义设计方案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猴子</cp:lastModifiedBy>
  <cp:revision>812</cp:revision>
  <dcterms:created xsi:type="dcterms:W3CDTF">2017-08-15T01:04:00Z</dcterms:created>
  <dcterms:modified xsi:type="dcterms:W3CDTF">2022-02-14T09:19:46Z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D7EA12D545F242CC8579CBD9350EE32B</vt:lpwstr>
  </property>
</Properties>
</file>