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302" r:id="rId2"/>
    <p:sldId id="288" r:id="rId3"/>
    <p:sldId id="307" r:id="rId4"/>
    <p:sldId id="312" r:id="rId5"/>
    <p:sldId id="304" r:id="rId6"/>
    <p:sldId id="310" r:id="rId7"/>
    <p:sldId id="309" r:id="rId8"/>
    <p:sldId id="305" r:id="rId9"/>
    <p:sldId id="311" r:id="rId10"/>
    <p:sldId id="306" r:id="rId11"/>
    <p:sldId id="303" r:id="rId12"/>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C48"/>
    <a:srgbClr val="2C2D39"/>
    <a:srgbClr val="242630"/>
    <a:srgbClr val="2A1F43"/>
    <a:srgbClr val="0C1B43"/>
    <a:srgbClr val="000000"/>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551" autoAdjust="0"/>
  </p:normalViewPr>
  <p:slideViewPr>
    <p:cSldViewPr snapToGrid="0" snapToObjects="1">
      <p:cViewPr varScale="1">
        <p:scale>
          <a:sx n="72" d="100"/>
          <a:sy n="72" d="100"/>
        </p:scale>
        <p:origin x="456" y="6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c:ext xmlns:c16="http://schemas.microsoft.com/office/drawing/2014/chart" uri="{C3380CC4-5D6E-409C-BE32-E72D297353CC}">
              <c16:uniqueId val="{00000001-67D8-461F-ADE0-CE3147A56A5D}"/>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numCache>
            </c:numRef>
          </c:val>
          <c:extLst>
            <c:ext xmlns:c16="http://schemas.microsoft.com/office/drawing/2014/chart" uri="{C3380CC4-5D6E-409C-BE32-E72D297353CC}">
              <c16:uniqueId val="{00000001-9515-4366-B9D5-B22EE22EA329}"/>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9845571733158114"/>
          <c:y val="0.13730949044643459"/>
          <c:w val="0.25494502073857561"/>
          <c:h val="6.4693414170206853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layout>
        <c:manualLayout>
          <c:xMode val="edge"/>
          <c:yMode val="edge"/>
          <c:x val="0.23792534484135389"/>
          <c:y val="3.769579872054777E-2"/>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4.9794886711825338E-2"/>
          <c:y val="0.17132103069159699"/>
          <c:w val="0.92853402168111709"/>
          <c:h val="0.67956090542849179"/>
        </c:manualLayout>
      </c:layout>
      <c:lineChart>
        <c:grouping val="standard"/>
        <c:varyColors val="0"/>
        <c:ser>
          <c:idx val="3"/>
          <c:order val="3"/>
          <c:tx>
            <c:strRef>
              <c:f>Sheet1!$A$5</c:f>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c:ext xmlns:c16="http://schemas.microsoft.com/office/drawing/2014/chart" uri="{C3380CC4-5D6E-409C-BE32-E72D297353CC}">
              <c16:uniqueId val="{00000000-77B9-49E4-9F96-C609E5D562D3}"/>
            </c:ext>
          </c:extLst>
        </c:ser>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dLbls>
            <c:dLbl>
              <c:idx val="0"/>
              <c:layout>
                <c:manualLayout>
                  <c:x val="-6.7826977149094497E-2"/>
                  <c:y val="4.6089792325406755E-2"/>
                </c:manualLayout>
              </c:layout>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A63-42E9-96A1-DF9CB0890105}"/>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numCache>
            </c:numRef>
          </c:val>
          <c:smooth val="0"/>
          <c:extLst>
            <c:ext xmlns:c16="http://schemas.microsoft.com/office/drawing/2014/chart" uri="{C3380CC4-5D6E-409C-BE32-E72D297353CC}">
              <c16:uniqueId val="{00000001-CA63-42E9-96A1-DF9CB0890105}"/>
            </c:ext>
          </c:extLst>
        </c:ser>
        <c:dLbls>
          <c:dLblPos val="t"/>
          <c:showLegendKey val="0"/>
          <c:showVal val="1"/>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a:solidFill>
                              <a:schemeClr val="dk1">
                                <a:lumMod val="50000"/>
                                <a:lumOff val="50000"/>
                              </a:schemeClr>
                            </a:solidFill>
                          </a:ln>
                          <a:effectLst/>
                        </c:spPr>
                      </c15:leaderLines>
                    </c:ext>
                  </c:extLst>
                </c:dLbls>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max val="2"/>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spPr>
        <a:noFill/>
        <a:ln>
          <a:noFill/>
        </a:ln>
        <a:effectLst/>
      </c:spPr>
    </c:plotArea>
    <c:legend>
      <c:legendPos val="b"/>
      <c:layout>
        <c:manualLayout>
          <c:xMode val="edge"/>
          <c:yMode val="edge"/>
          <c:x val="0.41537860218855271"/>
          <c:y val="0.17054995583782406"/>
          <c:w val="0.27888333599521337"/>
          <c:h val="5.6686170390946561E-2"/>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2022</a:t>
            </a:r>
            <a:r>
              <a:rPr lang="zh-CN" altLang="en-US" dirty="0"/>
              <a:t>年</a:t>
            </a:r>
            <a:r>
              <a:rPr lang="en-US" altLang="zh-CN" dirty="0"/>
              <a:t>2</a:t>
            </a:r>
            <a:r>
              <a:rPr lang="zh-CN" altLang="en-US" dirty="0"/>
              <a:t>月北京乘用车品牌销售排行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Sheet1!$A$2:$A$21</c:f>
              <c:strCache>
                <c:ptCount val="10"/>
                <c:pt idx="0">
                  <c:v>特斯拉</c:v>
                </c:pt>
                <c:pt idx="1">
                  <c:v>别克</c:v>
                </c:pt>
                <c:pt idx="2">
                  <c:v>日产</c:v>
                </c:pt>
                <c:pt idx="3">
                  <c:v>奥迪</c:v>
                </c:pt>
                <c:pt idx="4">
                  <c:v>宝马</c:v>
                </c:pt>
                <c:pt idx="5">
                  <c:v>比亚迪</c:v>
                </c:pt>
                <c:pt idx="6">
                  <c:v>奔驰</c:v>
                </c:pt>
                <c:pt idx="7">
                  <c:v>本田</c:v>
                </c:pt>
                <c:pt idx="8">
                  <c:v>丰田</c:v>
                </c:pt>
                <c:pt idx="9">
                  <c:v>大众</c:v>
                </c:pt>
              </c:strCache>
            </c:strRef>
          </c:cat>
          <c:val>
            <c:numRef>
              <c:f>Sheet1!$B$2:$B$21</c:f>
              <c:numCache>
                <c:formatCode>General</c:formatCode>
                <c:ptCount val="10"/>
                <c:pt idx="0">
                  <c:v>840</c:v>
                </c:pt>
                <c:pt idx="1">
                  <c:v>910</c:v>
                </c:pt>
                <c:pt idx="2">
                  <c:v>959</c:v>
                </c:pt>
                <c:pt idx="3">
                  <c:v>1384</c:v>
                </c:pt>
                <c:pt idx="4">
                  <c:v>1422</c:v>
                </c:pt>
                <c:pt idx="5">
                  <c:v>1460</c:v>
                </c:pt>
                <c:pt idx="6">
                  <c:v>1517</c:v>
                </c:pt>
                <c:pt idx="7">
                  <c:v>1929</c:v>
                </c:pt>
                <c:pt idx="8">
                  <c:v>2519</c:v>
                </c:pt>
                <c:pt idx="9">
                  <c:v>2879</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c:ext xmlns:c16="http://schemas.microsoft.com/office/drawing/2014/chart" uri="{C3380CC4-5D6E-409C-BE32-E72D297353CC}">
              <c16:uniqueId val="{00000001-0F75-4EE8-B86A-57CBA0B241A2}"/>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numCache>
            </c:numRef>
          </c:val>
          <c:extLst>
            <c:ext xmlns:c16="http://schemas.microsoft.com/office/drawing/2014/chart" uri="{C3380CC4-5D6E-409C-BE32-E72D297353CC}">
              <c16:uniqueId val="{00000001-D36A-42E6-B98F-9E116902DB41}"/>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20967043906520555"/>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3"/>
                <c:pt idx="0">
                  <c:v>2021年2月</c:v>
                </c:pt>
                <c:pt idx="1">
                  <c:v>3月</c:v>
                </c:pt>
                <c:pt idx="2">
                  <c:v>4月</c:v>
                </c:pt>
                <c:pt idx="3">
                  <c:v>5月</c:v>
                </c:pt>
                <c:pt idx="4">
                  <c:v>6月</c:v>
                </c:pt>
                <c:pt idx="5">
                  <c:v>7月</c:v>
                </c:pt>
                <c:pt idx="6">
                  <c:v>8月</c:v>
                </c:pt>
                <c:pt idx="7">
                  <c:v>9月</c:v>
                </c:pt>
                <c:pt idx="8">
                  <c:v>10月</c:v>
                </c:pt>
                <c:pt idx="9">
                  <c:v>11月</c:v>
                </c:pt>
                <c:pt idx="10">
                  <c:v>12月</c:v>
                </c:pt>
                <c:pt idx="11">
                  <c:v>2022年1月</c:v>
                </c:pt>
                <c:pt idx="12">
                  <c:v>2月</c:v>
                </c:pt>
              </c:strCache>
              <c:extLst/>
            </c:strRef>
          </c:cat>
          <c:val>
            <c:numRef>
              <c:f>Sheet1!$B$2:$B$15</c:f>
              <c:numCache>
                <c:formatCode>0.00%</c:formatCode>
                <c:ptCount val="13"/>
                <c:pt idx="0">
                  <c:v>0.10730000000000001</c:v>
                </c:pt>
                <c:pt idx="1">
                  <c:v>8.9499999999999996E-2</c:v>
                </c:pt>
                <c:pt idx="2">
                  <c:v>8.9800000000000005E-2</c:v>
                </c:pt>
                <c:pt idx="3">
                  <c:v>9.2299999999999993E-2</c:v>
                </c:pt>
                <c:pt idx="4">
                  <c:v>9.2299999999999993E-2</c:v>
                </c:pt>
                <c:pt idx="5">
                  <c:v>9.6600000000000005E-2</c:v>
                </c:pt>
                <c:pt idx="6">
                  <c:v>8.9700000000000002E-2</c:v>
                </c:pt>
                <c:pt idx="7">
                  <c:v>8.5800000000000001E-2</c:v>
                </c:pt>
                <c:pt idx="8">
                  <c:v>7.8E-2</c:v>
                </c:pt>
                <c:pt idx="9">
                  <c:v>7.6600000000000001E-2</c:v>
                </c:pt>
                <c:pt idx="10">
                  <c:v>7.3800000000000004E-2</c:v>
                </c:pt>
                <c:pt idx="11">
                  <c:v>8.48E-2</c:v>
                </c:pt>
                <c:pt idx="12">
                  <c:v>8.2400000000000001E-2</c:v>
                </c:pt>
              </c:numCache>
              <c:extLst/>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r>
              <a:rPr lang="en-US" sz="2400" b="1" dirty="0"/>
              <a:t>2022</a:t>
            </a:r>
            <a:r>
              <a:rPr lang="zh-CN" sz="2400" b="1" dirty="0"/>
              <a:t>年</a:t>
            </a:r>
            <a:r>
              <a:rPr lang="en-US" altLang="zh-CN" sz="2400" b="1" dirty="0"/>
              <a:t>2</a:t>
            </a:r>
            <a:r>
              <a:rPr lang="zh-CN" altLang="en-US" sz="2400" b="1" dirty="0"/>
              <a:t>月</a:t>
            </a:r>
            <a:r>
              <a:rPr lang="zh-CN" sz="2400" b="1" dirty="0"/>
              <a:t>北京进口车销量排行</a:t>
            </a:r>
          </a:p>
        </c:rich>
      </c:tx>
      <c:layout>
        <c:manualLayout>
          <c:xMode val="edge"/>
          <c:yMode val="edge"/>
          <c:x val="0.27014837598425195"/>
          <c:y val="4.2187497404804541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Sheet1!$A$2:$A$21</c:f>
              <c:strCache>
                <c:ptCount val="10"/>
                <c:pt idx="0">
                  <c:v>吉普</c:v>
                </c:pt>
                <c:pt idx="1">
                  <c:v>丰田</c:v>
                </c:pt>
                <c:pt idx="2">
                  <c:v>沃尔沃</c:v>
                </c:pt>
                <c:pt idx="3">
                  <c:v>迷你</c:v>
                </c:pt>
                <c:pt idx="4">
                  <c:v>路虎</c:v>
                </c:pt>
                <c:pt idx="5">
                  <c:v>保时捷</c:v>
                </c:pt>
                <c:pt idx="6">
                  <c:v>奥迪</c:v>
                </c:pt>
                <c:pt idx="7">
                  <c:v>宝马</c:v>
                </c:pt>
                <c:pt idx="8">
                  <c:v>雷克萨斯</c:v>
                </c:pt>
                <c:pt idx="9">
                  <c:v>奔驰</c:v>
                </c:pt>
              </c:strCache>
            </c:strRef>
          </c:cat>
          <c:val>
            <c:numRef>
              <c:f>Sheet1!$B$2:$B$21</c:f>
              <c:numCache>
                <c:formatCode>General</c:formatCode>
                <c:ptCount val="10"/>
                <c:pt idx="0">
                  <c:v>46</c:v>
                </c:pt>
                <c:pt idx="1">
                  <c:v>78</c:v>
                </c:pt>
                <c:pt idx="2">
                  <c:v>95</c:v>
                </c:pt>
                <c:pt idx="3">
                  <c:v>146</c:v>
                </c:pt>
                <c:pt idx="4">
                  <c:v>148</c:v>
                </c:pt>
                <c:pt idx="5">
                  <c:v>177</c:v>
                </c:pt>
                <c:pt idx="6">
                  <c:v>314</c:v>
                </c:pt>
                <c:pt idx="7">
                  <c:v>351</c:v>
                </c:pt>
                <c:pt idx="8">
                  <c:v>470</c:v>
                </c:pt>
                <c:pt idx="9">
                  <c:v>523</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c:ext xmlns:c16="http://schemas.microsoft.com/office/drawing/2014/chart" uri="{C3380CC4-5D6E-409C-BE32-E72D297353CC}">
              <c16:uniqueId val="{00000001-555C-46A1-B010-BB0771E2986D}"/>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numCache>
            </c:numRef>
          </c:val>
          <c:extLst>
            <c:ext xmlns:c16="http://schemas.microsoft.com/office/drawing/2014/chart" uri="{C3380CC4-5D6E-409C-BE32-E72D297353CC}">
              <c16:uniqueId val="{00000001-CB05-45B8-8FB6-6E147F0B573B}"/>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24819748601552816"/>
          <c:h val="7.057813270859088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2000" b="1" dirty="0"/>
              <a:t>2022</a:t>
            </a:r>
            <a:r>
              <a:rPr lang="zh-CN" altLang="en-US" sz="2000" b="1" dirty="0"/>
              <a:t>年</a:t>
            </a:r>
            <a:r>
              <a:rPr lang="en-US" altLang="zh-CN" sz="2000" b="1" dirty="0"/>
              <a:t>2</a:t>
            </a:r>
            <a:r>
              <a:rPr lang="zh-CN" altLang="en-US" sz="2000" b="1" dirty="0"/>
              <a:t>月北京国产纯电动乘用车品牌销售排行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Sheet1!$A$2:$A$21</c:f>
              <c:strCache>
                <c:ptCount val="10"/>
                <c:pt idx="0">
                  <c:v>极氪</c:v>
                </c:pt>
                <c:pt idx="1">
                  <c:v>几何</c:v>
                </c:pt>
                <c:pt idx="2">
                  <c:v>ARCFOX</c:v>
                </c:pt>
                <c:pt idx="3">
                  <c:v>小鹏</c:v>
                </c:pt>
                <c:pt idx="4">
                  <c:v>传祺</c:v>
                </c:pt>
                <c:pt idx="5">
                  <c:v>大众</c:v>
                </c:pt>
                <c:pt idx="6">
                  <c:v>蔚来</c:v>
                </c:pt>
                <c:pt idx="7">
                  <c:v>北京</c:v>
                </c:pt>
                <c:pt idx="8">
                  <c:v>特斯拉</c:v>
                </c:pt>
                <c:pt idx="9">
                  <c:v>比亚迪</c:v>
                </c:pt>
              </c:strCache>
            </c:strRef>
          </c:cat>
          <c:val>
            <c:numRef>
              <c:f>Sheet1!$B$2:$B$21</c:f>
              <c:numCache>
                <c:formatCode>General</c:formatCode>
                <c:ptCount val="10"/>
                <c:pt idx="0">
                  <c:v>115</c:v>
                </c:pt>
                <c:pt idx="1">
                  <c:v>116</c:v>
                </c:pt>
                <c:pt idx="2">
                  <c:v>136</c:v>
                </c:pt>
                <c:pt idx="3">
                  <c:v>166</c:v>
                </c:pt>
                <c:pt idx="4">
                  <c:v>170</c:v>
                </c:pt>
                <c:pt idx="5">
                  <c:v>254</c:v>
                </c:pt>
                <c:pt idx="6">
                  <c:v>298</c:v>
                </c:pt>
                <c:pt idx="7">
                  <c:v>535</c:v>
                </c:pt>
                <c:pt idx="8">
                  <c:v>840</c:v>
                </c:pt>
                <c:pt idx="9">
                  <c:v>1144</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49233</c:v>
                </c:pt>
                <c:pt idx="1">
                  <c:v>25245</c:v>
                </c:pt>
                <c:pt idx="2">
                  <c:v>63976</c:v>
                </c:pt>
                <c:pt idx="3">
                  <c:v>63656</c:v>
                </c:pt>
                <c:pt idx="4">
                  <c:v>57391</c:v>
                </c:pt>
                <c:pt idx="5">
                  <c:v>65404</c:v>
                </c:pt>
                <c:pt idx="6">
                  <c:v>66212</c:v>
                </c:pt>
                <c:pt idx="7">
                  <c:v>66867</c:v>
                </c:pt>
                <c:pt idx="8">
                  <c:v>57654</c:v>
                </c:pt>
                <c:pt idx="9">
                  <c:v>46705</c:v>
                </c:pt>
                <c:pt idx="10">
                  <c:v>54683</c:v>
                </c:pt>
                <c:pt idx="11">
                  <c:v>63233</c:v>
                </c:pt>
              </c:numCache>
            </c:numRef>
          </c:val>
          <c:extLst>
            <c:ext xmlns:c16="http://schemas.microsoft.com/office/drawing/2014/chart" uri="{C3380CC4-5D6E-409C-BE32-E72D297353CC}">
              <c16:uniqueId val="{00000001-4FFC-4458-BFD6-6F5E02942FAD}"/>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46700</c:v>
                </c:pt>
                <c:pt idx="1">
                  <c:v>36570</c:v>
                </c:pt>
              </c:numCache>
            </c:numRef>
          </c:val>
          <c:extLst>
            <c:ext xmlns:c16="http://schemas.microsoft.com/office/drawing/2014/chart" uri="{C3380CC4-5D6E-409C-BE32-E72D297353CC}">
              <c16:uniqueId val="{00000001-4950-4175-867F-BCFB3A31E272}"/>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r"/>
      <c:layout>
        <c:manualLayout>
          <c:xMode val="edge"/>
          <c:yMode val="edge"/>
          <c:x val="0.32996752181801986"/>
          <c:y val="0.13722207324703606"/>
          <c:w val="9.5865556091969728E-2"/>
          <c:h val="0.12104645860964665"/>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2022/4/6</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2022/4/6</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2022/4/6</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2022/4/6</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2022/4/6</a:t>
            </a:fld>
            <a:endParaRPr lang="en-US" dirty="0"/>
          </a:p>
        </p:txBody>
      </p:sp>
    </p:spTree>
    <p:extLst>
      <p:ext uri="{BB962C8B-B14F-4D97-AF65-F5344CB8AC3E}">
        <p14:creationId xmlns:p14="http://schemas.microsoft.com/office/powerpoint/2010/main" val="3934124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2022/4/6</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2022/4/6</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2022/4/6</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2022/4/6</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2022/4/6</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2022/4/6</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2022/4/6</a:t>
            </a:fld>
            <a:endParaRPr lang="en-US" dirty="0"/>
          </a:p>
        </p:txBody>
      </p:sp>
    </p:spTree>
    <p:extLst>
      <p:ext uri="{BB962C8B-B14F-4D97-AF65-F5344CB8AC3E}">
        <p14:creationId xmlns:p14="http://schemas.microsoft.com/office/powerpoint/2010/main" val="4123904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2022/4/6</a:t>
            </a:fld>
            <a:endParaRPr lang="en-US" dirty="0"/>
          </a:p>
        </p:txBody>
      </p:sp>
    </p:spTree>
    <p:extLst>
      <p:ext uri="{BB962C8B-B14F-4D97-AF65-F5344CB8AC3E}">
        <p14:creationId xmlns:p14="http://schemas.microsoft.com/office/powerpoint/2010/main" val="4276464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2022/4/6</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2022</a:t>
            </a:r>
            <a:r>
              <a:rPr lang="zh-CN" altLang="en-US" dirty="0"/>
              <a:t>年</a:t>
            </a:r>
            <a:r>
              <a:rPr lang="en-US" altLang="zh-CN" dirty="0"/>
              <a:t>2</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69155"/>
            <a:ext cx="4172504" cy="3948197"/>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3.65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21.7%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44.86%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，外迁率为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31.48%</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1.19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1-2</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8.33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11.8%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，外迁率为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37.31%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p>
          <a:p>
            <a:pPr marL="285750" indent="-285750" algn="just">
              <a:lnSpc>
                <a:spcPct val="150000"/>
              </a:lnSpc>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1093211834"/>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rmAutofit fontScale="77500" lnSpcReduction="20000"/>
          </a:bodyPr>
          <a:lstStyle/>
          <a:p>
            <a:pPr algn="just" rtl="0"/>
            <a:r>
              <a:rPr lang="en-US" sz="1800" dirty="0"/>
              <a:t>2022</a:t>
            </a:r>
            <a:r>
              <a:rPr lang="zh-CN" altLang="en-US" sz="1800" dirty="0"/>
              <a:t>年</a:t>
            </a:r>
            <a:r>
              <a:rPr lang="en-US" altLang="zh-CN" sz="1800" dirty="0"/>
              <a:t>2</a:t>
            </a:r>
            <a:r>
              <a:rPr lang="zh-CN" altLang="en-US" sz="1800" dirty="0"/>
              <a:t>月北京汽车销售整体环比大幅下降、新车环比下降</a:t>
            </a:r>
            <a:r>
              <a:rPr lang="en-US" altLang="zh-CN" sz="1800" dirty="0"/>
              <a:t>41.2</a:t>
            </a:r>
            <a:r>
              <a:rPr lang="zh-CN" altLang="en-US" sz="1800" dirty="0"/>
              <a:t>，旧车环比下降</a:t>
            </a:r>
            <a:r>
              <a:rPr lang="en-US" altLang="zh-CN" sz="1800" dirty="0"/>
              <a:t>21.7%</a:t>
            </a:r>
            <a:r>
              <a:rPr lang="zh-CN" altLang="en-US" sz="1800" dirty="0"/>
              <a:t>。但同比都呈现出上涨趋势，新车上涨</a:t>
            </a:r>
            <a:r>
              <a:rPr lang="en-US" altLang="zh-CN" sz="1800" dirty="0"/>
              <a:t>4.66%</a:t>
            </a:r>
            <a:r>
              <a:rPr lang="zh-CN" altLang="en-US" sz="1800" dirty="0"/>
              <a:t>，旧车上涨</a:t>
            </a:r>
            <a:r>
              <a:rPr lang="en-US" altLang="zh-CN" sz="1800" dirty="0"/>
              <a:t>44.86%</a:t>
            </a:r>
            <a:r>
              <a:rPr lang="zh-CN" altLang="en-US" sz="1800" dirty="0"/>
              <a:t>。</a:t>
            </a:r>
            <a:r>
              <a:rPr lang="en-US" altLang="zh-CN" sz="1800" dirty="0"/>
              <a:t>1-2</a:t>
            </a:r>
            <a:r>
              <a:rPr lang="zh-CN" altLang="en-US" sz="1800" dirty="0"/>
              <a:t>月累计新车销售与去年基本持平，旧车销售呈现</a:t>
            </a:r>
            <a:r>
              <a:rPr lang="en-US" altLang="zh-CN" sz="1800" dirty="0"/>
              <a:t>11.8%</a:t>
            </a:r>
            <a:r>
              <a:rPr lang="zh-CN" altLang="en-US" sz="1800" dirty="0"/>
              <a:t>的正增长。</a:t>
            </a:r>
            <a:r>
              <a:rPr lang="en-US" altLang="zh-CN" sz="1800" dirty="0"/>
              <a:t>2</a:t>
            </a:r>
            <a:r>
              <a:rPr lang="zh-CN" altLang="en-US" sz="1800" dirty="0"/>
              <a:t>月份受春节的影响，历来是一年中销量最低的月份，今年也不例外，但因今年春节时间较早，所以整个</a:t>
            </a:r>
            <a:r>
              <a:rPr lang="en-US" altLang="zh-CN" sz="1800" dirty="0"/>
              <a:t>2</a:t>
            </a:r>
            <a:r>
              <a:rPr lang="zh-CN" altLang="en-US" sz="1800" dirty="0"/>
              <a:t>月份受到的影响也小于去年。</a:t>
            </a:r>
            <a:endParaRPr lang="en-US" altLang="zh-CN" sz="1800" dirty="0"/>
          </a:p>
          <a:p>
            <a:pPr algn="just" rtl="0"/>
            <a:r>
              <a:rPr lang="zh-CN" altLang="en-US" sz="1800" dirty="0"/>
              <a:t>从</a:t>
            </a:r>
            <a:r>
              <a:rPr lang="en-US" altLang="zh-CN" sz="1800" dirty="0"/>
              <a:t>1-2</a:t>
            </a:r>
            <a:r>
              <a:rPr lang="zh-CN" altLang="en-US" sz="1800" dirty="0"/>
              <a:t>月累计销售来看，北京今年的新车销售与去年基本持平，但进口车销售持续走低，</a:t>
            </a:r>
            <a:r>
              <a:rPr lang="en-US" altLang="zh-CN" sz="1800" dirty="0"/>
              <a:t>1</a:t>
            </a:r>
            <a:r>
              <a:rPr lang="zh-CN" altLang="en-US" sz="1800" dirty="0"/>
              <a:t>、</a:t>
            </a:r>
            <a:r>
              <a:rPr lang="en-US" altLang="zh-CN" sz="1800" dirty="0"/>
              <a:t>2</a:t>
            </a:r>
            <a:r>
              <a:rPr lang="zh-CN" altLang="en-US" sz="1800" dirty="0"/>
              <a:t>月份北京进口车销售同比、环比都呈下降趋势，累计同比下降</a:t>
            </a:r>
            <a:r>
              <a:rPr lang="en-US" altLang="zh-CN" sz="1800" dirty="0"/>
              <a:t>15.16%</a:t>
            </a:r>
            <a:r>
              <a:rPr lang="zh-CN" altLang="en-US" sz="1800" dirty="0"/>
              <a:t>，市场占有率只有</a:t>
            </a:r>
            <a:r>
              <a:rPr lang="en-US" altLang="zh-CN" sz="1800" dirty="0"/>
              <a:t>8.39%</a:t>
            </a:r>
            <a:r>
              <a:rPr lang="zh-CN" altLang="en-US" sz="1800" dirty="0"/>
              <a:t>；新能源汽车销售继续保持增长态势，</a:t>
            </a:r>
            <a:r>
              <a:rPr lang="en-US" altLang="zh-CN" sz="1800" dirty="0"/>
              <a:t>1-2</a:t>
            </a:r>
            <a:r>
              <a:rPr lang="zh-CN" altLang="en-US" sz="1800" dirty="0"/>
              <a:t>月累计同比增长</a:t>
            </a:r>
            <a:r>
              <a:rPr lang="en-US" altLang="zh-CN" sz="1800" dirty="0"/>
              <a:t>6.23%</a:t>
            </a:r>
            <a:r>
              <a:rPr lang="zh-CN" altLang="en-US" sz="1800" dirty="0"/>
              <a:t>，受北京限购影响，新能源汽车销售增速放缓，但市场占有率保持在</a:t>
            </a:r>
            <a:r>
              <a:rPr lang="en-US" altLang="zh-CN" sz="1800" dirty="0"/>
              <a:t>22.65%</a:t>
            </a:r>
          </a:p>
          <a:p>
            <a:pPr algn="just" rtl="0"/>
            <a:r>
              <a:rPr lang="en-US" altLang="zh-CN" sz="1800" dirty="0"/>
              <a:t>2</a:t>
            </a:r>
            <a:r>
              <a:rPr lang="zh-CN" altLang="en-US" sz="1800" dirty="0"/>
              <a:t>月份最大的亮点在二手车，虽环比呈下降趋势，但</a:t>
            </a:r>
            <a:r>
              <a:rPr lang="en-US" altLang="zh-CN" sz="1800" dirty="0"/>
              <a:t>2</a:t>
            </a:r>
            <a:r>
              <a:rPr lang="zh-CN" altLang="en-US" sz="1800" dirty="0"/>
              <a:t>月份同比增长达到</a:t>
            </a:r>
            <a:r>
              <a:rPr lang="en-US" altLang="zh-CN" sz="1800" dirty="0"/>
              <a:t>44.86%</a:t>
            </a:r>
            <a:r>
              <a:rPr lang="zh-CN" altLang="en-US" sz="1800" dirty="0"/>
              <a:t>，</a:t>
            </a:r>
            <a:r>
              <a:rPr lang="en-US" altLang="zh-CN" sz="1800" dirty="0"/>
              <a:t>1-2</a:t>
            </a:r>
            <a:r>
              <a:rPr lang="zh-CN" altLang="en-US" sz="1800" dirty="0"/>
              <a:t>月累计增长达到</a:t>
            </a:r>
            <a:r>
              <a:rPr lang="en-US" altLang="zh-CN" sz="1800" dirty="0"/>
              <a:t>11.8%</a:t>
            </a:r>
            <a:r>
              <a:rPr lang="zh-CN" altLang="en-US" sz="1800" dirty="0"/>
              <a:t>，远高于新车增速。但受疫情的影响，北京的二手车外迁率持续走低，</a:t>
            </a:r>
            <a:r>
              <a:rPr lang="en-US" altLang="zh-CN" sz="1800" dirty="0"/>
              <a:t>2</a:t>
            </a:r>
            <a:r>
              <a:rPr lang="zh-CN" altLang="en-US" sz="1800" dirty="0"/>
              <a:t>月份北京的外迁率只有</a:t>
            </a:r>
            <a:r>
              <a:rPr lang="en-US" altLang="zh-CN" sz="1800" dirty="0"/>
              <a:t>31.48%</a:t>
            </a:r>
            <a:r>
              <a:rPr lang="zh-CN" altLang="en-US" sz="1800" dirty="0"/>
              <a:t>，正常情况下北京的二手车外迁率应接近</a:t>
            </a:r>
            <a:r>
              <a:rPr lang="en-US" altLang="zh-CN" sz="1800" dirty="0"/>
              <a:t>50%</a:t>
            </a:r>
            <a:r>
              <a:rPr lang="zh-CN" altLang="en-US" sz="1800" dirty="0"/>
              <a:t>，在外迁受阻的情况下北京二手车销售同比持续增长，说明北京的二手车销售潜力巨大，同时也因新车货源依旧紧张及价格上涨使部分消费者倾向购买二手车。</a:t>
            </a:r>
            <a:endParaRPr lang="en-US" altLang="zh-CN" sz="1800" dirty="0"/>
          </a:p>
          <a:p>
            <a:pPr algn="just" rtl="0"/>
            <a:r>
              <a:rPr lang="en-US" altLang="zh-CN" sz="1800" dirty="0"/>
              <a:t>1</a:t>
            </a:r>
            <a:r>
              <a:rPr lang="zh-CN" altLang="en-US" sz="1800" dirty="0"/>
              <a:t>、</a:t>
            </a:r>
            <a:r>
              <a:rPr lang="en-US" altLang="zh-CN" sz="1800" dirty="0"/>
              <a:t>2</a:t>
            </a:r>
            <a:r>
              <a:rPr lang="zh-CN" altLang="en-US" sz="1800" dirty="0"/>
              <a:t>月份北京的汽车市场表现中规中矩，总体水平好于预期，在春节、冬奥、疫情防控等多方因素下取得现在的成绩极为不易，影响北京</a:t>
            </a:r>
            <a:r>
              <a:rPr lang="en-US" altLang="zh-CN" sz="1800" dirty="0"/>
              <a:t>3</a:t>
            </a:r>
            <a:r>
              <a:rPr lang="zh-CN" altLang="en-US" sz="1800" dirty="0"/>
              <a:t>月份汽车销售的主要因素仍为疫情防控，全国不断涌现的疫情对经济大环境及人员往来影响巨大，北京二手车周转指标政策已经明确从</a:t>
            </a:r>
            <a:r>
              <a:rPr lang="en-US" altLang="zh-CN" sz="1800" dirty="0"/>
              <a:t>2022</a:t>
            </a:r>
            <a:r>
              <a:rPr lang="zh-CN" altLang="en-US" sz="1800" dirty="0"/>
              <a:t>年</a:t>
            </a:r>
            <a:r>
              <a:rPr lang="en-US" altLang="zh-CN" sz="1800" dirty="0"/>
              <a:t>4</a:t>
            </a:r>
            <a:r>
              <a:rPr lang="zh-CN" altLang="en-US" sz="1800" dirty="0"/>
              <a:t>月</a:t>
            </a:r>
            <a:r>
              <a:rPr lang="en-US" altLang="zh-CN" sz="1800" dirty="0"/>
              <a:t>1</a:t>
            </a:r>
            <a:r>
              <a:rPr lang="zh-CN" altLang="en-US" sz="1800" dirty="0"/>
              <a:t>日起试运行，必然促进北京二手车交易的进一步活跃，从而带动北京整体汽车销售发展。北京陆续出台的促销费政策，也将促进北京汽车消费。</a:t>
            </a:r>
            <a:endParaRPr lang="en-US" altLang="zh-CN" sz="1800" dirty="0"/>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028633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2970120562"/>
              </p:ext>
            </p:extLst>
          </p:nvPr>
        </p:nvGraphicFramePr>
        <p:xfrm>
          <a:off x="639413"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989682"/>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.06</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41.21%</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下降幅度高</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16</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.01</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.66%</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15</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.94</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月份北京累计交易新车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8.26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8.31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0.53%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，增幅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低</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9.33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个百分点。</a:t>
            </a:r>
          </a:p>
          <a:p>
            <a:pPr lvl="0" algn="just">
              <a:lnSpc>
                <a:spcPct val="150000"/>
              </a:lnSpc>
            </a:pP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2999867650"/>
              </p:ext>
            </p:extLst>
          </p:nvPr>
        </p:nvGraphicFramePr>
        <p:xfrm>
          <a:off x="1879600" y="1752748"/>
          <a:ext cx="8003846" cy="4716706"/>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2496903802"/>
              </p:ext>
            </p:extLst>
          </p:nvPr>
        </p:nvGraphicFramePr>
        <p:xfrm>
          <a:off x="1156240" y="1493520"/>
          <a:ext cx="987078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9817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2</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2521</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42.89%</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19.66%</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，进口车销售进一步下降。</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6935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15.16%</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1725382349"/>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281796"/>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2022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年</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8.24%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0.24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2.49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月北京进口车累计销量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8.39%</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1342749076"/>
              </p:ext>
            </p:extLst>
          </p:nvPr>
        </p:nvGraphicFramePr>
        <p:xfrm>
          <a:off x="477520" y="1483360"/>
          <a:ext cx="730504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166801086"/>
              </p:ext>
            </p:extLst>
          </p:nvPr>
        </p:nvGraphicFramePr>
        <p:xfrm>
          <a:off x="1755446" y="1166707"/>
          <a:ext cx="7855914" cy="512233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60007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99019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0.77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台，环比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29.65%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35.74%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25.28%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0.47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万台，占新能源汽车销量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60.19%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。国产新能源汽车销售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0.73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94.68%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1-2</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1.87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台，同比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6.23%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22.65%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3640400092"/>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485370939"/>
              </p:ext>
            </p:extLst>
          </p:nvPr>
        </p:nvGraphicFramePr>
        <p:xfrm>
          <a:off x="1391920" y="1635760"/>
          <a:ext cx="8575040" cy="439928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693510701"/>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7490</TotalTime>
  <Words>926</Words>
  <Application>Microsoft Office PowerPoint</Application>
  <PresentationFormat>宽屏</PresentationFormat>
  <Paragraphs>67</Paragraphs>
  <Slides>11</Slides>
  <Notes>11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Microsoft YaHei UI</vt:lpstr>
      <vt:lpstr>等线</vt:lpstr>
      <vt:lpstr>宋体</vt:lpstr>
      <vt:lpstr>Arial</vt:lpstr>
      <vt:lpstr>Calibri</vt:lpstr>
      <vt:lpstr>Wingdings</vt:lpstr>
      <vt:lpstr>最小和静音</vt:lpstr>
      <vt:lpstr>北京汽车市场分析</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40</cp:revision>
  <dcterms:created xsi:type="dcterms:W3CDTF">2021-12-26T04:02:55Z</dcterms:created>
  <dcterms:modified xsi:type="dcterms:W3CDTF">2022-04-06T00:27:52Z</dcterms:modified>
</cp:coreProperties>
</file>