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notesSlides/notesSlide2.xml" ContentType="application/vnd.openxmlformats-officedocument.presentationml.notesSlide+xml"/>
  <Default Extension="svg" ContentType="image/svg+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docProps/custom.xml" ContentType="application/vnd.openxmlformats-officedocument.custom-properties+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slideLayouts/slideLayout16.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8"/>
  </p:notesMasterIdLst>
  <p:sldIdLst>
    <p:sldId id="257" r:id="rId3"/>
    <p:sldId id="293" r:id="rId4"/>
    <p:sldId id="331" r:id="rId5"/>
    <p:sldId id="386" r:id="rId6"/>
    <p:sldId id="387" r:id="rId7"/>
    <p:sldId id="390" r:id="rId8"/>
    <p:sldId id="391" r:id="rId9"/>
    <p:sldId id="396" r:id="rId10"/>
    <p:sldId id="388" r:id="rId11"/>
    <p:sldId id="392" r:id="rId12"/>
    <p:sldId id="394" r:id="rId13"/>
    <p:sldId id="389" r:id="rId14"/>
    <p:sldId id="393" r:id="rId15"/>
    <p:sldId id="395" r:id="rId16"/>
    <p:sldId id="311" r:id="rId17"/>
  </p:sldIdLst>
  <p:sldSz cx="9144000" cy="5143500" type="screen16x9"/>
  <p:notesSz cx="6858000" cy="9144000"/>
  <p:custDataLst>
    <p:tags r:id="rId19"/>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15" autoAdjust="0"/>
    <p:restoredTop sz="94660"/>
  </p:normalViewPr>
  <p:slideViewPr>
    <p:cSldViewPr snapToGrid="0">
      <p:cViewPr varScale="1">
        <p:scale>
          <a:sx n="89" d="100"/>
          <a:sy n="89" d="100"/>
        </p:scale>
        <p:origin x="-846" y="-102"/>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2022/3/17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13</a:t>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14</a:t>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xmlns="">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15</a:t>
            </a:fld>
            <a:endParaRPr lang="zh-CN" altLang="en-US" smtClean="0">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Master" Target="../slideMasters/slideMaster2.xml"/><Relationship Id="rId1" Type="http://schemas.openxmlformats.org/officeDocument/2006/relationships/tags" Target="../tags/tag4.xml"/><Relationship Id="rId6" Type="http://schemas.openxmlformats.org/officeDocument/2006/relationships/image" Target="../media/image1.svg"/><Relationship Id="rId5" Type="http://schemas.openxmlformats.org/officeDocument/2006/relationships/image" Target="../media/image5.png"/><Relationship Id="rId4" Type="http://schemas.openxmlformats.org/officeDocument/2006/relationships/image" Target="../media/image2.jpe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2022/3/17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xmlns=""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pic>
        <p:nvPicPr>
          <p:cNvPr id="56" name="图片 55" descr="乘联会组合LOGO"/>
          <p:cNvPicPr>
            <a:picLocks noChangeAspect="1"/>
          </p:cNvPicPr>
          <p:nvPr userDrawn="1"/>
        </p:nvPicPr>
        <p:blipFill>
          <a:blip r:embed="rId4" cstate="print"/>
          <a:stretch>
            <a:fillRect/>
          </a:stretch>
        </p:blipFill>
        <p:spPr>
          <a:xfrm>
            <a:off x="7895590" y="101600"/>
            <a:ext cx="1125220" cy="392430"/>
          </a:xfrm>
          <a:prstGeom prst="rect">
            <a:avLst/>
          </a:prstGeom>
        </p:spPr>
      </p:pic>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smtClean="0">
                <a:ln>
                  <a:noFill/>
                </a:ln>
                <a:solidFill>
                  <a:srgbClr val="159EBE"/>
                </a:solidFill>
                <a:effectLst/>
                <a:uLnTx/>
                <a:uFillTx/>
                <a:cs typeface="+mn-ea"/>
                <a:sym typeface="+mn-lt"/>
              </a:rPr>
              <a:t>专业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共享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en-US" altLang="zh-CN" sz="1600" i="0" u="none" strike="noStrike" kern="1200" cap="none" spc="0" normalizeH="0" baseline="0" noProof="0" dirty="0" smtClean="0">
                <a:ln>
                  <a:noFill/>
                </a:ln>
                <a:solidFill>
                  <a:srgbClr val="159EBE"/>
                </a:solidFill>
                <a:effectLst/>
                <a:uLnTx/>
                <a:uFillTx/>
                <a:cs typeface="+mn-ea"/>
                <a:sym typeface="+mn-lt"/>
              </a:rPr>
              <a:t>| </a:t>
            </a:r>
            <a:r>
              <a:rPr kumimoji="0" lang="zh-CN" altLang="en-US" sz="1600" i="0" u="none" strike="noStrike" kern="1200" cap="none" spc="0" normalizeH="0" baseline="0" noProof="0" dirty="0" smtClean="0">
                <a:ln>
                  <a:noFill/>
                </a:ln>
                <a:solidFill>
                  <a:srgbClr val="159EBE"/>
                </a:solidFill>
                <a:effectLst/>
                <a:uLnTx/>
                <a:uFillTx/>
                <a:cs typeface="+mn-ea"/>
                <a:sym typeface="+mn-lt"/>
              </a:rPr>
              <a:t>创新</a:t>
            </a:r>
          </a:p>
        </p:txBody>
      </p:sp>
      <p:pic>
        <p:nvPicPr>
          <p:cNvPr id="8" name="图片 43027" descr="微信二维码"/>
          <p:cNvPicPr>
            <a:picLocks noChangeAspect="1"/>
          </p:cNvPicPr>
          <p:nvPr userDrawn="1"/>
        </p:nvPicPr>
        <p:blipFill>
          <a:blip r:embed="rId5"/>
          <a:stretch>
            <a:fillRect/>
          </a:stretch>
        </p:blipFill>
        <p:spPr>
          <a:xfrm>
            <a:off x="635" y="4173855"/>
            <a:ext cx="981075" cy="963295"/>
          </a:xfrm>
          <a:prstGeom prst="rect">
            <a:avLst/>
          </a:prstGeom>
          <a:noFill/>
          <a:ln w="9525">
            <a:noFill/>
          </a:ln>
        </p:spPr>
      </p:pic>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smtClean="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2022/3/17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2022/3/17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2022/3/17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2022/3/17</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2022/3/17</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2022/3/17</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11" name="任意多边形 10"/>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18" name="矩形 17"/>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更多内容敬请关注乘联会官网及公众号</a:t>
            </a:r>
          </a:p>
        </p:txBody>
      </p:sp>
      <p:sp>
        <p:nvSpPr>
          <p:cNvPr id="19" name="直角三角形 18"/>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20" name="文本框 19"/>
          <p:cNvSpPr txBox="1"/>
          <p:nvPr userDrawn="1"/>
        </p:nvSpPr>
        <p:spPr>
          <a:xfrm>
            <a:off x="1163955" y="395605"/>
            <a:ext cx="3086100" cy="306705"/>
          </a:xfrm>
          <a:prstGeom prst="rect">
            <a:avLst/>
          </a:prstGeom>
          <a:noFill/>
        </p:spPr>
        <p:txBody>
          <a:bodyPr wrap="square" rtlCol="0">
            <a:spAutoFit/>
          </a:bodyPr>
          <a:lstStyle/>
          <a:p>
            <a:r>
              <a:rPr lang="zh-CN" altLang="en-US" sz="1400" b="1">
                <a:solidFill>
                  <a:srgbClr val="159EBE"/>
                </a:solidFill>
                <a:latin typeface="微软雅黑" panose="020B0503020204020204" pitchFamily="34" charset="-122"/>
                <a:ea typeface="微软雅黑" panose="020B0503020204020204" pitchFamily="34" charset="-122"/>
              </a:rPr>
              <a:t>如有疑问或需求请联系乘联会秘书处</a:t>
            </a:r>
          </a:p>
        </p:txBody>
      </p:sp>
      <p:sp>
        <p:nvSpPr>
          <p:cNvPr id="27" name="文本框 26"/>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28" name="文本框 27"/>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29" name="文本框 28"/>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pic>
        <p:nvPicPr>
          <p:cNvPr id="30" name="图片 29" descr="乘早读"/>
          <p:cNvPicPr>
            <a:picLocks noChangeAspect="1"/>
          </p:cNvPicPr>
          <p:nvPr userDrawn="1"/>
        </p:nvPicPr>
        <p:blipFill>
          <a:blip r:embed="rId3"/>
          <a:stretch>
            <a:fillRect/>
          </a:stretch>
        </p:blipFill>
        <p:spPr>
          <a:xfrm>
            <a:off x="6870700" y="758190"/>
            <a:ext cx="981710" cy="981710"/>
          </a:xfrm>
          <a:prstGeom prst="rect">
            <a:avLst/>
          </a:prstGeom>
        </p:spPr>
      </p:pic>
      <p:pic>
        <p:nvPicPr>
          <p:cNvPr id="31" name="图片 43027" descr="微信二维码"/>
          <p:cNvPicPr>
            <a:picLocks noChangeAspect="1"/>
          </p:cNvPicPr>
          <p:nvPr userDrawn="1"/>
        </p:nvPicPr>
        <p:blipFill>
          <a:blip r:embed="rId4"/>
          <a:stretch>
            <a:fillRect/>
          </a:stretch>
        </p:blipFill>
        <p:spPr>
          <a:xfrm>
            <a:off x="5937250" y="757555"/>
            <a:ext cx="1014095" cy="995045"/>
          </a:xfrm>
          <a:prstGeom prst="rect">
            <a:avLst/>
          </a:prstGeom>
          <a:noFill/>
          <a:ln w="9525">
            <a:noFill/>
          </a:ln>
        </p:spPr>
      </p:pic>
      <p:cxnSp>
        <p:nvCxnSpPr>
          <p:cNvPr id="32" name="直接连接符 31"/>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3" name="Freeform 51"/>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46" name="Group 20"/>
          <p:cNvGrpSpPr>
            <a:grpSpLocks noChangeAspect="1"/>
          </p:cNvGrpSpPr>
          <p:nvPr userDrawn="1"/>
        </p:nvGrpSpPr>
        <p:grpSpPr bwMode="auto">
          <a:xfrm>
            <a:off x="5194935" y="978535"/>
            <a:ext cx="586740" cy="508000"/>
            <a:chOff x="1536" y="46"/>
            <a:chExt cx="4737" cy="4097"/>
          </a:xfrm>
          <a:solidFill>
            <a:srgbClr val="159EBE"/>
          </a:solidFill>
        </p:grpSpPr>
        <p:sp>
          <p:nvSpPr>
            <p:cNvPr id="47" name="Freeform 22"/>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23"/>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24"/>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25"/>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PA_文本框 23"/>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25" name="Freeform 231"/>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26" name="直接连接符 25"/>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34" name="Freeform 75"/>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xmlns="" w="9525">
                <a:solidFill>
                  <a:srgbClr val="808080"/>
                </a:solidFill>
                <a:bevel/>
              </a14:hiddenLine>
            </a:ext>
            <a:ext uri="{AF507438-7753-43E0-B8FC-AC1667EBCBE1}">
              <a14:hiddenEffects xmlns:a14="http://schemas.microsoft.com/office/drawing/2010/main" xmlns="">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35" name="图形 7"/>
          <p:cNvPicPr>
            <a:picLocks noChangeAspect="1"/>
          </p:cNvPicPr>
          <p:nvPr userDrawn="1"/>
        </p:nvPicPr>
        <p:blipFill>
          <a:blip r:embed="rId5" cstate="print">
            <a:extLst>
              <a:ext uri="{28A0092B-C50C-407E-A947-70E740481C1C}">
                <a14:useLocalDpi xmlns:a14="http://schemas.microsoft.com/office/drawing/2010/main" xmlns="" val="0"/>
              </a:ext>
              <a:ext uri="{96DAC541-7B7A-43D3-8B79-37D633B846F1}">
                <asvg:svgBlip xmlns:asvg="http://schemas.microsoft.com/office/drawing/2016/SVG/main" xmlns="" r:embed="rId6"/>
              </a:ext>
            </a:extLst>
          </a:blip>
          <a:stretch>
            <a:fillRect/>
          </a:stretch>
        </p:blipFill>
        <p:spPr>
          <a:xfrm>
            <a:off x="2226310" y="1481455"/>
            <a:ext cx="213995" cy="213995"/>
          </a:xfrm>
          <a:prstGeom prst="rect">
            <a:avLst/>
          </a:prstGeom>
        </p:spPr>
      </p:pic>
      <p:sp>
        <p:nvSpPr>
          <p:cNvPr id="36" name="Freeform 251"/>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xmlns=""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7" name="文本框 36"/>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38" name="文本框 37"/>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6162" name="Freeform 16"/>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2022/3/17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2022/3/17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pic>
        <p:nvPicPr>
          <p:cNvPr id="56" name="图片 55" descr="乘联会组合LOGO"/>
          <p:cNvPicPr>
            <a:picLocks noChangeAspect="1"/>
          </p:cNvPicPr>
          <p:nvPr userDrawn="1"/>
        </p:nvPicPr>
        <p:blipFill>
          <a:blip r:embed="rId2" cstate="print"/>
          <a:stretch>
            <a:fillRect/>
          </a:stretch>
        </p:blipFill>
        <p:spPr>
          <a:xfrm>
            <a:off x="8032115" y="204470"/>
            <a:ext cx="984885" cy="365760"/>
          </a:xfrm>
          <a:prstGeom prst="rect">
            <a:avLst/>
          </a:prstGeom>
        </p:spPr>
      </p:pic>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2022/3/17</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2022/3/17</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2022/3/17</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2022/3/17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2022/3/17</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2022/3/17</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2022/3/17</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2022/3/17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smtClean="0"/>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2022/3/17</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2022/3/17</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2022/3/17</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6.xml"/><Relationship Id="rId1" Type="http://schemas.openxmlformats.org/officeDocument/2006/relationships/tags" Target="../tags/tag5.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772505" y="4388555"/>
            <a:ext cx="2214880" cy="5530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中国汽车流通协会汽车市场研究分会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乘用车市场信息联席会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2022</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lang="en-US" altLang="zh-CN" sz="1000"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lt"/>
              </a:rPr>
              <a:t>3</a:t>
            </a:r>
            <a:r>
              <a:rPr kumimoji="0" lang="zh-CN" altLang="en-US"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smtClean="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关于对</a:t>
            </a:r>
            <a:r>
              <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2022</a:t>
            </a: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年两会汽车界代表所提</a:t>
            </a:r>
            <a:endParaRPr lang="en-US" altLang="zh-CN"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smtClean="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促进汽车产业发展政策建议的综合分析</a:t>
            </a:r>
          </a:p>
        </p:txBody>
      </p:sp>
    </p:spTree>
  </p:cSld>
  <p:clrMapOvr>
    <a:masterClrMapping/>
  </p:clrMapOvr>
  <mc:AlternateContent xmlns:mc="http://schemas.openxmlformats.org/markup-compatibility/2006">
    <mc:Choice xmlns:p14="http://schemas.microsoft.com/office/powerpoint/2010/main" xmlns="" Requires="p14">
      <p:transition spd="med" p14:dur="700"/>
    </mc:Choice>
    <mc:Fallback>
      <p:transition spd="med"/>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汽车界代表所提促进汽车产业发展政策建议的综合分析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关于支持智能网联汽车加快发展的相关建议（</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第三、修订完善相关法律法规。实现自动驾驶技术的落地，需要在法律法规上实现突破。因此，建议在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道路交通安全法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中，明确自动驾驶系统的合法地位，并制定人类驾驶员与“自动驾驶系统”（车企、零部件供应商等）的责任划分标准规则和处置机制。从国家层面为加快自动驾驶汽车规模化商用、无人化奠定法律基础；在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道路机动车辆生产企业及产品准入管理办法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中，建立“自动驾驶系统”的等级评价认证体系和准入机制，建立智能交通助力碳减排效益评估标准等。同时，建议整合资源加速智能网联汽车生态建设，实现智能网联汽车的普及应用和规模化发展。</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第四、建立和完善以智能汽车操作系统为核心的生态体系。建议加快制定符合中国场景定义的软件操作系统相关标准，建立行业发展准则，在国际相关标准兼容的基础上，制定出符合中国智能汽车发展特点和趋势的操作系统标准和规范。同时，应加强操作系统内核等关键技术攻坚，提高自主研发能力，研发出具有国际竞争力的操作系统，为技术和产品的创新提供技术保障。建议把操作系统纳入国家级项目，建立一个生态组织机构，引导行业和高校进行产学研重点技术攻关。</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汽车界代表所提促进汽车产业发展政策建议的综合分析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关于支持智能网联汽车加快发展的相关建议（</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第五、进一步加大对核心技术攻关的支持力度。通过专项资金扶持等方式，鼓励引导企业自主掌控操作系统、线控底盘等核心软硬件研发能力，加快形成行业标准、尽早实现产品技术规模化。</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第六、优化智能网联汽车发展环境，积极创造商业化落地条件。智能网联汽车尤其是高度自动驾驶（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HA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级智能网联汽车，还缺乏清晰的商业化落地条件。主要表现在：我国现有法规条件下对自动驾驶汽车上路等存在规制，国内相关领域法规的立法相对滞后于技术发展；智能网联汽车配套的公共基础设施和基础应用还不够完善，高精地图的国家体系尚未形成；高度自动驾驶（</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HA</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）产品在国家智能网联汽车试点示范区的认证还缺乏统一标准，各示范区认证结果尚未互联互通。为此</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，建议结合</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十四五”规划，推动各地逐步完善与智能网联汽车相关的基础设施，加快示范城市建设。要发挥政策引导作用，通过设立专项资金等加快推进试点，推动智能交通和智慧城市建设，完善车联网交通设施，不断提高交通安全水平。加快形成智能网联汽车高精地图的国家体系，扩大高精地图开放应用，在车辆精确定位、超视距感知、协同决策等领域，为自动驾驶解决方案提供技术保障。</a:t>
            </a:r>
          </a:p>
        </p:txBody>
      </p:sp>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汽车界代表所提促进汽车产业发展政策建议的综合分析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关于继续支持新能源汽车消费相关政策的建议（</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政府工作报告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中提出，继续支持新能源汽车消费。两会期间，有几位汽车界代表提出的建议均与继续支持新能源汽车消费的政策相关，包括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关于增加新能源汽车产业发展动能的建议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关于完善新能源汽车补贴政策的建议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通过税收改革促进汽车消费的建议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年，我国新能源汽车产销量双双突破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350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万辆，但因原材料价格上涨、芯片短缺、政策调整等因素影响，出现了一些亟待解决的新形势、新问题。一是政策调整推高了车辆使用成本。今年以来，新能源汽车综合成本不断上涨。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年新能源汽车补贴标准在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年基础上退坡</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，且年底补贴政策终止，将推高消费者购车成本。二是原材料短缺、涨价。动力电池价格上涨</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倍，原材料生产能力建设速度跟不上新能源汽车发展速度。三是</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新能源汽车整</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车涨价空间极小。目前，</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生产</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企业大部分还没有盈利，处于仅有边际贡献的阶段。四是国外新能源汽车政策持续加码。例如，德国将新能源汽车补贴政策延长至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年，补贴额度由</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4000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欧元提高至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6000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欧元。五是双积分交易价格跳水。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年积分市场将出现严重供大于求的状况，供需比或将达到</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以上，迫使积分交易价格大幅跳水。</a:t>
            </a:r>
          </a:p>
        </p:txBody>
      </p:sp>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汽车界代表所提促进汽车产业发展政策建议的综合分析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关于继续支持新能源汽车消费相关政策的建议（</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围绕继续支持新能源汽车消费政策，提出如下几点建议：</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第一、建立积分市场供需调节及稳价机制。建议在总结</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双积分办法</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出台后的几年交易和积分合规实践的经验教训基础上，优化双积分管理政策框架，建立积分市场供需调节及稳价机制，未来有序地与碳管理政策框架及碳市场配额交易等衔接。</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第二、延续和完善新能源汽车补贴政策。延缓国家补贴一至两年、简化前期补贴领取手续、缓解企业资金压力。同时，尽快完善其他激励政策，建议对新能源汽车推广应用补贴政策进行战略方向调整，以达到“提振消费、鼓励建设”的目的，确保完成新能源汽车创新发展“十四五”规划目标。</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三、加速推进新能源汽车纳入碳交易管理。建议有关部委重点研究新能源汽车在使用阶段减少碳排放的效果，作为鼓励传统车厂转型生产新能源汽车的抓手，进而扩大新能源汽车市场规模；扩大碳交易行业范围，让汽车企业参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CCER</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进入碳市场进行交易；鼓励跨行业企业通过碳市场交易推进国家“双碳”目标实现，汽车行业将受惠跨行业碳交易得到转型新能源汽车生产的经济效益。</a:t>
            </a:r>
          </a:p>
        </p:txBody>
      </p:sp>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汽车界代表所提促进汽车产业发展政策建议的综合分析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关于继续支持新能源汽车消费相关政策的建议（</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第四、再次延长新能源汽车免征购置税政策。免征购置税政策的延续，将继续发挥促进新能源汽车消费、巩固新能源汽车发展成果的作用。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第五、</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使用环节给予新能源汽车更多优惠。使用环节的优惠政策更有利于提升新能源汽车销量，建议在电费优惠、停车优惠、破除二手车流通障碍、降低保费等方面出台支持政策，使产业支持政策由购车前向购车后的使用环节转移。同时，逐步取消各地</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汽车</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购买</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限制，推动落实免限行、路权等支持政策，探索设立新能源汽车消费比例，对刺激新能源汽车消费作出贡献。</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第六、</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通过税收改革促进汽车消费。</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调动地方政府</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鼓励汽车消费的积极性，建立起良好的汽车消费和使用环境。一是将汽车消费税改为价外税，在最终销售环节征收，同时将汽车消费税改为中央和地方的共享税，以调动地方服务汽车消费、改善汽车消费环境的积极性，为国内市场大循环的形成起到促进作用；二是将每年收取的车辆购置税划出一定比例，由财政部划拨地方财政专项用于停车设施建设，改善城市停车设施建设落后的局面，使车辆购置税政策起到</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促进汽车</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消费的作用。</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194102"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6" name="矩形 5"/>
          <p:cNvSpPr/>
          <p:nvPr/>
        </p:nvSpPr>
        <p:spPr>
          <a:xfrm>
            <a:off x="254636" y="699247"/>
            <a:ext cx="8555878"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年，是党和国家事业发展进程中十分重要的一年，是党的二十大召开之年，也是实施“十四五”规划承上启下的重要一年。进入</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年以来，全国各省市先后召开地方两会，发布</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地方政府工作报告，报告中不少省市明确提出促进汽车产业发展的政策措施。政策措施主要集中在以下几点：一是积极推动新能源汽车消费，二是继续完善充电桩等基础设施，三是加强智能网联汽车创新发展，四是强化汽车芯片牵引工程实现“强链补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年全国两会召开前夕，主要新闻媒体分别关注汽车界两会代表的</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提案议案建议，主要建议</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有：</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关于推广应用甲醇汽车助力交通领域碳中和的建议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关于加大电动汽车换电体系建设的建议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关于建立健全支持汽车产业低碳发展政策措施的建议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关于完善相关政策体系 支持汽车产业绿色低碳高质量发展的建议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支持智能网联汽车加快发展的建议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关于支持国内汽车芯片产业链协同发展的建议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日，李克强总理</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政府工作报告</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今年坚定实施扩大内需战略中提出，继续支持新能源汽车消费。两会前，国务院要求汇聚众智做好今年政府工作。因此，有必要对汽车界两会代表的政策建议进行综合分析，以期国家有关部门出台相关政策，促进汽车产业高质量发展。</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汽车界代表所提促进汽车产业发展政策建议的综合分析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关于进一步优化新能源乘用车使用环境的建议</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年两会期间，有汽车界代表提出，关于进一步优化新能源乘用车使用环境的建议。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指出，新能源乘用车作为国家的战略性新兴产业，</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在中央</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地方</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政策的大力支持</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下，历经</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数年高速发展，截至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年底，全国新能源乘用车保有量达</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784</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万辆（其中纯电动汽车</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640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万辆），我国新能源乘用车产业发展取得了举世瞩目的成就。但是，延续了十余年的新能源乘用车财政补贴政策，开始进入完全退出倒计时，新能源乘用车购置补贴政策将于</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日终止，</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日之后上牌的车辆不再给予补贴，这给新能源乘用车的市场发展带来一定程度的不确定性。要想增大用户购买和使用新能源乘用车的吸引力，减少用户的购车用车顾虑，应从新能源乘用车使用环节着手，为用户创造便利、实惠的用车条件，激发消费者的购买欲望。为此，提出以下两点建议：一是建立独立的新能源乘用车电价机制，实行波谷充电免费，给予充分的优惠，以进一步减少消费者的用车成本。二是加大高速充电基础设施建设力度。创新高速公路充电基础设施建设机制，加快国内主要高速公路充电基础设施建设规划和运营管理，破解高速公路“充电难”问题，改善新能源乘用车充电便捷性。</a:t>
            </a:r>
          </a:p>
        </p:txBody>
      </p:sp>
    </p:spTree>
  </p:cSld>
  <p:clrMapOvr>
    <a:masterClrMapping/>
  </p:clrMapOvr>
  <p:transition spd="med"/>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汽车界代表所提促进汽车产业发展政策建议的综合分析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关于支持汽车产业绿色低碳高质量发展的建议</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年两会期间，有汽车界代表提出，关于支持汽车产业绿色低碳高质量发展的建议。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的要点主要包括以下几个方面。一是建立健全支持汽车产业低碳发展的政策措施。尽快出台汽车产业绿色低碳发展专项规划，加快推进汽车产品全生命周期碳排放标准的制定和实施，并通过持续丰富的政策工具箱，与</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新能源汽车补贴</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政策、积分政策等有效衔接，进一步降低制造、流通、使用等环节的成本。二是加强产业链布局与低碳技术研发创新。对锂、钴等上游资源进行有效整合与掌控，保证产业链安全；推动各方形成合力，通过技术孵化、项目示范等方式，加快清洁能源、绿色制造等技术落地，推进原材料循环利用。三是进一步加大对</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新能源汽车使用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端的支持力度。包括持续完善充电桩等配套设施建设，提供充电电费优惠等，进一步形成鼓励低碳产品消费的氛围。四是推动智能网联汽车产业更快发展。建议在道路交通安全法中，明确自动驾驶系统的合法地位，并制定人类驾驶员与“自动驾驶系统”（车企、零部件供应商等）的责任划分标准规则和处置机制。建立“自动驾驶系统”等级评价认证体系和准入机制等，进一步加大对核心技术攻关的支持力度。</a:t>
            </a:r>
          </a:p>
        </p:txBody>
      </p:sp>
    </p:spTree>
  </p:cSld>
  <p:clrMapOvr>
    <a:masterClrMapping/>
  </p:clrMapOvr>
  <p:transition spd="med"/>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汽车界代表所提促进汽车产业发展政策建议的综合分析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关于推广应用甲醇汽车助力交通领域碳中和的建议</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年两会期间，有汽车界代表提出，关于推广应用甲醇汽车助力交通领域碳中和的建议。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指出，推广应用甲醇汽车是实现交通领域健康可持续发展的一条最为现实有效的路径。一是发展甲醇汽车可促进绿色甲醇发展，符合我国 实现双碳目标有序稳妥推进的宗旨。二是发展甲醇汽车可保障我国能源安全，尤其是交通领域液体能源安全。因为甲醇是唯一的常温常压下为液态的能源，燃料特性优秀，使用安全便捷，兼具汽油、柴油的燃烧特性。三是发展甲醇汽车可延续我国内燃机这一主导动力的生命力。在当前的多种替代能源中，与汽油和柴油燃料特性相似、可完全适用用于点燃式和压燃式内燃机、常温常压下液体属性的，只有甲醇燃料。甲醇是唯一继承先进内燃机技术的新能源。另外，工业和信息化部发布的</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十四五”工业绿色发展规划</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，正式将甲醇汽车纳入绿色产品，并提出要促进甲醇汽车等替代燃料汽车推广。为此，</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提出，在我国全面推广应用甲醇汽车，将甲醇汽车纳入新能源汽车发展体系和管理范畴，给予甲醇汽车与新能源汽车同样的政策支持，带动更多的企业投入甲醇汽车的研发，加快实现交通领域碳中和。</a:t>
            </a:r>
          </a:p>
        </p:txBody>
      </p:sp>
    </p:spTree>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汽车界代表所提促进汽车产业发展政策建议的综合分析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dirty="0">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关于加大电动汽车换电体系建设的建议</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年两会期间，有汽车界代表提出，关于加大电动汽车换电体系建设的建议。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2021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年全国充电桩保有量为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261.7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万台，同比增长</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55.7%</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，然而全国换电站数量仅为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1192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座，换电站远远慢于充电桩的布局速度。车电分离的换电模式，与传统的充电桩补电模式相比，具备高效补能和降成本两大优势。乘用车换电仅需</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分钟左右，与传统充电桩相比具有绝对优势；在车电分离模式下，电动车购置价最高可下降一半。此外，电池材料也可纳入循环经济中，进一步提升环保效率。然而，换电模式在车电分离的整个生命周期环节和生态建设中，尚有一些配套政策措施亟待突破。一座换电站只能服务于单一车辆品牌甚至单一车型，从而导致日益增加的建站需求和土地、电力资源有限的矛盾进一步凸显。因此，</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第一、加快明确换电站建设、高低压箱变、土地及建设审批的相关规定，将其纳入国家市场管理规范体系内。第二、进一步完善换电车型相关政策法规，对换电车型公告法规进行优化，建立换电车型专属的公告认证体系，形成车电分离下的车与电池的分开认证。第三、加速推动换电模式标准化、</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通用化，制定相关</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标准。优先推荐</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技术</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先进的换</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电站</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汽车界代表所提促进汽车产业发展政策建议的综合分析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关于加快推动我国汽车芯片产业链发展的建议</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年两会期间，有几位汽车界代表提出，关于加快推动我国汽车芯片产业链发展的建议。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指出，我国汽车行业正处于战略转型关键期，芯片作为汽车智能化和电动化发展的基石，对于汽车产业生存与发展有着至关重要的作用。但是，我国汽车芯片自给率不足</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、国产化率仅为</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供应高度依赖国外，存在许多问题。一是芯片供应短缺和需求激增的矛盾突出，价格暴涨及市场乱象加剧企业生存压力；二是产业链发展严重滞后，缺乏规划牵引；三是卡脖子关键问题依旧突出，研发技术薄弱、关键制造生产线缺失、封测能力有限；四是国产化生态不够完善，芯片领域人才严重缺乏。  </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提高车规级芯片供给单纯利用市场手段难以有效调节，需要发挥我国集中力量办大事的体制机制优势，推动国产车规级芯片产业崛起</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提出，一是保供稳供。梳理关键领域芯片供需情况，引导国外汽车芯片企业来华投资；二是稳定市场。加强执法监督力度，调控原材料价格无序上涨；三是强化政策引导。加快汽车芯片整体产业链布局。制定汽车芯片产业发展顶层设计和配套措施，加快推动芯片国产化发展步伐；四是强化节点攻关。有序突破研发、制造、封装等卡脖子关键领域。</a:t>
            </a:r>
          </a:p>
        </p:txBody>
      </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汽车界代表所提促进汽车产业发展政策建议的综合分析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关于动力电池安全性和原材料供应及回收利用方面的建议</a:t>
            </a:r>
            <a:endPar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几位汽车界</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代表</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关于</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动力电池安全性和原材料供应及回收利用方面的</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建议，主要有以下</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三</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第一、推动动力电池热失控防护技术应用。目前，在动力电池热失控防护技术推广方面依然</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存在缺少</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顶层规划推动、技术尚未纳入政策法规体系、存量新能源汽车并未</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搭载</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问题，不利于</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新能源汽车产业的健康发展。建议在国家层面进行顶层规划，推动动力电池热失控防护技术的应用，助推其成为新能源汽车出厂的必备配置。同时，对现有存量车型分批更换匹配热失控防护技术的动力电池</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第二、将动力电池原材料纳入国家战略储备资源。目前，制造动力电池所需的镍、钴、锂等核心材料为稀缺资源，严重依赖进口。</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建议有关部委将</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新能源动力电池材料纳入国家战略储备资源管理，设置专项基金，支持和鼓励国内企业收购国外电池材料资源，以确保新能源汽车供应链</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安全。</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第三、规范锂电池回收利用市场。电池安全事故本质为电池热失控事故，针刺实验作为一种模拟热失控诱因的方法，极为严格有效。因此，</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建议提高</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动力电池安全监测标准，如将针刺实验等严格的安全测试方法纳入国家强制性标准，并根据技术进步情况及时修改相关</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标准。</a:t>
            </a:r>
            <a:endPar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文本框 12"/>
          <p:cNvSpPr txBox="1">
            <a:spLocks noChangeArrowheads="1"/>
          </p:cNvSpPr>
          <p:nvPr/>
        </p:nvSpPr>
        <p:spPr bwMode="auto">
          <a:xfrm>
            <a:off x="615950" y="197485"/>
            <a:ext cx="7398497" cy="4032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smtClean="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汽车界代表所提促进汽车产业发展政策建议的综合分析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3" name="文本框 2"/>
          <p:cNvSpPr txBox="1"/>
          <p:nvPr/>
        </p:nvSpPr>
        <p:spPr>
          <a:xfrm rot="19500000">
            <a:off x="-33655" y="239903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5" name="文本框 4"/>
          <p:cNvSpPr txBox="1"/>
          <p:nvPr/>
        </p:nvSpPr>
        <p:spPr>
          <a:xfrm rot="19500000">
            <a:off x="4790440" y="2747010"/>
            <a:ext cx="4031615" cy="860425"/>
          </a:xfrm>
          <a:prstGeom prst="rect">
            <a:avLst/>
          </a:prstGeom>
          <a:noFill/>
        </p:spPr>
        <p:txBody>
          <a:bodyPr wrap="square" rtlCol="0">
            <a:spAutoFit/>
          </a:bodyPr>
          <a:lstStyle/>
          <a:p>
            <a:r>
              <a:rPr lang="en-US" altLang="zh-CN"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CPCA</a:t>
            </a:r>
            <a:r>
              <a:rPr lang="zh-CN" altLang="en-US" sz="5000" b="1">
                <a:solidFill>
                  <a:schemeClr val="tx1">
                    <a:alpha val="5000"/>
                  </a:schemeClr>
                </a:solidFill>
                <a:latin typeface="微软雅黑" panose="020B0503020204020204" pitchFamily="34" charset="-122"/>
                <a:ea typeface="微软雅黑" panose="020B0503020204020204" pitchFamily="34" charset="-122"/>
                <a:cs typeface="微软雅黑" panose="020B0503020204020204" pitchFamily="34" charset="-122"/>
              </a:rPr>
              <a:t>乘联会</a:t>
            </a:r>
          </a:p>
        </p:txBody>
      </p:sp>
      <p:sp>
        <p:nvSpPr>
          <p:cNvPr id="4" name="矩形 3"/>
          <p:cNvSpPr/>
          <p:nvPr/>
        </p:nvSpPr>
        <p:spPr>
          <a:xfrm>
            <a:off x="214630" y="645160"/>
            <a:ext cx="8660429" cy="3970318"/>
          </a:xfrm>
          <a:prstGeom prst="rect">
            <a:avLst/>
          </a:prstGeom>
          <a:noFill/>
          <a:extLst>
            <a:ext uri="{909E8E84-426E-40DD-AFC4-6F175D3DCCD1}">
              <a14:hiddenFill xmlns:a14="http://schemas.microsoft.com/office/drawing/2010/main" xmlns="">
                <a:solidFill>
                  <a:schemeClr val="bg2"/>
                </a:solidFill>
              </a14:hiddenFill>
            </a:ext>
          </a:extLst>
        </p:spPr>
        <p:txBody>
          <a:bodyPr wrap="square">
            <a:spAutoFit/>
          </a:bodyPr>
          <a:lstStyle/>
          <a:p>
            <a:pPr>
              <a:lnSpc>
                <a:spcPct val="140000"/>
              </a:lnSpc>
            </a:pP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关于支持智能网联汽车加快发展的相关建议（</a:t>
            </a:r>
            <a:r>
              <a:rPr lang="en-US" altLang="zh-CN"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b="1" dirty="0" smtClean="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2022</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年两会期间，支持智能网联汽车加快发展成为汽车界代表重点关注的焦点之一。相关建议包括</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促进智能网联汽车发展和安全的建议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修订完善相关法律法规和配套政策 支持智能网联汽车加快发展的建议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把握智能汽车先发优势，建立智能汽车操作系统生态的建议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优化智能网联汽车发展环境 积极创造商业化落地条件的建议</a:t>
            </a: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等。相关建议主要包括以下几个方面的内容：</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第一、促进智能网联汽车发展和安全。一是完善法律法规体系，在安全可控的范围内，包容新兴产业发展。二是政府引导、法规保障、标准统一，加速行业合作，打破数据壁垒。三是合理制定汽车数据安全与隐私保护要求，进一步促进智能网联汽车发展。四是利用多种资金渠道，支持智能汽车基础共性关键技术研发和产业化、智能交通及智慧城市基础设施重大工程建设。</a:t>
            </a:r>
            <a:endParaRPr lang="en-US" altLang="zh-CN" sz="1500" dirty="0" smtClean="0">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zh-CN" altLang="en-US" sz="1500" dirty="0" smtClean="0">
                <a:latin typeface="微软雅黑" panose="020B0503020204020204" pitchFamily="34" charset="-122"/>
                <a:ea typeface="微软雅黑" panose="020B0503020204020204" pitchFamily="34" charset="-122"/>
                <a:cs typeface="微软雅黑" panose="020B0503020204020204" pitchFamily="34" charset="-122"/>
                <a:sym typeface="+mn-ea"/>
              </a:rPr>
              <a:t>       第二、建立车规级芯片统一的技术规范和标准。建议通过政策引导，多方协同，建立车规级芯片统一的技术规范和标准，并成立第三方检测认证平台；建议国家牵头设立专项资金，鼓励芯片企业、汽车企业共同参与，加快形成国产大算力芯片的研发、制造和应用能力。</a:t>
            </a:r>
          </a:p>
        </p:txBody>
      </p:sp>
    </p:spTree>
  </p:cSld>
  <p:clrMapOvr>
    <a:masterClrMapping/>
  </p:clrMapOvr>
  <p:transition spd="med"/>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1029</TotalTime>
  <Words>3978</Words>
  <Application>WPS 演示</Application>
  <PresentationFormat>全屏显示(16:9)</PresentationFormat>
  <Paragraphs>98</Paragraphs>
  <Slides>15</Slides>
  <Notes>15</Notes>
  <HiddenSlides>0</HiddenSlides>
  <MMClips>0</MMClips>
  <ScaleCrop>false</ScaleCrop>
  <HeadingPairs>
    <vt:vector size="4" baseType="variant">
      <vt:variant>
        <vt:lpstr>主题</vt:lpstr>
      </vt:variant>
      <vt:variant>
        <vt:i4>2</vt:i4>
      </vt:variant>
      <vt:variant>
        <vt:lpstr>幻灯片标题</vt:lpstr>
      </vt:variant>
      <vt:variant>
        <vt:i4>15</vt:i4>
      </vt:variant>
    </vt:vector>
  </HeadingPairs>
  <TitlesOfParts>
    <vt:vector size="17" baseType="lpstr">
      <vt:lpstr>Office 主题​​</vt:lpstr>
      <vt:lpstr>Office Theme</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yrl</cp:lastModifiedBy>
  <cp:revision>285</cp:revision>
  <dcterms:created xsi:type="dcterms:W3CDTF">2017-08-15T01:04:00Z</dcterms:created>
  <dcterms:modified xsi:type="dcterms:W3CDTF">2022-03-17T03:50:41Z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