
<file path=[Content_Types].xml><?xml version="1.0" encoding="utf-8"?>
<Types xmlns="http://schemas.openxmlformats.org/package/2006/content-types">
  <Default Extension="jfif"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handoutMasterIdLst>
    <p:handoutMasterId r:id="rId15"/>
  </p:handoutMasterIdLst>
  <p:sldIdLst>
    <p:sldId id="302" r:id="rId2"/>
    <p:sldId id="288" r:id="rId3"/>
    <p:sldId id="307" r:id="rId4"/>
    <p:sldId id="312" r:id="rId5"/>
    <p:sldId id="320" r:id="rId6"/>
    <p:sldId id="304" r:id="rId7"/>
    <p:sldId id="310" r:id="rId8"/>
    <p:sldId id="309" r:id="rId9"/>
    <p:sldId id="305" r:id="rId10"/>
    <p:sldId id="311" r:id="rId11"/>
    <p:sldId id="306" r:id="rId12"/>
    <p:sldId id="321" r:id="rId13"/>
  </p:sldIdLst>
  <p:sldSz cx="12192000" cy="6858000"/>
  <p:notesSz cx="6858000" cy="9144000"/>
  <p:defaultTextStyle>
    <a:defPPr rtl="0">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48"/>
    <a:srgbClr val="2C2D39"/>
    <a:srgbClr val="242630"/>
    <a:srgbClr val="2A1F43"/>
    <a:srgbClr val="0C1B43"/>
    <a:srgbClr val="1D2225"/>
    <a:srgbClr val="F8F8F8"/>
    <a:srgbClr val="363C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0551" autoAdjust="0"/>
  </p:normalViewPr>
  <p:slideViewPr>
    <p:cSldViewPr snapToGrid="0" snapToObjects="1">
      <p:cViewPr varScale="1">
        <p:scale>
          <a:sx n="64" d="100"/>
          <a:sy n="64" d="100"/>
        </p:scale>
        <p:origin x="52" y="26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120" d="100"/>
          <a:sy n="120" d="100"/>
        </p:scale>
        <p:origin x="5040" y="12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53862</c:v>
                </c:pt>
                <c:pt idx="1">
                  <c:v>29242</c:v>
                </c:pt>
                <c:pt idx="2">
                  <c:v>61872</c:v>
                </c:pt>
                <c:pt idx="3">
                  <c:v>58419</c:v>
                </c:pt>
                <c:pt idx="4">
                  <c:v>53626</c:v>
                </c:pt>
                <c:pt idx="5">
                  <c:v>63445</c:v>
                </c:pt>
                <c:pt idx="6">
                  <c:v>61775</c:v>
                </c:pt>
                <c:pt idx="7">
                  <c:v>58069</c:v>
                </c:pt>
                <c:pt idx="8">
                  <c:v>56871</c:v>
                </c:pt>
                <c:pt idx="9">
                  <c:v>48210</c:v>
                </c:pt>
                <c:pt idx="10">
                  <c:v>49201</c:v>
                </c:pt>
                <c:pt idx="11">
                  <c:v>66538</c:v>
                </c:pt>
              </c:numCache>
            </c:numRef>
          </c:val>
          <c:extLst>
            <c:ext xmlns:c16="http://schemas.microsoft.com/office/drawing/2014/chart" uri="{C3380CC4-5D6E-409C-BE32-E72D297353CC}">
              <c16:uniqueId val="{00000001-67D8-461F-ADE0-CE3147A56A5D}"/>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52056</c:v>
                </c:pt>
                <c:pt idx="1">
                  <c:v>30604</c:v>
                </c:pt>
                <c:pt idx="2">
                  <c:v>51266</c:v>
                </c:pt>
                <c:pt idx="3">
                  <c:v>40707</c:v>
                </c:pt>
              </c:numCache>
            </c:numRef>
          </c:val>
          <c:extLst>
            <c:ext xmlns:c16="http://schemas.microsoft.com/office/drawing/2014/chart" uri="{C3380CC4-5D6E-409C-BE32-E72D297353CC}">
              <c16:uniqueId val="{00000001-9515-4366-B9D5-B22EE22EA329}"/>
            </c:ext>
          </c:extLst>
        </c:ser>
        <c:dLbls>
          <c:showLegendKey val="0"/>
          <c:showVal val="0"/>
          <c:showCatName val="0"/>
          <c:showSerName val="0"/>
          <c:showPercent val="0"/>
          <c:showBubbleSize val="0"/>
        </c:dLbls>
        <c:gapWidth val="150"/>
        <c:axId val="228239616"/>
        <c:axId val="2283646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50557</c:v>
                      </c:pt>
                      <c:pt idx="1">
                        <c:v>23643</c:v>
                      </c:pt>
                      <c:pt idx="2">
                        <c:v>49682</c:v>
                      </c:pt>
                      <c:pt idx="3">
                        <c:v>49881</c:v>
                      </c:pt>
                      <c:pt idx="4">
                        <c:v>50608</c:v>
                      </c:pt>
                      <c:pt idx="5">
                        <c:v>47800</c:v>
                      </c:pt>
                      <c:pt idx="6">
                        <c:v>48000</c:v>
                      </c:pt>
                      <c:pt idx="7">
                        <c:v>54700</c:v>
                      </c:pt>
                      <c:pt idx="8">
                        <c:v>50500</c:v>
                      </c:pt>
                      <c:pt idx="9">
                        <c:v>44800</c:v>
                      </c:pt>
                      <c:pt idx="10">
                        <c:v>51300</c:v>
                      </c:pt>
                      <c:pt idx="11">
                        <c:v>81100</c:v>
                      </c:pt>
                    </c:numCache>
                  </c:numRef>
                </c:val>
                <c:extLst>
                  <c:ext xmlns:c16="http://schemas.microsoft.com/office/drawing/2014/chart" uri="{C3380CC4-5D6E-409C-BE32-E72D297353CC}">
                    <c16:uniqueId val="{00000002-67D8-461F-ADE0-CE3147A56A5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52381</c:v>
                      </c:pt>
                      <c:pt idx="1">
                        <c:v>21435</c:v>
                      </c:pt>
                      <c:pt idx="2">
                        <c:v>66036</c:v>
                      </c:pt>
                      <c:pt idx="3">
                        <c:v>57192</c:v>
                      </c:pt>
                      <c:pt idx="4">
                        <c:v>53874</c:v>
                      </c:pt>
                      <c:pt idx="5">
                        <c:v>65302</c:v>
                      </c:pt>
                      <c:pt idx="6">
                        <c:v>47824</c:v>
                      </c:pt>
                      <c:pt idx="7">
                        <c:v>52162</c:v>
                      </c:pt>
                      <c:pt idx="8">
                        <c:v>60568</c:v>
                      </c:pt>
                      <c:pt idx="9">
                        <c:v>52356</c:v>
                      </c:pt>
                      <c:pt idx="10">
                        <c:v>61781</c:v>
                      </c:pt>
                      <c:pt idx="11">
                        <c:v>79236</c:v>
                      </c:pt>
                    </c:numCache>
                  </c:numRef>
                </c:val>
                <c:extLst xmlns:c15="http://schemas.microsoft.com/office/drawing/2012/chart">
                  <c:ext xmlns:c16="http://schemas.microsoft.com/office/drawing/2014/chart" uri="{C3380CC4-5D6E-409C-BE32-E72D297353CC}">
                    <c16:uniqueId val="{00000003-67D8-461F-ADE0-CE3147A56A5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47393</c:v>
                      </c:pt>
                      <c:pt idx="1">
                        <c:v>5828</c:v>
                      </c:pt>
                      <c:pt idx="2">
                        <c:v>28822</c:v>
                      </c:pt>
                      <c:pt idx="3">
                        <c:v>50459</c:v>
                      </c:pt>
                      <c:pt idx="4">
                        <c:v>58161</c:v>
                      </c:pt>
                      <c:pt idx="5">
                        <c:v>49605</c:v>
                      </c:pt>
                      <c:pt idx="6">
                        <c:v>47758</c:v>
                      </c:pt>
                      <c:pt idx="7">
                        <c:v>56473</c:v>
                      </c:pt>
                      <c:pt idx="8">
                        <c:v>70499</c:v>
                      </c:pt>
                      <c:pt idx="9">
                        <c:v>64440</c:v>
                      </c:pt>
                      <c:pt idx="10">
                        <c:v>69587</c:v>
                      </c:pt>
                      <c:pt idx="11">
                        <c:v>91843</c:v>
                      </c:pt>
                    </c:numCache>
                  </c:numRef>
                </c:val>
                <c:extLst xmlns:c15="http://schemas.microsoft.com/office/drawing/2012/chart">
                  <c:ext xmlns:c16="http://schemas.microsoft.com/office/drawing/2014/chart" uri="{C3380CC4-5D6E-409C-BE32-E72D297353CC}">
                    <c16:uniqueId val="{00000000-67D8-461F-ADE0-CE3147A56A5D}"/>
                  </c:ext>
                </c:extLst>
              </c15:ser>
            </c15:filteredBarSeries>
          </c:ext>
        </c:extLst>
      </c:barChart>
      <c:catAx>
        <c:axId val="22823961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364672"/>
        <c:crosses val="autoZero"/>
        <c:auto val="1"/>
        <c:lblAlgn val="ctr"/>
        <c:lblOffset val="100"/>
        <c:noMultiLvlLbl val="0"/>
      </c:catAx>
      <c:valAx>
        <c:axId val="2283646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28239616"/>
        <c:crosses val="autoZero"/>
        <c:crossBetween val="between"/>
      </c:valAx>
      <c:spPr>
        <a:noFill/>
        <a:ln>
          <a:noFill/>
        </a:ln>
        <a:effectLst/>
      </c:spPr>
    </c:plotArea>
    <c:legend>
      <c:legendPos val="r"/>
      <c:layout>
        <c:manualLayout>
          <c:xMode val="edge"/>
          <c:yMode val="edge"/>
          <c:x val="0.39845571733158114"/>
          <c:y val="0.13730949044643459"/>
          <c:w val="0.25494502073857561"/>
          <c:h val="6.4693414170206853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北京二手车月度销售趋势图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49233</c:v>
                </c:pt>
                <c:pt idx="1">
                  <c:v>25245</c:v>
                </c:pt>
                <c:pt idx="2">
                  <c:v>63976</c:v>
                </c:pt>
                <c:pt idx="3">
                  <c:v>63656</c:v>
                </c:pt>
                <c:pt idx="4">
                  <c:v>57391</c:v>
                </c:pt>
                <c:pt idx="5">
                  <c:v>65404</c:v>
                </c:pt>
                <c:pt idx="6">
                  <c:v>66212</c:v>
                </c:pt>
                <c:pt idx="7">
                  <c:v>66867</c:v>
                </c:pt>
                <c:pt idx="8">
                  <c:v>57654</c:v>
                </c:pt>
                <c:pt idx="9">
                  <c:v>46705</c:v>
                </c:pt>
                <c:pt idx="10">
                  <c:v>54683</c:v>
                </c:pt>
                <c:pt idx="11">
                  <c:v>63233</c:v>
                </c:pt>
              </c:numCache>
            </c:numRef>
          </c:val>
          <c:extLst>
            <c:ext xmlns:c16="http://schemas.microsoft.com/office/drawing/2014/chart" uri="{C3380CC4-5D6E-409C-BE32-E72D297353CC}">
              <c16:uniqueId val="{00000001-4FFC-4458-BFD6-6F5E02942FAD}"/>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46700</c:v>
                </c:pt>
                <c:pt idx="1">
                  <c:v>36570</c:v>
                </c:pt>
                <c:pt idx="2">
                  <c:v>57726</c:v>
                </c:pt>
                <c:pt idx="3">
                  <c:v>50844</c:v>
                </c:pt>
              </c:numCache>
            </c:numRef>
          </c:val>
          <c:extLst>
            <c:ext xmlns:c16="http://schemas.microsoft.com/office/drawing/2014/chart" uri="{C3380CC4-5D6E-409C-BE32-E72D297353CC}">
              <c16:uniqueId val="{00000001-4950-4175-867F-BCFB3A31E272}"/>
            </c:ext>
          </c:extLst>
        </c:ser>
        <c:dLbls>
          <c:showLegendKey val="0"/>
          <c:showVal val="0"/>
          <c:showCatName val="0"/>
          <c:showSerName val="0"/>
          <c:showPercent val="0"/>
          <c:showBubbleSize val="0"/>
        </c:dLbls>
        <c:gapWidth val="150"/>
        <c:axId val="230961536"/>
        <c:axId val="23096307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68700</c:v>
                      </c:pt>
                      <c:pt idx="1">
                        <c:v>35400</c:v>
                      </c:pt>
                      <c:pt idx="2">
                        <c:v>55400</c:v>
                      </c:pt>
                      <c:pt idx="3">
                        <c:v>70200</c:v>
                      </c:pt>
                      <c:pt idx="4">
                        <c:v>59600</c:v>
                      </c:pt>
                      <c:pt idx="5">
                        <c:v>52800</c:v>
                      </c:pt>
                      <c:pt idx="6">
                        <c:v>57300</c:v>
                      </c:pt>
                      <c:pt idx="7">
                        <c:v>58800</c:v>
                      </c:pt>
                      <c:pt idx="8">
                        <c:v>61400</c:v>
                      </c:pt>
                      <c:pt idx="9">
                        <c:v>56500</c:v>
                      </c:pt>
                      <c:pt idx="10">
                        <c:v>61700</c:v>
                      </c:pt>
                      <c:pt idx="11">
                        <c:v>67100</c:v>
                      </c:pt>
                    </c:numCache>
                  </c:numRef>
                </c:val>
                <c:extLst>
                  <c:ext xmlns:c16="http://schemas.microsoft.com/office/drawing/2014/chart" uri="{C3380CC4-5D6E-409C-BE32-E72D297353CC}">
                    <c16:uniqueId val="{00000002-4FFC-4458-BFD6-6F5E02942FAD}"/>
                  </c:ext>
                </c:extLst>
              </c15:ser>
            </c15:filteredBarSeries>
            <c15:filteredBarSeries>
              <c15:ser>
                <c:idx val="1"/>
                <c:order val="1"/>
                <c:tx>
                  <c:strRef>
                    <c:extLs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Sheet1!$B$3:$M$3</c15:sqref>
                        </c15:formulaRef>
                      </c:ext>
                    </c:extLst>
                    <c:numCache>
                      <c:formatCode>General</c:formatCode>
                      <c:ptCount val="12"/>
                      <c:pt idx="0">
                        <c:v>68100</c:v>
                      </c:pt>
                      <c:pt idx="1">
                        <c:v>27700</c:v>
                      </c:pt>
                      <c:pt idx="2">
                        <c:v>63300</c:v>
                      </c:pt>
                      <c:pt idx="3">
                        <c:v>70500</c:v>
                      </c:pt>
                      <c:pt idx="4">
                        <c:v>59100</c:v>
                      </c:pt>
                      <c:pt idx="5">
                        <c:v>67100</c:v>
                      </c:pt>
                      <c:pt idx="6">
                        <c:v>64700</c:v>
                      </c:pt>
                      <c:pt idx="7">
                        <c:v>58400</c:v>
                      </c:pt>
                      <c:pt idx="8">
                        <c:v>72300</c:v>
                      </c:pt>
                      <c:pt idx="9">
                        <c:v>59200</c:v>
                      </c:pt>
                      <c:pt idx="10">
                        <c:v>72100</c:v>
                      </c:pt>
                      <c:pt idx="11">
                        <c:v>77400</c:v>
                      </c:pt>
                    </c:numCache>
                  </c:numRef>
                </c:val>
                <c:extLst xmlns:c15="http://schemas.microsoft.com/office/drawing/2012/chart">
                  <c:ext xmlns:c16="http://schemas.microsoft.com/office/drawing/2014/chart" uri="{C3380CC4-5D6E-409C-BE32-E72D297353CC}">
                    <c16:uniqueId val="{00000003-4FFC-4458-BFD6-6F5E02942FAD}"/>
                  </c:ext>
                </c:extLst>
              </c15:ser>
            </c15:filteredBarSeries>
            <c15:filteredBarSeries>
              <c15:ser>
                <c:idx val="2"/>
                <c:order val="2"/>
                <c:tx>
                  <c:strRef>
                    <c:extLs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xmlns:c15="http://schemas.microsoft.com/office/drawing/2012/chart" uri="{02D57815-91ED-43cb-92C2-25804820EDAC}">
                        <c15:formulaRef>
                          <c15:sqref>Sheet1!$B$4:$M$4</c15:sqref>
                        </c15:formulaRef>
                      </c:ext>
                    </c:extLst>
                    <c:numCache>
                      <c:formatCode>General</c:formatCode>
                      <c:ptCount val="12"/>
                      <c:pt idx="0">
                        <c:v>35679</c:v>
                      </c:pt>
                      <c:pt idx="1">
                        <c:v>0</c:v>
                      </c:pt>
                      <c:pt idx="2">
                        <c:v>1749</c:v>
                      </c:pt>
                      <c:pt idx="3">
                        <c:v>36235</c:v>
                      </c:pt>
                      <c:pt idx="4">
                        <c:v>60529</c:v>
                      </c:pt>
                      <c:pt idx="5">
                        <c:v>53768</c:v>
                      </c:pt>
                      <c:pt idx="6">
                        <c:v>56138</c:v>
                      </c:pt>
                      <c:pt idx="7">
                        <c:v>70222</c:v>
                      </c:pt>
                      <c:pt idx="8">
                        <c:v>80605</c:v>
                      </c:pt>
                      <c:pt idx="9">
                        <c:v>73939</c:v>
                      </c:pt>
                      <c:pt idx="10">
                        <c:v>85824</c:v>
                      </c:pt>
                      <c:pt idx="11">
                        <c:v>100500</c:v>
                      </c:pt>
                    </c:numCache>
                  </c:numRef>
                </c:val>
                <c:extLst xmlns:c15="http://schemas.microsoft.com/office/drawing/2012/chart">
                  <c:ext xmlns:c16="http://schemas.microsoft.com/office/drawing/2014/chart" uri="{C3380CC4-5D6E-409C-BE32-E72D297353CC}">
                    <c16:uniqueId val="{00000000-4FFC-4458-BFD6-6F5E02942FAD}"/>
                  </c:ext>
                </c:extLst>
              </c15:ser>
            </c15:filteredBarSeries>
          </c:ext>
        </c:extLst>
      </c:barChart>
      <c:catAx>
        <c:axId val="23096153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3072"/>
        <c:crosses val="autoZero"/>
        <c:auto val="1"/>
        <c:lblAlgn val="ctr"/>
        <c:lblOffset val="100"/>
        <c:noMultiLvlLbl val="0"/>
      </c:catAx>
      <c:valAx>
        <c:axId val="23096307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961536"/>
        <c:crosses val="autoZero"/>
        <c:crossBetween val="between"/>
      </c:valAx>
      <c:spPr>
        <a:noFill/>
        <a:ln w="25400">
          <a:noFill/>
        </a:ln>
        <a:effectLst/>
      </c:spPr>
    </c:plotArea>
    <c:legend>
      <c:legendPos val="r"/>
      <c:layout>
        <c:manualLayout>
          <c:xMode val="edge"/>
          <c:yMode val="edge"/>
          <c:x val="0.32996752181801986"/>
          <c:y val="0.13722207324703606"/>
          <c:w val="9.5865556091969728E-2"/>
          <c:h val="0.12104645860964665"/>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zh-CN"/>
              <a:t>北京新车月度销量同比增长趋势图</a:t>
            </a:r>
          </a:p>
        </c:rich>
      </c:tx>
      <c:layout>
        <c:manualLayout>
          <c:xMode val="edge"/>
          <c:yMode val="edge"/>
          <c:x val="0.23792534484135389"/>
          <c:y val="3.769579872054777E-2"/>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4.9794886711825338E-2"/>
          <c:y val="0.17132103069159699"/>
          <c:w val="0.92853402168111709"/>
          <c:h val="0.67956090542849179"/>
        </c:manualLayout>
      </c:layout>
      <c:lineChart>
        <c:grouping val="standard"/>
        <c:varyColors val="0"/>
        <c:ser>
          <c:idx val="3"/>
          <c:order val="3"/>
          <c:tx>
            <c:strRef>
              <c:f>Sheet1!$A$5</c:f>
              <c:strCache>
                <c:ptCount val="1"/>
                <c:pt idx="0">
                  <c:v>2021年</c:v>
                </c:pt>
              </c:strCache>
            </c:strRef>
          </c:tx>
          <c:spPr>
            <a:ln w="31750" cap="rnd">
              <a:solidFill>
                <a:schemeClr val="accent2">
                  <a:lumMod val="60000"/>
                </a:schemeClr>
              </a:solidFill>
              <a:round/>
            </a:ln>
            <a:effectLst/>
          </c:spPr>
          <c:marker>
            <c:symbol val="circle"/>
            <c:size val="17"/>
            <c:spPr>
              <a:solidFill>
                <a:schemeClr val="accent2">
                  <a:lumMod val="60000"/>
                </a:schemeClr>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0.00%</c:formatCode>
                <c:ptCount val="12"/>
                <c:pt idx="0">
                  <c:v>0.13650000000000001</c:v>
                </c:pt>
                <c:pt idx="1">
                  <c:v>4.0175000000000001</c:v>
                </c:pt>
                <c:pt idx="2">
                  <c:v>1.1467000000000001</c:v>
                </c:pt>
                <c:pt idx="3">
                  <c:v>0.1578</c:v>
                </c:pt>
                <c:pt idx="4">
                  <c:v>-7.8E-2</c:v>
                </c:pt>
                <c:pt idx="5">
                  <c:v>0.27900000000000003</c:v>
                </c:pt>
                <c:pt idx="6">
                  <c:v>0.29349999999999998</c:v>
                </c:pt>
                <c:pt idx="7">
                  <c:v>2.8299999999999999E-2</c:v>
                </c:pt>
                <c:pt idx="8">
                  <c:v>-0.1933</c:v>
                </c:pt>
                <c:pt idx="9">
                  <c:v>-0.25190000000000001</c:v>
                </c:pt>
                <c:pt idx="10">
                  <c:v>-0.29299999999999998</c:v>
                </c:pt>
                <c:pt idx="11">
                  <c:v>-0.27550000000000002</c:v>
                </c:pt>
              </c:numCache>
            </c:numRef>
          </c:val>
          <c:smooth val="0"/>
          <c:extLst>
            <c:ext xmlns:c16="http://schemas.microsoft.com/office/drawing/2014/chart" uri="{C3380CC4-5D6E-409C-BE32-E72D297353CC}">
              <c16:uniqueId val="{00000000-77B9-49E4-9F96-C609E5D562D3}"/>
            </c:ext>
          </c:extLst>
        </c:ser>
        <c:ser>
          <c:idx val="5"/>
          <c:order val="5"/>
          <c:tx>
            <c:strRef>
              <c:f>Sheet1!$A$7</c:f>
              <c:strCache>
                <c:ptCount val="1"/>
                <c:pt idx="0">
                  <c:v>2022年</c:v>
                </c:pt>
              </c:strCache>
            </c:strRef>
          </c:tx>
          <c:spPr>
            <a:ln w="31750" cap="rnd">
              <a:solidFill>
                <a:schemeClr val="accent6">
                  <a:lumMod val="60000"/>
                </a:schemeClr>
              </a:solidFill>
              <a:round/>
            </a:ln>
            <a:effectLst/>
          </c:spPr>
          <c:marker>
            <c:symbol val="circle"/>
            <c:size val="17"/>
            <c:spPr>
              <a:solidFill>
                <a:schemeClr val="accent6">
                  <a:lumMod val="60000"/>
                </a:schemeClr>
              </a:solidFill>
              <a:ln>
                <a:noFill/>
              </a:ln>
              <a:effectLst/>
            </c:spPr>
          </c:marker>
          <c:dLbls>
            <c:dLbl>
              <c:idx val="0"/>
              <c:layout>
                <c:manualLayout>
                  <c:x val="-6.7826977149094497E-2"/>
                  <c:y val="4.6089792325406755E-2"/>
                </c:manualLayout>
              </c:layout>
              <c:spPr>
                <a:noFill/>
                <a:ln>
                  <a:noFill/>
                </a:ln>
                <a:effectLst/>
              </c:spPr>
              <c:txPr>
                <a:bodyPr rot="0" spcFirstLastPara="1" vertOverflow="ellipsis" vert="horz" wrap="square" lIns="38100" tIns="19050" rIns="38100" bIns="19050" anchor="ctr" anchorCtr="1">
                  <a:spAutoFit/>
                </a:bodyPr>
                <a:lstStyle/>
                <a:p>
                  <a:pPr>
                    <a:defRPr sz="800" b="1" i="0" u="none" strike="noStrike" kern="1200" baseline="0">
                      <a:solidFill>
                        <a:schemeClr val="tx1"/>
                      </a:solidFill>
                      <a:latin typeface="+mn-lt"/>
                      <a:ea typeface="+mn-ea"/>
                      <a:cs typeface="+mn-cs"/>
                    </a:defRPr>
                  </a:pPr>
                  <a:endParaRPr lang="zh-CN"/>
                </a:p>
              </c:txPr>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A63-42E9-96A1-DF9CB0890105}"/>
                </c:ext>
              </c:extLst>
            </c:dLbl>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tx1"/>
                    </a:solidFill>
                    <a:latin typeface="+mn-lt"/>
                    <a:ea typeface="+mn-ea"/>
                    <a:cs typeface="+mn-cs"/>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Sheet1!$B$7:$M$7</c:f>
              <c:numCache>
                <c:formatCode>0.00%</c:formatCode>
                <c:ptCount val="12"/>
                <c:pt idx="0">
                  <c:v>-3.3500000000000002E-2</c:v>
                </c:pt>
                <c:pt idx="1">
                  <c:v>4.4600000000000001E-2</c:v>
                </c:pt>
                <c:pt idx="2">
                  <c:v>-0.1714</c:v>
                </c:pt>
                <c:pt idx="3">
                  <c:v>-0.30320000000000003</c:v>
                </c:pt>
              </c:numCache>
            </c:numRef>
          </c:val>
          <c:smooth val="0"/>
          <c:extLst>
            <c:ext xmlns:c16="http://schemas.microsoft.com/office/drawing/2014/chart" uri="{C3380CC4-5D6E-409C-BE32-E72D297353CC}">
              <c16:uniqueId val="{00000001-CA63-42E9-96A1-DF9CB0890105}"/>
            </c:ext>
          </c:extLst>
        </c:ser>
        <c:dLbls>
          <c:dLblPos val="t"/>
          <c:showLegendKey val="0"/>
          <c:showVal val="1"/>
          <c:showCatName val="0"/>
          <c:showSerName val="0"/>
          <c:showPercent val="0"/>
          <c:showBubbleSize val="0"/>
        </c:dLbls>
        <c:marker val="1"/>
        <c:smooth val="0"/>
        <c:axId val="229012608"/>
        <c:axId val="229069184"/>
        <c:extLst>
          <c:ext xmlns:c15="http://schemas.microsoft.com/office/drawing/2012/chart" uri="{02D57815-91ED-43cb-92C2-25804820EDAC}">
            <c15:filteredLineSeries>
              <c15:ser>
                <c:idx val="0"/>
                <c:order val="0"/>
                <c:tx>
                  <c:strRef>
                    <c:extLst>
                      <c:ext uri="{02D57815-91ED-43cb-92C2-25804820EDAC}">
                        <c15:formulaRef>
                          <c15:sqref>Sheet1!$A$2</c15:sqref>
                        </c15:formulaRef>
                      </c:ext>
                    </c:extLst>
                    <c:strCache>
                      <c:ptCount val="1"/>
                      <c:pt idx="0">
                        <c:v>2018年</c:v>
                      </c:pt>
                    </c:strCache>
                  </c:strRef>
                </c:tx>
                <c:spPr>
                  <a:ln w="31750" cap="rnd">
                    <a:solidFill>
                      <a:schemeClr val="accent2"/>
                    </a:solidFill>
                    <a:round/>
                  </a:ln>
                  <a:effectLst/>
                </c:spPr>
                <c:marker>
                  <c:symbol val="circle"/>
                  <c:size val="17"/>
                  <c:spPr>
                    <a:solidFill>
                      <a:schemeClr val="accent2"/>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c:ext uri="{CE6537A1-D6FC-4f65-9D91-7224C49458BB}">
                      <c15:showLeaderLines val="1"/>
                      <c15:leaderLines>
                        <c:spPr>
                          <a:ln w="9525">
                            <a:solidFill>
                              <a:schemeClr val="dk1">
                                <a:lumMod val="50000"/>
                                <a:lumOff val="50000"/>
                              </a:schemeClr>
                            </a:solidFill>
                          </a:ln>
                          <a:effectLst/>
                        </c:spPr>
                      </c15:leaderLines>
                    </c:ext>
                  </c:extLst>
                </c:dLbls>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0.00%</c:formatCode>
                      <c:ptCount val="12"/>
                      <c:pt idx="0">
                        <c:v>1.52E-2</c:v>
                      </c:pt>
                      <c:pt idx="1">
                        <c:v>-0.34510000000000002</c:v>
                      </c:pt>
                      <c:pt idx="2">
                        <c:v>-0.21510000000000001</c:v>
                      </c:pt>
                      <c:pt idx="3">
                        <c:v>-5.1700000000000003E-2</c:v>
                      </c:pt>
                      <c:pt idx="4">
                        <c:v>-5.7599999999999998E-2</c:v>
                      </c:pt>
                      <c:pt idx="5">
                        <c:v>-0.10115</c:v>
                      </c:pt>
                      <c:pt idx="6">
                        <c:v>-0.11600000000000001</c:v>
                      </c:pt>
                      <c:pt idx="7">
                        <c:v>-1.7999999999999999E-2</c:v>
                      </c:pt>
                      <c:pt idx="8">
                        <c:v>-8.1799999999999998E-2</c:v>
                      </c:pt>
                      <c:pt idx="9">
                        <c:v>3.4599999999999999E-2</c:v>
                      </c:pt>
                      <c:pt idx="10">
                        <c:v>-0.14929999999999999</c:v>
                      </c:pt>
                      <c:pt idx="11">
                        <c:v>0.114</c:v>
                      </c:pt>
                    </c:numCache>
                  </c:numRef>
                </c:val>
                <c:smooth val="0"/>
                <c:extLst>
                  <c:ext xmlns:c16="http://schemas.microsoft.com/office/drawing/2014/chart" uri="{C3380CC4-5D6E-409C-BE32-E72D297353CC}">
                    <c16:uniqueId val="{00000002-77B9-49E4-9F96-C609E5D562D3}"/>
                  </c:ext>
                </c:extLst>
              </c15:ser>
            </c15:filteredLineSeries>
            <c15:filteredLine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ln w="31750" cap="rnd">
                    <a:solidFill>
                      <a:schemeClr val="accent4"/>
                    </a:solidFill>
                    <a:round/>
                  </a:ln>
                  <a:effectLst/>
                </c:spPr>
                <c:marker>
                  <c:symbol val="circle"/>
                  <c:size val="17"/>
                  <c:spPr>
                    <a:solidFill>
                      <a:schemeClr val="accent4"/>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0.00%</c:formatCode>
                      <c:ptCount val="12"/>
                      <c:pt idx="0">
                        <c:v>3.61E-2</c:v>
                      </c:pt>
                      <c:pt idx="1">
                        <c:v>-9.3399999999999997E-2</c:v>
                      </c:pt>
                      <c:pt idx="2">
                        <c:v>0.32919999999999999</c:v>
                      </c:pt>
                      <c:pt idx="3">
                        <c:v>0.14660000000000001</c:v>
                      </c:pt>
                      <c:pt idx="4">
                        <c:v>6.4500000000000002E-2</c:v>
                      </c:pt>
                      <c:pt idx="5">
                        <c:v>0.36620000000000003</c:v>
                      </c:pt>
                      <c:pt idx="6">
                        <c:v>-3.7000000000000002E-3</c:v>
                      </c:pt>
                      <c:pt idx="7">
                        <c:v>-4.6399999999999997E-2</c:v>
                      </c:pt>
                      <c:pt idx="8">
                        <c:v>0.19939999999999999</c:v>
                      </c:pt>
                      <c:pt idx="9">
                        <c:v>0.16869999999999999</c:v>
                      </c:pt>
                      <c:pt idx="10">
                        <c:v>0.20430000000000001</c:v>
                      </c:pt>
                      <c:pt idx="11">
                        <c:v>-2.3E-2</c:v>
                      </c:pt>
                    </c:numCache>
                  </c:numRef>
                </c:val>
                <c:smooth val="0"/>
                <c:extLst xmlns:c15="http://schemas.microsoft.com/office/drawing/2012/chart">
                  <c:ext xmlns:c16="http://schemas.microsoft.com/office/drawing/2014/chart" uri="{C3380CC4-5D6E-409C-BE32-E72D297353CC}">
                    <c16:uniqueId val="{00000003-77B9-49E4-9F96-C609E5D562D3}"/>
                  </c:ext>
                </c:extLst>
              </c15:ser>
            </c15:filteredLineSeries>
            <c15:filteredLine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ln w="31750" cap="rnd">
                    <a:solidFill>
                      <a:schemeClr val="accent6"/>
                    </a:solidFill>
                    <a:round/>
                  </a:ln>
                  <a:effectLst/>
                </c:spPr>
                <c:marker>
                  <c:symbol val="circle"/>
                  <c:size val="17"/>
                  <c:spPr>
                    <a:solidFill>
                      <a:schemeClr val="accent6"/>
                    </a:solidFill>
                    <a:ln>
                      <a:noFill/>
                    </a:ln>
                    <a:effectLst/>
                  </c:spPr>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0.00%</c:formatCode>
                      <c:ptCount val="12"/>
                      <c:pt idx="0">
                        <c:v>-9.5200000000000007E-2</c:v>
                      </c:pt>
                      <c:pt idx="1">
                        <c:v>-0.72809999999999997</c:v>
                      </c:pt>
                      <c:pt idx="2">
                        <c:v>-0.5635</c:v>
                      </c:pt>
                      <c:pt idx="3">
                        <c:v>-0.1177</c:v>
                      </c:pt>
                      <c:pt idx="4">
                        <c:v>7.9600000000000004E-2</c:v>
                      </c:pt>
                      <c:pt idx="5">
                        <c:v>-0.2404</c:v>
                      </c:pt>
                      <c:pt idx="6">
                        <c:v>-1.4E-3</c:v>
                      </c:pt>
                      <c:pt idx="7">
                        <c:v>8.2600000000000007E-2</c:v>
                      </c:pt>
                      <c:pt idx="8">
                        <c:v>0.16400000000000001</c:v>
                      </c:pt>
                      <c:pt idx="9">
                        <c:v>0.23080000000000001</c:v>
                      </c:pt>
                      <c:pt idx="10">
                        <c:v>0.1263</c:v>
                      </c:pt>
                      <c:pt idx="11">
                        <c:v>0.15909999999999999</c:v>
                      </c:pt>
                    </c:numCache>
                  </c:numRef>
                </c:val>
                <c:smooth val="0"/>
                <c:extLst xmlns:c15="http://schemas.microsoft.com/office/drawing/2012/chart">
                  <c:ext xmlns:c16="http://schemas.microsoft.com/office/drawing/2014/chart" uri="{C3380CC4-5D6E-409C-BE32-E72D297353CC}">
                    <c16:uniqueId val="{00000004-77B9-49E4-9F96-C609E5D562D3}"/>
                  </c:ext>
                </c:extLst>
              </c15:ser>
            </c15:filteredLineSeries>
            <c15:filteredLineSeries>
              <c15:ser>
                <c:idx val="4"/>
                <c:order val="4"/>
                <c:tx>
                  <c:strRef>
                    <c:extLst xmlns:c15="http://schemas.microsoft.com/office/drawing/2012/chart">
                      <c:ext xmlns:c15="http://schemas.microsoft.com/office/drawing/2012/chart" uri="{02D57815-91ED-43cb-92C2-25804820EDAC}">
                        <c15:formulaRef>
                          <c15:sqref>Sheet1!$A$6</c15:sqref>
                        </c15:formulaRef>
                      </c:ext>
                    </c:extLst>
                    <c:strCache>
                      <c:ptCount val="1"/>
                      <c:pt idx="0">
                        <c:v>2021年累计</c:v>
                      </c:pt>
                    </c:strCache>
                  </c:strRef>
                </c:tx>
                <c:spPr>
                  <a:ln w="31750" cap="rnd">
                    <a:solidFill>
                      <a:schemeClr val="accent4">
                        <a:lumMod val="6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t"/>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Sheet1!$B$6:$M$6</c15:sqref>
                        </c15:formulaRef>
                      </c:ext>
                    </c:extLst>
                    <c:numCache>
                      <c:formatCode>0.00%</c:formatCode>
                      <c:ptCount val="12"/>
                      <c:pt idx="0">
                        <c:v>0.13650000000000001</c:v>
                      </c:pt>
                      <c:pt idx="1">
                        <c:v>0.5615</c:v>
                      </c:pt>
                      <c:pt idx="2">
                        <c:v>0.7671</c:v>
                      </c:pt>
                      <c:pt idx="3">
                        <c:v>0.53500000000000003</c:v>
                      </c:pt>
                      <c:pt idx="4">
                        <c:v>0.34799999999999998</c:v>
                      </c:pt>
                      <c:pt idx="5">
                        <c:v>0.33379999999999999</c:v>
                      </c:pt>
                      <c:pt idx="6">
                        <c:v>0.3271</c:v>
                      </c:pt>
                      <c:pt idx="7">
                        <c:v>0.27810000000000001</c:v>
                      </c:pt>
                      <c:pt idx="8">
                        <c:v>0.19800000000000001</c:v>
                      </c:pt>
                      <c:pt idx="9">
                        <c:v>0.1376</c:v>
                      </c:pt>
                      <c:pt idx="10">
                        <c:v>8.3000000000000004E-2</c:v>
                      </c:pt>
                      <c:pt idx="11">
                        <c:v>3.1600000000000003E-2</c:v>
                      </c:pt>
                    </c:numCache>
                  </c:numRef>
                </c:val>
                <c:smooth val="0"/>
                <c:extLst xmlns:c15="http://schemas.microsoft.com/office/drawing/2012/chart">
                  <c:ext xmlns:c16="http://schemas.microsoft.com/office/drawing/2014/chart" uri="{C3380CC4-5D6E-409C-BE32-E72D297353CC}">
                    <c16:uniqueId val="{00000001-77B9-49E4-9F96-C609E5D562D3}"/>
                  </c:ext>
                </c:extLst>
              </c15:ser>
            </c15:filteredLineSeries>
          </c:ext>
        </c:extLst>
      </c:lineChart>
      <c:catAx>
        <c:axId val="229012608"/>
        <c:scaling>
          <c:orientation val="minMax"/>
        </c:scaling>
        <c:delete val="0"/>
        <c:axPos val="b"/>
        <c:numFmt formatCode="General" sourceLinked="0"/>
        <c:majorTickMark val="none"/>
        <c:minorTickMark val="none"/>
        <c:tickLblPos val="none"/>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229069184"/>
        <c:crosses val="autoZero"/>
        <c:auto val="1"/>
        <c:lblAlgn val="ctr"/>
        <c:lblOffset val="100"/>
        <c:noMultiLvlLbl val="0"/>
      </c:catAx>
      <c:valAx>
        <c:axId val="229069184"/>
        <c:scaling>
          <c:orientation val="minMax"/>
          <c:max val="2"/>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000" b="1" i="0" u="none" strike="noStrike" kern="1200" baseline="0">
                <a:solidFill>
                  <a:schemeClr val="dk1">
                    <a:lumMod val="75000"/>
                    <a:lumOff val="25000"/>
                  </a:schemeClr>
                </a:solidFill>
                <a:latin typeface="+mn-lt"/>
                <a:ea typeface="+mn-ea"/>
                <a:cs typeface="+mn-cs"/>
              </a:defRPr>
            </a:pPr>
            <a:endParaRPr lang="zh-CN"/>
          </a:p>
        </c:txPr>
        <c:crossAx val="229012608"/>
        <c:crosses val="autoZero"/>
        <c:crossBetween val="between"/>
      </c:valAx>
      <c:spPr>
        <a:noFill/>
        <a:ln>
          <a:noFill/>
        </a:ln>
        <a:effectLst/>
      </c:spPr>
    </c:plotArea>
    <c:legend>
      <c:legendPos val="b"/>
      <c:layout>
        <c:manualLayout>
          <c:xMode val="edge"/>
          <c:yMode val="edge"/>
          <c:x val="0.41537860218855271"/>
          <c:y val="0.17054995583782406"/>
          <c:w val="0.27888333599521337"/>
          <c:h val="5.6686170390946561E-2"/>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dirty="0"/>
              <a:t>2022</a:t>
            </a:r>
            <a:r>
              <a:rPr lang="zh-CN" altLang="en-US" dirty="0"/>
              <a:t>年</a:t>
            </a:r>
            <a:r>
              <a:rPr lang="en-US" altLang="zh-CN" dirty="0"/>
              <a:t>4</a:t>
            </a:r>
            <a:r>
              <a:rPr lang="zh-CN" altLang="en-US" dirty="0"/>
              <a:t>月北京国产乘用车品牌销售排行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别克</c:v>
                </c:pt>
                <c:pt idx="1">
                  <c:v>传祺</c:v>
                </c:pt>
                <c:pt idx="2">
                  <c:v>日产</c:v>
                </c:pt>
                <c:pt idx="3">
                  <c:v>宝马</c:v>
                </c:pt>
                <c:pt idx="4">
                  <c:v>奔驰</c:v>
                </c:pt>
                <c:pt idx="5">
                  <c:v>北汽新能源</c:v>
                </c:pt>
                <c:pt idx="6">
                  <c:v>比亚迪</c:v>
                </c:pt>
                <c:pt idx="7">
                  <c:v>本田</c:v>
                </c:pt>
                <c:pt idx="8">
                  <c:v>丰田</c:v>
                </c:pt>
                <c:pt idx="9">
                  <c:v>大众</c:v>
                </c:pt>
              </c:strCache>
            </c:strRef>
          </c:cat>
          <c:val>
            <c:numRef>
              <c:f>Sheet1!$B$2:$B$11</c:f>
              <c:numCache>
                <c:formatCode>General</c:formatCode>
                <c:ptCount val="10"/>
                <c:pt idx="0">
                  <c:v>1258</c:v>
                </c:pt>
                <c:pt idx="1">
                  <c:v>1259</c:v>
                </c:pt>
                <c:pt idx="2">
                  <c:v>1330</c:v>
                </c:pt>
                <c:pt idx="3">
                  <c:v>1490</c:v>
                </c:pt>
                <c:pt idx="4">
                  <c:v>1994</c:v>
                </c:pt>
                <c:pt idx="5">
                  <c:v>2011</c:v>
                </c:pt>
                <c:pt idx="6">
                  <c:v>2434</c:v>
                </c:pt>
                <c:pt idx="7">
                  <c:v>2454</c:v>
                </c:pt>
                <c:pt idx="8">
                  <c:v>3205</c:v>
                </c:pt>
                <c:pt idx="9">
                  <c:v>3918</c:v>
                </c:pt>
              </c:numCache>
            </c:numRef>
          </c:val>
          <c:extLst>
            <c:ext xmlns:c16="http://schemas.microsoft.com/office/drawing/2014/chart" uri="{C3380CC4-5D6E-409C-BE32-E72D297353CC}">
              <c16:uniqueId val="{00000000-320F-4091-AAF5-A5836EA72407}"/>
            </c:ext>
          </c:extLst>
        </c:ser>
        <c:dLbls>
          <c:showLegendKey val="0"/>
          <c:showVal val="0"/>
          <c:showCatName val="0"/>
          <c:showSerName val="0"/>
          <c:showPercent val="0"/>
          <c:showBubbleSize val="0"/>
        </c:dLbls>
        <c:gapWidth val="182"/>
        <c:axId val="1403869471"/>
        <c:axId val="1403870303"/>
      </c:barChart>
      <c:catAx>
        <c:axId val="140386947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0303"/>
        <c:crosses val="autoZero"/>
        <c:auto val="1"/>
        <c:lblAlgn val="ctr"/>
        <c:lblOffset val="100"/>
        <c:noMultiLvlLbl val="0"/>
      </c:catAx>
      <c:valAx>
        <c:axId val="1403870303"/>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69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65000"/>
                    <a:lumOff val="35000"/>
                  </a:schemeClr>
                </a:solidFill>
                <a:latin typeface="+mn-lt"/>
                <a:ea typeface="+mn-ea"/>
                <a:cs typeface="+mn-cs"/>
              </a:defRPr>
            </a:pPr>
            <a:r>
              <a:rPr lang="en-US" dirty="0"/>
              <a:t>2022</a:t>
            </a:r>
            <a:r>
              <a:rPr lang="zh-CN" dirty="0"/>
              <a:t>年</a:t>
            </a:r>
            <a:r>
              <a:rPr lang="en-US" altLang="zh-CN" dirty="0"/>
              <a:t>4</a:t>
            </a:r>
            <a:r>
              <a:rPr lang="zh-CN" altLang="en-US" dirty="0"/>
              <a:t>月份</a:t>
            </a:r>
            <a:r>
              <a:rPr lang="zh-CN" dirty="0"/>
              <a:t>北京</a:t>
            </a:r>
            <a:r>
              <a:rPr lang="zh-CN" altLang="en-US" dirty="0"/>
              <a:t>国产</a:t>
            </a:r>
            <a:r>
              <a:rPr lang="zh-CN" dirty="0"/>
              <a:t>乘用车</a:t>
            </a:r>
            <a:r>
              <a:rPr lang="zh-CN" altLang="en-US" dirty="0"/>
              <a:t>国别</a:t>
            </a:r>
            <a:r>
              <a:rPr lang="zh-CN" dirty="0"/>
              <a:t>销售</a:t>
            </a:r>
            <a:r>
              <a:rPr lang="zh-CN" altLang="en-US" dirty="0"/>
              <a:t>占比</a:t>
            </a:r>
            <a:endParaRPr lang="zh-CN" dirty="0"/>
          </a:p>
        </c:rich>
      </c:tx>
      <c:layout>
        <c:manualLayout>
          <c:xMode val="edge"/>
          <c:yMode val="edge"/>
          <c:x val="0.25010515882021123"/>
          <c:y val="1.7807113110421928E-2"/>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65000"/>
                  <a:lumOff val="35000"/>
                </a:schemeClr>
              </a:solidFill>
              <a:latin typeface="+mn-lt"/>
              <a:ea typeface="+mn-ea"/>
              <a:cs typeface="+mn-cs"/>
            </a:defRPr>
          </a:pPr>
          <a:endParaRPr lang="zh-CN"/>
        </a:p>
      </c:txPr>
    </c:title>
    <c:autoTitleDeleted val="0"/>
    <c:plotArea>
      <c:layout/>
      <c:pieChart>
        <c:varyColors val="1"/>
        <c:ser>
          <c:idx val="0"/>
          <c:order val="0"/>
          <c:tx>
            <c:strRef>
              <c:f>Sheet1!$B$1</c:f>
              <c:strCache>
                <c:ptCount val="1"/>
                <c:pt idx="0">
                  <c:v>销量</c:v>
                </c:pt>
              </c:strCache>
            </c:strRef>
          </c:tx>
          <c:dPt>
            <c:idx val="0"/>
            <c:bubble3D val="0"/>
            <c:spPr>
              <a:solidFill>
                <a:srgbClr val="000000"/>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6-9758-4E11-BD3F-B8A582B6A52B}"/>
              </c:ext>
            </c:extLst>
          </c:dPt>
          <c:dPt>
            <c:idx val="1"/>
            <c:bubble3D val="0"/>
            <c:spPr>
              <a:solidFill>
                <a:srgbClr val="00B050"/>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2-9758-4E11-BD3F-B8A582B6A52B}"/>
              </c:ext>
            </c:extLst>
          </c:dPt>
          <c:dPt>
            <c:idx val="2"/>
            <c:bubble3D val="0"/>
            <c:spPr>
              <a:solidFill>
                <a:srgbClr val="FFC000"/>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3-9758-4E11-BD3F-B8A582B6A52B}"/>
              </c:ext>
            </c:extLst>
          </c:dPt>
          <c:dPt>
            <c:idx val="3"/>
            <c:bubble3D val="0"/>
            <c:spPr>
              <a:solidFill>
                <a:srgbClr val="00B0F0"/>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0-9758-4E11-BD3F-B8A582B6A52B}"/>
              </c:ext>
            </c:extLst>
          </c:dPt>
          <c:dPt>
            <c:idx val="4"/>
            <c:bubble3D val="0"/>
            <c:spPr>
              <a:solidFill>
                <a:srgbClr val="C00000"/>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7-9758-4E11-BD3F-B8A582B6A52B}"/>
              </c:ext>
            </c:extLst>
          </c:dPt>
          <c:dPt>
            <c:idx val="5"/>
            <c:bubble3D val="0"/>
            <c:spPr>
              <a:solidFill>
                <a:schemeClr val="accent6"/>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5-9758-4E11-BD3F-B8A582B6A52B}"/>
              </c:ext>
            </c:extLst>
          </c:dPt>
          <c:dPt>
            <c:idx val="6"/>
            <c:bubble3D val="0"/>
            <c:spPr>
              <a:solidFill>
                <a:schemeClr val="accent1">
                  <a:lumMod val="60000"/>
                </a:schemeClr>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4-9758-4E11-BD3F-B8A582B6A52B}"/>
              </c:ext>
            </c:extLst>
          </c:dPt>
          <c:dPt>
            <c:idx val="7"/>
            <c:bubble3D val="0"/>
            <c:spPr>
              <a:solidFill>
                <a:srgbClr val="FF0000"/>
              </a:solidFill>
              <a:ln>
                <a:noFill/>
              </a:ln>
              <a:effectLst>
                <a:outerShdw blurRad="317500" algn="ctr" rotWithShape="0">
                  <a:prstClr val="black">
                    <a:alpha val="25000"/>
                  </a:prstClr>
                </a:outerShdw>
              </a:effectLst>
            </c:spPr>
            <c:extLst>
              <c:ext xmlns:c16="http://schemas.microsoft.com/office/drawing/2014/chart" uri="{C3380CC4-5D6E-409C-BE32-E72D297353CC}">
                <c16:uniqueId val="{00000001-9758-4E11-BD3F-B8A582B6A52B}"/>
              </c:ext>
            </c:extLst>
          </c:dPt>
          <c:dLbls>
            <c:dLbl>
              <c:idx val="1"/>
              <c:layout>
                <c:manualLayout>
                  <c:x val="1.6209553364758059E-2"/>
                  <c:y val="-8.5563278648069646E-2"/>
                </c:manualLayout>
              </c:layout>
              <c:dLblPos val="bestFit"/>
              <c:showLegendKey val="1"/>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9758-4E11-BD3F-B8A582B6A52B}"/>
                </c:ext>
              </c:extLst>
            </c:dLbl>
            <c:dLbl>
              <c:idx val="2"/>
              <c:layout>
                <c:manualLayout>
                  <c:x val="1.8031698393967489E-2"/>
                  <c:y val="3.790371219218382E-3"/>
                </c:manualLayout>
              </c:layout>
              <c:dLblPos val="bestFit"/>
              <c:showLegendKey val="1"/>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9758-4E11-BD3F-B8A582B6A52B}"/>
                </c:ext>
              </c:extLst>
            </c:dLbl>
            <c:dLbl>
              <c:idx val="5"/>
              <c:layout>
                <c:manualLayout>
                  <c:x val="-2.140964689329642E-3"/>
                  <c:y val="2.1865692703710669E-2"/>
                </c:manualLayout>
              </c:layout>
              <c:dLblPos val="bestFit"/>
              <c:showLegendKey val="1"/>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9758-4E11-BD3F-B8A582B6A52B}"/>
                </c:ext>
              </c:extLst>
            </c:dLbl>
            <c:dLbl>
              <c:idx val="6"/>
              <c:layout>
                <c:manualLayout>
                  <c:x val="-1.5940273842483029E-2"/>
                  <c:y val="-8.1518119488733637E-2"/>
                </c:manualLayout>
              </c:layout>
              <c:dLblPos val="bestFit"/>
              <c:showLegendKey val="1"/>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4-9758-4E11-BD3F-B8A582B6A52B}"/>
                </c:ext>
              </c:extLst>
            </c:dLbl>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lt1"/>
                    </a:solidFill>
                    <a:latin typeface="+mn-lt"/>
                    <a:ea typeface="+mn-ea"/>
                    <a:cs typeface="+mn-cs"/>
                  </a:defRPr>
                </a:pPr>
                <a:endParaRPr lang="zh-CN"/>
              </a:p>
            </c:txPr>
            <c:dLblPos val="inEnd"/>
            <c:showLegendKey val="1"/>
            <c:showVal val="0"/>
            <c:showCatName val="1"/>
            <c:showSerName val="0"/>
            <c:showPercent val="1"/>
            <c:showBubbleSize val="0"/>
            <c:showLeaderLines val="1"/>
            <c:leaderLines>
              <c:spPr>
                <a:ln w="9525" cap="flat" cmpd="sng" algn="ctr">
                  <a:solidFill>
                    <a:schemeClr val="dk1">
                      <a:lumMod val="35000"/>
                      <a:lumOff val="65000"/>
                    </a:schemeClr>
                  </a:solidFill>
                  <a:round/>
                </a:ln>
                <a:effectLst/>
              </c:spPr>
            </c:leaderLines>
            <c:extLst>
              <c:ext xmlns:c15="http://schemas.microsoft.com/office/drawing/2012/chart" uri="{CE6537A1-D6FC-4f65-9D91-7224C49458BB}"/>
            </c:extLst>
          </c:dLbls>
          <c:cat>
            <c:strRef>
              <c:f>Sheet1!$A$2:$A$9</c:f>
              <c:strCache>
                <c:ptCount val="8"/>
                <c:pt idx="0">
                  <c:v>德国</c:v>
                </c:pt>
                <c:pt idx="1">
                  <c:v>法国</c:v>
                </c:pt>
                <c:pt idx="2">
                  <c:v>韩国</c:v>
                </c:pt>
                <c:pt idx="3">
                  <c:v>美国</c:v>
                </c:pt>
                <c:pt idx="4">
                  <c:v>日本</c:v>
                </c:pt>
                <c:pt idx="5">
                  <c:v>瑞典</c:v>
                </c:pt>
                <c:pt idx="6">
                  <c:v>英国</c:v>
                </c:pt>
                <c:pt idx="7">
                  <c:v>中国</c:v>
                </c:pt>
              </c:strCache>
            </c:strRef>
          </c:cat>
          <c:val>
            <c:numRef>
              <c:f>Sheet1!$B$2:$B$9</c:f>
              <c:numCache>
                <c:formatCode>General</c:formatCode>
                <c:ptCount val="8"/>
                <c:pt idx="0">
                  <c:v>8541</c:v>
                </c:pt>
                <c:pt idx="1">
                  <c:v>125</c:v>
                </c:pt>
                <c:pt idx="2">
                  <c:v>632</c:v>
                </c:pt>
                <c:pt idx="3">
                  <c:v>2858</c:v>
                </c:pt>
                <c:pt idx="4">
                  <c:v>7212</c:v>
                </c:pt>
                <c:pt idx="5">
                  <c:v>375</c:v>
                </c:pt>
                <c:pt idx="6">
                  <c:v>177</c:v>
                </c:pt>
                <c:pt idx="7">
                  <c:v>12216</c:v>
                </c:pt>
              </c:numCache>
            </c:numRef>
          </c:val>
          <c:extLst>
            <c:ext xmlns:c16="http://schemas.microsoft.com/office/drawing/2014/chart" uri="{C3380CC4-5D6E-409C-BE32-E72D297353CC}">
              <c16:uniqueId val="{00000000-320F-4091-AAF5-A5836EA72407}"/>
            </c:ext>
          </c:extLst>
        </c:ser>
        <c:dLbls>
          <c:dLblPos val="inEnd"/>
          <c:showLegendKey val="0"/>
          <c:showVal val="0"/>
          <c:showCatName val="1"/>
          <c:showSerName val="0"/>
          <c:showPercent val="0"/>
          <c:showBubbleSize val="0"/>
          <c:showLeaderLines val="1"/>
        </c:dLbls>
        <c:firstSliceAng val="0"/>
      </c:pieChart>
      <c:spPr>
        <a:noFill/>
        <a:ln>
          <a:noFill/>
        </a:ln>
        <a:effectLst/>
      </c:spPr>
    </c:plotArea>
    <c:legend>
      <c:legendPos val="b"/>
      <c:overlay val="0"/>
      <c:spPr>
        <a:solidFill>
          <a:schemeClr val="lt1">
            <a:alpha val="78000"/>
          </a:schemeClr>
        </a:solid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rgbClr val="92D050"/>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北京进口车月度销量趋势图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manualLayout>
          <c:layoutTarget val="inner"/>
          <c:xMode val="edge"/>
          <c:yMode val="edge"/>
          <c:x val="0.12229922018235576"/>
          <c:y val="0.18370493162038995"/>
          <c:w val="0.85602969867149137"/>
          <c:h val="0.60955445584781776"/>
        </c:manualLayout>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5036</c:v>
                </c:pt>
                <c:pt idx="1">
                  <c:v>3138</c:v>
                </c:pt>
                <c:pt idx="2">
                  <c:v>5538</c:v>
                </c:pt>
                <c:pt idx="3">
                  <c:v>5246</c:v>
                </c:pt>
                <c:pt idx="4">
                  <c:v>4951</c:v>
                </c:pt>
                <c:pt idx="5">
                  <c:v>5853</c:v>
                </c:pt>
                <c:pt idx="6">
                  <c:v>5970</c:v>
                </c:pt>
                <c:pt idx="7">
                  <c:v>5211</c:v>
                </c:pt>
                <c:pt idx="8">
                  <c:v>4878</c:v>
                </c:pt>
                <c:pt idx="9">
                  <c:v>3761</c:v>
                </c:pt>
                <c:pt idx="10">
                  <c:v>3767</c:v>
                </c:pt>
                <c:pt idx="11">
                  <c:v>4911</c:v>
                </c:pt>
              </c:numCache>
            </c:numRef>
          </c:val>
          <c:extLst>
            <c:ext xmlns:c16="http://schemas.microsoft.com/office/drawing/2014/chart" uri="{C3380CC4-5D6E-409C-BE32-E72D297353CC}">
              <c16:uniqueId val="{00000001-0F75-4EE8-B86A-57CBA0B241A2}"/>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4414</c:v>
                </c:pt>
                <c:pt idx="1">
                  <c:v>2521</c:v>
                </c:pt>
                <c:pt idx="2">
                  <c:v>4045</c:v>
                </c:pt>
                <c:pt idx="3">
                  <c:v>3763</c:v>
                </c:pt>
              </c:numCache>
            </c:numRef>
          </c:val>
          <c:extLst>
            <c:ext xmlns:c16="http://schemas.microsoft.com/office/drawing/2014/chart" uri="{C3380CC4-5D6E-409C-BE32-E72D297353CC}">
              <c16:uniqueId val="{00000001-D36A-42E6-B98F-9E116902DB41}"/>
            </c:ext>
          </c:extLst>
        </c:ser>
        <c:dLbls>
          <c:showLegendKey val="0"/>
          <c:showVal val="0"/>
          <c:showCatName val="0"/>
          <c:showSerName val="0"/>
          <c:showPercent val="0"/>
          <c:showBubbleSize val="0"/>
        </c:dLbls>
        <c:gapWidth val="150"/>
        <c:axId val="230097664"/>
        <c:axId val="230099200"/>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8800</c:v>
                      </c:pt>
                      <c:pt idx="1">
                        <c:v>3600</c:v>
                      </c:pt>
                      <c:pt idx="2">
                        <c:v>6500</c:v>
                      </c:pt>
                      <c:pt idx="3">
                        <c:v>5500</c:v>
                      </c:pt>
                      <c:pt idx="4">
                        <c:v>5200</c:v>
                      </c:pt>
                      <c:pt idx="5">
                        <c:v>5700</c:v>
                      </c:pt>
                      <c:pt idx="6">
                        <c:v>5900</c:v>
                      </c:pt>
                      <c:pt idx="7">
                        <c:v>7000</c:v>
                      </c:pt>
                      <c:pt idx="8">
                        <c:v>6600</c:v>
                      </c:pt>
                      <c:pt idx="9">
                        <c:v>5300</c:v>
                      </c:pt>
                      <c:pt idx="10">
                        <c:v>6100</c:v>
                      </c:pt>
                      <c:pt idx="11">
                        <c:v>6900</c:v>
                      </c:pt>
                    </c:numCache>
                  </c:numRef>
                </c:val>
                <c:extLst>
                  <c:ext xmlns:c16="http://schemas.microsoft.com/office/drawing/2014/chart" uri="{C3380CC4-5D6E-409C-BE32-E72D297353CC}">
                    <c16:uniqueId val="{00000002-0F75-4EE8-B86A-57CBA0B241A2}"/>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6529</c:v>
                      </c:pt>
                      <c:pt idx="1">
                        <c:v>2545</c:v>
                      </c:pt>
                      <c:pt idx="2">
                        <c:v>7263</c:v>
                      </c:pt>
                      <c:pt idx="3">
                        <c:v>5985</c:v>
                      </c:pt>
                      <c:pt idx="4">
                        <c:v>6271</c:v>
                      </c:pt>
                      <c:pt idx="5">
                        <c:v>7956</c:v>
                      </c:pt>
                      <c:pt idx="6">
                        <c:v>6311</c:v>
                      </c:pt>
                      <c:pt idx="7">
                        <c:v>6531</c:v>
                      </c:pt>
                      <c:pt idx="8">
                        <c:v>7745</c:v>
                      </c:pt>
                      <c:pt idx="9">
                        <c:v>5146</c:v>
                      </c:pt>
                      <c:pt idx="10">
                        <c:v>7351</c:v>
                      </c:pt>
                      <c:pt idx="11">
                        <c:v>9133</c:v>
                      </c:pt>
                    </c:numCache>
                  </c:numRef>
                </c:val>
                <c:extLst xmlns:c15="http://schemas.microsoft.com/office/drawing/2012/chart">
                  <c:ext xmlns:c16="http://schemas.microsoft.com/office/drawing/2014/chart" uri="{C3380CC4-5D6E-409C-BE32-E72D297353CC}">
                    <c16:uniqueId val="{00000003-0F75-4EE8-B86A-57CBA0B241A2}"/>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5291</c:v>
                      </c:pt>
                      <c:pt idx="1">
                        <c:v>534</c:v>
                      </c:pt>
                      <c:pt idx="2">
                        <c:v>2646</c:v>
                      </c:pt>
                      <c:pt idx="3">
                        <c:v>4920</c:v>
                      </c:pt>
                      <c:pt idx="4">
                        <c:v>5225</c:v>
                      </c:pt>
                      <c:pt idx="5">
                        <c:v>4877</c:v>
                      </c:pt>
                      <c:pt idx="6">
                        <c:v>4523</c:v>
                      </c:pt>
                      <c:pt idx="7">
                        <c:v>4853</c:v>
                      </c:pt>
                      <c:pt idx="8">
                        <c:v>6362</c:v>
                      </c:pt>
                      <c:pt idx="9">
                        <c:v>5099</c:v>
                      </c:pt>
                      <c:pt idx="10">
                        <c:v>5935</c:v>
                      </c:pt>
                      <c:pt idx="11">
                        <c:v>7747</c:v>
                      </c:pt>
                    </c:numCache>
                  </c:numRef>
                </c:val>
                <c:extLst xmlns:c15="http://schemas.microsoft.com/office/drawing/2012/chart">
                  <c:ext xmlns:c16="http://schemas.microsoft.com/office/drawing/2014/chart" uri="{C3380CC4-5D6E-409C-BE32-E72D297353CC}">
                    <c16:uniqueId val="{00000000-0F75-4EE8-B86A-57CBA0B241A2}"/>
                  </c:ext>
                </c:extLst>
              </c15:ser>
            </c15:filteredBarSeries>
          </c:ext>
        </c:extLst>
      </c:barChart>
      <c:catAx>
        <c:axId val="230097664"/>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9200"/>
        <c:crosses val="autoZero"/>
        <c:auto val="1"/>
        <c:lblAlgn val="ctr"/>
        <c:lblOffset val="100"/>
        <c:noMultiLvlLbl val="0"/>
      </c:catAx>
      <c:valAx>
        <c:axId val="230099200"/>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097664"/>
        <c:crosses val="autoZero"/>
        <c:crossBetween val="between"/>
      </c:valAx>
      <c:spPr>
        <a:noFill/>
        <a:ln>
          <a:noFill/>
        </a:ln>
        <a:effectLst/>
      </c:spPr>
    </c:plotArea>
    <c:legend>
      <c:legendPos val="b"/>
      <c:layout>
        <c:manualLayout>
          <c:xMode val="edge"/>
          <c:yMode val="edge"/>
          <c:x val="0.34315919997118105"/>
          <c:y val="0.13691263824220115"/>
          <c:w val="0.20967043906520555"/>
          <c:h val="4.8751738719764882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sz="2000" b="1" dirty="0"/>
              <a:t>销售进口车北京市场占有率</a:t>
            </a:r>
            <a:endParaRPr lang="en-US" altLang="zh-CN" sz="2000" b="1" dirty="0"/>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Sheet1!$A$2:$A$17</c:f>
              <c:strCache>
                <c:ptCount val="16"/>
                <c:pt idx="0">
                  <c:v>2021年1月</c:v>
                </c:pt>
                <c:pt idx="1">
                  <c:v>2021年2月</c:v>
                </c:pt>
                <c:pt idx="2">
                  <c:v>3月</c:v>
                </c:pt>
                <c:pt idx="3">
                  <c:v>4月</c:v>
                </c:pt>
                <c:pt idx="4">
                  <c:v>5月</c:v>
                </c:pt>
                <c:pt idx="5">
                  <c:v>6月</c:v>
                </c:pt>
                <c:pt idx="6">
                  <c:v>7月</c:v>
                </c:pt>
                <c:pt idx="7">
                  <c:v>8月</c:v>
                </c:pt>
                <c:pt idx="8">
                  <c:v>9月</c:v>
                </c:pt>
                <c:pt idx="9">
                  <c:v>10月</c:v>
                </c:pt>
                <c:pt idx="10">
                  <c:v>11月</c:v>
                </c:pt>
                <c:pt idx="11">
                  <c:v>12月</c:v>
                </c:pt>
                <c:pt idx="12">
                  <c:v>2022年1月</c:v>
                </c:pt>
                <c:pt idx="13">
                  <c:v>2月</c:v>
                </c:pt>
                <c:pt idx="14">
                  <c:v>3月</c:v>
                </c:pt>
                <c:pt idx="15">
                  <c:v>4月</c:v>
                </c:pt>
              </c:strCache>
            </c:strRef>
          </c:cat>
          <c:val>
            <c:numRef>
              <c:f>Sheet1!$B$2:$B$17</c:f>
              <c:numCache>
                <c:formatCode>0.00%</c:formatCode>
                <c:ptCount val="16"/>
                <c:pt idx="0">
                  <c:v>9.35E-2</c:v>
                </c:pt>
                <c:pt idx="1">
                  <c:v>0.10730000000000001</c:v>
                </c:pt>
                <c:pt idx="2">
                  <c:v>8.9499999999999996E-2</c:v>
                </c:pt>
                <c:pt idx="3">
                  <c:v>8.9800000000000005E-2</c:v>
                </c:pt>
                <c:pt idx="4">
                  <c:v>9.2299999999999993E-2</c:v>
                </c:pt>
                <c:pt idx="5">
                  <c:v>9.2299999999999993E-2</c:v>
                </c:pt>
                <c:pt idx="6">
                  <c:v>9.6600000000000005E-2</c:v>
                </c:pt>
                <c:pt idx="7">
                  <c:v>8.9700000000000002E-2</c:v>
                </c:pt>
                <c:pt idx="8">
                  <c:v>8.5800000000000001E-2</c:v>
                </c:pt>
                <c:pt idx="9">
                  <c:v>7.8E-2</c:v>
                </c:pt>
                <c:pt idx="10">
                  <c:v>7.6600000000000001E-2</c:v>
                </c:pt>
                <c:pt idx="11">
                  <c:v>7.3800000000000004E-2</c:v>
                </c:pt>
                <c:pt idx="12">
                  <c:v>8.48E-2</c:v>
                </c:pt>
                <c:pt idx="13">
                  <c:v>8.2400000000000001E-2</c:v>
                </c:pt>
                <c:pt idx="14">
                  <c:v>7.8899999999999998E-2</c:v>
                </c:pt>
                <c:pt idx="15">
                  <c:v>9.2399999999999996E-2</c:v>
                </c:pt>
              </c:numCache>
            </c:numRef>
          </c:val>
          <c:smooth val="0"/>
          <c:extLst>
            <c:ext xmlns:c16="http://schemas.microsoft.com/office/drawing/2014/chart" uri="{C3380CC4-5D6E-409C-BE32-E72D297353CC}">
              <c16:uniqueId val="{00000000-A927-4DEE-BA2C-CF5B339E8157}"/>
            </c:ext>
          </c:extLst>
        </c:ser>
        <c:dLbls>
          <c:showLegendKey val="0"/>
          <c:showVal val="0"/>
          <c:showCatName val="0"/>
          <c:showSerName val="0"/>
          <c:showPercent val="0"/>
          <c:showBubbleSize val="0"/>
        </c:dLbls>
        <c:dropLines>
          <c:spPr>
            <a:ln w="9525" cap="flat" cmpd="sng" algn="ctr">
              <a:solidFill>
                <a:schemeClr val="tx1">
                  <a:lumMod val="35000"/>
                  <a:lumOff val="65000"/>
                </a:schemeClr>
              </a:solidFill>
              <a:round/>
            </a:ln>
            <a:effectLst/>
          </c:spPr>
        </c:dropLines>
        <c:smooth val="0"/>
        <c:axId val="1403879455"/>
        <c:axId val="1403877791"/>
      </c:lineChart>
      <c:catAx>
        <c:axId val="1403879455"/>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7791"/>
        <c:crosses val="autoZero"/>
        <c:auto val="1"/>
        <c:lblAlgn val="ctr"/>
        <c:lblOffset val="100"/>
        <c:noMultiLvlLbl val="0"/>
      </c:catAx>
      <c:valAx>
        <c:axId val="1403877791"/>
        <c:scaling>
          <c:orientation val="minMax"/>
        </c:scaling>
        <c:delete val="0"/>
        <c:axPos val="l"/>
        <c:majorGridlines>
          <c:spPr>
            <a:ln w="9525" cap="flat" cmpd="sng" algn="ctr">
              <a:solidFill>
                <a:schemeClr val="tx1">
                  <a:lumMod val="15000"/>
                  <a:lumOff val="85000"/>
                </a:schemeClr>
              </a:solidFill>
              <a:round/>
            </a:ln>
            <a:effectLst/>
          </c:spPr>
        </c:majorGridlines>
        <c:numFmt formatCode="0.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38794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r>
              <a:rPr lang="en-US" sz="2400" b="1" dirty="0"/>
              <a:t>2022</a:t>
            </a:r>
            <a:r>
              <a:rPr lang="zh-CN" sz="2400" b="1" dirty="0"/>
              <a:t>年</a:t>
            </a:r>
            <a:r>
              <a:rPr lang="en-US" altLang="zh-CN" sz="2400" b="1" dirty="0"/>
              <a:t>4</a:t>
            </a:r>
            <a:r>
              <a:rPr lang="zh-CN" altLang="en-US" sz="2400" b="1" dirty="0"/>
              <a:t>月份</a:t>
            </a:r>
            <a:r>
              <a:rPr lang="zh-CN" sz="2400" b="1" dirty="0"/>
              <a:t>北京进口车销量排行</a:t>
            </a:r>
          </a:p>
        </c:rich>
      </c:tx>
      <c:layout>
        <c:manualLayout>
          <c:xMode val="edge"/>
          <c:yMode val="edge"/>
          <c:x val="0.27014837598425195"/>
          <c:y val="4.2187497404804541E-2"/>
        </c:manualLayout>
      </c:layout>
      <c:overlay val="0"/>
      <c:spPr>
        <a:noFill/>
        <a:ln>
          <a:noFill/>
        </a:ln>
        <a:effectLst/>
      </c:spPr>
      <c:txPr>
        <a:bodyPr rot="0" spcFirstLastPara="1" vertOverflow="ellipsis" vert="horz" wrap="square" anchor="ctr" anchorCtr="1"/>
        <a:lstStyle/>
        <a:p>
          <a:pPr>
            <a:defRPr sz="2400" b="1"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吉普</c:v>
                </c:pt>
                <c:pt idx="1">
                  <c:v>沃尔沃</c:v>
                </c:pt>
                <c:pt idx="2">
                  <c:v>丰田</c:v>
                </c:pt>
                <c:pt idx="3">
                  <c:v>路虎</c:v>
                </c:pt>
                <c:pt idx="4">
                  <c:v>迷你</c:v>
                </c:pt>
                <c:pt idx="5">
                  <c:v>奥迪</c:v>
                </c:pt>
                <c:pt idx="6">
                  <c:v>雷克萨斯</c:v>
                </c:pt>
                <c:pt idx="7">
                  <c:v>保时捷</c:v>
                </c:pt>
                <c:pt idx="8">
                  <c:v>宝马</c:v>
                </c:pt>
                <c:pt idx="9">
                  <c:v>奔驰</c:v>
                </c:pt>
              </c:strCache>
            </c:strRef>
          </c:cat>
          <c:val>
            <c:numRef>
              <c:f>Sheet1!$B$2:$B$11</c:f>
              <c:numCache>
                <c:formatCode>General</c:formatCode>
                <c:ptCount val="10"/>
                <c:pt idx="0">
                  <c:v>79</c:v>
                </c:pt>
                <c:pt idx="1">
                  <c:v>123</c:v>
                </c:pt>
                <c:pt idx="2">
                  <c:v>126</c:v>
                </c:pt>
                <c:pt idx="3">
                  <c:v>200</c:v>
                </c:pt>
                <c:pt idx="4">
                  <c:v>237</c:v>
                </c:pt>
                <c:pt idx="5">
                  <c:v>390</c:v>
                </c:pt>
                <c:pt idx="6">
                  <c:v>458</c:v>
                </c:pt>
                <c:pt idx="7">
                  <c:v>498</c:v>
                </c:pt>
                <c:pt idx="8">
                  <c:v>546</c:v>
                </c:pt>
                <c:pt idx="9">
                  <c:v>858</c:v>
                </c:pt>
              </c:numCache>
            </c:numRef>
          </c:val>
          <c:extLst>
            <c:ext xmlns:c16="http://schemas.microsoft.com/office/drawing/2014/chart" uri="{C3380CC4-5D6E-409C-BE32-E72D297353CC}">
              <c16:uniqueId val="{00000000-AB7D-4E07-8C0E-575FFF5C28E9}"/>
            </c:ext>
          </c:extLst>
        </c:ser>
        <c:dLbls>
          <c:showLegendKey val="0"/>
          <c:showVal val="0"/>
          <c:showCatName val="0"/>
          <c:showSerName val="0"/>
          <c:showPercent val="0"/>
          <c:showBubbleSize val="0"/>
        </c:dLbls>
        <c:gapWidth val="182"/>
        <c:axId val="1396587791"/>
        <c:axId val="1396576975"/>
      </c:barChart>
      <c:catAx>
        <c:axId val="1396587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76975"/>
        <c:crosses val="autoZero"/>
        <c:auto val="1"/>
        <c:lblAlgn val="ctr"/>
        <c:lblOffset val="100"/>
        <c:noMultiLvlLbl val="0"/>
      </c:catAx>
      <c:valAx>
        <c:axId val="1396576975"/>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58779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r>
              <a:rPr lang="zh-CN" altLang="en-US"/>
              <a:t>北京新能源汽车月度销售趋势图</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zh-CN"/>
        </a:p>
      </c:txPr>
    </c:title>
    <c:autoTitleDeleted val="0"/>
    <c:plotArea>
      <c:layout/>
      <c:barChart>
        <c:barDir val="col"/>
        <c:grouping val="clustered"/>
        <c:varyColors val="0"/>
        <c:ser>
          <c:idx val="3"/>
          <c:order val="3"/>
          <c:tx>
            <c:strRef>
              <c:f>Sheet1!$A$5</c:f>
              <c:strCache>
                <c:ptCount val="1"/>
                <c:pt idx="0">
                  <c:v>2021年</c:v>
                </c:pt>
              </c:strCache>
            </c:strRef>
          </c:tx>
          <c:spPr>
            <a:solidFill>
              <a:schemeClr val="accent1">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Sheet1!$B$5:$M$5</c:f>
              <c:numCache>
                <c:formatCode>General</c:formatCode>
                <c:ptCount val="12"/>
                <c:pt idx="0">
                  <c:v>11928</c:v>
                </c:pt>
                <c:pt idx="1">
                  <c:v>5696</c:v>
                </c:pt>
                <c:pt idx="2">
                  <c:v>9127</c:v>
                </c:pt>
                <c:pt idx="3">
                  <c:v>9790</c:v>
                </c:pt>
                <c:pt idx="4">
                  <c:v>11159</c:v>
                </c:pt>
                <c:pt idx="5">
                  <c:v>18196</c:v>
                </c:pt>
                <c:pt idx="6">
                  <c:v>17423</c:v>
                </c:pt>
                <c:pt idx="7">
                  <c:v>17547</c:v>
                </c:pt>
                <c:pt idx="8">
                  <c:v>19001</c:v>
                </c:pt>
                <c:pt idx="9">
                  <c:v>13534</c:v>
                </c:pt>
                <c:pt idx="10">
                  <c:v>14557</c:v>
                </c:pt>
                <c:pt idx="11">
                  <c:v>18680</c:v>
                </c:pt>
              </c:numCache>
            </c:numRef>
          </c:val>
          <c:extLst>
            <c:ext xmlns:c16="http://schemas.microsoft.com/office/drawing/2014/chart" uri="{C3380CC4-5D6E-409C-BE32-E72D297353CC}">
              <c16:uniqueId val="{00000001-555C-46A1-B010-BB0771E2986D}"/>
            </c:ext>
          </c:extLst>
        </c:ser>
        <c:ser>
          <c:idx val="4"/>
          <c:order val="4"/>
          <c:tx>
            <c:strRef>
              <c:f>Sheet1!$A$6</c:f>
              <c:strCache>
                <c:ptCount val="1"/>
                <c:pt idx="0">
                  <c:v>2022年</c:v>
                </c:pt>
              </c:strCache>
            </c:strRef>
          </c:tx>
          <c:spPr>
            <a:solidFill>
              <a:schemeClr val="accent3">
                <a:lumMod val="60000"/>
              </a:schemeClr>
            </a:solidFill>
            <a:ln>
              <a:noFill/>
            </a:ln>
            <a:effectLst/>
          </c:spPr>
          <c:invertIfNegative val="0"/>
          <c:cat>
            <c:strRef>
              <c:f>Sheet1!$B$1:$M$1</c:f>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f>Sheet1!$B$6:$M$6</c:f>
              <c:numCache>
                <c:formatCode>General</c:formatCode>
                <c:ptCount val="12"/>
                <c:pt idx="0">
                  <c:v>10990</c:v>
                </c:pt>
                <c:pt idx="1">
                  <c:v>7732</c:v>
                </c:pt>
                <c:pt idx="2">
                  <c:v>16926</c:v>
                </c:pt>
                <c:pt idx="3">
                  <c:v>13339</c:v>
                </c:pt>
              </c:numCache>
            </c:numRef>
          </c:val>
          <c:extLst>
            <c:ext xmlns:c16="http://schemas.microsoft.com/office/drawing/2014/chart" uri="{C3380CC4-5D6E-409C-BE32-E72D297353CC}">
              <c16:uniqueId val="{00000001-CB05-45B8-8FB6-6E147F0B573B}"/>
            </c:ext>
          </c:extLst>
        </c:ser>
        <c:dLbls>
          <c:showLegendKey val="0"/>
          <c:showVal val="0"/>
          <c:showCatName val="0"/>
          <c:showSerName val="0"/>
          <c:showPercent val="0"/>
          <c:showBubbleSize val="0"/>
        </c:dLbls>
        <c:gapWidth val="150"/>
        <c:axId val="230515456"/>
        <c:axId val="230516992"/>
        <c:extLst>
          <c:ext xmlns:c15="http://schemas.microsoft.com/office/drawing/2012/chart" uri="{02D57815-91ED-43cb-92C2-25804820EDAC}">
            <c15:filteredBarSeries>
              <c15:ser>
                <c:idx val="0"/>
                <c:order val="0"/>
                <c:tx>
                  <c:strRef>
                    <c:extLst>
                      <c:ext uri="{02D57815-91ED-43cb-92C2-25804820EDAC}">
                        <c15:formulaRef>
                          <c15:sqref>Sheet1!$A$2</c15:sqref>
                        </c15:formulaRef>
                      </c:ext>
                    </c:extLst>
                    <c:strCache>
                      <c:ptCount val="1"/>
                      <c:pt idx="0">
                        <c:v>2018年</c:v>
                      </c:pt>
                    </c:strCache>
                  </c:strRef>
                </c:tx>
                <c:spPr>
                  <a:solidFill>
                    <a:schemeClr val="accent1"/>
                  </a:solidFill>
                  <a:ln>
                    <a:noFill/>
                  </a:ln>
                  <a:effectLst/>
                </c:spPr>
                <c:invertIfNegative val="0"/>
                <c:cat>
                  <c:strRef>
                    <c:extLst>
                      <c:ex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c:ext uri="{02D57815-91ED-43cb-92C2-25804820EDAC}">
                        <c15:formulaRef>
                          <c15:sqref>Sheet1!$B$2:$M$2</c15:sqref>
                        </c15:formulaRef>
                      </c:ext>
                    </c:extLst>
                    <c:numCache>
                      <c:formatCode>General</c:formatCode>
                      <c:ptCount val="12"/>
                      <c:pt idx="0">
                        <c:v>1551</c:v>
                      </c:pt>
                      <c:pt idx="1">
                        <c:v>898</c:v>
                      </c:pt>
                      <c:pt idx="2">
                        <c:v>3784</c:v>
                      </c:pt>
                      <c:pt idx="3">
                        <c:v>4017</c:v>
                      </c:pt>
                      <c:pt idx="4">
                        <c:v>4868</c:v>
                      </c:pt>
                      <c:pt idx="5">
                        <c:v>6529</c:v>
                      </c:pt>
                      <c:pt idx="6">
                        <c:v>5495</c:v>
                      </c:pt>
                      <c:pt idx="7">
                        <c:v>6218</c:v>
                      </c:pt>
                      <c:pt idx="8">
                        <c:v>6941</c:v>
                      </c:pt>
                      <c:pt idx="9">
                        <c:v>8083</c:v>
                      </c:pt>
                      <c:pt idx="10">
                        <c:v>10705</c:v>
                      </c:pt>
                      <c:pt idx="11">
                        <c:v>29821</c:v>
                      </c:pt>
                    </c:numCache>
                  </c:numRef>
                </c:val>
                <c:extLst>
                  <c:ext xmlns:c16="http://schemas.microsoft.com/office/drawing/2014/chart" uri="{C3380CC4-5D6E-409C-BE32-E72D297353CC}">
                    <c16:uniqueId val="{00000002-555C-46A1-B010-BB0771E2986D}"/>
                  </c:ext>
                </c:extLst>
              </c15:ser>
            </c15:filteredBarSeries>
            <c15:filteredBarSeries>
              <c15:ser>
                <c:idx val="1"/>
                <c:order val="1"/>
                <c:tx>
                  <c:strRef>
                    <c:extLst xmlns:c15="http://schemas.microsoft.com/office/drawing/2012/chart">
                      <c:ext xmlns:c15="http://schemas.microsoft.com/office/drawing/2012/chart" uri="{02D57815-91ED-43cb-92C2-25804820EDAC}">
                        <c15:formulaRef>
                          <c15:sqref>Sheet1!$A$3</c15:sqref>
                        </c15:formulaRef>
                      </c:ext>
                    </c:extLst>
                    <c:strCache>
                      <c:ptCount val="1"/>
                      <c:pt idx="0">
                        <c:v>2019年</c:v>
                      </c:pt>
                    </c:strCache>
                  </c:strRef>
                </c:tx>
                <c:spPr>
                  <a:solidFill>
                    <a:schemeClr val="accent3"/>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Sheet1!$B$3:$M$3</c15:sqref>
                        </c15:formulaRef>
                      </c:ext>
                    </c:extLst>
                    <c:numCache>
                      <c:formatCode>General</c:formatCode>
                      <c:ptCount val="12"/>
                      <c:pt idx="0">
                        <c:v>7600</c:v>
                      </c:pt>
                      <c:pt idx="1">
                        <c:v>2830</c:v>
                      </c:pt>
                      <c:pt idx="2">
                        <c:v>15249</c:v>
                      </c:pt>
                      <c:pt idx="3">
                        <c:v>9472</c:v>
                      </c:pt>
                      <c:pt idx="4">
                        <c:v>9506</c:v>
                      </c:pt>
                      <c:pt idx="5">
                        <c:v>16716</c:v>
                      </c:pt>
                      <c:pt idx="6">
                        <c:v>4241</c:v>
                      </c:pt>
                      <c:pt idx="7">
                        <c:v>5132</c:v>
                      </c:pt>
                      <c:pt idx="8">
                        <c:v>5893</c:v>
                      </c:pt>
                      <c:pt idx="9">
                        <c:v>5668</c:v>
                      </c:pt>
                      <c:pt idx="10">
                        <c:v>8166</c:v>
                      </c:pt>
                      <c:pt idx="11">
                        <c:v>11511</c:v>
                      </c:pt>
                    </c:numCache>
                  </c:numRef>
                </c:val>
                <c:extLst xmlns:c15="http://schemas.microsoft.com/office/drawing/2012/chart">
                  <c:ext xmlns:c16="http://schemas.microsoft.com/office/drawing/2014/chart" uri="{C3380CC4-5D6E-409C-BE32-E72D297353CC}">
                    <c16:uniqueId val="{00000003-555C-46A1-B010-BB0771E2986D}"/>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Sheet1!$A$4</c15:sqref>
                        </c15:formulaRef>
                      </c:ext>
                    </c:extLst>
                    <c:strCache>
                      <c:ptCount val="1"/>
                      <c:pt idx="0">
                        <c:v>2020年</c:v>
                      </c:pt>
                    </c:strCache>
                  </c:strRef>
                </c:tx>
                <c:spPr>
                  <a:solidFill>
                    <a:schemeClr val="accent5"/>
                  </a:solidFill>
                  <a:ln>
                    <a:noFill/>
                  </a:ln>
                  <a:effectLst/>
                </c:spPr>
                <c:invertIfNegative val="0"/>
                <c:cat>
                  <c:strRef>
                    <c:extLst xmlns:c15="http://schemas.microsoft.com/office/drawing/2012/chart">
                      <c:ext xmlns:c15="http://schemas.microsoft.com/office/drawing/2012/chart" uri="{02D57815-91ED-43cb-92C2-25804820EDAC}">
                        <c15:formulaRef>
                          <c15:sqref>Sheet1!$B$1:$M$1</c15:sqref>
                        </c15:formulaRef>
                      </c:ext>
                    </c:extLst>
                    <c:strCache>
                      <c:ptCount val="12"/>
                      <c:pt idx="0">
                        <c:v>一月</c:v>
                      </c:pt>
                      <c:pt idx="1">
                        <c:v>二月</c:v>
                      </c:pt>
                      <c:pt idx="2">
                        <c:v>三月</c:v>
                      </c:pt>
                      <c:pt idx="3">
                        <c:v>四月</c:v>
                      </c:pt>
                      <c:pt idx="4">
                        <c:v>五月</c:v>
                      </c:pt>
                      <c:pt idx="5">
                        <c:v>六月</c:v>
                      </c:pt>
                      <c:pt idx="6">
                        <c:v>七月</c:v>
                      </c:pt>
                      <c:pt idx="7">
                        <c:v>八月</c:v>
                      </c:pt>
                      <c:pt idx="8">
                        <c:v>九月</c:v>
                      </c:pt>
                      <c:pt idx="9">
                        <c:v>十月</c:v>
                      </c:pt>
                      <c:pt idx="10">
                        <c:v>十一月</c:v>
                      </c:pt>
                      <c:pt idx="11">
                        <c:v>十二月</c:v>
                      </c:pt>
                    </c:strCache>
                  </c:strRef>
                </c:cat>
                <c:val>
                  <c:numRef>
                    <c:extLst xmlns:c15="http://schemas.microsoft.com/office/drawing/2012/chart">
                      <c:ext xmlns:c15="http://schemas.microsoft.com/office/drawing/2012/chart" uri="{02D57815-91ED-43cb-92C2-25804820EDAC}">
                        <c15:formulaRef>
                          <c15:sqref>Sheet1!$B$4:$M$4</c15:sqref>
                        </c15:formulaRef>
                      </c:ext>
                    </c:extLst>
                    <c:numCache>
                      <c:formatCode>General</c:formatCode>
                      <c:ptCount val="12"/>
                      <c:pt idx="0">
                        <c:v>5875</c:v>
                      </c:pt>
                      <c:pt idx="1">
                        <c:v>2686</c:v>
                      </c:pt>
                      <c:pt idx="2">
                        <c:v>9887</c:v>
                      </c:pt>
                      <c:pt idx="3">
                        <c:v>9137</c:v>
                      </c:pt>
                      <c:pt idx="4">
                        <c:v>9763</c:v>
                      </c:pt>
                      <c:pt idx="5">
                        <c:v>9196</c:v>
                      </c:pt>
                      <c:pt idx="6">
                        <c:v>8572</c:v>
                      </c:pt>
                      <c:pt idx="7">
                        <c:v>10129</c:v>
                      </c:pt>
                      <c:pt idx="8">
                        <c:v>13468</c:v>
                      </c:pt>
                      <c:pt idx="9">
                        <c:v>15016</c:v>
                      </c:pt>
                      <c:pt idx="10">
                        <c:v>15513</c:v>
                      </c:pt>
                      <c:pt idx="11">
                        <c:v>18172</c:v>
                      </c:pt>
                    </c:numCache>
                  </c:numRef>
                </c:val>
                <c:extLst xmlns:c15="http://schemas.microsoft.com/office/drawing/2012/chart">
                  <c:ext xmlns:c16="http://schemas.microsoft.com/office/drawing/2014/chart" uri="{C3380CC4-5D6E-409C-BE32-E72D297353CC}">
                    <c16:uniqueId val="{00000000-555C-46A1-B010-BB0771E2986D}"/>
                  </c:ext>
                </c:extLst>
              </c15:ser>
            </c15:filteredBarSeries>
          </c:ext>
        </c:extLst>
      </c:barChart>
      <c:catAx>
        <c:axId val="230515456"/>
        <c:scaling>
          <c:orientation val="minMax"/>
        </c:scaling>
        <c:delete val="0"/>
        <c:axPos val="b"/>
        <c:numFmt formatCode="General" sourceLinked="0"/>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6992"/>
        <c:crosses val="autoZero"/>
        <c:auto val="1"/>
        <c:lblAlgn val="ctr"/>
        <c:lblOffset val="100"/>
        <c:noMultiLvlLbl val="0"/>
      </c:catAx>
      <c:valAx>
        <c:axId val="230516992"/>
        <c:scaling>
          <c:orientation val="minMax"/>
        </c:scaling>
        <c:delete val="0"/>
        <c:axPos val="l"/>
        <c:majorGridlines>
          <c:spPr>
            <a:ln w="6350" cap="flat" cmpd="sng" algn="ctr">
              <a:solidFill>
                <a:schemeClr val="tx1">
                  <a:tint val="75000"/>
                </a:schemeClr>
              </a:solidFill>
              <a:prstDash val="solid"/>
              <a:round/>
            </a:ln>
            <a:effectLst/>
          </c:spPr>
        </c:majorGridlines>
        <c:numFmt formatCode="General" sourceLinked="1"/>
        <c:majorTickMark val="out"/>
        <c:minorTickMark val="none"/>
        <c:tickLblPos val="nextTo"/>
        <c:spPr>
          <a:noFill/>
          <a:ln w="6350" cap="flat" cmpd="sng" algn="ctr">
            <a:solidFill>
              <a:schemeClr val="tx1">
                <a:tint val="75000"/>
              </a:schemeClr>
            </a:solidFill>
            <a:prstDash val="solid"/>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crossAx val="230515456"/>
        <c:crosses val="autoZero"/>
        <c:crossBetween val="between"/>
      </c:valAx>
      <c:spPr>
        <a:noFill/>
        <a:ln w="25400">
          <a:noFill/>
        </a:ln>
        <a:effectLst/>
      </c:spPr>
    </c:plotArea>
    <c:legend>
      <c:legendPos val="r"/>
      <c:layout>
        <c:manualLayout>
          <c:xMode val="edge"/>
          <c:yMode val="edge"/>
          <c:x val="0.34923070505905035"/>
          <c:y val="0.14960597417582874"/>
          <c:w val="0.24819748601552816"/>
          <c:h val="7.0578132708590882E-2"/>
        </c:manualLayout>
      </c:layout>
      <c:overlay val="1"/>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zh-CN"/>
        </a:p>
      </c:txPr>
    </c:legend>
    <c:plotVisOnly val="1"/>
    <c:dispBlanksAs val="gap"/>
    <c:showDLblsOverMax val="0"/>
  </c:chart>
  <c:spPr>
    <a:noFill/>
    <a:ln w="6350" cap="flat" cmpd="sng" algn="ctr">
      <a:noFill/>
      <a:prstDash val="solid"/>
      <a:miter lim="800000"/>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en-US" altLang="zh-CN" sz="2000" b="1" dirty="0"/>
              <a:t>2022</a:t>
            </a:r>
            <a:r>
              <a:rPr lang="zh-CN" altLang="en-US" sz="2000" b="1" dirty="0"/>
              <a:t>年</a:t>
            </a:r>
            <a:r>
              <a:rPr lang="en-US" altLang="zh-CN" sz="2000" b="1" dirty="0"/>
              <a:t>4</a:t>
            </a:r>
            <a:r>
              <a:rPr lang="zh-CN" altLang="en-US" sz="2000" b="1" dirty="0"/>
              <a:t>月份北京国产纯电动乘用车品牌销售排行</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manualLayout>
          <c:layoutTarget val="inner"/>
          <c:xMode val="edge"/>
          <c:yMode val="edge"/>
          <c:x val="0.11282956114490426"/>
          <c:y val="0.16545912058336817"/>
          <c:w val="0.84038803317535549"/>
          <c:h val="0.75611986506882944"/>
        </c:manualLayout>
      </c:layout>
      <c:barChart>
        <c:barDir val="bar"/>
        <c:grouping val="clustered"/>
        <c:varyColors val="0"/>
        <c:ser>
          <c:idx val="0"/>
          <c:order val="0"/>
          <c:tx>
            <c:strRef>
              <c:f>Sheet1!$B$1</c:f>
              <c:strCache>
                <c:ptCount val="1"/>
                <c:pt idx="0">
                  <c:v>销量</c:v>
                </c:pt>
              </c:strCache>
            </c:strRef>
          </c:tx>
          <c:spPr>
            <a:solidFill>
              <a:schemeClr val="accent1"/>
            </a:solidFill>
            <a:ln>
              <a:noFill/>
            </a:ln>
            <a:effectLst/>
          </c:spPr>
          <c:invertIfNegative val="0"/>
          <c:cat>
            <c:strRef>
              <c:f>Sheet1!$A$2:$A$11</c:f>
              <c:strCache>
                <c:ptCount val="10"/>
                <c:pt idx="0">
                  <c:v>哪吒</c:v>
                </c:pt>
                <c:pt idx="1">
                  <c:v>特斯拉</c:v>
                </c:pt>
                <c:pt idx="2">
                  <c:v>极氪</c:v>
                </c:pt>
                <c:pt idx="3">
                  <c:v>ARCFOX</c:v>
                </c:pt>
                <c:pt idx="4">
                  <c:v>小鹏</c:v>
                </c:pt>
                <c:pt idx="5">
                  <c:v>蔚来</c:v>
                </c:pt>
                <c:pt idx="6">
                  <c:v>传祺</c:v>
                </c:pt>
                <c:pt idx="7">
                  <c:v>大众</c:v>
                </c:pt>
                <c:pt idx="8">
                  <c:v>比亚迪</c:v>
                </c:pt>
                <c:pt idx="9">
                  <c:v>北汽新能源</c:v>
                </c:pt>
              </c:strCache>
            </c:strRef>
          </c:cat>
          <c:val>
            <c:numRef>
              <c:f>Sheet1!$B$2:$B$11</c:f>
              <c:numCache>
                <c:formatCode>General</c:formatCode>
                <c:ptCount val="10"/>
                <c:pt idx="0">
                  <c:v>151</c:v>
                </c:pt>
                <c:pt idx="1">
                  <c:v>153</c:v>
                </c:pt>
                <c:pt idx="2">
                  <c:v>202</c:v>
                </c:pt>
                <c:pt idx="3">
                  <c:v>264</c:v>
                </c:pt>
                <c:pt idx="4">
                  <c:v>330</c:v>
                </c:pt>
                <c:pt idx="5">
                  <c:v>462</c:v>
                </c:pt>
                <c:pt idx="6">
                  <c:v>609</c:v>
                </c:pt>
                <c:pt idx="7">
                  <c:v>632</c:v>
                </c:pt>
                <c:pt idx="8">
                  <c:v>1886</c:v>
                </c:pt>
                <c:pt idx="9">
                  <c:v>2011</c:v>
                </c:pt>
              </c:numCache>
            </c:numRef>
          </c:val>
          <c:extLst>
            <c:ext xmlns:c16="http://schemas.microsoft.com/office/drawing/2014/chart" uri="{C3380CC4-5D6E-409C-BE32-E72D297353CC}">
              <c16:uniqueId val="{00000000-7560-4645-81D6-923EB8D4EA0D}"/>
            </c:ext>
          </c:extLst>
        </c:ser>
        <c:dLbls>
          <c:showLegendKey val="0"/>
          <c:showVal val="0"/>
          <c:showCatName val="0"/>
          <c:showSerName val="0"/>
          <c:showPercent val="0"/>
          <c:showBubbleSize val="0"/>
        </c:dLbls>
        <c:gapWidth val="182"/>
        <c:axId val="1405685951"/>
        <c:axId val="1405705087"/>
      </c:barChart>
      <c:catAx>
        <c:axId val="140568595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zh-CN"/>
          </a:p>
        </c:txPr>
        <c:crossAx val="1405705087"/>
        <c:crossesAt val="0"/>
        <c:auto val="1"/>
        <c:lblAlgn val="ctr"/>
        <c:lblOffset val="100"/>
        <c:noMultiLvlLbl val="0"/>
      </c:catAx>
      <c:valAx>
        <c:axId val="1405705087"/>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40568595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10.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28">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styleClr val="auto"/>
    </cs:fillRef>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solidFill>
        <a:round/>
      </a:ln>
    </cs:spPr>
  </cs:dataPointLine>
  <cs:dataPointMarker>
    <cs:lnRef idx="0"/>
    <cs:fillRef idx="0">
      <cs:styleClr val="auto"/>
    </cs:fillRef>
    <cs:effectRef idx="0"/>
    <cs:fontRef idx="minor">
      <a:schemeClr val="dk1"/>
    </cs:fontRef>
    <cs:spPr>
      <a:solidFill>
        <a:schemeClr val="phClr"/>
      </a:solidFill>
    </cs:spPr>
  </cs:dataPointMarker>
  <cs:dataPointMarkerLayout symbol="circle" size="17"/>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1">
  <cs:axisTitle>
    <cs:lnRef idx="0"/>
    <cs:fillRef idx="0"/>
    <cs:effectRef idx="0"/>
    <cs:fontRef idx="minor">
      <a:schemeClr val="dk1">
        <a:lumMod val="65000"/>
        <a:lumOff val="35000"/>
      </a:schemeClr>
    </cs:fontRef>
    <cs:defRPr sz="1197" kern="1200"/>
  </cs:axisTitle>
  <cs:categoryAxis>
    <cs:lnRef idx="0"/>
    <cs:fillRef idx="0"/>
    <cs:effectRef idx="0"/>
    <cs:fontRef idx="minor">
      <a:schemeClr val="dk1">
        <a:lumMod val="65000"/>
        <a:lumOff val="35000"/>
      </a:schemeClr>
    </cs:fontRef>
    <cs:defRPr sz="1197" kern="1200"/>
  </cs:categoryAxis>
  <cs:chartArea>
    <cs:lnRef idx="0"/>
    <cs:fillRef idx="0"/>
    <cs:effectRef idx="0"/>
    <cs:fontRef idx="minor">
      <a:schemeClr val="dk1"/>
    </cs:fontRef>
    <cs:spPr>
      <a:pattFill prst="dkDnDiag">
        <a:fgClr>
          <a:schemeClr val="lt1">
            <a:lumMod val="95000"/>
          </a:schemeClr>
        </a:fgClr>
        <a:bgClr>
          <a:schemeClr val="lt1"/>
        </a:bgClr>
      </a:pattFill>
      <a:ln w="9525" cap="flat" cmpd="sng" algn="ctr">
        <a:solidFill>
          <a:schemeClr val="dk1">
            <a:lumMod val="15000"/>
            <a:lumOff val="8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dk1">
        <a:lumMod val="65000"/>
        <a:lumOff val="35000"/>
      </a:schemeClr>
    </cs:fontRef>
    <cs:spPr>
      <a:solidFill>
        <a:schemeClr val="lt1">
          <a:alpha val="75000"/>
        </a:schemeClr>
      </a:solidFill>
      <a:ln w="9525">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317500" algn="ctr" rotWithShape="0">
          <a:prstClr val="black">
            <a:alpha val="25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20000"/>
          </a:prstClr>
        </a:outerShdw>
      </a:effectLst>
      <a:scene3d>
        <a:camera prst="orthographicFront"/>
        <a:lightRig rig="threePt" dir="t"/>
      </a:scene3d>
      <a:sp3d prstMaterial="matte"/>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noFill/>
      <a:ln w="9525" cap="flat" cmpd="sng" algn="ctr">
        <a:solidFill>
          <a:schemeClr val="dk1">
            <a:lumMod val="15000"/>
            <a:lumOff val="85000"/>
          </a:schemeClr>
        </a:solidFill>
        <a:round/>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65000"/>
            <a:lumOff val="35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65000"/>
            <a:lumOff val="35000"/>
          </a:schemeClr>
        </a:solidFill>
        <a:round/>
      </a:ln>
    </cs:spPr>
  </cs:errorBar>
  <cs:floor>
    <cs:lnRef idx="0"/>
    <cs:fillRef idx="0"/>
    <cs:effectRef idx="0"/>
    <cs:fontRef idx="minor">
      <a:schemeClr val="dk1"/>
    </cs:fontRef>
    <cs:spPr>
      <a:noFill/>
      <a:ln>
        <a:noFill/>
      </a:ln>
    </cs:spPr>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w="9525" cap="flat" cmpd="sng" algn="ctr">
        <a:solidFill>
          <a:schemeClr val="dk1">
            <a:lumMod val="5000"/>
            <a:lumOff val="95000"/>
          </a:schemeClr>
        </a:solidFill>
        <a:round/>
      </a:ln>
    </cs:spPr>
  </cs:gridlineMinor>
  <cs:hiLoLine>
    <cs:lnRef idx="0"/>
    <cs:fillRef idx="0"/>
    <cs:effectRef idx="0"/>
    <cs:fontRef idx="minor">
      <a:schemeClr val="dk1"/>
    </cs:fontRef>
    <cs:spPr>
      <a:ln w="9525" cap="flat" cmpd="sng" algn="ctr">
        <a:solidFill>
          <a:schemeClr val="dk1">
            <a:lumMod val="50000"/>
            <a:lumOff val="50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spPr>
      <a:solidFill>
        <a:schemeClr val="lt1">
          <a:alpha val="78000"/>
        </a:schemeClr>
      </a:solidFill>
    </cs:spPr>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inor">
      <a:schemeClr val="dk1">
        <a:lumMod val="65000"/>
        <a:lumOff val="35000"/>
      </a:schemeClr>
    </cs:fontRef>
    <cs:defRPr sz="2200" b="1" kern="120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65000"/>
            <a:lumOff val="35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102">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9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8D5A2E05-2C6E-484E-9BB1-366C90717B9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3" name="日期占位符 2">
            <a:extLst>
              <a:ext uri="{FF2B5EF4-FFF2-40B4-BE49-F238E27FC236}">
                <a16:creationId xmlns:a16="http://schemas.microsoft.com/office/drawing/2014/main" id="{D2043844-B7FE-EC43-89AA-8831B859F94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DE69A474-9C4A-439C-A6F5-E9BE9F1BBA91}" type="datetime1">
              <a:rPr lang="zh-CN" altLang="en-US" smtClean="0">
                <a:latin typeface="Microsoft YaHei UI" panose="020B0503020204020204" pitchFamily="34" charset="-122"/>
                <a:ea typeface="Microsoft YaHei UI" panose="020B0503020204020204" pitchFamily="34" charset="-122"/>
              </a:rPr>
              <a:t>2022/6/7</a:t>
            </a:fld>
            <a:endParaRPr lang="en-US" dirty="0">
              <a:latin typeface="Microsoft YaHei UI" panose="020B0503020204020204" pitchFamily="34" charset="-122"/>
              <a:ea typeface="Microsoft YaHei UI" panose="020B0503020204020204" pitchFamily="34" charset="-122"/>
            </a:endParaRPr>
          </a:p>
        </p:txBody>
      </p:sp>
      <p:sp>
        <p:nvSpPr>
          <p:cNvPr id="4" name="页脚占位符 3">
            <a:extLst>
              <a:ext uri="{FF2B5EF4-FFF2-40B4-BE49-F238E27FC236}">
                <a16:creationId xmlns:a16="http://schemas.microsoft.com/office/drawing/2014/main" id="{BFAC2EDC-03FB-D147-9BAA-37FCFF988C7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US" dirty="0">
              <a:latin typeface="Microsoft YaHei UI" panose="020B0503020204020204" pitchFamily="34" charset="-122"/>
              <a:ea typeface="Microsoft YaHei UI" panose="020B0503020204020204" pitchFamily="34" charset="-122"/>
            </a:endParaRPr>
          </a:p>
        </p:txBody>
      </p:sp>
      <p:sp>
        <p:nvSpPr>
          <p:cNvPr id="5" name="灯片编号占位符 4">
            <a:extLst>
              <a:ext uri="{FF2B5EF4-FFF2-40B4-BE49-F238E27FC236}">
                <a16:creationId xmlns:a16="http://schemas.microsoft.com/office/drawing/2014/main" id="{398E195D-E935-D746-A5D1-61E2EBF7EF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F57D167-9BB5-2048-9DDA-7DF8E5D94DC9}" type="slidenum">
              <a:rPr lang="en-US" smtClean="0">
                <a:latin typeface="Microsoft YaHei UI" panose="020B0503020204020204" pitchFamily="34" charset="-122"/>
                <a:ea typeface="Microsoft YaHei UI" panose="020B0503020204020204" pitchFamily="34" charset="-122"/>
              </a:rPr>
              <a:t>‹#›</a:t>
            </a:fld>
            <a:endParaRPr lang="en-US" dirty="0">
              <a:latin typeface="Microsoft YaHei UI" panose="020B0503020204020204" pitchFamily="34" charset="-122"/>
              <a:ea typeface="Microsoft YaHei UI" panose="020B0503020204020204" pitchFamily="34" charset="-122"/>
            </a:endParaRPr>
          </a:p>
        </p:txBody>
      </p:sp>
    </p:spTree>
    <p:extLst>
      <p:ext uri="{BB962C8B-B14F-4D97-AF65-F5344CB8AC3E}">
        <p14:creationId xmlns:p14="http://schemas.microsoft.com/office/powerpoint/2010/main" val="2977512132"/>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crosoft YaHei UI" panose="020B0503020204020204" pitchFamily="34" charset="-122"/>
                <a:ea typeface="Microsoft YaHei UI" panose="020B0503020204020204" pitchFamily="34" charset="-122"/>
              </a:defRPr>
            </a:lvl1pPr>
          </a:lstStyle>
          <a:p>
            <a:fld id="{3F56DDB4-5354-4248-8F88-47D23400AF9F}" type="datetime1">
              <a:rPr lang="zh-CN" altLang="en-US" smtClean="0"/>
              <a:t>2022/6/7</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zh-cn" noProof="0" dirty="0"/>
              <a:t>单击此处编辑母版文本样式</a:t>
            </a:r>
          </a:p>
          <a:p>
            <a:pPr lvl="1" rtl="0"/>
            <a:r>
              <a:rPr lang="zh-cn" noProof="0" dirty="0"/>
              <a:t>第二级</a:t>
            </a:r>
          </a:p>
          <a:p>
            <a:pPr lvl="2" rtl="0"/>
            <a:r>
              <a:rPr lang="zh-cn" noProof="0" dirty="0"/>
              <a:t>第三级</a:t>
            </a:r>
          </a:p>
          <a:p>
            <a:pPr lvl="3" rtl="0"/>
            <a:r>
              <a:rPr lang="zh-cn" noProof="0" dirty="0"/>
              <a:t>第四级</a:t>
            </a:r>
          </a:p>
          <a:p>
            <a:pPr lvl="4" rtl="0"/>
            <a:r>
              <a:rPr lang="zh-cn" noProof="0"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crosoft YaHei UI" panose="020B0503020204020204" pitchFamily="34" charset="-122"/>
                <a:ea typeface="Microsoft YaHei UI" panose="020B0503020204020204" pitchFamily="34"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crosoft YaHei UI" panose="020B0503020204020204" pitchFamily="34" charset="-122"/>
                <a:ea typeface="Microsoft YaHei UI" panose="020B0503020204020204" pitchFamily="34" charset="-122"/>
              </a:defRPr>
            </a:lvl1pPr>
          </a:lstStyle>
          <a:p>
            <a:fld id="{DB303FA8-A3F3-7640-B13D-36C73B3E5587}" type="slidenum">
              <a:rPr lang="en-US" smtClean="0"/>
              <a:pPr/>
              <a:t>‹#›</a:t>
            </a:fld>
            <a:endParaRPr lang="en-US" dirty="0"/>
          </a:p>
        </p:txBody>
      </p:sp>
    </p:spTree>
    <p:extLst>
      <p:ext uri="{BB962C8B-B14F-4D97-AF65-F5344CB8AC3E}">
        <p14:creationId xmlns:p14="http://schemas.microsoft.com/office/powerpoint/2010/main" val="3220178569"/>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icrosoft YaHei UI" panose="020B0503020204020204" pitchFamily="34" charset="-122"/>
        <a:ea typeface="Microsoft YaHei UI" panose="020B0503020204020204" pitchFamily="34" charset="-122"/>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a:t>
            </a:fld>
            <a:endParaRPr lang="en-US" dirty="0"/>
          </a:p>
        </p:txBody>
      </p:sp>
      <p:sp>
        <p:nvSpPr>
          <p:cNvPr id="5" name="日期占位符 4">
            <a:extLst>
              <a:ext uri="{FF2B5EF4-FFF2-40B4-BE49-F238E27FC236}">
                <a16:creationId xmlns:a16="http://schemas.microsoft.com/office/drawing/2014/main" id="{C40F2921-3A0F-4EA1-B6B6-C59461D690B2}"/>
              </a:ext>
            </a:extLst>
          </p:cNvPr>
          <p:cNvSpPr>
            <a:spLocks noGrp="1"/>
          </p:cNvSpPr>
          <p:nvPr>
            <p:ph type="dt" idx="1"/>
          </p:nvPr>
        </p:nvSpPr>
        <p:spPr/>
        <p:txBody>
          <a:bodyPr/>
          <a:lstStyle/>
          <a:p>
            <a:fld id="{976DFF1C-FCB9-4D7E-A416-5F3285BFC0E4}" type="datetime1">
              <a:rPr lang="zh-CN" altLang="en-US" smtClean="0"/>
              <a:t>2022/6/7</a:t>
            </a:fld>
            <a:endParaRPr lang="en-US" dirty="0"/>
          </a:p>
        </p:txBody>
      </p:sp>
    </p:spTree>
    <p:extLst>
      <p:ext uri="{BB962C8B-B14F-4D97-AF65-F5344CB8AC3E}">
        <p14:creationId xmlns:p14="http://schemas.microsoft.com/office/powerpoint/2010/main" val="4220066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10</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2022/6/7</a:t>
            </a:fld>
            <a:endParaRPr lang="en-US" dirty="0"/>
          </a:p>
        </p:txBody>
      </p:sp>
    </p:spTree>
    <p:extLst>
      <p:ext uri="{BB962C8B-B14F-4D97-AF65-F5344CB8AC3E}">
        <p14:creationId xmlns:p14="http://schemas.microsoft.com/office/powerpoint/2010/main" val="4276464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11</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2022/6/7</a:t>
            </a:fld>
            <a:endParaRPr lang="en-US" dirty="0"/>
          </a:p>
        </p:txBody>
      </p:sp>
    </p:spTree>
    <p:extLst>
      <p:ext uri="{BB962C8B-B14F-4D97-AF65-F5344CB8AC3E}">
        <p14:creationId xmlns:p14="http://schemas.microsoft.com/office/powerpoint/2010/main" val="15753324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12</a:t>
            </a:fld>
            <a:endParaRPr lang="en-US" dirty="0"/>
          </a:p>
        </p:txBody>
      </p:sp>
      <p:sp>
        <p:nvSpPr>
          <p:cNvPr id="5" name="日期占位符 4">
            <a:extLst>
              <a:ext uri="{FF2B5EF4-FFF2-40B4-BE49-F238E27FC236}">
                <a16:creationId xmlns:a16="http://schemas.microsoft.com/office/drawing/2014/main" id="{ED3E277D-4D1F-4121-ACD2-1F71873A36AA}"/>
              </a:ext>
            </a:extLst>
          </p:cNvPr>
          <p:cNvSpPr>
            <a:spLocks noGrp="1"/>
          </p:cNvSpPr>
          <p:nvPr>
            <p:ph type="dt" idx="1"/>
          </p:nvPr>
        </p:nvSpPr>
        <p:spPr/>
        <p:txBody>
          <a:bodyPr/>
          <a:lstStyle/>
          <a:p>
            <a:fld id="{AE32701F-B067-477A-AED9-40A9C21290E3}" type="datetime1">
              <a:rPr lang="zh-CN" altLang="en-US" smtClean="0"/>
              <a:t>2022/6/7</a:t>
            </a:fld>
            <a:endParaRPr lang="en-US" dirty="0"/>
          </a:p>
        </p:txBody>
      </p:sp>
    </p:spTree>
    <p:extLst>
      <p:ext uri="{BB962C8B-B14F-4D97-AF65-F5344CB8AC3E}">
        <p14:creationId xmlns:p14="http://schemas.microsoft.com/office/powerpoint/2010/main" val="52652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2</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2022/6/7</a:t>
            </a:fld>
            <a:endParaRPr lang="en-US" dirty="0"/>
          </a:p>
        </p:txBody>
      </p:sp>
    </p:spTree>
    <p:extLst>
      <p:ext uri="{BB962C8B-B14F-4D97-AF65-F5344CB8AC3E}">
        <p14:creationId xmlns:p14="http://schemas.microsoft.com/office/powerpoint/2010/main" val="31995943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3</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2022/6/7</a:t>
            </a:fld>
            <a:endParaRPr lang="en-US" dirty="0"/>
          </a:p>
        </p:txBody>
      </p:sp>
    </p:spTree>
    <p:extLst>
      <p:ext uri="{BB962C8B-B14F-4D97-AF65-F5344CB8AC3E}">
        <p14:creationId xmlns:p14="http://schemas.microsoft.com/office/powerpoint/2010/main" val="24543275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4</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2022/6/7</a:t>
            </a:fld>
            <a:endParaRPr lang="en-US" dirty="0"/>
          </a:p>
        </p:txBody>
      </p:sp>
    </p:spTree>
    <p:extLst>
      <p:ext uri="{BB962C8B-B14F-4D97-AF65-F5344CB8AC3E}">
        <p14:creationId xmlns:p14="http://schemas.microsoft.com/office/powerpoint/2010/main" val="12710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5</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2022/6/7</a:t>
            </a:fld>
            <a:endParaRPr lang="en-US" dirty="0"/>
          </a:p>
        </p:txBody>
      </p:sp>
    </p:spTree>
    <p:extLst>
      <p:ext uri="{BB962C8B-B14F-4D97-AF65-F5344CB8AC3E}">
        <p14:creationId xmlns:p14="http://schemas.microsoft.com/office/powerpoint/2010/main" val="16979447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6</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2022/6/7</a:t>
            </a:fld>
            <a:endParaRPr lang="en-US" dirty="0"/>
          </a:p>
        </p:txBody>
      </p:sp>
    </p:spTree>
    <p:extLst>
      <p:ext uri="{BB962C8B-B14F-4D97-AF65-F5344CB8AC3E}">
        <p14:creationId xmlns:p14="http://schemas.microsoft.com/office/powerpoint/2010/main" val="3857177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7</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2022/6/7</a:t>
            </a:fld>
            <a:endParaRPr lang="en-US" dirty="0"/>
          </a:p>
        </p:txBody>
      </p:sp>
    </p:spTree>
    <p:extLst>
      <p:ext uri="{BB962C8B-B14F-4D97-AF65-F5344CB8AC3E}">
        <p14:creationId xmlns:p14="http://schemas.microsoft.com/office/powerpoint/2010/main" val="1785951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8</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2022/6/7</a:t>
            </a:fld>
            <a:endParaRPr lang="en-US" dirty="0"/>
          </a:p>
        </p:txBody>
      </p:sp>
    </p:spTree>
    <p:extLst>
      <p:ext uri="{BB962C8B-B14F-4D97-AF65-F5344CB8AC3E}">
        <p14:creationId xmlns:p14="http://schemas.microsoft.com/office/powerpoint/2010/main" val="3172902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rtlCol="0"/>
          <a:lstStyle/>
          <a:p>
            <a:pPr rtl="0"/>
            <a:endParaRPr lang="en-US" dirty="0"/>
          </a:p>
        </p:txBody>
      </p:sp>
      <p:sp>
        <p:nvSpPr>
          <p:cNvPr id="4" name="幻灯片编号占位符 3"/>
          <p:cNvSpPr>
            <a:spLocks noGrp="1"/>
          </p:cNvSpPr>
          <p:nvPr>
            <p:ph type="sldNum" sz="quarter" idx="10"/>
          </p:nvPr>
        </p:nvSpPr>
        <p:spPr/>
        <p:txBody>
          <a:bodyPr rtlCol="0"/>
          <a:lstStyle/>
          <a:p>
            <a:pPr rtl="0"/>
            <a:fld id="{DB303FA8-A3F3-7640-B13D-36C73B3E5587}" type="slidenum">
              <a:rPr lang="en-US" smtClean="0"/>
              <a:t>9</a:t>
            </a:fld>
            <a:endParaRPr lang="en-US" dirty="0"/>
          </a:p>
        </p:txBody>
      </p:sp>
      <p:sp>
        <p:nvSpPr>
          <p:cNvPr id="5" name="日期占位符 4">
            <a:extLst>
              <a:ext uri="{FF2B5EF4-FFF2-40B4-BE49-F238E27FC236}">
                <a16:creationId xmlns:a16="http://schemas.microsoft.com/office/drawing/2014/main" id="{C79A9398-18BA-4CCD-A385-2542B42A64A8}"/>
              </a:ext>
            </a:extLst>
          </p:cNvPr>
          <p:cNvSpPr>
            <a:spLocks noGrp="1"/>
          </p:cNvSpPr>
          <p:nvPr>
            <p:ph type="dt" idx="1"/>
          </p:nvPr>
        </p:nvSpPr>
        <p:spPr/>
        <p:txBody>
          <a:bodyPr/>
          <a:lstStyle/>
          <a:p>
            <a:fld id="{25F927D5-7681-4338-8951-2FB90B00ABE0}" type="datetime1">
              <a:rPr lang="zh-CN" altLang="en-US" smtClean="0"/>
              <a:t>2022/6/7</a:t>
            </a:fld>
            <a:endParaRPr lang="en-US" dirty="0"/>
          </a:p>
        </p:txBody>
      </p:sp>
    </p:spTree>
    <p:extLst>
      <p:ext uri="{BB962C8B-B14F-4D97-AF65-F5344CB8AC3E}">
        <p14:creationId xmlns:p14="http://schemas.microsoft.com/office/powerpoint/2010/main" val="41239049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1">
            <a:alpha val="30000"/>
          </a:schemeClr>
        </a:solidFill>
        <a:effectLst/>
      </p:bgPr>
    </p:bg>
    <p:spTree>
      <p:nvGrpSpPr>
        <p:cNvPr id="1" name=""/>
        <p:cNvGrpSpPr/>
        <p:nvPr/>
      </p:nvGrpSpPr>
      <p:grpSpPr>
        <a:xfrm>
          <a:off x="0" y="0"/>
          <a:ext cx="0" cy="0"/>
          <a:chOff x="0" y="0"/>
          <a:chExt cx="0" cy="0"/>
        </a:xfrm>
      </p:grpSpPr>
      <p:sp>
        <p:nvSpPr>
          <p:cNvPr id="7" name="长方形 6">
            <a:extLst>
              <a:ext uri="{FF2B5EF4-FFF2-40B4-BE49-F238E27FC236}">
                <a16:creationId xmlns:a16="http://schemas.microsoft.com/office/drawing/2014/main" id="{4CC33A90-B87E-634E-AF2A-F4C3C8923FED}"/>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3" name="长方形 12">
            <a:extLst>
              <a:ext uri="{FF2B5EF4-FFF2-40B4-BE49-F238E27FC236}">
                <a16:creationId xmlns:a16="http://schemas.microsoft.com/office/drawing/2014/main" id="{41147E0E-4AE4-D149-A315-F2528623D5EA}"/>
              </a:ext>
            </a:extLst>
          </p:cNvPr>
          <p:cNvSpPr/>
          <p:nvPr userDrawn="1"/>
        </p:nvSpPr>
        <p:spPr>
          <a:xfrm>
            <a:off x="763425" y="2818150"/>
            <a:ext cx="6207001" cy="25718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8" name="标题 1">
            <a:extLst>
              <a:ext uri="{FF2B5EF4-FFF2-40B4-BE49-F238E27FC236}">
                <a16:creationId xmlns:a16="http://schemas.microsoft.com/office/drawing/2014/main" id="{E3ED0903-C4AC-F843-878E-D66CB7BFB0E9}"/>
              </a:ext>
            </a:extLst>
          </p:cNvPr>
          <p:cNvSpPr>
            <a:spLocks noGrp="1"/>
          </p:cNvSpPr>
          <p:nvPr>
            <p:ph type="title" hasCustomPrompt="1"/>
          </p:nvPr>
        </p:nvSpPr>
        <p:spPr>
          <a:xfrm>
            <a:off x="1108430" y="3277472"/>
            <a:ext cx="5651293" cy="1086304"/>
          </a:xfrm>
          <a:prstGeom prst="rect">
            <a:avLst/>
          </a:prstGeom>
        </p:spPr>
        <p:txBody>
          <a:bodyPr lIns="91440" rIns="91440" rtlCol="0">
            <a:noAutofit/>
          </a:bodyPr>
          <a:lstStyle>
            <a:lvl1pPr algn="l">
              <a:defRPr sz="8800" b="1" i="0" spc="150" baseline="0">
                <a:solidFill>
                  <a:schemeClr val="accent3">
                    <a:lumMod val="90000"/>
                  </a:schemeClr>
                </a:solidFill>
                <a:latin typeface="Microsoft YaHei UI" panose="020B0503020204020204" pitchFamily="34" charset="-122"/>
                <a:ea typeface="Microsoft YaHei UI" panose="020B0503020204020204" pitchFamily="34" charset="-122"/>
              </a:defRPr>
            </a:lvl1pPr>
          </a:lstStyle>
          <a:p>
            <a:pPr rtl="0"/>
            <a:r>
              <a:rPr lang="zh-cn" noProof="0"/>
              <a:t>标题</a:t>
            </a:r>
          </a:p>
        </p:txBody>
      </p:sp>
      <p:sp>
        <p:nvSpPr>
          <p:cNvPr id="11" name="图片占位符 10">
            <a:extLst>
              <a:ext uri="{FF2B5EF4-FFF2-40B4-BE49-F238E27FC236}">
                <a16:creationId xmlns:a16="http://schemas.microsoft.com/office/drawing/2014/main" id="{C8F278E7-697F-D34E-BB55-5D254AF87F94}"/>
              </a:ext>
            </a:extLst>
          </p:cNvPr>
          <p:cNvSpPr>
            <a:spLocks noGrp="1"/>
          </p:cNvSpPr>
          <p:nvPr>
            <p:ph type="pic" sz="quarter" idx="14"/>
          </p:nvPr>
        </p:nvSpPr>
        <p:spPr>
          <a:xfrm>
            <a:off x="5923125" y="0"/>
            <a:ext cx="6268875" cy="6858000"/>
          </a:xfrm>
          <a:custGeom>
            <a:avLst/>
            <a:gdLst>
              <a:gd name="connsiteX0" fmla="*/ 0 w 6268875"/>
              <a:gd name="connsiteY0" fmla="*/ 0 h 6858000"/>
              <a:gd name="connsiteX1" fmla="*/ 6268875 w 6268875"/>
              <a:gd name="connsiteY1" fmla="*/ 0 h 6858000"/>
              <a:gd name="connsiteX2" fmla="*/ 6268875 w 6268875"/>
              <a:gd name="connsiteY2" fmla="*/ 6858000 h 6858000"/>
              <a:gd name="connsiteX3" fmla="*/ 0 w 6268875"/>
              <a:gd name="connsiteY3" fmla="*/ 6858000 h 6858000"/>
              <a:gd name="connsiteX4" fmla="*/ 0 w 6268875"/>
              <a:gd name="connsiteY4" fmla="*/ 5389964 h 6858000"/>
              <a:gd name="connsiteX5" fmla="*/ 1047301 w 6268875"/>
              <a:gd name="connsiteY5" fmla="*/ 5389964 h 6858000"/>
              <a:gd name="connsiteX6" fmla="*/ 1047301 w 6268875"/>
              <a:gd name="connsiteY6" fmla="*/ 2814404 h 6858000"/>
              <a:gd name="connsiteX7" fmla="*/ 0 w 6268875"/>
              <a:gd name="connsiteY7" fmla="*/ 281440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68875" h="6858000">
                <a:moveTo>
                  <a:pt x="0" y="0"/>
                </a:moveTo>
                <a:lnTo>
                  <a:pt x="6268875" y="0"/>
                </a:lnTo>
                <a:lnTo>
                  <a:pt x="6268875" y="6858000"/>
                </a:lnTo>
                <a:lnTo>
                  <a:pt x="0" y="6858000"/>
                </a:lnTo>
                <a:lnTo>
                  <a:pt x="0" y="5389964"/>
                </a:lnTo>
                <a:lnTo>
                  <a:pt x="1047301" y="5389964"/>
                </a:lnTo>
                <a:lnTo>
                  <a:pt x="1047301" y="2814404"/>
                </a:lnTo>
                <a:lnTo>
                  <a:pt x="0" y="2814404"/>
                </a:lnTo>
                <a:close/>
              </a:path>
            </a:pathLst>
          </a:custGeom>
          <a:solidFill>
            <a:schemeClr val="bg2"/>
          </a:solidFill>
        </p:spPr>
        <p:txBody>
          <a:bodyPr wrap="square" rtlCol="0">
            <a:noAutofit/>
          </a:bodyPr>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4" name="文本占位符 3">
            <a:extLst>
              <a:ext uri="{FF2B5EF4-FFF2-40B4-BE49-F238E27FC236}">
                <a16:creationId xmlns:a16="http://schemas.microsoft.com/office/drawing/2014/main" id="{FED2629F-DD57-45EB-A64D-AF459A802B6C}"/>
              </a:ext>
            </a:extLst>
          </p:cNvPr>
          <p:cNvSpPr>
            <a:spLocks noGrp="1"/>
          </p:cNvSpPr>
          <p:nvPr>
            <p:ph type="body" sz="quarter" idx="15" hasCustomPrompt="1"/>
          </p:nvPr>
        </p:nvSpPr>
        <p:spPr>
          <a:xfrm>
            <a:off x="1108430" y="4450080"/>
            <a:ext cx="5651294" cy="607103"/>
          </a:xfrm>
        </p:spPr>
        <p:txBody>
          <a:bodyPr rtlCol="0" anchor="ctr">
            <a:normAutofit/>
          </a:bodyPr>
          <a:lstStyle>
            <a:lvl1pPr marL="0" indent="0">
              <a:buNone/>
              <a:defRPr sz="2400" b="0" cap="all" spc="600" baseline="0">
                <a:solidFill>
                  <a:schemeClr val="bg1"/>
                </a:solidFill>
                <a:latin typeface="Microsoft YaHei UI" panose="020B0503020204020204" pitchFamily="34" charset="-122"/>
                <a:ea typeface="Microsoft YaHei UI" panose="020B0503020204020204" pitchFamily="34" charset="-122"/>
              </a:defRPr>
            </a:lvl1pPr>
          </a:lstStyle>
          <a:p>
            <a:pPr lvl="0" rtl="0"/>
            <a:r>
              <a:rPr lang="zh-cn" noProof="0"/>
              <a:t>副标题</a:t>
            </a:r>
          </a:p>
        </p:txBody>
      </p:sp>
    </p:spTree>
    <p:extLst>
      <p:ext uri="{BB962C8B-B14F-4D97-AF65-F5344CB8AC3E}">
        <p14:creationId xmlns:p14="http://schemas.microsoft.com/office/powerpoint/2010/main" val="890117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
    <p:bg>
      <p:bgPr>
        <a:solidFill>
          <a:schemeClr val="bg2">
            <a:alpha val="40000"/>
          </a:schemeClr>
        </a:solidFill>
        <a:effectLst/>
      </p:bgPr>
    </p:bg>
    <p:spTree>
      <p:nvGrpSpPr>
        <p:cNvPr id="1" name=""/>
        <p:cNvGrpSpPr/>
        <p:nvPr/>
      </p:nvGrpSpPr>
      <p:grpSpPr>
        <a:xfrm>
          <a:off x="0" y="0"/>
          <a:ext cx="0" cy="0"/>
          <a:chOff x="0" y="0"/>
          <a:chExt cx="0" cy="0"/>
        </a:xfrm>
      </p:grpSpPr>
      <p:sp>
        <p:nvSpPr>
          <p:cNvPr id="5" name="长方形 4">
            <a:extLst>
              <a:ext uri="{FF2B5EF4-FFF2-40B4-BE49-F238E27FC236}">
                <a16:creationId xmlns:a16="http://schemas.microsoft.com/office/drawing/2014/main" id="{F9B59AC0-ACCA-0548-A037-BC61068B8FE2}"/>
              </a:ext>
            </a:extLst>
          </p:cNvPr>
          <p:cNvSpPr/>
          <p:nvPr userDrawn="1"/>
        </p:nvSpPr>
        <p:spPr>
          <a:xfrm>
            <a:off x="0" y="0"/>
            <a:ext cx="12192000" cy="986306"/>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页脚占位符 12">
            <a:extLst>
              <a:ext uri="{FF2B5EF4-FFF2-40B4-BE49-F238E27FC236}">
                <a16:creationId xmlns:a16="http://schemas.microsoft.com/office/drawing/2014/main" id="{B3AAAAF7-05B9-4CD1-AB96-49BDA5C87537}"/>
              </a:ext>
            </a:extLst>
          </p:cNvPr>
          <p:cNvSpPr>
            <a:spLocks noGrp="1"/>
          </p:cNvSpPr>
          <p:nvPr>
            <p:ph type="ftr" sz="quarter" idx="11"/>
          </p:nvPr>
        </p:nvSpPr>
        <p:spPr>
          <a:xfrm>
            <a:off x="639247" y="6356350"/>
            <a:ext cx="7514153"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4" name="灯片编号占位符 13">
            <a:extLst>
              <a:ext uri="{FF2B5EF4-FFF2-40B4-BE49-F238E27FC236}">
                <a16:creationId xmlns:a16="http://schemas.microsoft.com/office/drawing/2014/main" id="{663163FE-7A47-48F5-985E-52E1FC39A8C8}"/>
              </a:ext>
            </a:extLst>
          </p:cNvPr>
          <p:cNvSpPr>
            <a:spLocks noGrp="1"/>
          </p:cNvSpPr>
          <p:nvPr>
            <p:ph type="sldNum" sz="quarter" idx="12"/>
          </p:nvPr>
        </p:nvSpPr>
        <p:spPr>
          <a:xfrm>
            <a:off x="11011711" y="6356349"/>
            <a:ext cx="532140" cy="365125"/>
          </a:xfrm>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16" name="内容占位符 15">
            <a:extLst>
              <a:ext uri="{FF2B5EF4-FFF2-40B4-BE49-F238E27FC236}">
                <a16:creationId xmlns:a16="http://schemas.microsoft.com/office/drawing/2014/main" id="{FDE5BD82-54F0-40F0-8673-34432C04A351}"/>
              </a:ext>
            </a:extLst>
          </p:cNvPr>
          <p:cNvSpPr>
            <a:spLocks noGrp="1"/>
          </p:cNvSpPr>
          <p:nvPr>
            <p:ph sz="quarter" idx="13"/>
          </p:nvPr>
        </p:nvSpPr>
        <p:spPr>
          <a:xfrm>
            <a:off x="638986" y="1470025"/>
            <a:ext cx="10904865" cy="4706938"/>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0007203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 项内容 ">
    <p:bg>
      <p:bgPr>
        <a:solidFill>
          <a:schemeClr val="bg2">
            <a:alpha val="40000"/>
          </a:schemeClr>
        </a:solidFill>
        <a:effectLst/>
      </p:bgPr>
    </p:bg>
    <p:spTree>
      <p:nvGrpSpPr>
        <p:cNvPr id="1" name=""/>
        <p:cNvGrpSpPr/>
        <p:nvPr/>
      </p:nvGrpSpPr>
      <p:grpSpPr>
        <a:xfrm>
          <a:off x="0" y="0"/>
          <a:ext cx="0" cy="0"/>
          <a:chOff x="0" y="0"/>
          <a:chExt cx="0" cy="0"/>
        </a:xfrm>
      </p:grpSpPr>
      <p:sp>
        <p:nvSpPr>
          <p:cNvPr id="6" name="长方形 5">
            <a:extLst>
              <a:ext uri="{FF2B5EF4-FFF2-40B4-BE49-F238E27FC236}">
                <a16:creationId xmlns:a16="http://schemas.microsoft.com/office/drawing/2014/main" id="{987C56A2-F952-8343-A875-78793BA51A34}"/>
              </a:ext>
            </a:extLst>
          </p:cNvPr>
          <p:cNvSpPr/>
          <p:nvPr userDrawn="1"/>
        </p:nvSpPr>
        <p:spPr>
          <a:xfrm>
            <a:off x="0" y="5871694"/>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7" name="长方形 6">
            <a:extLst>
              <a:ext uri="{FF2B5EF4-FFF2-40B4-BE49-F238E27FC236}">
                <a16:creationId xmlns:a16="http://schemas.microsoft.com/office/drawing/2014/main" id="{81BB3689-72F8-2345-BF30-38C81BDD487E}"/>
              </a:ext>
            </a:extLst>
          </p:cNvPr>
          <p:cNvSpPr/>
          <p:nvPr userDrawn="1"/>
        </p:nvSpPr>
        <p:spPr>
          <a:xfrm>
            <a:off x="4921026" y="0"/>
            <a:ext cx="718969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a:xfrm>
            <a:off x="11103659" y="6356350"/>
            <a:ext cx="449094" cy="3651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761117" y="681037"/>
            <a:ext cx="4791637"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2" name="图片占位符 10">
            <a:extLst>
              <a:ext uri="{FF2B5EF4-FFF2-40B4-BE49-F238E27FC236}">
                <a16:creationId xmlns:a16="http://schemas.microsoft.com/office/drawing/2014/main" id="{CB2BF900-EE78-604F-A9A8-83394228A684}"/>
              </a:ext>
            </a:extLst>
          </p:cNvPr>
          <p:cNvSpPr>
            <a:spLocks noGrp="1"/>
          </p:cNvSpPr>
          <p:nvPr>
            <p:ph type="pic" sz="quarter" idx="14"/>
          </p:nvPr>
        </p:nvSpPr>
        <p:spPr>
          <a:xfrm>
            <a:off x="542925" y="571500"/>
            <a:ext cx="5553075" cy="5715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5" name="页脚占位符 4">
            <a:extLst>
              <a:ext uri="{FF2B5EF4-FFF2-40B4-BE49-F238E27FC236}">
                <a16:creationId xmlns:a16="http://schemas.microsoft.com/office/drawing/2014/main" id="{041ABA8C-1BE3-46E4-80B3-44A791B60E0D}"/>
              </a:ext>
            </a:extLst>
          </p:cNvPr>
          <p:cNvSpPr>
            <a:spLocks noGrp="1"/>
          </p:cNvSpPr>
          <p:nvPr>
            <p:ph type="ftr" sz="quarter" idx="15"/>
          </p:nvPr>
        </p:nvSpPr>
        <p:spPr>
          <a:xfrm>
            <a:off x="542925" y="6356350"/>
            <a:ext cx="7315200" cy="365125"/>
          </a:xfrm>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11" name="内容占位符 10">
            <a:extLst>
              <a:ext uri="{FF2B5EF4-FFF2-40B4-BE49-F238E27FC236}">
                <a16:creationId xmlns:a16="http://schemas.microsoft.com/office/drawing/2014/main" id="{B2692E44-7FE3-4F90-97B5-E996A2DCEA83}"/>
              </a:ext>
            </a:extLst>
          </p:cNvPr>
          <p:cNvSpPr>
            <a:spLocks noGrp="1"/>
          </p:cNvSpPr>
          <p:nvPr>
            <p:ph sz="quarter" idx="16"/>
          </p:nvPr>
        </p:nvSpPr>
        <p:spPr>
          <a:xfrm>
            <a:off x="6761117" y="1265238"/>
            <a:ext cx="4791637" cy="4911725"/>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marL="457200" indent="0">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40967066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比较">
    <p:bg>
      <p:bgPr>
        <a:solidFill>
          <a:schemeClr val="bg2">
            <a:alpha val="40000"/>
          </a:schemeClr>
        </a:solidFill>
        <a:effectLst/>
      </p:bgPr>
    </p:bg>
    <p:spTree>
      <p:nvGrpSpPr>
        <p:cNvPr id="1" name=""/>
        <p:cNvGrpSpPr/>
        <p:nvPr/>
      </p:nvGrpSpPr>
      <p:grpSpPr>
        <a:xfrm>
          <a:off x="0" y="0"/>
          <a:ext cx="0" cy="0"/>
          <a:chOff x="0" y="0"/>
          <a:chExt cx="0" cy="0"/>
        </a:xfrm>
      </p:grpSpPr>
      <p:sp>
        <p:nvSpPr>
          <p:cNvPr id="16" name="长方形 15">
            <a:extLst>
              <a:ext uri="{FF2B5EF4-FFF2-40B4-BE49-F238E27FC236}">
                <a16:creationId xmlns:a16="http://schemas.microsoft.com/office/drawing/2014/main" id="{F2F96941-79C9-A34B-8AB5-C167A4D72D51}"/>
              </a:ext>
            </a:extLst>
          </p:cNvPr>
          <p:cNvSpPr/>
          <p:nvPr userDrawn="1"/>
        </p:nvSpPr>
        <p:spPr>
          <a:xfrm>
            <a:off x="0" y="0"/>
            <a:ext cx="12192000" cy="986306"/>
          </a:xfrm>
          <a:prstGeom prst="rect">
            <a:avLst/>
          </a:prstGeom>
          <a:pattFill prst="lgGrid">
            <a:fgClr>
              <a:schemeClr val="tx1">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6" name="长方形 5">
            <a:extLst>
              <a:ext uri="{FF2B5EF4-FFF2-40B4-BE49-F238E27FC236}">
                <a16:creationId xmlns:a16="http://schemas.microsoft.com/office/drawing/2014/main" id="{2A57C152-0331-B74F-81FE-04A927A72C7B}"/>
              </a:ext>
            </a:extLst>
          </p:cNvPr>
          <p:cNvSpPr/>
          <p:nvPr userDrawn="1"/>
        </p:nvSpPr>
        <p:spPr>
          <a:xfrm>
            <a:off x="350520" y="279792"/>
            <a:ext cx="11475720" cy="98630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tIns="182880" rIns="182880" rtlCol="0" anchor="ctr"/>
          <a:lstStyle/>
          <a:p>
            <a:pPr rtl="0"/>
            <a:endParaRPr lang="en-US" sz="2400" b="1" noProof="0" dirty="0">
              <a:solidFill>
                <a:schemeClr val="bg1"/>
              </a:solidFill>
              <a:latin typeface="Microsoft YaHei UI" panose="020B0503020204020204" pitchFamily="34" charset="-122"/>
              <a:ea typeface="Microsoft YaHei UI" panose="020B0503020204020204" pitchFamily="34" charset="-122"/>
            </a:endParaRPr>
          </a:p>
        </p:txBody>
      </p:sp>
      <p:sp>
        <p:nvSpPr>
          <p:cNvPr id="8" name="标题 1">
            <a:extLst>
              <a:ext uri="{FF2B5EF4-FFF2-40B4-BE49-F238E27FC236}">
                <a16:creationId xmlns:a16="http://schemas.microsoft.com/office/drawing/2014/main" id="{5FDDD9A4-1691-5D47-9605-21650E2212D3}"/>
              </a:ext>
            </a:extLst>
          </p:cNvPr>
          <p:cNvSpPr>
            <a:spLocks noGrp="1"/>
          </p:cNvSpPr>
          <p:nvPr>
            <p:ph type="title"/>
          </p:nvPr>
        </p:nvSpPr>
        <p:spPr>
          <a:xfrm>
            <a:off x="639413" y="483440"/>
            <a:ext cx="10904438"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0" name="文本占位符 2">
            <a:extLst>
              <a:ext uri="{FF2B5EF4-FFF2-40B4-BE49-F238E27FC236}">
                <a16:creationId xmlns:a16="http://schemas.microsoft.com/office/drawing/2014/main" id="{62F811A9-08B1-C746-B30D-69D7B4A6CD59}"/>
              </a:ext>
            </a:extLst>
          </p:cNvPr>
          <p:cNvSpPr>
            <a:spLocks noGrp="1"/>
          </p:cNvSpPr>
          <p:nvPr>
            <p:ph type="body" idx="1"/>
          </p:nvPr>
        </p:nvSpPr>
        <p:spPr>
          <a:xfrm>
            <a:off x="838201"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sp>
        <p:nvSpPr>
          <p:cNvPr id="12" name="文本占位符 2">
            <a:extLst>
              <a:ext uri="{FF2B5EF4-FFF2-40B4-BE49-F238E27FC236}">
                <a16:creationId xmlns:a16="http://schemas.microsoft.com/office/drawing/2014/main" id="{54F0B191-C947-1640-8AD2-EEEAA1ED57C9}"/>
              </a:ext>
            </a:extLst>
          </p:cNvPr>
          <p:cNvSpPr>
            <a:spLocks noGrp="1"/>
          </p:cNvSpPr>
          <p:nvPr>
            <p:ph type="body" idx="14"/>
          </p:nvPr>
        </p:nvSpPr>
        <p:spPr>
          <a:xfrm>
            <a:off x="6501205" y="2038570"/>
            <a:ext cx="5042646" cy="703135"/>
          </a:xfrm>
          <a:prstGeom prst="rect">
            <a:avLst/>
          </a:prstGeom>
        </p:spPr>
        <p:txBody>
          <a:bodyPr lIns="91440" rIns="91440" rtlCol="0" anchor="ctr">
            <a:normAutofit/>
          </a:bodyPr>
          <a:lstStyle>
            <a:lvl1pPr marL="0" indent="0" algn="l">
              <a:lnSpc>
                <a:spcPct val="150000"/>
              </a:lnSpc>
              <a:buNone/>
              <a:defRPr sz="1800" b="1" i="0" cap="all" spc="150" baseline="0">
                <a:solidFill>
                  <a:schemeClr val="accent3">
                    <a:lumMod val="50000"/>
                  </a:schemeClr>
                </a:solidFill>
                <a:latin typeface="Microsoft YaHei UI" panose="020B0503020204020204" pitchFamily="34" charset="-122"/>
                <a:ea typeface="Microsoft YaHei UI"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zh-CN" altLang="en-US" noProof="0"/>
              <a:t>单击此处编辑母版文本样式</a:t>
            </a:r>
          </a:p>
        </p:txBody>
      </p:sp>
      <p:cxnSp>
        <p:nvCxnSpPr>
          <p:cNvPr id="14" name="直接连接符​​(S) 13">
            <a:extLst>
              <a:ext uri="{FF2B5EF4-FFF2-40B4-BE49-F238E27FC236}">
                <a16:creationId xmlns:a16="http://schemas.microsoft.com/office/drawing/2014/main" id="{E8B92D52-6B55-2C4B-95E4-CE89611E590B}"/>
              </a:ext>
            </a:extLst>
          </p:cNvPr>
          <p:cNvCxnSpPr>
            <a:cxnSpLocks/>
          </p:cNvCxnSpPr>
          <p:nvPr userDrawn="1"/>
        </p:nvCxnSpPr>
        <p:spPr>
          <a:xfrm>
            <a:off x="6167716" y="1613647"/>
            <a:ext cx="0" cy="4904068"/>
          </a:xfrm>
          <a:prstGeom prst="line">
            <a:avLst/>
          </a:prstGeom>
          <a:ln>
            <a:solidFill>
              <a:schemeClr val="tx2">
                <a:lumMod val="10000"/>
                <a:lumOff val="90000"/>
              </a:schemeClr>
            </a:solidFill>
          </a:ln>
        </p:spPr>
        <p:style>
          <a:lnRef idx="1">
            <a:schemeClr val="accent1"/>
          </a:lnRef>
          <a:fillRef idx="0">
            <a:schemeClr val="accent1"/>
          </a:fillRef>
          <a:effectRef idx="0">
            <a:schemeClr val="accent1"/>
          </a:effectRef>
          <a:fontRef idx="minor">
            <a:schemeClr val="tx1"/>
          </a:fontRef>
        </p:style>
      </p:cxnSp>
      <p:sp>
        <p:nvSpPr>
          <p:cNvPr id="7" name="内容占位符 6">
            <a:extLst>
              <a:ext uri="{FF2B5EF4-FFF2-40B4-BE49-F238E27FC236}">
                <a16:creationId xmlns:a16="http://schemas.microsoft.com/office/drawing/2014/main" id="{B2E17E1D-5E9C-4782-A550-1FA7C170295B}"/>
              </a:ext>
            </a:extLst>
          </p:cNvPr>
          <p:cNvSpPr>
            <a:spLocks noGrp="1"/>
          </p:cNvSpPr>
          <p:nvPr>
            <p:ph sz="quarter" idx="15"/>
          </p:nvPr>
        </p:nvSpPr>
        <p:spPr>
          <a:xfrm>
            <a:off x="838200"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
        <p:nvSpPr>
          <p:cNvPr id="15" name="内容占位符 6">
            <a:extLst>
              <a:ext uri="{FF2B5EF4-FFF2-40B4-BE49-F238E27FC236}">
                <a16:creationId xmlns:a16="http://schemas.microsoft.com/office/drawing/2014/main" id="{9AE8FA97-2778-4811-810F-CA386FE3C234}"/>
              </a:ext>
            </a:extLst>
          </p:cNvPr>
          <p:cNvSpPr>
            <a:spLocks noGrp="1"/>
          </p:cNvSpPr>
          <p:nvPr>
            <p:ph sz="quarter" idx="16"/>
          </p:nvPr>
        </p:nvSpPr>
        <p:spPr>
          <a:xfrm>
            <a:off x="6501205" y="2894471"/>
            <a:ext cx="5041900" cy="3093579"/>
          </a:xfrm>
        </p:spPr>
        <p:txBody>
          <a:bodyPr rtlCol="0"/>
          <a:lstStyle>
            <a:lvl1pPr>
              <a:defRPr>
                <a:latin typeface="Microsoft YaHei UI" panose="020B0503020204020204" pitchFamily="34" charset="-122"/>
                <a:ea typeface="Microsoft YaHei UI" panose="020B0503020204020204" pitchFamily="34" charset="-122"/>
              </a:defRPr>
            </a:lvl1pPr>
          </a:lstStyle>
          <a:p>
            <a:pPr lvl="0" rtl="0"/>
            <a:r>
              <a:rPr lang="zh-CN" altLang="en-US" noProof="0"/>
              <a:t>单击此处编辑母版文本样式</a:t>
            </a:r>
          </a:p>
        </p:txBody>
      </p:sp>
    </p:spTree>
    <p:extLst>
      <p:ext uri="{BB962C8B-B14F-4D97-AF65-F5344CB8AC3E}">
        <p14:creationId xmlns:p14="http://schemas.microsoft.com/office/powerpoint/2010/main" val="2656403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图片和字幕">
    <p:bg>
      <p:bgPr>
        <a:solidFill>
          <a:schemeClr val="bg2">
            <a:alpha val="40000"/>
          </a:schemeClr>
        </a:solidFill>
        <a:effectLst/>
      </p:bgPr>
    </p:bg>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14A22209-F6F4-814A-9719-87CDCD23C55F}"/>
              </a:ext>
            </a:extLst>
          </p:cNvPr>
          <p:cNvSpPr/>
          <p:nvPr userDrawn="1"/>
        </p:nvSpPr>
        <p:spPr>
          <a:xfrm>
            <a:off x="0" y="914400"/>
            <a:ext cx="12192000" cy="5029200"/>
          </a:xfrm>
          <a:prstGeom prst="rect">
            <a:avLst/>
          </a:prstGeom>
          <a:pattFill prst="lgGrid">
            <a:fgClr>
              <a:schemeClr val="tx2">
                <a:lumMod val="10000"/>
                <a:lumOff val="9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11" name="矩形 10">
            <a:extLst>
              <a:ext uri="{FF2B5EF4-FFF2-40B4-BE49-F238E27FC236}">
                <a16:creationId xmlns:a16="http://schemas.microsoft.com/office/drawing/2014/main" id="{51817374-D7A2-2F4D-91C6-E24955F0018B}"/>
              </a:ext>
            </a:extLst>
          </p:cNvPr>
          <p:cNvSpPr/>
          <p:nvPr userDrawn="1"/>
        </p:nvSpPr>
        <p:spPr>
          <a:xfrm>
            <a:off x="5951621" y="1803214"/>
            <a:ext cx="6240379" cy="325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noProof="0" dirty="0">
              <a:latin typeface="Microsoft YaHei UI" panose="020B0503020204020204" pitchFamily="34" charset="-122"/>
              <a:ea typeface="Microsoft YaHei UI" panose="020B0503020204020204" pitchFamily="34" charset="-122"/>
            </a:endParaRPr>
          </a:p>
        </p:txBody>
      </p:sp>
      <p:sp>
        <p:nvSpPr>
          <p:cNvPr id="2" name="日期占位符 1">
            <a:extLst>
              <a:ext uri="{FF2B5EF4-FFF2-40B4-BE49-F238E27FC236}">
                <a16:creationId xmlns:a16="http://schemas.microsoft.com/office/drawing/2014/main" id="{09FBA462-7E60-BA4E-9A1E-3B5E69DACB3A}"/>
              </a:ext>
            </a:extLst>
          </p:cNvPr>
          <p:cNvSpPr>
            <a:spLocks noGrp="1"/>
          </p:cNvSpPr>
          <p:nvPr>
            <p:ph type="dt" sz="half" idx="10"/>
          </p:nvPr>
        </p:nvSpPr>
        <p:spPr>
          <a:xfrm>
            <a:off x="838200" y="6356350"/>
            <a:ext cx="2743200" cy="365125"/>
          </a:xfrm>
          <a:prstGeom prst="rect">
            <a:avLst/>
          </a:prstGeom>
        </p:spPr>
        <p:txBody>
          <a:bodyPr rtlCol="0"/>
          <a:lstStyle>
            <a:lvl1pPr>
              <a:defRPr>
                <a:latin typeface="Microsoft YaHei UI" panose="020B0503020204020204" pitchFamily="34" charset="-122"/>
                <a:ea typeface="Microsoft YaHei UI" panose="020B0503020204020204" pitchFamily="34" charset="-122"/>
              </a:defRPr>
            </a:lvl1pPr>
          </a:lstStyle>
          <a:p>
            <a:fld id="{2F7E77FB-0806-4C98-8186-4A8C4DDBA0D7}" type="datetime1">
              <a:rPr lang="zh-CN" altLang="en-US" smtClean="0"/>
              <a:t>2022/6/7</a:t>
            </a:fld>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
        <p:nvSpPr>
          <p:cNvPr id="9" name="标题 1">
            <a:extLst>
              <a:ext uri="{FF2B5EF4-FFF2-40B4-BE49-F238E27FC236}">
                <a16:creationId xmlns:a16="http://schemas.microsoft.com/office/drawing/2014/main" id="{656FB1BA-653F-254C-9C39-2A5BDD763EE8}"/>
              </a:ext>
            </a:extLst>
          </p:cNvPr>
          <p:cNvSpPr>
            <a:spLocks noGrp="1"/>
          </p:cNvSpPr>
          <p:nvPr>
            <p:ph type="title"/>
          </p:nvPr>
        </p:nvSpPr>
        <p:spPr>
          <a:xfrm>
            <a:off x="6494545" y="2028031"/>
            <a:ext cx="5058209" cy="583800"/>
          </a:xfrm>
          <a:prstGeom prst="rect">
            <a:avLst/>
          </a:prstGeom>
        </p:spPr>
        <p:txBody>
          <a:bodyPr lIns="91440" rIns="91440" rtlCol="0">
            <a:noAutofit/>
          </a:bodyPr>
          <a:lstStyle>
            <a:lvl1pPr>
              <a:defRPr sz="2400" b="1" i="0" spc="150" baseline="0">
                <a:solidFill>
                  <a:schemeClr val="bg2"/>
                </a:solidFill>
                <a:latin typeface="Microsoft YaHei UI" panose="020B0503020204020204" pitchFamily="34" charset="-122"/>
                <a:ea typeface="Microsoft YaHei UI" panose="020B0503020204020204" pitchFamily="34" charset="-122"/>
              </a:defRPr>
            </a:lvl1pPr>
          </a:lstStyle>
          <a:p>
            <a:pPr rtl="0"/>
            <a:r>
              <a:rPr lang="zh-CN" altLang="en-US" noProof="0"/>
              <a:t>单击此处编辑母版标题样式</a:t>
            </a:r>
            <a:endParaRPr lang="zh-cn" noProof="0"/>
          </a:p>
        </p:txBody>
      </p:sp>
      <p:sp>
        <p:nvSpPr>
          <p:cNvPr id="13" name="图片占位符 10">
            <a:extLst>
              <a:ext uri="{FF2B5EF4-FFF2-40B4-BE49-F238E27FC236}">
                <a16:creationId xmlns:a16="http://schemas.microsoft.com/office/drawing/2014/main" id="{AD5E91DA-7D30-8C45-9BE7-5F82AA824B11}"/>
              </a:ext>
            </a:extLst>
          </p:cNvPr>
          <p:cNvSpPr>
            <a:spLocks noGrp="1"/>
          </p:cNvSpPr>
          <p:nvPr>
            <p:ph type="pic" sz="quarter" idx="14"/>
          </p:nvPr>
        </p:nvSpPr>
        <p:spPr>
          <a:xfrm>
            <a:off x="542925" y="0"/>
            <a:ext cx="5408696" cy="6858000"/>
          </a:xfrm>
          <a:prstGeom prst="rect">
            <a:avLst/>
          </a:prstGeom>
          <a:solidFill>
            <a:schemeClr val="bg2"/>
          </a:solidFill>
        </p:spPr>
        <p:txBody>
          <a:bodyPr rtlCol="0"/>
          <a:lstStyle>
            <a:lvl1pPr>
              <a:defRPr>
                <a:latin typeface="Microsoft YaHei UI" panose="020B0503020204020204" pitchFamily="34" charset="-122"/>
                <a:ea typeface="Microsoft YaHei UI" panose="020B0503020204020204" pitchFamily="34" charset="-122"/>
              </a:defRPr>
            </a:lvl1pPr>
          </a:lstStyle>
          <a:p>
            <a:pPr rtl="0"/>
            <a:r>
              <a:rPr lang="zh-CN" altLang="en-US" noProof="0"/>
              <a:t>单击图标添加图片</a:t>
            </a:r>
            <a:endParaRPr lang="zh-cn" noProof="0"/>
          </a:p>
        </p:txBody>
      </p:sp>
      <p:sp>
        <p:nvSpPr>
          <p:cNvPr id="6" name="内容占位符 5">
            <a:extLst>
              <a:ext uri="{FF2B5EF4-FFF2-40B4-BE49-F238E27FC236}">
                <a16:creationId xmlns:a16="http://schemas.microsoft.com/office/drawing/2014/main" id="{24B3A0EA-D5DD-4E60-90A9-6338842407FB}"/>
              </a:ext>
            </a:extLst>
          </p:cNvPr>
          <p:cNvSpPr>
            <a:spLocks noGrp="1"/>
          </p:cNvSpPr>
          <p:nvPr>
            <p:ph sz="quarter" idx="15"/>
          </p:nvPr>
        </p:nvSpPr>
        <p:spPr>
          <a:xfrm>
            <a:off x="6494463" y="2611438"/>
            <a:ext cx="5058209" cy="2165350"/>
          </a:xfrm>
        </p:spPr>
        <p:txBody>
          <a:bodyPr rtlCol="0"/>
          <a:lstStyle>
            <a:lvl1pPr>
              <a:defRPr>
                <a:solidFill>
                  <a:schemeClr val="bg1"/>
                </a:solidFill>
                <a:latin typeface="Microsoft YaHei UI" panose="020B0503020204020204" pitchFamily="34" charset="-122"/>
                <a:ea typeface="Microsoft YaHei UI" panose="020B0503020204020204" pitchFamily="34" charset="-122"/>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rtl="0"/>
            <a:r>
              <a:rPr lang="zh-CN" altLang="en-US" noProof="0"/>
              <a:t>单击此处编辑母版文本样式</a:t>
            </a:r>
          </a:p>
        </p:txBody>
      </p:sp>
    </p:spTree>
    <p:extLst>
      <p:ext uri="{BB962C8B-B14F-4D97-AF65-F5344CB8AC3E}">
        <p14:creationId xmlns:p14="http://schemas.microsoft.com/office/powerpoint/2010/main" val="20150079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accent4">
            <a:alpha val="40000"/>
          </a:schemeClr>
        </a:solidFill>
        <a:effectLst/>
      </p:bgPr>
    </p:bg>
    <p:spTree>
      <p:nvGrpSpPr>
        <p:cNvPr id="1" name=""/>
        <p:cNvGrpSpPr/>
        <p:nvPr/>
      </p:nvGrpSpPr>
      <p:grpSpPr>
        <a:xfrm>
          <a:off x="0" y="0"/>
          <a:ext cx="0" cy="0"/>
          <a:chOff x="0" y="0"/>
          <a:chExt cx="0" cy="0"/>
        </a:xfrm>
      </p:grpSpPr>
      <p:sp>
        <p:nvSpPr>
          <p:cNvPr id="3" name="页脚占位符 2">
            <a:extLst>
              <a:ext uri="{FF2B5EF4-FFF2-40B4-BE49-F238E27FC236}">
                <a16:creationId xmlns:a16="http://schemas.microsoft.com/office/drawing/2014/main" id="{218A28A8-5C75-FC4B-9A28-8F343DF4B1F9}"/>
              </a:ext>
            </a:extLst>
          </p:cNvPr>
          <p:cNvSpPr>
            <a:spLocks noGrp="1"/>
          </p:cNvSpPr>
          <p:nvPr>
            <p:ph type="ftr" sz="quarter" idx="11"/>
          </p:nvPr>
        </p:nvSpPr>
        <p:spPr/>
        <p:txBody>
          <a:bodyPr rtlCol="0"/>
          <a:lstStyle>
            <a:lvl1pPr>
              <a:defRPr>
                <a:latin typeface="Microsoft YaHei UI" panose="020B0503020204020204" pitchFamily="34" charset="-122"/>
                <a:ea typeface="Microsoft YaHei UI" panose="020B0503020204020204" pitchFamily="34" charset="-122"/>
              </a:defRPr>
            </a:lvl1pPr>
          </a:lstStyle>
          <a:p>
            <a:endParaRPr lang="en-US" dirty="0"/>
          </a:p>
        </p:txBody>
      </p:sp>
      <p:sp>
        <p:nvSpPr>
          <p:cNvPr id="4" name="灯片编号占位符 3">
            <a:extLst>
              <a:ext uri="{FF2B5EF4-FFF2-40B4-BE49-F238E27FC236}">
                <a16:creationId xmlns:a16="http://schemas.microsoft.com/office/drawing/2014/main" id="{71FD5A6F-AE17-4E4C-9567-DB3B02853306}"/>
              </a:ext>
            </a:extLst>
          </p:cNvPr>
          <p:cNvSpPr>
            <a:spLocks noGrp="1"/>
          </p:cNvSpPr>
          <p:nvPr>
            <p:ph type="sldNum" sz="quarter" idx="12"/>
          </p:nvPr>
        </p:nvSpPr>
        <p:spPr/>
        <p:txBody>
          <a:bodyPr rtlCol="0"/>
          <a:lstStyle>
            <a:lvl1pPr>
              <a:defRPr>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3232796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B9EAC25-66D1-1245-97FD-3B5840132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zh-cn" noProof="0"/>
              <a:t>单击此处编辑母版标题样式</a:t>
            </a:r>
          </a:p>
        </p:txBody>
      </p:sp>
      <p:sp>
        <p:nvSpPr>
          <p:cNvPr id="3" name="文本占位符 2">
            <a:extLst>
              <a:ext uri="{FF2B5EF4-FFF2-40B4-BE49-F238E27FC236}">
                <a16:creationId xmlns:a16="http://schemas.microsoft.com/office/drawing/2014/main" id="{FE2069B3-0468-584A-914E-91C8C91C7F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zh-cn" noProof="0"/>
              <a:t>单击此处编辑母版文本样式</a:t>
            </a:r>
          </a:p>
          <a:p>
            <a:pPr lvl="1" rtl="0"/>
            <a:r>
              <a:rPr lang="zh-cn" noProof="0"/>
              <a:t>第二级</a:t>
            </a:r>
          </a:p>
          <a:p>
            <a:pPr lvl="2" rtl="0"/>
            <a:r>
              <a:rPr lang="zh-cn" noProof="0"/>
              <a:t>第三级</a:t>
            </a:r>
          </a:p>
          <a:p>
            <a:pPr lvl="3" rtl="0"/>
            <a:r>
              <a:rPr lang="zh-cn" noProof="0"/>
              <a:t>第四级</a:t>
            </a:r>
          </a:p>
          <a:p>
            <a:pPr lvl="4" rtl="0"/>
            <a:r>
              <a:rPr lang="zh-cn" noProof="0"/>
              <a:t>第五级</a:t>
            </a:r>
          </a:p>
        </p:txBody>
      </p:sp>
      <p:sp>
        <p:nvSpPr>
          <p:cNvPr id="5" name="页脚占位符 4">
            <a:extLst>
              <a:ext uri="{FF2B5EF4-FFF2-40B4-BE49-F238E27FC236}">
                <a16:creationId xmlns:a16="http://schemas.microsoft.com/office/drawing/2014/main" id="{147A988C-554B-E64F-A698-DE3EF9CA0774}"/>
              </a:ext>
            </a:extLst>
          </p:cNvPr>
          <p:cNvSpPr>
            <a:spLocks noGrp="1"/>
          </p:cNvSpPr>
          <p:nvPr>
            <p:ph type="ftr" sz="quarter" idx="3"/>
          </p:nvPr>
        </p:nvSpPr>
        <p:spPr>
          <a:xfrm>
            <a:off x="838200" y="6356350"/>
            <a:ext cx="7315200" cy="365125"/>
          </a:xfrm>
          <a:prstGeom prst="rect">
            <a:avLst/>
          </a:prstGeom>
        </p:spPr>
        <p:txBody>
          <a:bodyPr vert="horz" lIns="91440" tIns="45720" rIns="91440" bIns="45720" rtlCol="0" anchor="ctr"/>
          <a:lstStyle>
            <a:lvl1pPr algn="l">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098157E6-BBF7-AB4A-B5DD-B39A65C17B0B}"/>
              </a:ext>
            </a:extLst>
          </p:cNvPr>
          <p:cNvSpPr>
            <a:spLocks noGrp="1"/>
          </p:cNvSpPr>
          <p:nvPr>
            <p:ph type="sldNum" sz="quarter" idx="4"/>
          </p:nvPr>
        </p:nvSpPr>
        <p:spPr>
          <a:xfrm>
            <a:off x="10904706" y="6356350"/>
            <a:ext cx="449094" cy="365125"/>
          </a:xfrm>
          <a:prstGeom prst="rect">
            <a:avLst/>
          </a:prstGeom>
        </p:spPr>
        <p:txBody>
          <a:bodyPr vert="horz" lIns="91440" tIns="45720" rIns="91440" bIns="45720" rtlCol="0" anchor="ctr"/>
          <a:lstStyle>
            <a:lvl1pPr algn="r">
              <a:defRPr sz="900">
                <a:solidFill>
                  <a:schemeClr val="tx1">
                    <a:tint val="75000"/>
                  </a:schemeClr>
                </a:solidFill>
                <a:latin typeface="Microsoft YaHei UI" panose="020B0503020204020204" pitchFamily="34" charset="-122"/>
                <a:ea typeface="Microsoft YaHei UI" panose="020B0503020204020204" pitchFamily="34" charset="-122"/>
              </a:defRPr>
            </a:lvl1pPr>
          </a:lstStyle>
          <a:p>
            <a:fld id="{6F705D35-D126-3B47-A82C-2A13EA9E0A67}" type="slidenum">
              <a:rPr lang="en-US" smtClean="0"/>
              <a:pPr/>
              <a:t>‹#›</a:t>
            </a:fld>
            <a:endParaRPr lang="en-US" dirty="0"/>
          </a:p>
        </p:txBody>
      </p:sp>
    </p:spTree>
    <p:extLst>
      <p:ext uri="{BB962C8B-B14F-4D97-AF65-F5344CB8AC3E}">
        <p14:creationId xmlns:p14="http://schemas.microsoft.com/office/powerpoint/2010/main" val="977565515"/>
      </p:ext>
    </p:extLst>
  </p:cSld>
  <p:clrMap bg1="lt1" tx1="dk1" bg2="lt2" tx2="dk2" accent1="accent1" accent2="accent2" accent3="accent3" accent4="accent4" accent5="accent5" accent6="accent6" hlink="hlink" folHlink="folHlink"/>
  <p:sldLayoutIdLst>
    <p:sldLayoutId id="2147483649" r:id="rId1"/>
    <p:sldLayoutId id="2147483688" r:id="rId2"/>
    <p:sldLayoutId id="2147483661" r:id="rId3"/>
    <p:sldLayoutId id="2147483690" r:id="rId4"/>
    <p:sldLayoutId id="2147483692" r:id="rId5"/>
    <p:sldLayoutId id="2147483655" r:id="rId6"/>
  </p:sldLayoutIdLst>
  <p:hf sldNum="0" hdr="0" ftr="0"/>
  <p:txStyles>
    <p:titleStyle>
      <a:lvl1pPr algn="l" defTabSz="914400" rtl="0" eaLnBrk="1" latinLnBrk="0" hangingPunct="1">
        <a:lnSpc>
          <a:spcPct val="90000"/>
        </a:lnSpc>
        <a:spcBef>
          <a:spcPct val="0"/>
        </a:spcBef>
        <a:buNone/>
        <a:defRPr sz="4400" kern="1200">
          <a:solidFill>
            <a:schemeClr val="tx1"/>
          </a:solidFill>
          <a:latin typeface="Microsoft YaHei UI" panose="020B0503020204020204" pitchFamily="34" charset="-122"/>
          <a:ea typeface="Microsoft YaHei UI" panose="020B0503020204020204" pitchFamily="34" charset="-122"/>
          <a:cs typeface="+mj-cs"/>
        </a:defRPr>
      </a:lvl1pPr>
    </p:titleStyle>
    <p:bodyStyle>
      <a:lvl1pPr marL="228600" indent="-228600" algn="l" defTabSz="914400" rtl="0" eaLnBrk="1" latinLnBrk="0" hangingPunct="1">
        <a:lnSpc>
          <a:spcPct val="150000"/>
        </a:lnSpc>
        <a:spcBef>
          <a:spcPts val="1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1pPr>
      <a:lvl2pPr marL="6858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500" kern="1200" spc="150" baseline="0">
          <a:solidFill>
            <a:schemeClr val="tx1"/>
          </a:solidFill>
          <a:latin typeface="Microsoft YaHei UI" panose="020B0503020204020204" pitchFamily="34" charset="-122"/>
          <a:ea typeface="Microsoft YaHei UI" panose="020B0503020204020204" pitchFamily="34" charset="-122"/>
          <a:cs typeface="+mn-cs"/>
        </a:defRPr>
      </a:lvl2pPr>
      <a:lvl3pPr marL="11430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3pPr>
      <a:lvl4pPr marL="16002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4pPr>
      <a:lvl5pPr marL="2057400" indent="-228600" algn="l" defTabSz="914400" rtl="0" eaLnBrk="1" latinLnBrk="0" hangingPunct="1">
        <a:lnSpc>
          <a:spcPct val="90000"/>
        </a:lnSpc>
        <a:spcBef>
          <a:spcPts val="500"/>
        </a:spcBef>
        <a:buClr>
          <a:schemeClr val="accent3">
            <a:lumMod val="75000"/>
          </a:schemeClr>
        </a:buClr>
        <a:buFont typeface="Wingdings" panose="05000000000000000000" pitchFamily="2" charset="2"/>
        <a:buChar char="§"/>
        <a:defRPr sz="1400" kern="1200" spc="150" baseline="0">
          <a:solidFill>
            <a:schemeClr val="tx1"/>
          </a:solidFill>
          <a:latin typeface="Microsoft YaHei UI" panose="020B0503020204020204" pitchFamily="34" charset="-122"/>
          <a:ea typeface="Microsoft YaHei UI"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f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9">
            <a:extLst>
              <a:ext uri="{FF2B5EF4-FFF2-40B4-BE49-F238E27FC236}">
                <a16:creationId xmlns:a16="http://schemas.microsoft.com/office/drawing/2014/main" id="{802AA36A-8685-4D91-92E4-CBC45883BFFF}"/>
              </a:ext>
            </a:extLst>
          </p:cNvPr>
          <p:cNvSpPr>
            <a:spLocks noGrp="1"/>
          </p:cNvSpPr>
          <p:nvPr>
            <p:ph type="title"/>
          </p:nvPr>
        </p:nvSpPr>
        <p:spPr/>
        <p:txBody>
          <a:bodyPr rtlCol="0"/>
          <a:lstStyle/>
          <a:p>
            <a:pPr rtl="0"/>
            <a:r>
              <a:rPr lang="zh-CN" altLang="en-US" sz="4400" dirty="0"/>
              <a:t>北京汽车市场分析</a:t>
            </a:r>
            <a:endParaRPr lang="zh-cn" sz="4400" dirty="0"/>
          </a:p>
        </p:txBody>
      </p:sp>
      <p:sp>
        <p:nvSpPr>
          <p:cNvPr id="12" name="文本占位符 11">
            <a:extLst>
              <a:ext uri="{FF2B5EF4-FFF2-40B4-BE49-F238E27FC236}">
                <a16:creationId xmlns:a16="http://schemas.microsoft.com/office/drawing/2014/main" id="{FF1EEC5C-B452-49AC-85CC-33670A64C477}"/>
              </a:ext>
            </a:extLst>
          </p:cNvPr>
          <p:cNvSpPr>
            <a:spLocks noGrp="1"/>
          </p:cNvSpPr>
          <p:nvPr>
            <p:ph type="body" sz="quarter" idx="15"/>
          </p:nvPr>
        </p:nvSpPr>
        <p:spPr/>
        <p:txBody>
          <a:bodyPr rtlCol="0">
            <a:normAutofit/>
          </a:bodyPr>
          <a:lstStyle/>
          <a:p>
            <a:pPr rtl="0"/>
            <a:r>
              <a:rPr lang="en-US" altLang="zh-CN" dirty="0"/>
              <a:t>2022</a:t>
            </a:r>
            <a:r>
              <a:rPr lang="zh-CN" altLang="en-US" dirty="0"/>
              <a:t>年</a:t>
            </a:r>
            <a:r>
              <a:rPr lang="en-US" altLang="zh-CN" dirty="0"/>
              <a:t>4</a:t>
            </a:r>
            <a:r>
              <a:rPr lang="zh-CN" altLang="en-US" dirty="0"/>
              <a:t>月</a:t>
            </a:r>
            <a:endParaRPr lang="zh-cn" dirty="0"/>
          </a:p>
        </p:txBody>
      </p:sp>
      <p:pic>
        <p:nvPicPr>
          <p:cNvPr id="11" name="图片占位符 10">
            <a:extLst>
              <a:ext uri="{FF2B5EF4-FFF2-40B4-BE49-F238E27FC236}">
                <a16:creationId xmlns:a16="http://schemas.microsoft.com/office/drawing/2014/main" id="{EDFB3CE4-E079-4F26-A818-949C73327907}"/>
              </a:ext>
            </a:extLst>
          </p:cNvPr>
          <p:cNvPicPr>
            <a:picLocks noGrp="1" noChangeAspect="1"/>
          </p:cNvPicPr>
          <p:nvPr>
            <p:ph type="pic" sz="quarter" idx="14"/>
          </p:nvPr>
        </p:nvPicPr>
        <p:blipFill>
          <a:blip r:embed="rId3"/>
          <a:srcRect t="2596" b="2596"/>
          <a:stretch>
            <a:fillRect/>
          </a:stretch>
        </p:blipFill>
        <p:spPr/>
      </p:pic>
    </p:spTree>
    <p:extLst>
      <p:ext uri="{BB962C8B-B14F-4D97-AF65-F5344CB8AC3E}">
        <p14:creationId xmlns:p14="http://schemas.microsoft.com/office/powerpoint/2010/main" val="177123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536706F5-A97E-47CD-BD30-19EB393B5F3E}"/>
              </a:ext>
            </a:extLst>
          </p:cNvPr>
          <p:cNvGraphicFramePr/>
          <p:nvPr>
            <p:extLst>
              <p:ext uri="{D42A27DB-BD31-4B8C-83A1-F6EECF244321}">
                <p14:modId xmlns:p14="http://schemas.microsoft.com/office/powerpoint/2010/main" val="1520919370"/>
              </p:ext>
            </p:extLst>
          </p:nvPr>
        </p:nvGraphicFramePr>
        <p:xfrm>
          <a:off x="1391920" y="1635760"/>
          <a:ext cx="8575040" cy="4399280"/>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0E9C7FF1-4606-4D32-AFC1-7DB6F3479E6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6935107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869155"/>
            <a:ext cx="4172504" cy="3948197"/>
          </a:xfrm>
          <a:prstGeom prst="rect">
            <a:avLst/>
          </a:prstGeom>
          <a:noFill/>
        </p:spPr>
        <p:txBody>
          <a:bodyPr wrap="square">
            <a:spAutoFit/>
          </a:bodyPr>
          <a:lstStyle/>
          <a:p>
            <a:pPr indent="341630" algn="ctr">
              <a:lnSpc>
                <a:spcPts val="2400"/>
              </a:lnSpc>
            </a:pPr>
            <a:r>
              <a:rPr lang="zh-CN" altLang="en-US" sz="2400" b="1" kern="100" dirty="0">
                <a:latin typeface="宋体" panose="02010600030101010101" pitchFamily="2" charset="-122"/>
                <a:ea typeface="等线" panose="02010600030101010101" pitchFamily="2" charset="-122"/>
                <a:cs typeface="Times New Roman" panose="02020603050405020304" pitchFamily="18" charset="0"/>
              </a:rPr>
              <a:t>二手车交易</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月份北京市二手车成交过户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5.08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万辆次，环比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11.92%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20.13%</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，外迁率为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27.8%</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1.25</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b="1" kern="100" dirty="0">
              <a:latin typeface="宋体"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1-4</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月</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北京市二手车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成交过户</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19.18</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万辆次，同比</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，外迁率为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34.9%</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，新旧车比为</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p>
          <a:p>
            <a:pPr marL="285750" indent="-285750" algn="just">
              <a:lnSpc>
                <a:spcPct val="150000"/>
              </a:lnSpc>
              <a:buFont typeface="Wingdings" panose="05000000000000000000" pitchFamily="2" charset="2"/>
              <a:buChar char="l"/>
            </a:pP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6" name="图表 5">
            <a:extLst>
              <a:ext uri="{FF2B5EF4-FFF2-40B4-BE49-F238E27FC236}">
                <a16:creationId xmlns:a16="http://schemas.microsoft.com/office/drawing/2014/main" id="{B92F90B4-70E5-4FC8-88B5-3D7CC9BF59A5}"/>
              </a:ext>
            </a:extLst>
          </p:cNvPr>
          <p:cNvGraphicFramePr/>
          <p:nvPr>
            <p:extLst>
              <p:ext uri="{D42A27DB-BD31-4B8C-83A1-F6EECF244321}">
                <p14:modId xmlns:p14="http://schemas.microsoft.com/office/powerpoint/2010/main" val="455000320"/>
              </p:ext>
            </p:extLst>
          </p:nvPr>
        </p:nvGraphicFramePr>
        <p:xfrm>
          <a:off x="328473" y="2095130"/>
          <a:ext cx="6924583" cy="3897297"/>
        </p:xfrm>
        <a:graphic>
          <a:graphicData uri="http://schemas.openxmlformats.org/drawingml/2006/chart">
            <c:chart xmlns:c="http://schemas.openxmlformats.org/drawingml/2006/chart" xmlns:r="http://schemas.openxmlformats.org/officeDocument/2006/relationships" r:id="rId3"/>
          </a:graphicData>
        </a:graphic>
      </p:graphicFrame>
      <p:pic>
        <p:nvPicPr>
          <p:cNvPr id="5" name="图片 4">
            <a:extLst>
              <a:ext uri="{FF2B5EF4-FFF2-40B4-BE49-F238E27FC236}">
                <a16:creationId xmlns:a16="http://schemas.microsoft.com/office/drawing/2014/main" id="{B5D1FF94-E1B5-44C6-9EA6-34350659DF0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941204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E5064C-0C77-40EF-B78A-227F2C923485}"/>
              </a:ext>
            </a:extLst>
          </p:cNvPr>
          <p:cNvSpPr>
            <a:spLocks noGrp="1"/>
          </p:cNvSpPr>
          <p:nvPr>
            <p:ph type="title"/>
          </p:nvPr>
        </p:nvSpPr>
        <p:spPr>
          <a:xfrm>
            <a:off x="639413" y="449872"/>
            <a:ext cx="10904438" cy="583800"/>
          </a:xfrm>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3" name="内容占位符 2">
            <a:extLst>
              <a:ext uri="{FF2B5EF4-FFF2-40B4-BE49-F238E27FC236}">
                <a16:creationId xmlns:a16="http://schemas.microsoft.com/office/drawing/2014/main" id="{41FFDDD6-E8E3-4FD4-A371-90094C459EEF}"/>
              </a:ext>
            </a:extLst>
          </p:cNvPr>
          <p:cNvSpPr>
            <a:spLocks noGrp="1"/>
          </p:cNvSpPr>
          <p:nvPr>
            <p:ph sz="quarter" idx="13"/>
          </p:nvPr>
        </p:nvSpPr>
        <p:spPr/>
        <p:txBody>
          <a:bodyPr rtlCol="0">
            <a:normAutofit fontScale="70000" lnSpcReduction="20000"/>
          </a:bodyPr>
          <a:lstStyle/>
          <a:p>
            <a:pPr algn="just"/>
            <a:r>
              <a:rPr lang="en-US" altLang="zh-CN" sz="1800" dirty="0"/>
              <a:t>2022</a:t>
            </a:r>
            <a:r>
              <a:rPr lang="zh-CN" altLang="en-US" sz="1800" dirty="0"/>
              <a:t>年</a:t>
            </a:r>
            <a:r>
              <a:rPr lang="en-US" altLang="zh-CN" sz="1800" dirty="0"/>
              <a:t>4</a:t>
            </a:r>
            <a:r>
              <a:rPr lang="zh-CN" altLang="en-US" sz="1800" dirty="0"/>
              <a:t>月北京受国内多地及北京疫情影响越发严重，持续的多区域封控及居家办公政策，对京城经济及汽车消费的负面影响持续增加，</a:t>
            </a:r>
            <a:r>
              <a:rPr lang="en-US" altLang="zh-CN" sz="1800" dirty="0"/>
              <a:t>4</a:t>
            </a:r>
            <a:r>
              <a:rPr lang="zh-CN" altLang="en-US" sz="1800" dirty="0"/>
              <a:t>月份北京汽车销售同环比都呈现出明显下降趋势。北京四月份新车销售</a:t>
            </a:r>
            <a:r>
              <a:rPr lang="zh-CN" altLang="zh-CN" sz="1800" dirty="0"/>
              <a:t>环比</a:t>
            </a:r>
            <a:r>
              <a:rPr lang="zh-CN" altLang="en-US" sz="1800" dirty="0"/>
              <a:t>下降</a:t>
            </a:r>
            <a:r>
              <a:rPr lang="en-US" altLang="zh-CN" sz="1800" dirty="0"/>
              <a:t>20.6%</a:t>
            </a:r>
            <a:r>
              <a:rPr lang="zh-CN" altLang="zh-CN" sz="1800" dirty="0"/>
              <a:t>，同比</a:t>
            </a:r>
            <a:r>
              <a:rPr lang="zh-CN" altLang="en-US" sz="1800" dirty="0"/>
              <a:t>下降</a:t>
            </a:r>
            <a:r>
              <a:rPr lang="en-US" altLang="zh-CN" sz="1800" dirty="0"/>
              <a:t>30.32%</a:t>
            </a:r>
            <a:r>
              <a:rPr lang="zh-CN" altLang="en-US" sz="1800" dirty="0"/>
              <a:t>，创造了</a:t>
            </a:r>
            <a:r>
              <a:rPr lang="en-US" altLang="zh-CN" sz="1800" dirty="0"/>
              <a:t>2020</a:t>
            </a:r>
            <a:r>
              <a:rPr lang="zh-CN" altLang="en-US" sz="1800" dirty="0"/>
              <a:t>年</a:t>
            </a:r>
            <a:r>
              <a:rPr lang="en-US" altLang="zh-CN" sz="1800" dirty="0"/>
              <a:t>3</a:t>
            </a:r>
            <a:r>
              <a:rPr lang="zh-CN" altLang="en-US" sz="1800" dirty="0"/>
              <a:t>月份以来的单月同比下降幅度的新高；同期北京二手车交易也受到重挫，</a:t>
            </a:r>
            <a:r>
              <a:rPr lang="en-US" altLang="zh-CN" sz="1800" dirty="0"/>
              <a:t>4</a:t>
            </a:r>
            <a:r>
              <a:rPr lang="zh-CN" altLang="en-US" sz="1800" dirty="0"/>
              <a:t>月份环比下降</a:t>
            </a:r>
            <a:r>
              <a:rPr lang="en-US" altLang="zh-CN" sz="1800" dirty="0"/>
              <a:t>11.92%</a:t>
            </a:r>
            <a:r>
              <a:rPr lang="zh-CN" altLang="en-US" sz="1800" dirty="0"/>
              <a:t>，同比下降</a:t>
            </a:r>
            <a:r>
              <a:rPr lang="en-US" altLang="zh-CN" sz="1800" dirty="0"/>
              <a:t>20.13%</a:t>
            </a:r>
            <a:r>
              <a:rPr lang="zh-CN" altLang="en-US" sz="1800" dirty="0"/>
              <a:t>。</a:t>
            </a:r>
            <a:r>
              <a:rPr lang="en-US" altLang="zh-CN" sz="1800" dirty="0"/>
              <a:t>1-4</a:t>
            </a:r>
            <a:r>
              <a:rPr lang="zh-CN" altLang="en-US" sz="1800" dirty="0"/>
              <a:t>月北京累计新车交易同比下降</a:t>
            </a:r>
            <a:r>
              <a:rPr lang="en-US" altLang="zh-CN" sz="1800" dirty="0"/>
              <a:t>14.14%</a:t>
            </a:r>
            <a:r>
              <a:rPr lang="zh-CN" altLang="en-US" sz="1800" dirty="0"/>
              <a:t>，二手车交易量同比下降</a:t>
            </a:r>
            <a:r>
              <a:rPr lang="en-US" altLang="zh-CN" sz="1800" dirty="0"/>
              <a:t>5.1%</a:t>
            </a:r>
            <a:r>
              <a:rPr lang="zh-CN" altLang="en-US" sz="1800" dirty="0"/>
              <a:t>，北京新旧车同时出现交易大幅下降的情况是北京实行限购以来第二次，上次正是在</a:t>
            </a:r>
            <a:r>
              <a:rPr lang="en-US" altLang="zh-CN" sz="1800" dirty="0"/>
              <a:t>2020</a:t>
            </a:r>
            <a:r>
              <a:rPr lang="zh-CN" altLang="en-US" sz="1800" dirty="0"/>
              <a:t>年年初疫情爆发时。</a:t>
            </a:r>
            <a:endParaRPr lang="en-US" altLang="zh-CN" sz="1800" dirty="0"/>
          </a:p>
          <a:p>
            <a:pPr algn="just"/>
            <a:r>
              <a:rPr lang="zh-CN" altLang="en-US" sz="1800" dirty="0"/>
              <a:t>疫情对北京汽车销售最大的影响是二手车外迁不畅所导致的汽车消费需求的滞后和不足。</a:t>
            </a:r>
            <a:r>
              <a:rPr lang="en-US" altLang="zh-CN" sz="1800" dirty="0"/>
              <a:t>4</a:t>
            </a:r>
            <a:r>
              <a:rPr lang="zh-CN" altLang="en-US" sz="1800" dirty="0"/>
              <a:t>月份北京二手车的外迁量同比下降了</a:t>
            </a:r>
            <a:r>
              <a:rPr lang="en-US" altLang="zh-CN" sz="1800" dirty="0"/>
              <a:t>43.34%</a:t>
            </a:r>
            <a:r>
              <a:rPr lang="zh-CN" altLang="en-US" sz="1800" dirty="0"/>
              <a:t>，而同期本市过户量同比才下降了</a:t>
            </a:r>
            <a:r>
              <a:rPr lang="en-US" altLang="zh-CN" sz="1800" dirty="0"/>
              <a:t>4.17%</a:t>
            </a:r>
            <a:r>
              <a:rPr lang="zh-CN" altLang="en-US" sz="1800" dirty="0"/>
              <a:t>；二手车外迁不畅使受限购影响的新车需求也得不到有效释放，从而影响了北京整体的汽车消费需求。</a:t>
            </a:r>
            <a:endParaRPr lang="en-US" altLang="zh-CN" sz="1800" dirty="0"/>
          </a:p>
          <a:p>
            <a:pPr algn="just"/>
            <a:r>
              <a:rPr lang="en-US" altLang="zh-CN" sz="1800" dirty="0"/>
              <a:t>1</a:t>
            </a:r>
            <a:r>
              <a:rPr lang="zh-CN" altLang="en-US" sz="1800" dirty="0"/>
              <a:t>季度北京汽车销售唯一的亮点新能源汽车在</a:t>
            </a:r>
            <a:r>
              <a:rPr lang="en-US" altLang="zh-CN" sz="1800" dirty="0"/>
              <a:t>4</a:t>
            </a:r>
            <a:r>
              <a:rPr lang="zh-CN" altLang="en-US" sz="1800" dirty="0"/>
              <a:t>月份继续保持了同比正增长的趋势，虽环比下降</a:t>
            </a:r>
            <a:r>
              <a:rPr lang="en-US" altLang="zh-CN" sz="1800" dirty="0"/>
              <a:t>21.2%</a:t>
            </a:r>
            <a:r>
              <a:rPr lang="zh-CN" altLang="en-US" sz="1800" dirty="0"/>
              <a:t>但同比仍保持了</a:t>
            </a:r>
            <a:r>
              <a:rPr lang="en-US" altLang="zh-CN" sz="1800" dirty="0"/>
              <a:t>36.25%</a:t>
            </a:r>
            <a:r>
              <a:rPr lang="zh-CN" altLang="en-US" sz="1800" dirty="0"/>
              <a:t>的正增长。在新能源汽车牌证基本释放完毕的同时能完成如此销售业绩实属不易，其中有一部分要归功于出租车集中置换因素，北汽新能源</a:t>
            </a:r>
            <a:r>
              <a:rPr lang="en-US" altLang="zh-CN" sz="1800" dirty="0"/>
              <a:t>4</a:t>
            </a:r>
            <a:r>
              <a:rPr lang="zh-CN" altLang="en-US" sz="1800" dirty="0"/>
              <a:t>月份就有</a:t>
            </a:r>
            <a:r>
              <a:rPr lang="en-US" altLang="zh-CN" sz="1800" dirty="0"/>
              <a:t>2000</a:t>
            </a:r>
            <a:r>
              <a:rPr lang="zh-CN" altLang="en-US" sz="1800" dirty="0"/>
              <a:t>台新能源汽车交付出租公司，提升了整体销售业绩。</a:t>
            </a:r>
            <a:endParaRPr lang="en-US" altLang="zh-CN" sz="1800" dirty="0"/>
          </a:p>
          <a:p>
            <a:pPr algn="just"/>
            <a:r>
              <a:rPr lang="zh-CN" altLang="en-US" sz="1800" dirty="0"/>
              <a:t>五月份北京基本处于全市居家办公的疫情防控状态，京城各大汽车市场先后闭市，五月份的汽车销售不容乐观，预计会继续持下行趋势，五月份京城汽车销售会进入谷底，持续一个月的交易暂停会给汽车经销商带来巨大经营压力，虽为支持小微企业稳经营，像北辰亚运村汽车市场、花乡二手车市场等国有汽车市场都启动了对市场内经营企业的房租补贴，但经营企业仍面临巨大经营风险。</a:t>
            </a:r>
            <a:endParaRPr lang="en-US" altLang="zh-CN" sz="1800" dirty="0"/>
          </a:p>
        </p:txBody>
      </p:sp>
      <p:pic>
        <p:nvPicPr>
          <p:cNvPr id="4" name="图片 3">
            <a:extLst>
              <a:ext uri="{FF2B5EF4-FFF2-40B4-BE49-F238E27FC236}">
                <a16:creationId xmlns:a16="http://schemas.microsoft.com/office/drawing/2014/main" id="{EC1A4A3F-E150-4642-9169-701D98E5046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4316720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7" name="图表 6">
            <a:extLst>
              <a:ext uri="{FF2B5EF4-FFF2-40B4-BE49-F238E27FC236}">
                <a16:creationId xmlns:a16="http://schemas.microsoft.com/office/drawing/2014/main" id="{887903BD-3068-465A-B45A-A7EE0C2E1325}"/>
              </a:ext>
            </a:extLst>
          </p:cNvPr>
          <p:cNvGraphicFramePr/>
          <p:nvPr>
            <p:extLst>
              <p:ext uri="{D42A27DB-BD31-4B8C-83A1-F6EECF244321}">
                <p14:modId xmlns:p14="http://schemas.microsoft.com/office/powerpoint/2010/main" val="1927864754"/>
              </p:ext>
            </p:extLst>
          </p:nvPr>
        </p:nvGraphicFramePr>
        <p:xfrm>
          <a:off x="639413" y="1936897"/>
          <a:ext cx="6489356" cy="4543801"/>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989682"/>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新车交易情况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月份北京新车交易</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4.07</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万辆，环比</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20</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.6</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下降幅度</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26</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.5</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个百分点；同比</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30</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.32%</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降</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effectLst/>
                <a:latin typeface="宋体" panose="02010600030101010101" pitchFamily="2" charset="-122"/>
                <a:ea typeface="等线" panose="02010600030101010101" pitchFamily="2" charset="-122"/>
                <a:cs typeface="Times New Roman" panose="02020603050405020304" pitchFamily="18" charset="0"/>
              </a:rPr>
              <a:t>低于</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全国</a:t>
            </a:r>
            <a:r>
              <a:rPr lang="en-US" altLang="zh-CN" b="1" kern="100" dirty="0">
                <a:effectLst/>
                <a:latin typeface="宋体" panose="02010600030101010101" pitchFamily="2" charset="-122"/>
                <a:ea typeface="等线" panose="02010600030101010101" pitchFamily="2" charset="-122"/>
                <a:cs typeface="Times New Roman" panose="02020603050405020304" pitchFamily="18" charset="0"/>
              </a:rPr>
              <a:t>17</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.28</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个</a:t>
            </a:r>
            <a:r>
              <a:rPr lang="zh-CN" altLang="zh-CN" b="1" kern="100" dirty="0">
                <a:effectLst/>
                <a:latin typeface="宋体" panose="02010600030101010101" pitchFamily="2" charset="-122"/>
                <a:ea typeface="等线" panose="02010600030101010101" pitchFamily="2" charset="-122"/>
                <a:cs typeface="Times New Roman" panose="02020603050405020304" pitchFamily="18" charset="0"/>
              </a:rPr>
              <a:t>百分点。</a:t>
            </a: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indent="-285750" algn="just">
              <a:lnSpc>
                <a:spcPct val="150000"/>
              </a:lnSpc>
              <a:buFont typeface="Wingdings" panose="05000000000000000000" pitchFamily="2" charset="2"/>
              <a:buChar char="l"/>
            </a:pPr>
            <a:r>
              <a:rPr lang="en-US" altLang="zh-CN" b="1" kern="100" dirty="0">
                <a:latin typeface="宋体" panose="02010600030101010101" pitchFamily="2" charset="-122"/>
                <a:ea typeface="等线" panose="02010600030101010101" pitchFamily="2" charset="-122"/>
                <a:cs typeface="Times New Roman" panose="02020603050405020304" pitchFamily="18" charset="0"/>
              </a:rPr>
              <a:t>1</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月份北京累计交易新车</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17.46</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万辆，同比去年</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20.34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万辆累计</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14.14%</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降</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幅</a:t>
            </a:r>
            <a:r>
              <a:rPr lang="zh-CN" altLang="en-US" b="1" kern="100" dirty="0">
                <a:latin typeface="宋体" panose="02010600030101010101" pitchFamily="2" charset="-122"/>
                <a:ea typeface="等线" panose="02010600030101010101" pitchFamily="2" charset="-122"/>
                <a:cs typeface="Times New Roman" panose="02020603050405020304" pitchFamily="18" charset="0"/>
              </a:rPr>
              <a:t>高</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于全国</a:t>
            </a:r>
            <a:r>
              <a:rPr lang="en-US" altLang="zh-CN" b="1" kern="100" dirty="0">
                <a:latin typeface="宋体" panose="02010600030101010101" pitchFamily="2" charset="-122"/>
                <a:ea typeface="等线" panose="02010600030101010101" pitchFamily="2" charset="-122"/>
                <a:cs typeface="Times New Roman" panose="02020603050405020304" pitchFamily="18" charset="0"/>
              </a:rPr>
              <a:t>2</a:t>
            </a:r>
            <a:r>
              <a:rPr lang="zh-CN" altLang="zh-CN" b="1" kern="100" dirty="0">
                <a:latin typeface="宋体" panose="02010600030101010101" pitchFamily="2" charset="-122"/>
                <a:ea typeface="等线" panose="02010600030101010101" pitchFamily="2" charset="-122"/>
                <a:cs typeface="Times New Roman" panose="02020603050405020304" pitchFamily="18" charset="0"/>
              </a:rPr>
              <a:t>个百分点。</a:t>
            </a:r>
          </a:p>
          <a:p>
            <a:pPr lvl="0" algn="just">
              <a:lnSpc>
                <a:spcPct val="150000"/>
              </a:lnSpc>
            </a:pPr>
            <a:endParaRPr lang="zh-CN" altLang="zh-CN" b="1" kern="100" dirty="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5" name="图片 4">
            <a:extLst>
              <a:ext uri="{FF2B5EF4-FFF2-40B4-BE49-F238E27FC236}">
                <a16:creationId xmlns:a16="http://schemas.microsoft.com/office/drawing/2014/main" id="{C6DD78F1-F915-420E-9ABC-4415829636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02826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5" name="图表 4">
            <a:extLst>
              <a:ext uri="{FF2B5EF4-FFF2-40B4-BE49-F238E27FC236}">
                <a16:creationId xmlns:a16="http://schemas.microsoft.com/office/drawing/2014/main" id="{75D5A17C-BAD3-4268-AFE0-040D18B08468}"/>
              </a:ext>
            </a:extLst>
          </p:cNvPr>
          <p:cNvGraphicFramePr/>
          <p:nvPr>
            <p:extLst>
              <p:ext uri="{D42A27DB-BD31-4B8C-83A1-F6EECF244321}">
                <p14:modId xmlns:p14="http://schemas.microsoft.com/office/powerpoint/2010/main" val="1850903764"/>
              </p:ext>
            </p:extLst>
          </p:nvPr>
        </p:nvGraphicFramePr>
        <p:xfrm>
          <a:off x="1879600" y="1752748"/>
          <a:ext cx="8003846" cy="4716706"/>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7B87FFB6-716D-4A3E-96EF-62333787048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821304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1344874760"/>
              </p:ext>
            </p:extLst>
          </p:nvPr>
        </p:nvGraphicFramePr>
        <p:xfrm>
          <a:off x="1156240" y="1493520"/>
          <a:ext cx="987078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29981782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A746748F-FCAA-4746-84AD-E206493F0FD4}"/>
              </a:ext>
            </a:extLst>
          </p:cNvPr>
          <p:cNvGraphicFramePr/>
          <p:nvPr>
            <p:extLst>
              <p:ext uri="{D42A27DB-BD31-4B8C-83A1-F6EECF244321}">
                <p14:modId xmlns:p14="http://schemas.microsoft.com/office/powerpoint/2010/main" val="1532847484"/>
              </p:ext>
            </p:extLst>
          </p:nvPr>
        </p:nvGraphicFramePr>
        <p:xfrm>
          <a:off x="1156240" y="1493520"/>
          <a:ext cx="9870784" cy="4992387"/>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072EC0F-7E0E-4ADA-BCD3-F00104D5568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104858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2450799"/>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4</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月份北京市进口车交易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3763</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辆，环比</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7%</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28.27%</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月北京市进口车累计交易</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1.47</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万辆，同比下降</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22.23%</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97BD3F39-229A-4D86-96B6-7F5AD31C01EC}"/>
              </a:ext>
            </a:extLst>
          </p:cNvPr>
          <p:cNvGraphicFramePr/>
          <p:nvPr>
            <p:extLst>
              <p:ext uri="{D42A27DB-BD31-4B8C-83A1-F6EECF244321}">
                <p14:modId xmlns:p14="http://schemas.microsoft.com/office/powerpoint/2010/main" val="1251751854"/>
              </p:ext>
            </p:extLst>
          </p:nvPr>
        </p:nvGraphicFramePr>
        <p:xfrm>
          <a:off x="553375" y="1669002"/>
          <a:ext cx="6726313" cy="4838330"/>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8643331B-C65F-4212-87AB-DF1867E6E10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900233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963530"/>
            <a:ext cx="4172504" cy="3281796"/>
          </a:xfrm>
          <a:prstGeom prst="rect">
            <a:avLst/>
          </a:prstGeom>
          <a:noFill/>
        </p:spPr>
        <p:txBody>
          <a:bodyPr wrap="square">
            <a:spAutoFit/>
          </a:bodyPr>
          <a:lstStyle/>
          <a:p>
            <a:pPr indent="341630" algn="ct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进口车销售情况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2022</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年</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月北京进口车销量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9.24%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，占有率环比上升</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1.35</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个百分点，同比增长</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0.26</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个百分点。</a:t>
            </a:r>
            <a:endParaRPr lang="en-US" altLang="zh-CN" b="1" kern="100" dirty="0">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b="1" kern="100" dirty="0">
                <a:latin typeface="等线" panose="02010600030101010101" pitchFamily="2" charset="-122"/>
                <a:ea typeface="等线" panose="02010600030101010101" pitchFamily="2" charset="-122"/>
                <a:cs typeface="Times New Roman" panose="02020603050405020304" pitchFamily="18" charset="0"/>
              </a:rPr>
              <a:t>1-4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月份北京进口车累计销量</a:t>
            </a:r>
            <a:r>
              <a:rPr lang="zh-CN" altLang="zh-CN" b="1" kern="100" dirty="0">
                <a:latin typeface="等线" panose="02010600030101010101" pitchFamily="2" charset="-122"/>
                <a:ea typeface="等线" panose="02010600030101010101" pitchFamily="2" charset="-122"/>
                <a:cs typeface="Times New Roman" panose="02020603050405020304" pitchFamily="18" charset="0"/>
              </a:rPr>
              <a:t>占北京新车交易总量</a:t>
            </a:r>
            <a:r>
              <a:rPr lang="en-US" altLang="zh-CN" b="1" kern="100" dirty="0">
                <a:latin typeface="等线" panose="02010600030101010101" pitchFamily="2" charset="-122"/>
                <a:ea typeface="等线" panose="02010600030101010101" pitchFamily="2" charset="-122"/>
                <a:cs typeface="Times New Roman" panose="02020603050405020304" pitchFamily="18" charset="0"/>
              </a:rPr>
              <a:t>8.44%</a:t>
            </a:r>
            <a:r>
              <a:rPr lang="zh-CN" altLang="en-US" b="1" kern="100" dirty="0">
                <a:latin typeface="等线" panose="02010600030101010101" pitchFamily="2" charset="-122"/>
                <a:ea typeface="等线" panose="02010600030101010101" pitchFamily="2" charset="-122"/>
                <a:cs typeface="Times New Roman" panose="02020603050405020304" pitchFamily="18" charset="0"/>
              </a:rPr>
              <a:t>。</a:t>
            </a:r>
            <a:endParaRPr lang="zh-CN" altLang="zh-CN" b="1" kern="100" dirty="0">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4" name="图表 3">
            <a:extLst>
              <a:ext uri="{FF2B5EF4-FFF2-40B4-BE49-F238E27FC236}">
                <a16:creationId xmlns:a16="http://schemas.microsoft.com/office/drawing/2014/main" id="{780B2389-3ECF-41EC-8A61-F9F1BE83FC3C}"/>
              </a:ext>
            </a:extLst>
          </p:cNvPr>
          <p:cNvGraphicFramePr/>
          <p:nvPr>
            <p:extLst>
              <p:ext uri="{D42A27DB-BD31-4B8C-83A1-F6EECF244321}">
                <p14:modId xmlns:p14="http://schemas.microsoft.com/office/powerpoint/2010/main" val="3675148384"/>
              </p:ext>
            </p:extLst>
          </p:nvPr>
        </p:nvGraphicFramePr>
        <p:xfrm>
          <a:off x="477520" y="1483360"/>
          <a:ext cx="7305040" cy="465497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BAF30561-6D3C-40D3-ABDE-E3AB9DB88FA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997861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dirty="0">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graphicFrame>
        <p:nvGraphicFramePr>
          <p:cNvPr id="4" name="图表 3">
            <a:extLst>
              <a:ext uri="{FF2B5EF4-FFF2-40B4-BE49-F238E27FC236}">
                <a16:creationId xmlns:a16="http://schemas.microsoft.com/office/drawing/2014/main" id="{46F17CEE-D1D4-4C16-B8F8-9CB2ECA235C0}"/>
              </a:ext>
            </a:extLst>
          </p:cNvPr>
          <p:cNvGraphicFramePr/>
          <p:nvPr>
            <p:extLst>
              <p:ext uri="{D42A27DB-BD31-4B8C-83A1-F6EECF244321}">
                <p14:modId xmlns:p14="http://schemas.microsoft.com/office/powerpoint/2010/main" val="2875710982"/>
              </p:ext>
            </p:extLst>
          </p:nvPr>
        </p:nvGraphicFramePr>
        <p:xfrm>
          <a:off x="1755446" y="1166707"/>
          <a:ext cx="7855914" cy="5122333"/>
        </p:xfrm>
        <a:graphic>
          <a:graphicData uri="http://schemas.openxmlformats.org/drawingml/2006/chart">
            <c:chart xmlns:c="http://schemas.openxmlformats.org/drawingml/2006/chart" xmlns:r="http://schemas.openxmlformats.org/officeDocument/2006/relationships" r:id="rId3"/>
          </a:graphicData>
        </a:graphic>
      </p:graphicFrame>
      <p:pic>
        <p:nvPicPr>
          <p:cNvPr id="9" name="图片 8">
            <a:extLst>
              <a:ext uri="{FF2B5EF4-FFF2-40B4-BE49-F238E27FC236}">
                <a16:creationId xmlns:a16="http://schemas.microsoft.com/office/drawing/2014/main" id="{D3B71356-A592-4325-ABAD-F7FEA8D3BAF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10600076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a:extLst>
              <a:ext uri="{FF2B5EF4-FFF2-40B4-BE49-F238E27FC236}">
                <a16:creationId xmlns:a16="http://schemas.microsoft.com/office/drawing/2014/main" id="{010FB232-4CB4-C34D-A688-C51B6E7CD2CF}"/>
              </a:ext>
            </a:extLst>
          </p:cNvPr>
          <p:cNvSpPr>
            <a:spLocks noGrp="1"/>
          </p:cNvSpPr>
          <p:nvPr>
            <p:ph type="title"/>
          </p:nvPr>
        </p:nvSpPr>
        <p:spPr/>
        <p:txBody>
          <a:bodyPr rtlCol="0"/>
          <a:lstStyle/>
          <a:p>
            <a:pPr rtl="0"/>
            <a:r>
              <a:rPr lang="en-US" altLang="zh-CN" b="1" dirty="0">
                <a:effectLst/>
                <a:latin typeface="宋体" panose="02010600030101010101" pitchFamily="2" charset="-122"/>
                <a:ea typeface="等线" panose="02010600030101010101" pitchFamily="2" charset="-122"/>
                <a:cs typeface="Times New Roman" panose="02020603050405020304" pitchFamily="18" charset="0"/>
              </a:rPr>
              <a:t>2022</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年北京</a:t>
            </a:r>
            <a:r>
              <a:rPr lang="zh-CN" altLang="en-US" b="1" dirty="0">
                <a:effectLst/>
                <a:latin typeface="宋体" panose="02010600030101010101" pitchFamily="2" charset="-122"/>
                <a:ea typeface="等线" panose="02010600030101010101" pitchFamily="2" charset="-122"/>
                <a:cs typeface="Times New Roman" panose="02020603050405020304" pitchFamily="18" charset="0"/>
              </a:rPr>
              <a:t>汽车</a:t>
            </a:r>
            <a:r>
              <a:rPr lang="zh-CN" altLang="zh-CN" b="1" dirty="0">
                <a:effectLst/>
                <a:latin typeface="宋体" panose="02010600030101010101" pitchFamily="2" charset="-122"/>
                <a:ea typeface="等线" panose="02010600030101010101" pitchFamily="2" charset="-122"/>
                <a:cs typeface="Times New Roman" panose="02020603050405020304" pitchFamily="18" charset="0"/>
              </a:rPr>
              <a:t>交易情况</a:t>
            </a:r>
            <a:endParaRPr lang="zh-cn" dirty="0"/>
          </a:p>
        </p:txBody>
      </p:sp>
      <p:sp>
        <p:nvSpPr>
          <p:cNvPr id="8" name="文本框 7">
            <a:extLst>
              <a:ext uri="{FF2B5EF4-FFF2-40B4-BE49-F238E27FC236}">
                <a16:creationId xmlns:a16="http://schemas.microsoft.com/office/drawing/2014/main" id="{0A334BCC-2D88-4919-BA66-FE3FCE4A5442}"/>
              </a:ext>
            </a:extLst>
          </p:cNvPr>
          <p:cNvSpPr txBox="1"/>
          <p:nvPr/>
        </p:nvSpPr>
        <p:spPr>
          <a:xfrm>
            <a:off x="7466120" y="1549559"/>
            <a:ext cx="4172504" cy="3990195"/>
          </a:xfrm>
          <a:prstGeom prst="rect">
            <a:avLst/>
          </a:prstGeom>
          <a:noFill/>
        </p:spPr>
        <p:txBody>
          <a:bodyPr wrap="square">
            <a:spAutoFit/>
          </a:bodyPr>
          <a:lstStyle/>
          <a:p>
            <a:pPr indent="341630" algn="ctr">
              <a:lnSpc>
                <a:spcPts val="2400"/>
              </a:lnSpc>
            </a:pP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新</a:t>
            </a:r>
            <a:r>
              <a:rPr lang="zh-CN" altLang="en-US" sz="2400" b="1" kern="100" dirty="0">
                <a:effectLst/>
                <a:latin typeface="宋体" panose="02010600030101010101" pitchFamily="2" charset="-122"/>
                <a:ea typeface="等线" panose="02010600030101010101" pitchFamily="2" charset="-122"/>
                <a:cs typeface="Times New Roman" panose="02020603050405020304" pitchFamily="18" charset="0"/>
              </a:rPr>
              <a:t>能源汽车销售</a:t>
            </a:r>
            <a:r>
              <a:rPr lang="zh-CN" altLang="zh-CN" sz="2400" b="1" kern="100" dirty="0">
                <a:effectLst/>
                <a:latin typeface="宋体" panose="02010600030101010101" pitchFamily="2" charset="-122"/>
                <a:ea typeface="等线" panose="02010600030101010101" pitchFamily="2" charset="-122"/>
                <a:cs typeface="Times New Roman" panose="02020603050405020304" pitchFamily="18" charset="0"/>
              </a:rPr>
              <a:t>情况</a:t>
            </a:r>
            <a:endParaRPr lang="en-US" altLang="zh-CN" sz="2400" b="1" kern="100" dirty="0">
              <a:effectLst/>
              <a:latin typeface="宋体" panose="02010600030101010101" pitchFamily="2" charset="-122"/>
              <a:ea typeface="等线" panose="02010600030101010101" pitchFamily="2" charset="-122"/>
              <a:cs typeface="Times New Roman" panose="02020603050405020304" pitchFamily="18" charset="0"/>
            </a:endParaRPr>
          </a:p>
          <a:p>
            <a:pPr indent="341630" algn="ctr">
              <a:lnSpc>
                <a:spcPts val="2400"/>
              </a:lnSpc>
            </a:pPr>
            <a:endParaRPr lang="zh-CN" altLang="zh-CN" sz="2400" b="1" kern="100" dirty="0">
              <a:effectLst/>
              <a:latin typeface="等线"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月份北京市新能源汽车共交易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1.33</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台，环比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下降</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21.2%</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36.25%</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32.77%</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。纯电动汽车销售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8756</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万台，占新能源汽车销量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65.64%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。国产新能源汽车销售</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1.28</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万辆，占新能源汽车销量</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96%</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a:t>
            </a:r>
            <a:endParaRPr lang="en-US" altLang="zh-CN" sz="1600" b="1" kern="100" dirty="0">
              <a:latin typeface="宋体" panose="02010600030101010101" pitchFamily="2" charset="-122"/>
              <a:ea typeface="等线" panose="02010600030101010101" pitchFamily="2" charset="-122"/>
              <a:cs typeface="Times New Roman" panose="02020603050405020304" pitchFamily="18" charset="0"/>
            </a:endParaRPr>
          </a:p>
          <a:p>
            <a:pPr marL="285750" lvl="0" indent="-285750" algn="just">
              <a:lnSpc>
                <a:spcPct val="150000"/>
              </a:lnSpc>
              <a:buFont typeface="Wingdings" panose="05000000000000000000" pitchFamily="2" charset="2"/>
              <a:buChar char="l"/>
            </a:pPr>
            <a:r>
              <a:rPr lang="en-US" altLang="zh-CN" sz="1600" b="1" kern="100" dirty="0">
                <a:effectLst/>
                <a:latin typeface="宋体" panose="02010600030101010101" pitchFamily="2" charset="-122"/>
                <a:ea typeface="等线" panose="02010600030101010101" pitchFamily="2" charset="-122"/>
                <a:cs typeface="Times New Roman" panose="02020603050405020304" pitchFamily="18" charset="0"/>
              </a:rPr>
              <a:t>1-4</a:t>
            </a:r>
            <a:r>
              <a:rPr lang="zh-CN" altLang="en-US" sz="1600" b="1" kern="100" dirty="0">
                <a:effectLst/>
                <a:latin typeface="宋体" panose="02010600030101010101" pitchFamily="2" charset="-122"/>
                <a:ea typeface="等线" panose="02010600030101010101" pitchFamily="2" charset="-122"/>
                <a:cs typeface="Times New Roman" panose="02020603050405020304" pitchFamily="18" charset="0"/>
              </a:rPr>
              <a:t>月</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北京市新能源汽车</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累计</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交易</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4.9</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万</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台，同比</a:t>
            </a:r>
            <a:r>
              <a:rPr lang="zh-CN" altLang="en-US" sz="1600" b="1" kern="100" dirty="0">
                <a:latin typeface="宋体" panose="02010600030101010101" pitchFamily="2" charset="-122"/>
                <a:ea typeface="等线" panose="02010600030101010101" pitchFamily="2" charset="-122"/>
                <a:cs typeface="Times New Roman" panose="02020603050405020304" pitchFamily="18" charset="0"/>
              </a:rPr>
              <a:t>增长</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34.34%</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，占新车总交易量的</a:t>
            </a:r>
            <a:r>
              <a:rPr lang="en-US" altLang="zh-CN" sz="1600" b="1" kern="100" dirty="0">
                <a:latin typeface="宋体" panose="02010600030101010101" pitchFamily="2" charset="-122"/>
                <a:ea typeface="等线" panose="02010600030101010101" pitchFamily="2" charset="-122"/>
                <a:cs typeface="Times New Roman" panose="02020603050405020304" pitchFamily="18" charset="0"/>
              </a:rPr>
              <a:t>28.11%</a:t>
            </a:r>
            <a:r>
              <a:rPr lang="zh-CN" altLang="zh-CN" sz="1600" b="1" kern="100" dirty="0">
                <a:latin typeface="宋体" panose="02010600030101010101" pitchFamily="2" charset="-122"/>
                <a:ea typeface="等线" panose="02010600030101010101" pitchFamily="2" charset="-122"/>
                <a:cs typeface="Times New Roman" panose="02020603050405020304" pitchFamily="18" charset="0"/>
              </a:rPr>
              <a:t>。</a:t>
            </a:r>
            <a:endParaRPr lang="zh-CN" altLang="zh-CN" sz="16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aphicFrame>
        <p:nvGraphicFramePr>
          <p:cNvPr id="5" name="图表 4">
            <a:extLst>
              <a:ext uri="{FF2B5EF4-FFF2-40B4-BE49-F238E27FC236}">
                <a16:creationId xmlns:a16="http://schemas.microsoft.com/office/drawing/2014/main" id="{F3DEA445-0777-4564-B5A3-20889AC797B9}"/>
              </a:ext>
            </a:extLst>
          </p:cNvPr>
          <p:cNvGraphicFramePr/>
          <p:nvPr>
            <p:extLst>
              <p:ext uri="{D42A27DB-BD31-4B8C-83A1-F6EECF244321}">
                <p14:modId xmlns:p14="http://schemas.microsoft.com/office/powerpoint/2010/main" val="2541398424"/>
              </p:ext>
            </p:extLst>
          </p:nvPr>
        </p:nvGraphicFramePr>
        <p:xfrm>
          <a:off x="339823" y="1995487"/>
          <a:ext cx="7126297" cy="3985002"/>
        </p:xfrm>
        <a:graphic>
          <a:graphicData uri="http://schemas.openxmlformats.org/drawingml/2006/chart">
            <c:chart xmlns:c="http://schemas.openxmlformats.org/drawingml/2006/chart" xmlns:r="http://schemas.openxmlformats.org/officeDocument/2006/relationships" r:id="rId3"/>
          </a:graphicData>
        </a:graphic>
      </p:graphicFrame>
      <p:pic>
        <p:nvPicPr>
          <p:cNvPr id="6" name="图片 5">
            <a:extLst>
              <a:ext uri="{FF2B5EF4-FFF2-40B4-BE49-F238E27FC236}">
                <a16:creationId xmlns:a16="http://schemas.microsoft.com/office/drawing/2014/main" id="{27930356-5009-4789-8285-E625A9D833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83446" y="6176963"/>
            <a:ext cx="1669568" cy="369217"/>
          </a:xfrm>
          <a:prstGeom prst="rect">
            <a:avLst/>
          </a:prstGeom>
        </p:spPr>
      </p:pic>
    </p:spTree>
    <p:extLst>
      <p:ext uri="{BB962C8B-B14F-4D97-AF65-F5344CB8AC3E}">
        <p14:creationId xmlns:p14="http://schemas.microsoft.com/office/powerpoint/2010/main" val="3234094605"/>
      </p:ext>
    </p:extLst>
  </p:cSld>
  <p:clrMapOvr>
    <a:masterClrMapping/>
  </p:clrMapOvr>
</p:sld>
</file>

<file path=ppt/theme/theme1.xml><?xml version="1.0" encoding="utf-8"?>
<a:theme xmlns:a="http://schemas.openxmlformats.org/drawingml/2006/main" name="最小和静音">
  <a:themeElements>
    <a:clrScheme name="Japan Navy">
      <a:dk1>
        <a:srgbClr val="231B23"/>
      </a:dk1>
      <a:lt1>
        <a:srgbClr val="FCF5E5"/>
      </a:lt1>
      <a:dk2>
        <a:srgbClr val="282C47"/>
      </a:dk2>
      <a:lt2>
        <a:srgbClr val="FCF5E5"/>
      </a:lt2>
      <a:accent1>
        <a:srgbClr val="FDA431"/>
      </a:accent1>
      <a:accent2>
        <a:srgbClr val="4DA1A8"/>
      </a:accent2>
      <a:accent3>
        <a:srgbClr val="D7E7BA"/>
      </a:accent3>
      <a:accent4>
        <a:srgbClr val="FCF5E5"/>
      </a:accent4>
      <a:accent5>
        <a:srgbClr val="282C47"/>
      </a:accent5>
      <a:accent6>
        <a:srgbClr val="EECED3"/>
      </a:accent6>
      <a:hlink>
        <a:srgbClr val="FCA330"/>
      </a:hlink>
      <a:folHlink>
        <a:srgbClr val="4DA1A8"/>
      </a:folHlink>
    </a:clrScheme>
    <a:fontScheme name="Japanese Template">
      <a:majorFont>
        <a:latin typeface="Meiryo UI"/>
        <a:ea typeface=""/>
        <a:cs typeface=""/>
      </a:majorFont>
      <a:minorFont>
        <a:latin typeface="Meiryo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2101380_TF89826194.potx" id="{3443F8FC-BDEE-40A4-8221-E257178A440E}" vid="{246DA379-CE2B-4367-82B3-8AA8B992D7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{E33BC3C8-75D8-4C57-8708-783E4BA369E5}tf89826194_win32</Template>
  <TotalTime>8486</TotalTime>
  <Words>934</Words>
  <Application>Microsoft Office PowerPoint</Application>
  <PresentationFormat>宽屏</PresentationFormat>
  <Paragraphs>71</Paragraphs>
  <Slides>12</Slides>
  <Notes>12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12</vt:i4>
      </vt:variant>
    </vt:vector>
  </HeadingPairs>
  <TitlesOfParts>
    <vt:vector size="19" baseType="lpstr">
      <vt:lpstr>Microsoft YaHei UI</vt:lpstr>
      <vt:lpstr>等线</vt:lpstr>
      <vt:lpstr>宋体</vt:lpstr>
      <vt:lpstr>Arial</vt:lpstr>
      <vt:lpstr>Calibri</vt:lpstr>
      <vt:lpstr>Wingdings</vt:lpstr>
      <vt:lpstr>最小和静音</vt:lpstr>
      <vt:lpstr>北京汽车市场分析</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lpstr>2022年北京汽车交易情况</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北京汽车市场分析</dc:title>
  <dc:creator>guoyyc@sina.com</dc:creator>
  <cp:lastModifiedBy>郭咏</cp:lastModifiedBy>
  <cp:revision>64</cp:revision>
  <dcterms:created xsi:type="dcterms:W3CDTF">2021-12-26T04:02:55Z</dcterms:created>
  <dcterms:modified xsi:type="dcterms:W3CDTF">2022-06-07T03:54:14Z</dcterms:modified>
</cp:coreProperties>
</file>