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handoutMasterIdLst>
    <p:handoutMasterId r:id="rId15"/>
  </p:handoutMasterIdLst>
  <p:sldIdLst>
    <p:sldId id="256" r:id="rId3"/>
    <p:sldId id="368" r:id="rId4"/>
    <p:sldId id="369" r:id="rId6"/>
    <p:sldId id="378" r:id="rId7"/>
    <p:sldId id="371" r:id="rId8"/>
    <p:sldId id="257" r:id="rId9"/>
    <p:sldId id="258" r:id="rId10"/>
    <p:sldId id="259" r:id="rId11"/>
    <p:sldId id="260" r:id="rId12"/>
    <p:sldId id="261" r:id="rId13"/>
    <p:sldId id="37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7457B"/>
    <a:srgbClr val="5182CB"/>
    <a:srgbClr val="0A50B4"/>
    <a:srgbClr val="1CADE4"/>
    <a:srgbClr val="546E7A"/>
    <a:srgbClr val="365FA8"/>
    <a:srgbClr val="3B3838"/>
    <a:srgbClr val="386DBA"/>
    <a:srgbClr val="4E60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2331" autoAdjust="0"/>
    <p:restoredTop sz="83467" autoAdjust="0"/>
  </p:normalViewPr>
  <p:slideViewPr>
    <p:cSldViewPr snapToGrid="0" snapToObjects="1">
      <p:cViewPr varScale="1">
        <p:scale>
          <a:sx n="83" d="100"/>
          <a:sy n="83" d="100"/>
        </p:scale>
        <p:origin x="1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256"/>
    </p:cViewPr>
  </p:sorterViewPr>
  <p:notesViewPr>
    <p:cSldViewPr snapToGrid="0" snapToObjects="1">
      <p:cViewPr varScale="1">
        <p:scale>
          <a:sx n="86" d="100"/>
          <a:sy n="86" d="100"/>
        </p:scale>
        <p:origin x="386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D:\&#34892;&#19994;&#24418;&#21183;\&#20844;&#20849;&#20851;&#31995;\&#26376;&#24230;&#25253;&#21578;\&#36827;&#21475;&#27773;&#36710;&#24211;&#23384;&#27700;&#24179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3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6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23557934760475"/>
          <c:y val="0.0942250375141139"/>
          <c:w val="0.947100169559583"/>
          <c:h val="0.8023480346731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dLbl>
              <c:idx val="10"/>
              <c:layout>
                <c:manualLayout>
                  <c:x val="-0.004616868948539"/>
                  <c:y val="0.01477609415347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Sheet1!$A$2:$A$15</c:f>
              <c:strCach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 YTD</c:v>
                </c:pt>
              </c:strCache>
            </c:strRef>
          </c:cat>
          <c:val>
            <c:numRef>
              <c:f>Sheet1!$B$2:$B$15</c:f>
              <c:numCache>
                <c:formatCode>0.0</c:formatCode>
                <c:ptCount val="14"/>
                <c:pt idx="0">
                  <c:v>42.0696</c:v>
                </c:pt>
                <c:pt idx="1">
                  <c:v>77.1431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105</c:v>
                </c:pt>
                <c:pt idx="11" c:formatCode="General">
                  <c:v>93</c:v>
                </c:pt>
                <c:pt idx="12" c:formatCode="General">
                  <c:v>94</c:v>
                </c:pt>
                <c:pt idx="13">
                  <c:v>31.7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1106688"/>
        <c:axId val="15110822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dLbl>
              <c:idx val="0"/>
              <c:layout>
                <c:manualLayout>
                  <c:x val="-0.0126008064516129"/>
                  <c:y val="0.034542314335060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302419354838713"/>
                  <c:y val="0.051813471502590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0.0226814516129034"/>
                  <c:y val="-0.047495682210708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0.0162031544456657"/>
                  <c:y val="-0.041353986400020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0.0199389509380965"/>
                  <c:y val="-0.06224468537770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Sheet1!$A$2:$A$15</c:f>
              <c:strCach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 YTD</c:v>
                </c:pt>
              </c:strCache>
            </c:strRef>
          </c:cat>
          <c:val>
            <c:numRef>
              <c:f>Sheet1!$C$2:$C$15</c:f>
              <c:numCache>
                <c:formatCode>0.0%</c:formatCode>
                <c:ptCount val="14"/>
                <c:pt idx="0">
                  <c:v>0.03</c:v>
                </c:pt>
                <c:pt idx="1">
                  <c:v>0.93</c:v>
                </c:pt>
                <c:pt idx="2">
                  <c:v>0.301</c:v>
                </c:pt>
                <c:pt idx="3">
                  <c:v>0.088</c:v>
                </c:pt>
                <c:pt idx="4">
                  <c:v>0.073</c:v>
                </c:pt>
                <c:pt idx="5">
                  <c:v>0.216</c:v>
                </c:pt>
                <c:pt idx="6">
                  <c:v>-0.242</c:v>
                </c:pt>
                <c:pt idx="7">
                  <c:v>-0.034</c:v>
                </c:pt>
                <c:pt idx="8">
                  <c:v>0.168</c:v>
                </c:pt>
                <c:pt idx="9">
                  <c:v>-0.088</c:v>
                </c:pt>
                <c:pt idx="10">
                  <c:v>-0.076</c:v>
                </c:pt>
                <c:pt idx="11">
                  <c:v>-0.114</c:v>
                </c:pt>
                <c:pt idx="12">
                  <c:v>0.006</c:v>
                </c:pt>
                <c:pt idx="13">
                  <c:v>-0.049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1152512"/>
        <c:axId val="151150976"/>
      </c:lineChart>
      <c:catAx>
        <c:axId val="151106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51108224"/>
        <c:crosses val="autoZero"/>
        <c:auto val="1"/>
        <c:lblAlgn val="ctr"/>
        <c:lblOffset val="100"/>
        <c:noMultiLvlLbl val="0"/>
      </c:catAx>
      <c:valAx>
        <c:axId val="15110822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51106688"/>
        <c:crosses val="autoZero"/>
        <c:crossBetween val="between"/>
      </c:valAx>
      <c:catAx>
        <c:axId val="1511525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51150976"/>
        <c:crosses val="autoZero"/>
        <c:auto val="1"/>
        <c:lblAlgn val="ctr"/>
        <c:lblOffset val="100"/>
        <c:noMultiLvlLbl val="0"/>
      </c:catAx>
      <c:valAx>
        <c:axId val="151150976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5115251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1"/>
          <c:y val="0.0247011735328288"/>
          <c:w val="0.561995967741935"/>
          <c:h val="0.0962409392352563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334949298427"/>
          <c:y val="0.162994582376584"/>
          <c:w val="0.979032607488059"/>
          <c:h val="0.7191698111971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5"/>
              <c:layout>
                <c:manualLayout>
                  <c:x val="-0.00291119520613919"/>
                  <c:y val="0.017098954951596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Sheet1!$A$2:$A$17</c:f>
              <c:strCache>
                <c:ptCount val="1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 YTD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24.11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Sheet1!$A$2:$A$17</c:f>
              <c:strCache>
                <c:ptCount val="1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 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93038208"/>
        <c:axId val="193039744"/>
      </c:barChart>
      <c:lineChart>
        <c:grouping val="standard"/>
        <c:varyColors val="0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0.049674248897882"/>
                  <c:y val="-0.032175813559798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560018277272288"/>
                  <c:y val="0.04388831126975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0.0302820448249811"/>
                  <c:y val="0.0682269503546099"/>
                </c:manualLayout>
              </c:layout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1" c:formatCode="0.0%">
                  <c:v>0.125</c:v>
                </c:pt>
                <c:pt idx="2" c:formatCode="0.0%">
                  <c:v>0.136</c:v>
                </c:pt>
                <c:pt idx="3" c:formatCode="0.0%">
                  <c:v>-0.107</c:v>
                </c:pt>
                <c:pt idx="4" c:formatCode="0.0%">
                  <c:v>-0.006</c:v>
                </c:pt>
                <c:pt idx="5" c:formatCode="0.0%">
                  <c:v>0.009</c:v>
                </c:pt>
                <c:pt idx="6" c:formatCode="0.0%">
                  <c:v>-0.02</c:v>
                </c:pt>
                <c:pt idx="7" c:formatCode="0.0%">
                  <c:v>0.002</c:v>
                </c:pt>
                <c:pt idx="8" c:formatCode="0.0%">
                  <c:v>-0.102</c:v>
                </c:pt>
                <c:pt idx="9" c:formatCode="0.0%">
                  <c:v>-0.061</c:v>
                </c:pt>
                <c:pt idx="10" c:formatCode="0.0%">
                  <c:v>-0.262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93051264"/>
        <c:axId val="193049728"/>
      </c:lineChart>
      <c:catAx>
        <c:axId val="193038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3039744"/>
        <c:crosses val="autoZero"/>
        <c:auto val="1"/>
        <c:lblAlgn val="ctr"/>
        <c:lblOffset val="100"/>
        <c:noMultiLvlLbl val="0"/>
      </c:catAx>
      <c:valAx>
        <c:axId val="1930397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3038208"/>
        <c:crosses val="autoZero"/>
        <c:crossBetween val="between"/>
      </c:valAx>
      <c:catAx>
        <c:axId val="1930512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3049728"/>
        <c:crosses val="autoZero"/>
        <c:auto val="1"/>
        <c:lblAlgn val="ctr"/>
        <c:lblOffset val="100"/>
        <c:noMultiLvlLbl val="0"/>
      </c:catAx>
      <c:valAx>
        <c:axId val="193049728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3051264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delete val="1"/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445433915554944"/>
          <c:y val="0.0525792241011795"/>
          <c:w val="0.547639514485617"/>
          <c:h val="0.070335698120957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786663150492265"/>
          <c:y val="0.19813372302083"/>
          <c:w val="0.861777777777778"/>
          <c:h val="0.7657407407407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[进口汽车库存水平.xlsx]库存变化!$K$16</c:f>
              <c:strCache>
                <c:ptCount val="1"/>
                <c:pt idx="0">
                  <c:v>经销差-万辆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[进口汽车库存水平.xlsx]库存变化!$J$17:$J$25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[进口汽车库存水平.xlsx]库存变化!$K$17:$K$25</c:f>
              <c:numCache>
                <c:formatCode>General</c:formatCode>
                <c:ptCount val="9"/>
                <c:pt idx="0">
                  <c:v>15.9592</c:v>
                </c:pt>
                <c:pt idx="1">
                  <c:v>-4.99039999999999</c:v>
                </c:pt>
                <c:pt idx="2">
                  <c:v>-7.9725</c:v>
                </c:pt>
                <c:pt idx="3">
                  <c:v>8.5185</c:v>
                </c:pt>
                <c:pt idx="4">
                  <c:v>0.00430000000000064</c:v>
                </c:pt>
                <c:pt idx="5">
                  <c:v>-6.09</c:v>
                </c:pt>
                <c:pt idx="6">
                  <c:v>-6.72</c:v>
                </c:pt>
                <c:pt idx="7">
                  <c:v>0.0999999999999943</c:v>
                </c:pt>
                <c:pt idx="8">
                  <c:v>7.79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1519444"/>
        <c:axId val="774541139"/>
      </c:barChart>
      <c:lineChart>
        <c:grouping val="standard"/>
        <c:varyColors val="0"/>
        <c:ser>
          <c:idx val="1"/>
          <c:order val="1"/>
          <c:tx>
            <c:strRef>
              <c:f>[进口汽车库存水平.xlsx]库存变化!$L$16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[进口汽车库存水平.xlsx]库存变化!$J$17:$J$25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[进口汽车库存水平.xlsx]库存变化!$L$17:$L$25</c:f>
              <c:numCache>
                <c:formatCode>General</c:formatCode>
                <c:ptCount val="9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c:formatCode="0.0_ ">
                  <c:v>3.11985635193775</c:v>
                </c:pt>
                <c:pt idx="8" c:formatCode="0.0_ ">
                  <c:v>4.75155537121526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44570540"/>
        <c:axId val="114274447"/>
      </c:lineChart>
      <c:catAx>
        <c:axId val="1915194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74541139"/>
        <c:crosses val="autoZero"/>
        <c:auto val="1"/>
        <c:lblAlgn val="ctr"/>
        <c:lblOffset val="100"/>
        <c:noMultiLvlLbl val="0"/>
      </c:catAx>
      <c:valAx>
        <c:axId val="77454113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1519444"/>
        <c:crosses val="autoZero"/>
        <c:crossBetween val="between"/>
      </c:valAx>
      <c:catAx>
        <c:axId val="7445705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4274447"/>
        <c:crosses val="autoZero"/>
        <c:auto val="1"/>
        <c:lblAlgn val="ctr"/>
        <c:lblOffset val="100"/>
        <c:noMultiLvlLbl val="0"/>
      </c:catAx>
      <c:valAx>
        <c:axId val="114274447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4457054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0763888888889"/>
          <c:y val="0.0729166666666667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8627008254017"/>
          <c:y val="0.164324989369215"/>
          <c:w val="0.979032607488059"/>
          <c:h val="0.7191698111971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rgbClr val="5B9BD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Sheet1!$A$3:$A$10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Sheet1!$B$3:$B$10</c:f>
              <c:numCache>
                <c:formatCode>General</c:formatCode>
                <c:ptCount val="8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c:formatCode="0.00">
                  <c:v>37.11</c:v>
                </c:pt>
                <c:pt idx="7">
                  <c:v>40.12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9202432"/>
        <c:axId val="129290240"/>
      </c:barChart>
      <c:catAx>
        <c:axId val="129202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129290240"/>
        <c:crosses val="autoZero"/>
        <c:auto val="1"/>
        <c:lblAlgn val="ctr"/>
        <c:lblOffset val="100"/>
        <c:noMultiLvlLbl val="0"/>
      </c:catAx>
      <c:valAx>
        <c:axId val="1292902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129202432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18758586237043"/>
          <c:y val="0.109754345639994"/>
          <c:w val="0.914125140502061"/>
          <c:h val="0.8128429823301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83580</c:v>
                </c:pt>
                <c:pt idx="1">
                  <c:v>56242</c:v>
                </c:pt>
                <c:pt idx="2">
                  <c:v>58337</c:v>
                </c:pt>
                <c:pt idx="3">
                  <c:v>30332</c:v>
                </c:pt>
                <c:pt idx="4">
                  <c:v>26923</c:v>
                </c:pt>
                <c:pt idx="5">
                  <c:v>14089</c:v>
                </c:pt>
                <c:pt idx="6">
                  <c:v>10939</c:v>
                </c:pt>
                <c:pt idx="7">
                  <c:v>8388</c:v>
                </c:pt>
                <c:pt idx="8">
                  <c:v>7668</c:v>
                </c:pt>
                <c:pt idx="9">
                  <c:v>5764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56606</c:v>
                </c:pt>
                <c:pt idx="1">
                  <c:v>53425</c:v>
                </c:pt>
                <c:pt idx="2">
                  <c:v>38779</c:v>
                </c:pt>
                <c:pt idx="3">
                  <c:v>23907</c:v>
                </c:pt>
                <c:pt idx="4">
                  <c:v>15584</c:v>
                </c:pt>
                <c:pt idx="5">
                  <c:v>11928</c:v>
                </c:pt>
                <c:pt idx="6">
                  <c:v>9858</c:v>
                </c:pt>
                <c:pt idx="7">
                  <c:v>9034</c:v>
                </c:pt>
                <c:pt idx="8">
                  <c:v>6000</c:v>
                </c:pt>
                <c:pt idx="9">
                  <c:v>3247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9013837"/>
        <c:axId val="20186718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0.038029224428625"/>
                  <c:y val="-0.032179284585548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0892968652429124"/>
                  <c:y val="0.014365752047119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4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0.000999125764955664"/>
                  <c:y val="0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Sheet1!$D$2:$D$11</c:f>
              <c:numCache>
                <c:formatCode>0.00%</c:formatCode>
                <c:ptCount val="10"/>
                <c:pt idx="0">
                  <c:v>-0.322732711174922</c:v>
                </c:pt>
                <c:pt idx="1">
                  <c:v>-0.0500871235020092</c:v>
                </c:pt>
                <c:pt idx="2">
                  <c:v>-0.335258926581758</c:v>
                </c:pt>
                <c:pt idx="3">
                  <c:v>-0.211822497692206</c:v>
                </c:pt>
                <c:pt idx="4">
                  <c:v>-0.421164060468744</c:v>
                </c:pt>
                <c:pt idx="5">
                  <c:v>-0.153382071119313</c:v>
                </c:pt>
                <c:pt idx="6">
                  <c:v>-0.0988207331565957</c:v>
                </c:pt>
                <c:pt idx="7">
                  <c:v>0.0770147830233667</c:v>
                </c:pt>
                <c:pt idx="8">
                  <c:v>-0.217527386541471</c:v>
                </c:pt>
                <c:pt idx="9">
                  <c:v>-0.436675919500347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77245417"/>
        <c:axId val="450200270"/>
      </c:lineChart>
      <c:catAx>
        <c:axId val="659013837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01867182"/>
        <c:crosses val="autoZero"/>
        <c:auto val="1"/>
        <c:lblAlgn val="ctr"/>
        <c:lblOffset val="100"/>
        <c:noMultiLvlLbl val="0"/>
      </c:catAx>
      <c:valAx>
        <c:axId val="20186718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59013837"/>
        <c:crosses val="autoZero"/>
        <c:crossBetween val="between"/>
      </c:valAx>
      <c:catAx>
        <c:axId val="47724541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50200270"/>
        <c:crosses val="autoZero"/>
        <c:auto val="1"/>
        <c:lblAlgn val="ctr"/>
        <c:lblOffset val="100"/>
        <c:noMultiLvlLbl val="0"/>
      </c:catAx>
      <c:valAx>
        <c:axId val="450200270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77245417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756057199950044"/>
          <c:y val="0.0203993679069099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15038447930072"/>
          <c:y val="0.109478400424771"/>
          <c:w val="0.96975550725205"/>
          <c:h val="0.795479603553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Sportback</c:v>
                </c:pt>
                <c:pt idx="3">
                  <c:v>Hatchback</c:v>
                </c:pt>
                <c:pt idx="4">
                  <c:v>Coupe</c:v>
                </c:pt>
                <c:pt idx="5">
                  <c:v>Wagon</c:v>
                </c:pt>
                <c:pt idx="6">
                  <c:v>Cabrio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150127</c:v>
                </c:pt>
                <c:pt idx="1">
                  <c:v>89215</c:v>
                </c:pt>
                <c:pt idx="2">
                  <c:v>20911</c:v>
                </c:pt>
                <c:pt idx="3">
                  <c:v>15106</c:v>
                </c:pt>
                <c:pt idx="4">
                  <c:v>12701</c:v>
                </c:pt>
                <c:pt idx="5">
                  <c:v>6498</c:v>
                </c:pt>
                <c:pt idx="6">
                  <c:v>5696</c:v>
                </c:pt>
                <c:pt idx="7">
                  <c:v>166041</c:v>
                </c:pt>
                <c:pt idx="8">
                  <c:v>10304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Sportback</c:v>
                </c:pt>
                <c:pt idx="3">
                  <c:v>Hatchback</c:v>
                </c:pt>
                <c:pt idx="4">
                  <c:v>Coupe</c:v>
                </c:pt>
                <c:pt idx="5">
                  <c:v>Wagon</c:v>
                </c:pt>
                <c:pt idx="6">
                  <c:v>Cabrio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107871</c:v>
                </c:pt>
                <c:pt idx="1">
                  <c:v>72298</c:v>
                </c:pt>
                <c:pt idx="2">
                  <c:v>10334</c:v>
                </c:pt>
                <c:pt idx="3">
                  <c:v>9217</c:v>
                </c:pt>
                <c:pt idx="4">
                  <c:v>8013</c:v>
                </c:pt>
                <c:pt idx="5">
                  <c:v>4712</c:v>
                </c:pt>
                <c:pt idx="6">
                  <c:v>3297</c:v>
                </c:pt>
                <c:pt idx="7">
                  <c:v>123165</c:v>
                </c:pt>
                <c:pt idx="8">
                  <c:v>10056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388672048"/>
        <c:axId val="-150436766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19050" cap="rnd" cmpd="sng" algn="ctr">
              <a:solidFill>
                <a:srgbClr val="C00000"/>
              </a:solidFill>
              <a:prstDash val="solid"/>
              <a:round/>
            </a:ln>
          </c:spPr>
          <c:marker>
            <c:symbol val="none"/>
          </c:marker>
          <c:dLbls>
            <c:dLbl>
              <c:idx val="1"/>
              <c:layout>
                <c:manualLayout>
                  <c:x val="-0.0405028827995298"/>
                  <c:y val="-0.074287232369633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27277451681316"/>
                  <c:y val="-0.062637299798428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Sportback</c:v>
                </c:pt>
                <c:pt idx="3">
                  <c:v>Hatchback</c:v>
                </c:pt>
                <c:pt idx="4">
                  <c:v>Coupe</c:v>
                </c:pt>
                <c:pt idx="5">
                  <c:v>Wagon</c:v>
                </c:pt>
                <c:pt idx="6">
                  <c:v>Cabrio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0.00%</c:formatCode>
                <c:ptCount val="9"/>
                <c:pt idx="0">
                  <c:v>-0.28146835679125</c:v>
                </c:pt>
                <c:pt idx="1">
                  <c:v>-0.189620579498963</c:v>
                </c:pt>
                <c:pt idx="2">
                  <c:v>-0.505810339055999</c:v>
                </c:pt>
                <c:pt idx="3">
                  <c:v>-0.389845094664372</c:v>
                </c:pt>
                <c:pt idx="4">
                  <c:v>-0.36910479489804</c:v>
                </c:pt>
                <c:pt idx="5">
                  <c:v>-0.274853801169591</c:v>
                </c:pt>
                <c:pt idx="6">
                  <c:v>-0.421172752808989</c:v>
                </c:pt>
                <c:pt idx="7">
                  <c:v>-0.258225378069272</c:v>
                </c:pt>
                <c:pt idx="8">
                  <c:v>-0.0240683229813665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-1504341008"/>
        <c:axId val="-1504375824"/>
      </c:lineChart>
      <c:catAx>
        <c:axId val="-13886720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504367664"/>
        <c:crosses val="autoZero"/>
        <c:auto val="1"/>
        <c:lblAlgn val="ctr"/>
        <c:lblOffset val="100"/>
        <c:noMultiLvlLbl val="0"/>
      </c:catAx>
      <c:valAx>
        <c:axId val="-1504367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388672048"/>
        <c:crosses val="autoZero"/>
        <c:crossBetween val="between"/>
      </c:valAx>
      <c:catAx>
        <c:axId val="-15043410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504375824"/>
        <c:crosses val="autoZero"/>
        <c:auto val="1"/>
        <c:lblAlgn val="ctr"/>
        <c:lblOffset val="100"/>
        <c:noMultiLvlLbl val="0"/>
      </c:catAx>
      <c:valAx>
        <c:axId val="-1504375824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504341008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272353872715452"/>
          <c:y val="0.0344859699024292"/>
          <c:w val="0.356887736445495"/>
          <c:h val="0.0741693845492776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6364443666258"/>
          <c:y val="0.0287793549913963"/>
          <c:w val="0.829579877041594"/>
          <c:h val="0.862697773889387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0.0157590114838954</c:v>
                </c:pt>
                <c:pt idx="1">
                  <c:v>0.0181882784156786</c:v>
                </c:pt>
                <c:pt idx="2">
                  <c:v>0.0134902358978078</c:v>
                </c:pt>
                <c:pt idx="3">
                  <c:v>0.01592763335974</c:v>
                </c:pt>
                <c:pt idx="4">
                  <c:v>0.0187419072861303</c:v>
                </c:pt>
                <c:pt idx="5">
                  <c:v>0.034307400526999</c:v>
                </c:pt>
                <c:pt idx="6">
                  <c:v>0.0329121936187756</c:v>
                </c:pt>
                <c:pt idx="7">
                  <c:v>0.0339578766446537</c:v>
                </c:pt>
                <c:pt idx="8">
                  <c:v>0.050336908666278</c:v>
                </c:pt>
                <c:pt idx="9">
                  <c:v>0.0166866710676349</c:v>
                </c:pt>
                <c:pt idx="10">
                  <c:v>0.0119485597518499</c:v>
                </c:pt>
                <c:pt idx="11">
                  <c:v>0.0132378336113864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336699"/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0.0290817980359338</c:v>
                </c:pt>
                <c:pt idx="1">
                  <c:v>0.044945207016494</c:v>
                </c:pt>
                <c:pt idx="2">
                  <c:v>0.0370515234796934</c:v>
                </c:pt>
                <c:pt idx="3">
                  <c:v>0.033701137566625</c:v>
                </c:pt>
                <c:pt idx="4">
                  <c:v>0.0608731015720316</c:v>
                </c:pt>
                <c:pt idx="5">
                  <c:v>0.0579232509152527</c:v>
                </c:pt>
                <c:pt idx="6">
                  <c:v>0.0600902799177154</c:v>
                </c:pt>
                <c:pt idx="7">
                  <c:v>0.0549478628118695</c:v>
                </c:pt>
                <c:pt idx="8">
                  <c:v>0.0626455198658088</c:v>
                </c:pt>
                <c:pt idx="9">
                  <c:v>0.0636800096021125</c:v>
                </c:pt>
                <c:pt idx="10">
                  <c:v>0.0569720873721794</c:v>
                </c:pt>
                <c:pt idx="11">
                  <c:v>0.0362221581097411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006384"/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8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0.217189962345544</c:v>
                </c:pt>
                <c:pt idx="1">
                  <c:v>0.304490967573026</c:v>
                </c:pt>
                <c:pt idx="2">
                  <c:v>0.360895757189569</c:v>
                </c:pt>
                <c:pt idx="3">
                  <c:v>0.346114601298983</c:v>
                </c:pt>
                <c:pt idx="4">
                  <c:v>0.37545424373735</c:v>
                </c:pt>
                <c:pt idx="5">
                  <c:v>0.416185397930868</c:v>
                </c:pt>
                <c:pt idx="6">
                  <c:v>0.448759483971983</c:v>
                </c:pt>
                <c:pt idx="7">
                  <c:v>0.467845900027114</c:v>
                </c:pt>
                <c:pt idx="8">
                  <c:v>0.461504071873849</c:v>
                </c:pt>
                <c:pt idx="9">
                  <c:v>0.444988897557463</c:v>
                </c:pt>
                <c:pt idx="10">
                  <c:v>0.494331328951165</c:v>
                </c:pt>
                <c:pt idx="11">
                  <c:v>0.472899236085849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738FA2"/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0.219045162921268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</c:v>
                </c:pt>
                <c:pt idx="4">
                  <c:v>0.141470688599382</c:v>
                </c:pt>
                <c:pt idx="5">
                  <c:v>0.0872958656230325</c:v>
                </c:pt>
                <c:pt idx="6">
                  <c:v>0.0670786451349618</c:v>
                </c:pt>
                <c:pt idx="7">
                  <c:v>0.0640039706064826</c:v>
                </c:pt>
                <c:pt idx="8">
                  <c:v>0.0718970962192553</c:v>
                </c:pt>
                <c:pt idx="9">
                  <c:v>0.100786172958051</c:v>
                </c:pt>
                <c:pt idx="10">
                  <c:v>0.133382812857719</c:v>
                </c:pt>
                <c:pt idx="11">
                  <c:v>0.141092058554208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A0AFBC"/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0.329005551330953</c:v>
                </c:pt>
                <c:pt idx="1">
                  <c:v>0.311562628567154</c:v>
                </c:pt>
                <c:pt idx="2">
                  <c:v>0.314195399470372</c:v>
                </c:pt>
                <c:pt idx="3">
                  <c:v>0.34547545523214</c:v>
                </c:pt>
                <c:pt idx="4">
                  <c:v>0.334835714986888</c:v>
                </c:pt>
                <c:pt idx="5">
                  <c:v>0.319842910775497</c:v>
                </c:pt>
                <c:pt idx="6">
                  <c:v>0.295759175820973</c:v>
                </c:pt>
                <c:pt idx="7">
                  <c:v>0.27288360700187</c:v>
                </c:pt>
                <c:pt idx="8">
                  <c:v>0.238477330195529</c:v>
                </c:pt>
                <c:pt idx="9">
                  <c:v>0.277291004020885</c:v>
                </c:pt>
                <c:pt idx="10">
                  <c:v>0.26416848310473</c:v>
                </c:pt>
                <c:pt idx="11">
                  <c:v>0.29418011983459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BFC8D0"/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0.136664063949375</c:v>
                </c:pt>
                <c:pt idx="1">
                  <c:v>0.111671092493548</c:v>
                </c:pt>
                <c:pt idx="2">
                  <c:v>0.0841222928220444</c:v>
                </c:pt>
                <c:pt idx="3">
                  <c:v>0.0642547287597307</c:v>
                </c:pt>
                <c:pt idx="4">
                  <c:v>0.0583797276641097</c:v>
                </c:pt>
                <c:pt idx="5">
                  <c:v>0.0672856443300972</c:v>
                </c:pt>
                <c:pt idx="6">
                  <c:v>0.0795212832407492</c:v>
                </c:pt>
                <c:pt idx="7">
                  <c:v>0.0908901235759356</c:v>
                </c:pt>
                <c:pt idx="8">
                  <c:v>0.0976248296679912</c:v>
                </c:pt>
                <c:pt idx="9">
                  <c:v>0.0809128008161796</c:v>
                </c:pt>
                <c:pt idx="10">
                  <c:v>0.0333081676354928</c:v>
                </c:pt>
                <c:pt idx="11">
                  <c:v>0.0399560132629211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Sheet1!$H$2:$H$13</c:f>
              <c:numCache>
                <c:formatCode>0.0%</c:formatCode>
                <c:ptCount val="12"/>
                <c:pt idx="0">
                  <c:v>0.0532544499330293</c:v>
                </c:pt>
                <c:pt idx="1">
                  <c:v>0.0403046340277518</c:v>
                </c:pt>
                <c:pt idx="2">
                  <c:v>0.0225959724427567</c:v>
                </c:pt>
                <c:pt idx="3">
                  <c:v>0.0162195714745284</c:v>
                </c:pt>
                <c:pt idx="4">
                  <c:v>0.0102446161541086</c:v>
                </c:pt>
                <c:pt idx="5">
                  <c:v>0.0171595298982534</c:v>
                </c:pt>
                <c:pt idx="6">
                  <c:v>0.0158789382948422</c:v>
                </c:pt>
                <c:pt idx="7">
                  <c:v>0.0154706593320741</c:v>
                </c:pt>
                <c:pt idx="8">
                  <c:v>0.0175142435112893</c:v>
                </c:pt>
                <c:pt idx="9">
                  <c:v>0.0156544439776751</c:v>
                </c:pt>
                <c:pt idx="10">
                  <c:v>0.00588856032686302</c:v>
                </c:pt>
                <c:pt idx="11">
                  <c:v>0.0156504141526908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153479040"/>
        <c:axId val="153480576"/>
      </c:barChart>
      <c:catAx>
        <c:axId val="1534790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53480576"/>
        <c:crosses val="autoZero"/>
        <c:auto val="1"/>
        <c:lblAlgn val="ctr"/>
        <c:lblOffset val="100"/>
        <c:noMultiLvlLbl val="0"/>
      </c:catAx>
      <c:valAx>
        <c:axId val="15348057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altLang="en-US" sz="10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534790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89"/>
          <c:y val="0.0421660160165468"/>
          <c:w val="0.076996765429643"/>
          <c:h val="0.8542225602135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7430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50"/>
        <c:axId val="724733968"/>
        <c:axId val="7247323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0.044276676395825"/>
                  <c:y val="-0.052458461134140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1" c:formatCode="0.0%">
                  <c:v>2.79125528913963</c:v>
                </c:pt>
                <c:pt idx="2" c:formatCode="0.0%">
                  <c:v>0.281498015873016</c:v>
                </c:pt>
                <c:pt idx="3" c:formatCode="0.0%">
                  <c:v>0.000725759628411149</c:v>
                </c:pt>
                <c:pt idx="4" c:formatCode="0.0%">
                  <c:v>1.91094135280182</c:v>
                </c:pt>
                <c:pt idx="5" c:formatCode="0.0%">
                  <c:v>-0.54262793362898</c:v>
                </c:pt>
                <c:pt idx="6" c:formatCode="0.0%">
                  <c:v>0.262</c:v>
                </c:pt>
                <c:pt idx="7" c:formatCode="0.0%">
                  <c:v>-0.107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24805800"/>
        <c:axId val="724806128"/>
      </c:lineChart>
      <c:catAx>
        <c:axId val="72473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732328"/>
        <c:crosses val="autoZero"/>
        <c:auto val="1"/>
        <c:lblAlgn val="ctr"/>
        <c:lblOffset val="100"/>
        <c:noMultiLvlLbl val="0"/>
      </c:catAx>
      <c:valAx>
        <c:axId val="724732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733968"/>
        <c:crosses val="autoZero"/>
        <c:crossBetween val="between"/>
      </c:valAx>
      <c:catAx>
        <c:axId val="7248058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806128"/>
        <c:crossesAt val="0"/>
        <c:auto val="1"/>
        <c:lblAlgn val="ctr"/>
        <c:lblOffset val="100"/>
        <c:noMultiLvlLbl val="0"/>
      </c:catAx>
      <c:valAx>
        <c:axId val="724806128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80580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5"/>
          <c:y val="0.913233911813506"/>
          <c:w val="0.416084903946296"/>
          <c:h val="0.06709416526119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72E36-1213-4CBC-BE0F-1E020BFB9C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EF0FC4-2E9E-469D-9E3C-330A937963C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3397ACC6-C0E8-4C14-99A7-25EA131572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7AB29A3-D384-4A33-8EF8-23B60BA1EF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 hasCustomPrompt="1"/>
          </p:nvPr>
        </p:nvSpPr>
        <p:spPr>
          <a:xfrm>
            <a:off x="1905002" y="3877083"/>
            <a:ext cx="7553324" cy="1250817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kumimoji="1" lang="zh-CN" altLang="en-US" dirty="0"/>
              <a:t>单击此处编辑母版</a:t>
            </a:r>
            <a:br>
              <a:rPr kumimoji="1" lang="en-US" altLang="zh-CN" dirty="0"/>
            </a:br>
            <a:r>
              <a:rPr kumimoji="1" lang="zh-CN" altLang="en-US" dirty="0"/>
              <a:t>标题样式</a:t>
            </a:r>
            <a:endParaRPr kumimoji="1" lang="zh-CN" altLang="en-US" dirty="0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0"/>
          </p:nvPr>
        </p:nvSpPr>
        <p:spPr>
          <a:xfrm>
            <a:off x="1905001" y="5356500"/>
            <a:ext cx="5595938" cy="357187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2400" b="0" i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pic>
        <p:nvPicPr>
          <p:cNvPr id="7" name="图片 6" descr="文本&#10;&#10;低可信度描述已自动生成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5402" y="625838"/>
            <a:ext cx="3434477" cy="903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B88FC88-4E18-4D68-A730-5F80A0A4E7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6F31-C9AA-43B2-B2E9-8DAEE284B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B88FC88-4E18-4D68-A730-5F80A0A4E7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6F31-C9AA-43B2-B2E9-8DAEE284B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隔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60000" y="2880000"/>
            <a:ext cx="6624638" cy="519907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 b="0" i="0">
                <a:solidFill>
                  <a:srgbClr val="0A50B4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kumimoji="1" lang="zh-CN" altLang="en-US" dirty="0"/>
              <a:t>主标题</a:t>
            </a:r>
            <a:endParaRPr kumimoji="1"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3060000" y="3600000"/>
            <a:ext cx="6624639" cy="342900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24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kumimoji="1" lang="zh-CN" altLang="en-US" dirty="0"/>
              <a:t>副标题</a:t>
            </a:r>
            <a:endParaRPr kumimoji="1"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 hasCustomPrompt="1"/>
          </p:nvPr>
        </p:nvSpPr>
        <p:spPr>
          <a:xfrm>
            <a:off x="1584000" y="2700000"/>
            <a:ext cx="1143000" cy="1823243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2000" b="1" i="0">
                <a:solidFill>
                  <a:srgbClr val="0A50B4"/>
                </a:solidFill>
                <a:latin typeface="Alibaba Sans" panose="020B0503020203040204" pitchFamily="34" charset="0"/>
                <a:ea typeface="微软雅黑" panose="020B0503020204020204" pitchFamily="34" charset="-122"/>
                <a:cs typeface="Alibaba Sans" panose="020B0503020203040204" pitchFamily="34" charset="0"/>
              </a:defRPr>
            </a:lvl1pPr>
          </a:lstStyle>
          <a:p>
            <a:pPr lvl="0"/>
            <a:r>
              <a:rPr kumimoji="1" lang="en-US" altLang="zh-CN" dirty="0"/>
              <a:t>1</a:t>
            </a:r>
            <a:endParaRPr kumimoji="1" lang="zh-CN" altLang="en-US" dirty="0"/>
          </a:p>
        </p:txBody>
      </p:sp>
      <p:sp>
        <p:nvSpPr>
          <p:cNvPr id="16" name="灯片编号占位符 4"/>
          <p:cNvSpPr>
            <a:spLocks noGrp="1"/>
          </p:cNvSpPr>
          <p:nvPr>
            <p:ph type="sldNum" sz="quarter" idx="13"/>
          </p:nvPr>
        </p:nvSpPr>
        <p:spPr>
          <a:xfrm>
            <a:off x="91059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1238F-E317-4064-836D-24C9BC978BE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文本&#10;&#10;描述已自动生成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7782" y="285751"/>
            <a:ext cx="2320472" cy="610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文版式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84000" y="1583999"/>
            <a:ext cx="8153401" cy="54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3200" b="0" i="0">
                <a:solidFill>
                  <a:srgbClr val="0A50B4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kumimoji="1" lang="zh-CN" altLang="en-US" dirty="0"/>
              <a:t>主标题</a:t>
            </a:r>
            <a:endParaRPr kumimoji="1"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1584000" y="2160000"/>
            <a:ext cx="8153401" cy="360000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20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kumimoji="1" lang="zh-CN" altLang="en-US" dirty="0"/>
              <a:t>副标题</a:t>
            </a:r>
            <a:endParaRPr kumimoji="1"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1"/>
          </p:nvPr>
        </p:nvSpPr>
        <p:spPr>
          <a:xfrm>
            <a:off x="1576388" y="2880000"/>
            <a:ext cx="8153400" cy="342900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2pPr>
            <a:lvl3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3pPr>
            <a:lvl4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4pPr>
            <a:lvl5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3"/>
          </p:nvPr>
        </p:nvSpPr>
        <p:spPr>
          <a:xfrm>
            <a:off x="91059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1238F-E317-4064-836D-24C9BC978BE4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 descr="文本&#10;&#10;描述已自动生成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7782" y="285751"/>
            <a:ext cx="2320472" cy="610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文版式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84000" y="1583999"/>
            <a:ext cx="8315999" cy="54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3200" b="0" i="0">
                <a:solidFill>
                  <a:srgbClr val="0A50B4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kumimoji="1" lang="zh-CN" altLang="en-US" dirty="0"/>
              <a:t>主标题</a:t>
            </a:r>
            <a:endParaRPr kumimoji="1"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1584001" y="2160000"/>
            <a:ext cx="8315998" cy="360000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20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kumimoji="1" lang="zh-CN" altLang="en-US" dirty="0"/>
              <a:t>副标题</a:t>
            </a:r>
            <a:endParaRPr kumimoji="1"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1"/>
          </p:nvPr>
        </p:nvSpPr>
        <p:spPr>
          <a:xfrm>
            <a:off x="5220000" y="2880000"/>
            <a:ext cx="4680000" cy="324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2pPr>
            <a:lvl3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3pPr>
            <a:lvl4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4pPr>
            <a:lvl5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1584325" y="2879725"/>
            <a:ext cx="3240000" cy="324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2pPr>
            <a:lvl3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3pPr>
            <a:lvl4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4pPr>
            <a:lvl5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3"/>
          </p:nvPr>
        </p:nvSpPr>
        <p:spPr>
          <a:xfrm>
            <a:off x="91059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1238F-E317-4064-836D-24C9BC978BE4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文本&#10;&#10;描述已自动生成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7782" y="285751"/>
            <a:ext cx="2320472" cy="610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文版式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13017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4000" y="1583999"/>
            <a:ext cx="8334376" cy="54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3200" b="0" i="0">
                <a:solidFill>
                  <a:srgbClr val="0A50B4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584000" y="2160000"/>
            <a:ext cx="8334376" cy="360000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20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>
              <a:defRPr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>
              <a:defRPr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  <a:lvl4pPr>
              <a:defRPr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4pPr>
            <a:lvl5pPr>
              <a:defRPr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5pPr>
          </a:lstStyle>
          <a:p>
            <a:pPr lvl="0"/>
            <a:r>
              <a:rPr kumimoji="1" lang="zh-CN" altLang="en-US" dirty="0"/>
              <a:t>副标题</a:t>
            </a:r>
            <a:endParaRPr kumimoji="1" lang="zh-CN" altLang="en-US" dirty="0"/>
          </a:p>
        </p:txBody>
      </p:sp>
      <p:sp>
        <p:nvSpPr>
          <p:cNvPr id="11" name="内容占位符 10"/>
          <p:cNvSpPr>
            <a:spLocks noGrp="1"/>
          </p:cNvSpPr>
          <p:nvPr>
            <p:ph sz="quarter" idx="11"/>
          </p:nvPr>
        </p:nvSpPr>
        <p:spPr>
          <a:xfrm>
            <a:off x="1584000" y="2891118"/>
            <a:ext cx="4680000" cy="324000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2pPr>
            <a:lvl3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3pPr>
            <a:lvl4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4pPr>
            <a:lvl5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6750424" y="2880000"/>
            <a:ext cx="4680000" cy="324000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r>
              <a:rPr kumimoji="1" lang="zh-CN" altLang="en-US"/>
              <a:t>单击图标添加图片</a:t>
            </a:r>
            <a:endParaRPr kumimoji="1" lang="zh-CN" altLang="en-US" dirty="0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3"/>
          </p:nvPr>
        </p:nvSpPr>
        <p:spPr>
          <a:xfrm>
            <a:off x="91059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1238F-E317-4064-836D-24C9BC978BE4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文本&#10;&#10;描述已自动生成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7782" y="285751"/>
            <a:ext cx="2320472" cy="610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文版式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13017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3999" y="1583999"/>
            <a:ext cx="4976191" cy="54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3200" b="0" i="0">
                <a:solidFill>
                  <a:srgbClr val="0A50B4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1584000" y="2419200"/>
            <a:ext cx="9846000" cy="378000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r>
              <a:rPr kumimoji="1" lang="zh-CN" altLang="en-US"/>
              <a:t>单击图标添加图片</a:t>
            </a:r>
            <a:endParaRPr kumimoji="1"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3"/>
          </p:nvPr>
        </p:nvSpPr>
        <p:spPr>
          <a:xfrm>
            <a:off x="91059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1238F-E317-4064-836D-24C9BC978BE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文本&#10;&#10;描述已自动生成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7782" y="285751"/>
            <a:ext cx="2320472" cy="610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bg>
      <p:bgPr>
        <a:solidFill>
          <a:srgbClr val="0A50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B88FC88-4E18-4D68-A730-5F80A0A4E7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6F31-C9AA-43B2-B2E9-8DAEE284B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B88FC88-4E18-4D68-A730-5F80A0A4E7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6F31-C9AA-43B2-B2E9-8DAEE284B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171238F-E317-4064-836D-24C9BC978BE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0.xml"/><Relationship Id="rId1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3161030" y="2526665"/>
            <a:ext cx="5870575" cy="1426210"/>
          </a:xfrm>
        </p:spPr>
        <p:txBody>
          <a:bodyPr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中国进口汽车市场情况</a:t>
            </a:r>
            <a:b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2022-4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236" name="文本框 1"/>
          <p:cNvSpPr/>
          <p:nvPr/>
        </p:nvSpPr>
        <p:spPr>
          <a:xfrm>
            <a:off x="3729990" y="4346575"/>
            <a:ext cx="47485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王  存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中车市场研究院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704" r="-2816"/>
          <a:stretch>
            <a:fillRect/>
          </a:stretch>
        </p:blipFill>
        <p:spPr>
          <a:xfrm>
            <a:off x="79375" y="12065"/>
            <a:ext cx="3081655" cy="698500"/>
          </a:xfrm>
          <a:prstGeom prst="rect">
            <a:avLst/>
          </a:prstGeom>
        </p:spPr>
      </p:pic>
      <p:pic>
        <p:nvPicPr>
          <p:cNvPr id="4" name="图片 3" descr="2021车辆司旗电子版可伸缩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8520" y="87630"/>
            <a:ext cx="3499485" cy="622935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3376" y="194613"/>
            <a:ext cx="1123862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altLang="zh-CN" b="1" kern="100" dirty="0">
                <a:ea typeface="微软雅黑" panose="020B0503020204020204" pitchFamily="34" charset="-122"/>
                <a:cs typeface="方正兰亭纤黑_GBK"/>
              </a:rPr>
              <a:t>2016-2018</a:t>
            </a:r>
            <a:r>
              <a:rPr lang="zh-CN" altLang="en-US" b="1" kern="100" dirty="0">
                <a:ea typeface="微软雅黑" panose="020B0503020204020204" pitchFamily="34" charset="-122"/>
                <a:cs typeface="方正兰亭纤黑_GBK"/>
              </a:rPr>
              <a:t>年进口新能源汽车销售在</a:t>
            </a:r>
            <a:r>
              <a:rPr lang="en-US" altLang="zh-CN" b="1" kern="100" dirty="0">
                <a:ea typeface="微软雅黑" panose="020B0503020204020204" pitchFamily="34" charset="-122"/>
                <a:cs typeface="方正兰亭纤黑_GBK"/>
              </a:rPr>
              <a:t>1.5-2.0</a:t>
            </a:r>
            <a:r>
              <a:rPr lang="zh-CN" altLang="en-US" b="1" kern="100" dirty="0">
                <a:ea typeface="微软雅黑" panose="020B0503020204020204" pitchFamily="34" charset="-122"/>
                <a:cs typeface="方正兰亭纤黑_GBK"/>
              </a:rPr>
              <a:t>万辆之间，在</a:t>
            </a:r>
            <a:r>
              <a:rPr lang="en-US" altLang="zh-CN" b="1" kern="100" dirty="0">
                <a:ea typeface="微软雅黑" panose="020B0503020204020204" pitchFamily="34" charset="-122"/>
                <a:cs typeface="方正兰亭纤黑_GBK"/>
              </a:rPr>
              <a:t>Model 3</a:t>
            </a:r>
            <a:r>
              <a:rPr lang="zh-CN" altLang="en-US" b="1" kern="100" dirty="0">
                <a:ea typeface="微软雅黑" panose="020B0503020204020204" pitchFamily="34" charset="-122"/>
                <a:cs typeface="方正兰亭纤黑_GBK"/>
              </a:rPr>
              <a:t>的带动下，</a:t>
            </a:r>
            <a:r>
              <a:rPr lang="en-US" altLang="zh-CN" b="1" kern="100" dirty="0">
                <a:ea typeface="微软雅黑" panose="020B0503020204020204" pitchFamily="34" charset="-122"/>
                <a:cs typeface="方正兰亭纤黑_GBK"/>
              </a:rPr>
              <a:t>2019</a:t>
            </a:r>
            <a:r>
              <a:rPr lang="zh-CN" altLang="en-US" b="1" kern="100" dirty="0">
                <a:ea typeface="微软雅黑" panose="020B0503020204020204" pitchFamily="34" charset="-122"/>
                <a:cs typeface="方正兰亭纤黑_GBK"/>
              </a:rPr>
              <a:t>年进口</a:t>
            </a:r>
            <a:r>
              <a:rPr lang="zh-CN" altLang="zh-CN" b="1" kern="100" dirty="0"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ea typeface="微软雅黑" panose="020B0503020204020204" pitchFamily="34" charset="-122"/>
                <a:cs typeface="方正兰亭纤黑_GBK"/>
              </a:rPr>
              <a:t>销售暴增至</a:t>
            </a:r>
            <a:r>
              <a:rPr lang="en-US" altLang="zh-CN" b="1" kern="100" dirty="0">
                <a:ea typeface="微软雅黑" panose="020B0503020204020204" pitchFamily="34" charset="-122"/>
                <a:cs typeface="方正兰亭纤黑_GBK"/>
              </a:rPr>
              <a:t>6</a:t>
            </a:r>
            <a:r>
              <a:rPr lang="zh-CN" altLang="zh-CN" b="1" kern="100" dirty="0">
                <a:ea typeface="微软雅黑" panose="020B0503020204020204" pitchFamily="34" charset="-122"/>
                <a:cs typeface="方正兰亭纤黑_GBK"/>
              </a:rPr>
              <a:t>万辆，同比增长</a:t>
            </a:r>
            <a:r>
              <a:rPr lang="en-US" altLang="zh-CN" b="1" kern="100" dirty="0">
                <a:ea typeface="微软雅黑" panose="020B0503020204020204" pitchFamily="34" charset="-122"/>
                <a:cs typeface="方正兰亭纤黑_GBK"/>
              </a:rPr>
              <a:t>191%</a:t>
            </a:r>
            <a:r>
              <a:rPr lang="zh-CN" altLang="zh-CN" b="1" kern="100" dirty="0">
                <a:ea typeface="微软雅黑" panose="020B0503020204020204" pitchFamily="34" charset="-122"/>
                <a:cs typeface="方正兰亭纤黑_GBK"/>
              </a:rPr>
              <a:t>，占进口汽车总量的</a:t>
            </a:r>
            <a:r>
              <a:rPr lang="en-US" altLang="zh-CN" b="1" kern="100" dirty="0">
                <a:ea typeface="微软雅黑" panose="020B0503020204020204" pitchFamily="34" charset="-122"/>
                <a:cs typeface="方正兰亭纤黑_GBK"/>
              </a:rPr>
              <a:t>5.4%</a:t>
            </a:r>
            <a:r>
              <a:rPr lang="zh-CN" altLang="en-US" b="1" kern="100" dirty="0">
                <a:ea typeface="微软雅黑" panose="020B0503020204020204" pitchFamily="34" charset="-122"/>
                <a:cs typeface="方正兰亭纤黑_GBK"/>
              </a:rPr>
              <a:t>；随着车型国产，</a:t>
            </a:r>
            <a:r>
              <a:rPr lang="en-US" altLang="zh-CN" b="1" kern="100" dirty="0">
                <a:ea typeface="微软雅黑" panose="020B0503020204020204" pitchFamily="34" charset="-122"/>
                <a:cs typeface="方正兰亭纤黑_GBK"/>
              </a:rPr>
              <a:t>2020</a:t>
            </a:r>
            <a:r>
              <a:rPr lang="zh-CN" altLang="en-US" b="1" kern="100" dirty="0">
                <a:ea typeface="微软雅黑" panose="020B0503020204020204" pitchFamily="34" charset="-122"/>
                <a:cs typeface="方正兰亭纤黑_GBK"/>
              </a:rPr>
              <a:t>年销售规模回落至</a:t>
            </a:r>
            <a:r>
              <a:rPr lang="en-US" altLang="zh-CN" b="1" kern="100" dirty="0">
                <a:ea typeface="微软雅黑" panose="020B0503020204020204" pitchFamily="34" charset="-122"/>
                <a:cs typeface="方正兰亭纤黑_GBK"/>
              </a:rPr>
              <a:t>2.75</a:t>
            </a:r>
            <a:r>
              <a:rPr lang="zh-CN" altLang="en-US" b="1" kern="100" dirty="0">
                <a:ea typeface="微软雅黑" panose="020B0503020204020204" pitchFamily="34" charset="-122"/>
                <a:cs typeface="方正兰亭纤黑_GBK"/>
              </a:rPr>
              <a:t>万辆，随着</a:t>
            </a:r>
            <a:r>
              <a:rPr lang="en-US" altLang="zh-CN" b="1" kern="100" dirty="0">
                <a:ea typeface="微软雅黑" panose="020B0503020204020204" pitchFamily="34" charset="-122"/>
                <a:cs typeface="方正兰亭纤黑_GBK"/>
              </a:rPr>
              <a:t>PHEV</a:t>
            </a:r>
            <a:r>
              <a:rPr lang="zh-CN" altLang="en-US" b="1" kern="100" dirty="0">
                <a:ea typeface="微软雅黑" panose="020B0503020204020204" pitchFamily="34" charset="-122"/>
                <a:cs typeface="方正兰亭纤黑_GBK"/>
              </a:rPr>
              <a:t>的贡献，</a:t>
            </a:r>
            <a:r>
              <a:rPr lang="en-US" altLang="zh-CN" b="1" kern="100" dirty="0"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b="1" kern="100" dirty="0">
                <a:ea typeface="微软雅黑" panose="020B0503020204020204" pitchFamily="34" charset="-122"/>
                <a:cs typeface="方正兰亭纤黑_GBK"/>
              </a:rPr>
              <a:t>年销售同比增长</a:t>
            </a:r>
            <a:r>
              <a:rPr lang="en-US" altLang="zh-CN" b="1" kern="100" dirty="0">
                <a:ea typeface="微软雅黑" panose="020B0503020204020204" pitchFamily="34" charset="-122"/>
                <a:cs typeface="方正兰亭纤黑_GBK"/>
              </a:rPr>
              <a:t>26.2%</a:t>
            </a:r>
            <a:r>
              <a:rPr lang="zh-CN" altLang="en-US" b="1" kern="100" dirty="0"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b="1" kern="100" dirty="0">
                <a:ea typeface="微软雅黑" panose="020B0503020204020204" pitchFamily="34" charset="-122"/>
              </a:rPr>
              <a:t>2022</a:t>
            </a:r>
            <a:r>
              <a:rPr lang="zh-CN" altLang="en-US" b="1" kern="100" dirty="0">
                <a:ea typeface="微软雅黑" panose="020B0503020204020204" pitchFamily="34" charset="-122"/>
              </a:rPr>
              <a:t>年</a:t>
            </a:r>
            <a:r>
              <a:rPr lang="en-US" altLang="zh-CN" b="1" kern="100" dirty="0">
                <a:ea typeface="微软雅黑" panose="020B0503020204020204" pitchFamily="34" charset="-122"/>
              </a:rPr>
              <a:t>NEV</a:t>
            </a:r>
            <a:r>
              <a:rPr lang="zh-CN" altLang="en-US" b="1" kern="100" dirty="0">
                <a:ea typeface="微软雅黑" panose="020B0503020204020204" pitchFamily="34" charset="-122"/>
              </a:rPr>
              <a:t>销售</a:t>
            </a:r>
            <a:r>
              <a:rPr lang="en-US" altLang="zh-CN" b="1" kern="100" dirty="0">
                <a:ea typeface="微软雅黑" panose="020B0503020204020204" pitchFamily="34" charset="-122"/>
              </a:rPr>
              <a:t>7430</a:t>
            </a:r>
            <a:r>
              <a:rPr lang="zh-CN" altLang="en-US" b="1" kern="100" dirty="0">
                <a:ea typeface="微软雅黑" panose="020B0503020204020204" pitchFamily="34" charset="-122"/>
              </a:rPr>
              <a:t>辆，同比下滑</a:t>
            </a:r>
            <a:r>
              <a:rPr lang="en-US" altLang="zh-CN" b="1" kern="100" dirty="0">
                <a:ea typeface="微软雅黑" panose="020B0503020204020204" pitchFamily="34" charset="-122"/>
              </a:rPr>
              <a:t>10.7%</a:t>
            </a:r>
            <a:r>
              <a:rPr lang="zh-CN" altLang="en-US" b="1" kern="100" dirty="0">
                <a:ea typeface="微软雅黑" panose="020B0503020204020204" pitchFamily="34" charset="-122"/>
              </a:rPr>
              <a:t>，主要是由于纯电动下滑</a:t>
            </a:r>
            <a:r>
              <a:rPr lang="en-US" altLang="zh-CN" b="1" kern="100" dirty="0">
                <a:ea typeface="微软雅黑" panose="020B0503020204020204" pitchFamily="34" charset="-122"/>
              </a:rPr>
              <a:t>20.2%</a:t>
            </a:r>
            <a:endParaRPr lang="zh-CN" altLang="en-US" b="1" kern="100" dirty="0"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04144" y="2027011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新能源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趋势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/>
        </p:nvGraphicFramePr>
        <p:xfrm>
          <a:off x="1712879" y="2379865"/>
          <a:ext cx="8920525" cy="4099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5400000" flipV="1">
            <a:off x="7246937" y="-126999"/>
            <a:ext cx="4818063" cy="5072062"/>
          </a:xfrm>
          <a:prstGeom prst="rtTriangl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Calibri" panose="020F0502020204030204"/>
            </a:endParaRPr>
          </a:p>
        </p:txBody>
      </p:sp>
      <p:sp>
        <p:nvSpPr>
          <p:cNvPr id="4" name="直角三角形 3"/>
          <p:cNvSpPr/>
          <p:nvPr/>
        </p:nvSpPr>
        <p:spPr>
          <a:xfrm flipV="1">
            <a:off x="0" y="0"/>
            <a:ext cx="9694863" cy="2700338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Calibri" panose="020F0502020204030204"/>
            </a:endParaRPr>
          </a:p>
        </p:txBody>
      </p:sp>
      <p:sp>
        <p:nvSpPr>
          <p:cNvPr id="5" name="直角三角形 4"/>
          <p:cNvSpPr/>
          <p:nvPr/>
        </p:nvSpPr>
        <p:spPr>
          <a:xfrm flipH="1">
            <a:off x="2497138" y="4157663"/>
            <a:ext cx="9694862" cy="2700337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Calibri" panose="020F05020202040302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7590971" cy="2699658"/>
          </a:xfrm>
          <a:custGeom>
            <a:avLst/>
            <a:gdLst>
              <a:gd name="connsiteX0" fmla="*/ 0 w 7590971"/>
              <a:gd name="connsiteY0" fmla="*/ 0 h 2699658"/>
              <a:gd name="connsiteX1" fmla="*/ 7590971 w 7590971"/>
              <a:gd name="connsiteY1" fmla="*/ 0 h 2699658"/>
              <a:gd name="connsiteX2" fmla="*/ 0 w 7590971"/>
              <a:gd name="connsiteY2" fmla="*/ 2699658 h 269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90971" h="2699658">
                <a:moveTo>
                  <a:pt x="0" y="0"/>
                </a:moveTo>
                <a:lnTo>
                  <a:pt x="7590971" y="0"/>
                </a:lnTo>
                <a:lnTo>
                  <a:pt x="0" y="2699658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601029" y="4158342"/>
            <a:ext cx="7590971" cy="2699658"/>
          </a:xfrm>
          <a:custGeom>
            <a:avLst/>
            <a:gdLst>
              <a:gd name="connsiteX0" fmla="*/ 7590971 w 7590971"/>
              <a:gd name="connsiteY0" fmla="*/ 0 h 2699658"/>
              <a:gd name="connsiteX1" fmla="*/ 7590971 w 7590971"/>
              <a:gd name="connsiteY1" fmla="*/ 2699658 h 2699658"/>
              <a:gd name="connsiteX2" fmla="*/ 0 w 7590971"/>
              <a:gd name="connsiteY2" fmla="*/ 2699658 h 269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90971" h="2699658">
                <a:moveTo>
                  <a:pt x="7590971" y="0"/>
                </a:moveTo>
                <a:lnTo>
                  <a:pt x="7590971" y="2699658"/>
                </a:lnTo>
                <a:lnTo>
                  <a:pt x="0" y="2699658"/>
                </a:lnTo>
                <a:close/>
              </a:path>
            </a:pathLst>
          </a:custGeom>
        </p:spPr>
      </p:pic>
      <p:grpSp>
        <p:nvGrpSpPr>
          <p:cNvPr id="13" name="组合 12"/>
          <p:cNvGrpSpPr/>
          <p:nvPr/>
        </p:nvGrpSpPr>
        <p:grpSpPr>
          <a:xfrm>
            <a:off x="1722438" y="2719536"/>
            <a:ext cx="5393393" cy="1418928"/>
            <a:chOff x="1506538" y="2619375"/>
            <a:chExt cx="5393393" cy="1418928"/>
          </a:xfrm>
        </p:grpSpPr>
        <p:sp>
          <p:nvSpPr>
            <p:cNvPr id="14" name="矩形 13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  <a:endParaRPr lang="zh-CN" altLang="en-US" sz="66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0" y="6124575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联系人：王存 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010-88339833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13693394592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0738" y="196708"/>
            <a:ext cx="11004217" cy="1069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供给：汽车进口量历经三年的下滑后，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年微增长，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1-4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31.9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万辆，小幅下滑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4.9%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月当月进口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9.4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万，同比下滑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5.8%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；进口金额达到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1279.9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亿元，同比增长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9.4%</a:t>
            </a:r>
            <a:endParaRPr lang="en-US" altLang="zh-CN" sz="2115" b="1" kern="100" dirty="0"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25269" y="1975427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2009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-2022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  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单位：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万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辆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842836" y="2391317"/>
          <a:ext cx="10509580" cy="4070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矩形 3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0739" y="197640"/>
            <a:ext cx="10897928" cy="1558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</a:t>
            </a:r>
            <a:r>
              <a:rPr lang="zh-CN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二）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2015-2019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，进口车</a:t>
            </a:r>
            <a:r>
              <a:rPr lang="zh-CN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保持相对稳定，受疫情和芯片短期冲击，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年进口汽车市场开始出现下滑，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1-4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月销售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24.1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万辆，同比下降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26.2%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，其中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月下降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46.8%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115" b="1" kern="100" dirty="0"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8627" y="1839536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-2022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  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单位：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万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辆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2" name="图表 21"/>
          <p:cNvGraphicFramePr/>
          <p:nvPr/>
        </p:nvGraphicFramePr>
        <p:xfrm>
          <a:off x="930275" y="2192655"/>
          <a:ext cx="10086340" cy="4476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33341" y="200576"/>
            <a:ext cx="11022532" cy="1069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库存：伴随着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19-20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年供给小于需求，进口汽车全行业库存深度出现明显下滑；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年供需基本平衡，但销量有所下滑；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月库存深度大幅攀升至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4.8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个月，创历史新高。</a:t>
            </a:r>
            <a:endParaRPr lang="zh-CN" altLang="en-US" sz="2115" b="1" kern="100" dirty="0"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03554" y="1764061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2014-2022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行业库存趋势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2347" y="216387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80" b="1" kern="100" dirty="0">
                <a:solidFill>
                  <a:prstClr val="black"/>
                </a:solidFill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75536" y="2111450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80" b="1" kern="100" dirty="0">
                <a:solidFill>
                  <a:prstClr val="black"/>
                </a:solidFill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23564" y="62153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/>
          </a:p>
        </p:txBody>
      </p:sp>
      <p:sp>
        <p:nvSpPr>
          <p:cNvPr id="12" name="矩形 11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/>
          <p:cNvGraphicFramePr/>
          <p:nvPr/>
        </p:nvGraphicFramePr>
        <p:xfrm>
          <a:off x="1275715" y="2432050"/>
          <a:ext cx="10001250" cy="366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60"/>
          <p:cNvSpPr txBox="1"/>
          <p:nvPr/>
        </p:nvSpPr>
        <p:spPr>
          <a:xfrm>
            <a:off x="2934674" y="2229621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2015-2022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2026400" y="2580619"/>
          <a:ext cx="8139689" cy="3719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956945" y="204470"/>
            <a:ext cx="1107757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（四）价格：进口汽车报关单价逐年提升，从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40.12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万元，第一次突破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40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万元大关，一是消费升级趋势，二是低价产品国产化趋势，三是汇率近期有所贬值。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15103" y="225342"/>
            <a:ext cx="108931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（五）品牌结构：受疫情的影响，进口汽车市场整体大幅下滑，超豪华车、豪华车和非豪华汽车同比均下降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50%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左右，反映出防疫封闭对车市的整体影响。从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1-4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月累计来看，豪华车占比超过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90%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以上。</a:t>
            </a:r>
            <a:endParaRPr lang="zh-CN" altLang="en-US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8" name="object 60"/>
          <p:cNvSpPr txBox="1"/>
          <p:nvPr/>
        </p:nvSpPr>
        <p:spPr>
          <a:xfrm>
            <a:off x="3117806" y="3251835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月进口汽车品牌结构表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0738" y="3814897"/>
            <a:ext cx="9869670" cy="19404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3"/>
          <p:cNvSpPr>
            <a:spLocks noChangeArrowheads="1"/>
          </p:cNvSpPr>
          <p:nvPr/>
        </p:nvSpPr>
        <p:spPr bwMode="auto">
          <a:xfrm>
            <a:off x="3590609" y="1528799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方正兰亭纤黑_GBK"/>
              </a:rPr>
              <a:t>2022</a:t>
            </a:r>
            <a:r>
              <a:rPr lang="zh-CN" altLang="en-US" sz="1695" kern="100" dirty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方正兰亭纤黑_GBK"/>
              </a:rPr>
              <a:t>年</a:t>
            </a:r>
            <a:r>
              <a:rPr lang="en-US" altLang="zh-CN" sz="1695" kern="100" dirty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方正兰亭纤黑_GBK"/>
              </a:rPr>
              <a:t>1-4</a:t>
            </a:r>
            <a:r>
              <a:rPr lang="zh-CN" altLang="en-US" sz="1695" kern="100" dirty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方正兰亭纤黑_GBK"/>
              </a:rPr>
              <a:t>月乘用车分品牌进口量与同比增速</a:t>
            </a:r>
            <a:endParaRPr lang="en-US" altLang="zh-CN" sz="1695" kern="100" dirty="0">
              <a:solidFill>
                <a:schemeClr val="tx1"/>
              </a:solidFill>
              <a:latin typeface="微软雅黑" panose="020B0503020204020204" pitchFamily="34" charset="-122"/>
              <a:ea typeface="+mn-ea"/>
              <a:cs typeface="方正兰亭纤黑_GBK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0738" y="271712"/>
            <a:ext cx="11170703" cy="1382275"/>
          </a:xfrm>
        </p:spPr>
        <p:txBody>
          <a:bodyPr>
            <a:no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0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1-4</a:t>
            </a:r>
            <a:r>
              <a:rPr lang="zh-CN" altLang="en-US" sz="20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月，前十大品牌只有丰田实现同比增长，同比增长</a:t>
            </a:r>
            <a:r>
              <a:rPr lang="en-US" altLang="zh-CN" sz="20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7.7%</a:t>
            </a:r>
            <a:r>
              <a:rPr lang="zh-CN" altLang="en-US" sz="20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，较上月增速放缓；雷克萨斯保持第一，同比下滑</a:t>
            </a:r>
            <a:r>
              <a:rPr lang="en-US" altLang="zh-CN" sz="20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32.3%</a:t>
            </a:r>
            <a:r>
              <a:rPr lang="zh-CN" altLang="en-US" sz="20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，奔驰、宝马稳居二、三位，奔驰下降</a:t>
            </a:r>
            <a:r>
              <a:rPr lang="en-US" altLang="zh-CN" sz="20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5%</a:t>
            </a:r>
            <a:r>
              <a:rPr lang="zh-CN" altLang="en-US" sz="20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；奥迪和斯巴鲁降幅在前十大品牌中最大，均超过四成</a:t>
            </a:r>
            <a:r>
              <a:rPr lang="zh-CN" altLang="en-US" sz="20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；单看</a:t>
            </a:r>
            <a:r>
              <a:rPr lang="en-US" altLang="zh-CN" sz="20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</a:t>
            </a:r>
            <a:r>
              <a:rPr lang="zh-CN" altLang="en-US" sz="20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月销售情况，前十大品牌均出现下滑，</a:t>
            </a:r>
            <a:r>
              <a:rPr lang="en-US" altLang="zh-CN" sz="20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</a:t>
            </a:r>
            <a:r>
              <a:rPr lang="zh-CN" altLang="en-US" sz="20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个品牌降幅超过</a:t>
            </a:r>
            <a:r>
              <a:rPr lang="en-US" altLang="zh-CN" sz="20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30%</a:t>
            </a:r>
            <a:endParaRPr lang="en-US" altLang="zh-CN" sz="2000" b="1" kern="1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/>
          <p:cNvGraphicFramePr/>
          <p:nvPr/>
        </p:nvGraphicFramePr>
        <p:xfrm>
          <a:off x="1011555" y="1881505"/>
          <a:ext cx="10168890" cy="4420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61696" y="1603005"/>
            <a:ext cx="39344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2021-2022</a:t>
            </a:r>
            <a:r>
              <a:rPr lang="zh-CN" altLang="zh-CN" sz="1695" b="1" kern="100" dirty="0"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zh-CN" altLang="en-US" sz="1695" b="1" kern="100" dirty="0"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/>
          </a:p>
        </p:txBody>
      </p:sp>
      <p:graphicFrame>
        <p:nvGraphicFramePr>
          <p:cNvPr id="5" name="图表 4"/>
          <p:cNvGraphicFramePr/>
          <p:nvPr/>
        </p:nvGraphicFramePr>
        <p:xfrm>
          <a:off x="816224" y="1883822"/>
          <a:ext cx="9986820" cy="4197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" name="矩形 5"/>
          <p:cNvSpPr/>
          <p:nvPr/>
        </p:nvSpPr>
        <p:spPr>
          <a:xfrm>
            <a:off x="2085159" y="2522985"/>
            <a:ext cx="6428288" cy="352519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7" name="右箭头 6"/>
          <p:cNvSpPr/>
          <p:nvPr/>
        </p:nvSpPr>
        <p:spPr>
          <a:xfrm>
            <a:off x="1175153" y="5633239"/>
            <a:ext cx="910097" cy="48385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8" name="矩形 7"/>
          <p:cNvSpPr/>
          <p:nvPr/>
        </p:nvSpPr>
        <p:spPr>
          <a:xfrm>
            <a:off x="931477" y="196175"/>
            <a:ext cx="11138746" cy="1412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1-4</a:t>
            </a:r>
            <a:r>
              <a:rPr lang="zh-CN" altLang="en-US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月，所有车型均出现不同程度的下滑，其中</a:t>
            </a:r>
            <a:r>
              <a:rPr lang="en-US" altLang="zh-CN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MPV</a:t>
            </a:r>
            <a:r>
              <a:rPr lang="zh-CN" altLang="en-US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由上月增长</a:t>
            </a:r>
            <a:r>
              <a:rPr lang="en-US" altLang="zh-CN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13%</a:t>
            </a:r>
            <a:r>
              <a:rPr lang="zh-CN" altLang="en-US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变成下滑</a:t>
            </a:r>
            <a:r>
              <a:rPr lang="en-US" altLang="zh-CN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2.4%</a:t>
            </a:r>
            <a:r>
              <a:rPr lang="zh-CN" altLang="en-US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 ，轿车和</a:t>
            </a:r>
            <a:r>
              <a:rPr lang="en-US" altLang="zh-CN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SUV</a:t>
            </a:r>
            <a:r>
              <a:rPr lang="zh-CN" altLang="en-US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同比下滑幅度加快，分别达到</a:t>
            </a:r>
            <a:r>
              <a:rPr lang="en-US" altLang="zh-CN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28.2%</a:t>
            </a:r>
            <a:r>
              <a:rPr lang="zh-CN" altLang="en-US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和</a:t>
            </a:r>
            <a:r>
              <a:rPr lang="en-US" altLang="zh-CN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25.8%</a:t>
            </a:r>
            <a:r>
              <a:rPr lang="zh-CN" altLang="en-US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的下滑；</a:t>
            </a:r>
            <a:r>
              <a:rPr lang="en-US" altLang="zh-CN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Sedan</a:t>
            </a:r>
            <a:r>
              <a:rPr lang="zh-CN" altLang="en-US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车型同比降幅小于整体市场，而</a:t>
            </a:r>
            <a:r>
              <a:rPr lang="en-US" altLang="zh-CN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Sportback</a:t>
            </a:r>
            <a:r>
              <a:rPr lang="zh-CN" altLang="en-US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车型下滑达到</a:t>
            </a:r>
            <a:r>
              <a:rPr lang="en-US" altLang="zh-CN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50%</a:t>
            </a:r>
            <a:r>
              <a:rPr lang="zh-CN" altLang="en-US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以上</a:t>
            </a:r>
            <a:endParaRPr lang="en-US" altLang="zh-CN" sz="1905" b="1" kern="100" dirty="0"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41144" y="200302"/>
            <a:ext cx="10933893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排量下移：</a:t>
            </a:r>
            <a:r>
              <a:rPr lang="en-US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1.5-2.0L</a:t>
            </a:r>
            <a:r>
              <a:rPr lang="zh-CN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排量区间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占比为</a:t>
            </a:r>
            <a:r>
              <a:rPr lang="en-US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47.3%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，相比</a:t>
            </a:r>
            <a:r>
              <a:rPr lang="en-US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年有所下滑，但仍</a:t>
            </a:r>
            <a:r>
              <a:rPr lang="zh-CN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保持第一大排量区间；</a:t>
            </a:r>
            <a:r>
              <a:rPr lang="en-US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2.5-3.0L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排量区间相比</a:t>
            </a:r>
            <a:r>
              <a:rPr lang="en-US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年大幅提升近</a:t>
            </a:r>
            <a:r>
              <a:rPr lang="en-US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个百分点；</a:t>
            </a:r>
            <a:r>
              <a:rPr lang="zh-CN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平行进口车型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逐步恢复供应</a:t>
            </a:r>
            <a:r>
              <a:rPr lang="zh-CN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3.0L</a:t>
            </a:r>
            <a:r>
              <a:rPr lang="zh-CN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以上排量份额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反弹至</a:t>
            </a:r>
            <a:r>
              <a:rPr lang="en-US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5.6%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zh-CN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较</a:t>
            </a:r>
            <a:r>
              <a:rPr lang="en-US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提升</a:t>
            </a:r>
            <a:r>
              <a:rPr lang="en-US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1.7</a:t>
            </a:r>
            <a:r>
              <a:rPr lang="zh-CN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个百分点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612140" y="2418080"/>
          <a:ext cx="10737215" cy="4056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" name="矩形 5"/>
          <p:cNvSpPr/>
          <p:nvPr/>
        </p:nvSpPr>
        <p:spPr>
          <a:xfrm>
            <a:off x="4082437" y="1950603"/>
            <a:ext cx="43662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1413</Words>
  <Application>WPS 演示</Application>
  <PresentationFormat>宽屏</PresentationFormat>
  <Paragraphs>56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阿里巴巴普惠体 Medium</vt:lpstr>
      <vt:lpstr>阿里巴巴普惠体</vt:lpstr>
      <vt:lpstr>Alibaba Sans</vt:lpstr>
      <vt:lpstr>Yu Gothic UI</vt:lpstr>
      <vt:lpstr>Alibaba PuHuiTi R</vt:lpstr>
      <vt:lpstr>Calibri</vt:lpstr>
      <vt:lpstr>方正兰亭纤黑_GBK</vt:lpstr>
      <vt:lpstr>黑体</vt:lpstr>
      <vt:lpstr>Times New Roman</vt:lpstr>
      <vt:lpstr>Arial</vt:lpstr>
      <vt:lpstr>Calibri</vt:lpstr>
      <vt:lpstr>Arial Unicode MS</vt:lpstr>
      <vt:lpstr>等线</vt:lpstr>
      <vt:lpstr>等线 Light</vt:lpstr>
      <vt:lpstr>Office 主题​​</vt:lpstr>
      <vt:lpstr>中国进口汽车市场情况 （2022-4）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2022年1-4月，前十大品牌只有丰田实现同比增长，同比增长7.7%，较上月增速放缓；雷克萨斯保持第一，同比下滑32.3%，奔驰、宝马稳居二、三位，奔驰下降5%；斯巴鲁虽重新跻身前十但降幅在前十大品牌中最大；单看4月销售情况，前十大品牌均出现下滑，4个品牌降幅超过30%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ot285</dc:creator>
  <cp:lastModifiedBy>lenovo</cp:lastModifiedBy>
  <cp:revision>479</cp:revision>
  <dcterms:created xsi:type="dcterms:W3CDTF">2021-07-18T06:50:00Z</dcterms:created>
  <dcterms:modified xsi:type="dcterms:W3CDTF">2022-06-01T05:33:30Z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2052-11.8.2.8506</vt:lpwstr>
  </property>
</Properties>
</file>