
<file path=[Content_Types].xml><?xml version="1.0" encoding="utf-8"?>
<Types xmlns="http://schemas.openxmlformats.org/package/2006/content-types">
  <Default Extension="jfif" ContentType="image/j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3.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4.xml" ContentType="application/vnd.openxmlformats-officedocument.presentationml.notesSlid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notesSlides/notesSlide5.xml" ContentType="application/vnd.openxmlformats-officedocument.presentationml.notesSlid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notesSlides/notesSlide6.xml" ContentType="application/vnd.openxmlformats-officedocument.presentationml.notesSlid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notesSlides/notesSlide7.xml" ContentType="application/vnd.openxmlformats-officedocument.presentationml.notesSlid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notesSlides/notesSlide8.xml" ContentType="application/vnd.openxmlformats-officedocument.presentationml.notesSlide+xml"/>
  <Override PartName="/ppt/charts/chart7.xml" ContentType="application/vnd.openxmlformats-officedocument.drawingml.chart+xml"/>
  <Override PartName="/ppt/charts/style7.xml" ContentType="application/vnd.ms-office.chartstyle+xml"/>
  <Override PartName="/ppt/charts/colors7.xml" ContentType="application/vnd.ms-office.chartcolorstyle+xml"/>
  <Override PartName="/ppt/notesSlides/notesSlide9.xml" ContentType="application/vnd.openxmlformats-officedocument.presentationml.notesSlide+xml"/>
  <Override PartName="/ppt/charts/chart8.xml" ContentType="application/vnd.openxmlformats-officedocument.drawingml.chart+xml"/>
  <Override PartName="/ppt/charts/style8.xml" ContentType="application/vnd.ms-office.chartstyle+xml"/>
  <Override PartName="/ppt/charts/colors8.xml" ContentType="application/vnd.ms-office.chartcolorstyle+xml"/>
  <Override PartName="/ppt/notesSlides/notesSlide10.xml" ContentType="application/vnd.openxmlformats-officedocument.presentationml.notesSlide+xml"/>
  <Override PartName="/ppt/charts/chart9.xml" ContentType="application/vnd.openxmlformats-officedocument.drawingml.chart+xml"/>
  <Override PartName="/ppt/charts/style9.xml" ContentType="application/vnd.ms-office.chartstyle+xml"/>
  <Override PartName="/ppt/charts/colors9.xml" ContentType="application/vnd.ms-office.chartcolorstyle+xml"/>
  <Override PartName="/ppt/notesSlides/notesSlide11.xml" ContentType="application/vnd.openxmlformats-officedocument.presentationml.notesSlide+xml"/>
  <Override PartName="/ppt/charts/chart10.xml" ContentType="application/vnd.openxmlformats-officedocument.drawingml.chart+xml"/>
  <Override PartName="/ppt/charts/style10.xml" ContentType="application/vnd.ms-office.chartstyle+xml"/>
  <Override PartName="/ppt/charts/colors10.xml" ContentType="application/vnd.ms-office.chartcolorstyl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4"/>
  </p:notesMasterIdLst>
  <p:handoutMasterIdLst>
    <p:handoutMasterId r:id="rId15"/>
  </p:handoutMasterIdLst>
  <p:sldIdLst>
    <p:sldId id="302" r:id="rId2"/>
    <p:sldId id="288" r:id="rId3"/>
    <p:sldId id="307" r:id="rId4"/>
    <p:sldId id="312" r:id="rId5"/>
    <p:sldId id="320" r:id="rId6"/>
    <p:sldId id="304" r:id="rId7"/>
    <p:sldId id="310" r:id="rId8"/>
    <p:sldId id="309" r:id="rId9"/>
    <p:sldId id="305" r:id="rId10"/>
    <p:sldId id="311" r:id="rId11"/>
    <p:sldId id="306" r:id="rId12"/>
    <p:sldId id="322" r:id="rId13"/>
  </p:sldIdLst>
  <p:sldSz cx="12192000" cy="6858000"/>
  <p:notesSz cx="6858000" cy="9144000"/>
  <p:defaultTextStyle>
    <a:defPPr rtl="0">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292C48"/>
    <a:srgbClr val="2C2D39"/>
    <a:srgbClr val="242630"/>
    <a:srgbClr val="2A1F43"/>
    <a:srgbClr val="0C1B43"/>
    <a:srgbClr val="1D2225"/>
    <a:srgbClr val="F8F8F8"/>
    <a:srgbClr val="363C3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8799B23B-EC83-4686-B30A-512413B5E67A}" styleName="Light Style 3 - Accent 3">
    <a:wholeTbl>
      <a:tcTxStyle>
        <a:fontRef idx="minor">
          <a:scrgbClr r="0" g="0" b="0"/>
        </a:fontRef>
        <a:schemeClr val="tx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noFill/>
        </a:fill>
      </a:tcStyle>
    </a:wholeTbl>
    <a:band1H>
      <a:tcStyle>
        <a:tcBdr/>
        <a:fill>
          <a:solidFill>
            <a:schemeClr val="accent3">
              <a:alpha val="20000"/>
            </a:schemeClr>
          </a:solidFill>
        </a:fill>
      </a:tcStyle>
    </a:band1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noFill/>
        </a:fill>
      </a:tcStyle>
    </a:lastRow>
    <a:firstRow>
      <a:tcTxStyle b="on"/>
      <a:tcStyle>
        <a:tcBdr>
          <a:bottom>
            <a:ln w="25400" cmpd="sng">
              <a:solidFill>
                <a:schemeClr val="accent3"/>
              </a:solidFill>
            </a:ln>
          </a:bottom>
        </a:tcBdr>
        <a:fill>
          <a:noFill/>
        </a:fill>
      </a:tcStyle>
    </a:firstRow>
  </a:tblStyle>
  <a:tblStyle styleId="{5DA37D80-6434-44D0-A028-1B22A696006F}" styleName="Light Style 3 - Accent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0551" autoAdjust="0"/>
  </p:normalViewPr>
  <p:slideViewPr>
    <p:cSldViewPr snapToGrid="0" snapToObjects="1">
      <p:cViewPr varScale="1">
        <p:scale>
          <a:sx n="96" d="100"/>
          <a:sy n="96" d="100"/>
        </p:scale>
        <p:origin x="180" y="57"/>
      </p:cViewPr>
      <p:guideLst/>
    </p:cSldViewPr>
  </p:slideViewPr>
  <p:notesTextViewPr>
    <p:cViewPr>
      <p:scale>
        <a:sx n="1" d="1"/>
        <a:sy n="1" d="1"/>
      </p:scale>
      <p:origin x="0" y="0"/>
    </p:cViewPr>
  </p:notesTextViewPr>
  <p:sorterViewPr>
    <p:cViewPr>
      <p:scale>
        <a:sx n="100" d="100"/>
        <a:sy n="100" d="100"/>
      </p:scale>
      <p:origin x="0" y="0"/>
    </p:cViewPr>
  </p:sorterViewPr>
  <p:notesViewPr>
    <p:cSldViewPr snapToGrid="0" snapToObjects="1">
      <p:cViewPr varScale="1">
        <p:scale>
          <a:sx n="120" d="100"/>
          <a:sy n="120" d="100"/>
        </p:scale>
        <p:origin x="5040" y="12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10.xml.rels><?xml version="1.0" encoding="UTF-8" standalone="yes"?>
<Relationships xmlns="http://schemas.openxmlformats.org/package/2006/relationships"><Relationship Id="rId3" Type="http://schemas.openxmlformats.org/officeDocument/2006/relationships/package" Target="../embeddings/Microsoft_Excel_Worksheet9.xlsx"/><Relationship Id="rId2" Type="http://schemas.microsoft.com/office/2011/relationships/chartColorStyle" Target="colors10.xml"/><Relationship Id="rId1" Type="http://schemas.microsoft.com/office/2011/relationships/chartStyle" Target="style10.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_Worksheet4.xlsx"/><Relationship Id="rId2" Type="http://schemas.microsoft.com/office/2011/relationships/chartColorStyle" Target="colors5.xml"/><Relationship Id="rId1" Type="http://schemas.microsoft.com/office/2011/relationships/chartStyle" Target="style5.xml"/></Relationships>
</file>

<file path=ppt/charts/_rels/chart6.xml.rels><?xml version="1.0" encoding="UTF-8" standalone="yes"?>
<Relationships xmlns="http://schemas.openxmlformats.org/package/2006/relationships"><Relationship Id="rId3" Type="http://schemas.openxmlformats.org/officeDocument/2006/relationships/package" Target="../embeddings/Microsoft_Excel_Worksheet5.xlsx"/><Relationship Id="rId2" Type="http://schemas.microsoft.com/office/2011/relationships/chartColorStyle" Target="colors6.xml"/><Relationship Id="rId1" Type="http://schemas.microsoft.com/office/2011/relationships/chartStyle" Target="style6.xml"/></Relationships>
</file>

<file path=ppt/charts/_rels/chart7.xml.rels><?xml version="1.0" encoding="UTF-8" standalone="yes"?>
<Relationships xmlns="http://schemas.openxmlformats.org/package/2006/relationships"><Relationship Id="rId3" Type="http://schemas.openxmlformats.org/officeDocument/2006/relationships/package" Target="../embeddings/Microsoft_Excel_Worksheet6.xlsx"/><Relationship Id="rId2" Type="http://schemas.microsoft.com/office/2011/relationships/chartColorStyle" Target="colors7.xml"/><Relationship Id="rId1" Type="http://schemas.microsoft.com/office/2011/relationships/chartStyle" Target="style7.xml"/></Relationships>
</file>

<file path=ppt/charts/_rels/chart8.xml.rels><?xml version="1.0" encoding="UTF-8" standalone="yes"?>
<Relationships xmlns="http://schemas.openxmlformats.org/package/2006/relationships"><Relationship Id="rId3" Type="http://schemas.openxmlformats.org/officeDocument/2006/relationships/package" Target="../embeddings/Microsoft_Excel_Worksheet7.xlsx"/><Relationship Id="rId2" Type="http://schemas.microsoft.com/office/2011/relationships/chartColorStyle" Target="colors8.xml"/><Relationship Id="rId1" Type="http://schemas.microsoft.com/office/2011/relationships/chartStyle" Target="style8.xml"/></Relationships>
</file>

<file path=ppt/charts/_rels/chart9.xml.rels><?xml version="1.0" encoding="UTF-8" standalone="yes"?>
<Relationships xmlns="http://schemas.openxmlformats.org/package/2006/relationships"><Relationship Id="rId3" Type="http://schemas.openxmlformats.org/officeDocument/2006/relationships/package" Target="../embeddings/Microsoft_Excel_Worksheet8.xlsx"/><Relationship Id="rId2" Type="http://schemas.microsoft.com/office/2011/relationships/chartColorStyle" Target="colors9.xml"/><Relationship Id="rId1" Type="http://schemas.microsoft.com/office/2011/relationships/chartStyle" Target="style9.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00" b="1" i="0" u="none" strike="noStrike" kern="1200" baseline="0">
                <a:solidFill>
                  <a:schemeClr val="tx1"/>
                </a:solidFill>
                <a:latin typeface="+mn-lt"/>
                <a:ea typeface="+mn-ea"/>
                <a:cs typeface="+mn-cs"/>
              </a:defRPr>
            </a:pPr>
            <a:r>
              <a:rPr lang="zh-CN" altLang="en-US"/>
              <a:t>北京新车月度销售趋势图</a:t>
            </a:r>
          </a:p>
        </c:rich>
      </c:tx>
      <c:overlay val="0"/>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mn-lt"/>
              <a:ea typeface="+mn-ea"/>
              <a:cs typeface="+mn-cs"/>
            </a:defRPr>
          </a:pPr>
          <a:endParaRPr lang="zh-CN"/>
        </a:p>
      </c:txPr>
    </c:title>
    <c:autoTitleDeleted val="0"/>
    <c:plotArea>
      <c:layout/>
      <c:barChart>
        <c:barDir val="col"/>
        <c:grouping val="clustered"/>
        <c:varyColors val="0"/>
        <c:ser>
          <c:idx val="3"/>
          <c:order val="3"/>
          <c:tx>
            <c:strRef>
              <c:f>Sheet1!$A$5</c:f>
              <c:strCache>
                <c:ptCount val="1"/>
                <c:pt idx="0">
                  <c:v>2021年</c:v>
                </c:pt>
              </c:strCache>
            </c:strRef>
          </c:tx>
          <c:spPr>
            <a:solidFill>
              <a:schemeClr val="accent1">
                <a:lumMod val="60000"/>
              </a:schemeClr>
            </a:solidFill>
            <a:ln>
              <a:noFill/>
            </a:ln>
            <a:effectLst/>
          </c:spPr>
          <c:invertIfNegative val="0"/>
          <c:cat>
            <c:strRef>
              <c:f>Sheet1!$B$1:$M$1</c:f>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f>Sheet1!$B$5:$M$5</c:f>
              <c:numCache>
                <c:formatCode>General</c:formatCode>
                <c:ptCount val="12"/>
                <c:pt idx="0">
                  <c:v>53862</c:v>
                </c:pt>
                <c:pt idx="1">
                  <c:v>29242</c:v>
                </c:pt>
                <c:pt idx="2">
                  <c:v>61872</c:v>
                </c:pt>
                <c:pt idx="3">
                  <c:v>58419</c:v>
                </c:pt>
                <c:pt idx="4">
                  <c:v>53626</c:v>
                </c:pt>
                <c:pt idx="5">
                  <c:v>63445</c:v>
                </c:pt>
                <c:pt idx="6">
                  <c:v>61775</c:v>
                </c:pt>
                <c:pt idx="7">
                  <c:v>58069</c:v>
                </c:pt>
                <c:pt idx="8">
                  <c:v>56871</c:v>
                </c:pt>
                <c:pt idx="9">
                  <c:v>48210</c:v>
                </c:pt>
                <c:pt idx="10">
                  <c:v>49201</c:v>
                </c:pt>
                <c:pt idx="11">
                  <c:v>66538</c:v>
                </c:pt>
              </c:numCache>
            </c:numRef>
          </c:val>
          <c:extLst>
            <c:ext xmlns:c16="http://schemas.microsoft.com/office/drawing/2014/chart" uri="{C3380CC4-5D6E-409C-BE32-E72D297353CC}">
              <c16:uniqueId val="{00000001-67D8-461F-ADE0-CE3147A56A5D}"/>
            </c:ext>
          </c:extLst>
        </c:ser>
        <c:ser>
          <c:idx val="4"/>
          <c:order val="4"/>
          <c:tx>
            <c:strRef>
              <c:f>Sheet1!$A$6</c:f>
              <c:strCache>
                <c:ptCount val="1"/>
                <c:pt idx="0">
                  <c:v>2022年</c:v>
                </c:pt>
              </c:strCache>
            </c:strRef>
          </c:tx>
          <c:spPr>
            <a:solidFill>
              <a:schemeClr val="accent3">
                <a:lumMod val="60000"/>
              </a:schemeClr>
            </a:solidFill>
            <a:ln>
              <a:noFill/>
            </a:ln>
            <a:effectLst/>
          </c:spPr>
          <c:invertIfNegative val="0"/>
          <c:cat>
            <c:strRef>
              <c:f>Sheet1!$B$1:$M$1</c:f>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f>Sheet1!$B$6:$M$6</c:f>
              <c:numCache>
                <c:formatCode>General</c:formatCode>
                <c:ptCount val="12"/>
                <c:pt idx="0">
                  <c:v>52056</c:v>
                </c:pt>
                <c:pt idx="1">
                  <c:v>30604</c:v>
                </c:pt>
                <c:pt idx="2">
                  <c:v>51266</c:v>
                </c:pt>
                <c:pt idx="3">
                  <c:v>40707</c:v>
                </c:pt>
                <c:pt idx="4">
                  <c:v>25609</c:v>
                </c:pt>
              </c:numCache>
            </c:numRef>
          </c:val>
          <c:extLst>
            <c:ext xmlns:c16="http://schemas.microsoft.com/office/drawing/2014/chart" uri="{C3380CC4-5D6E-409C-BE32-E72D297353CC}">
              <c16:uniqueId val="{00000001-9515-4366-B9D5-B22EE22EA329}"/>
            </c:ext>
          </c:extLst>
        </c:ser>
        <c:dLbls>
          <c:showLegendKey val="0"/>
          <c:showVal val="0"/>
          <c:showCatName val="0"/>
          <c:showSerName val="0"/>
          <c:showPercent val="0"/>
          <c:showBubbleSize val="0"/>
        </c:dLbls>
        <c:gapWidth val="150"/>
        <c:axId val="228239616"/>
        <c:axId val="228364672"/>
        <c:extLst>
          <c:ext xmlns:c15="http://schemas.microsoft.com/office/drawing/2012/chart" uri="{02D57815-91ED-43cb-92C2-25804820EDAC}">
            <c15:filteredBarSeries>
              <c15:ser>
                <c:idx val="0"/>
                <c:order val="0"/>
                <c:tx>
                  <c:strRef>
                    <c:extLst>
                      <c:ext uri="{02D57815-91ED-43cb-92C2-25804820EDAC}">
                        <c15:formulaRef>
                          <c15:sqref>Sheet1!$A$2</c15:sqref>
                        </c15:formulaRef>
                      </c:ext>
                    </c:extLst>
                    <c:strCache>
                      <c:ptCount val="1"/>
                      <c:pt idx="0">
                        <c:v>2018年</c:v>
                      </c:pt>
                    </c:strCache>
                  </c:strRef>
                </c:tx>
                <c:spPr>
                  <a:solidFill>
                    <a:schemeClr val="accent1"/>
                  </a:solidFill>
                  <a:ln>
                    <a:noFill/>
                  </a:ln>
                  <a:effectLst/>
                </c:spPr>
                <c:invertIfNegative val="0"/>
                <c:cat>
                  <c:strRef>
                    <c:extLst>
                      <c:ext uri="{02D57815-91ED-43cb-92C2-25804820EDAC}">
                        <c15:formulaRef>
                          <c15:sqref>Sheet1!$B$1:$M$1</c15:sqref>
                        </c15:formulaRef>
                      </c:ext>
                    </c:extLst>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extLst>
                      <c:ext uri="{02D57815-91ED-43cb-92C2-25804820EDAC}">
                        <c15:formulaRef>
                          <c15:sqref>Sheet1!$B$2:$M$2</c15:sqref>
                        </c15:formulaRef>
                      </c:ext>
                    </c:extLst>
                    <c:numCache>
                      <c:formatCode>General</c:formatCode>
                      <c:ptCount val="12"/>
                      <c:pt idx="0">
                        <c:v>50557</c:v>
                      </c:pt>
                      <c:pt idx="1">
                        <c:v>23643</c:v>
                      </c:pt>
                      <c:pt idx="2">
                        <c:v>49682</c:v>
                      </c:pt>
                      <c:pt idx="3">
                        <c:v>49881</c:v>
                      </c:pt>
                      <c:pt idx="4">
                        <c:v>50608</c:v>
                      </c:pt>
                      <c:pt idx="5">
                        <c:v>47800</c:v>
                      </c:pt>
                      <c:pt idx="6">
                        <c:v>48000</c:v>
                      </c:pt>
                      <c:pt idx="7">
                        <c:v>54700</c:v>
                      </c:pt>
                      <c:pt idx="8">
                        <c:v>50500</c:v>
                      </c:pt>
                      <c:pt idx="9">
                        <c:v>44800</c:v>
                      </c:pt>
                      <c:pt idx="10">
                        <c:v>51300</c:v>
                      </c:pt>
                      <c:pt idx="11">
                        <c:v>81100</c:v>
                      </c:pt>
                    </c:numCache>
                  </c:numRef>
                </c:val>
                <c:extLst>
                  <c:ext xmlns:c16="http://schemas.microsoft.com/office/drawing/2014/chart" uri="{C3380CC4-5D6E-409C-BE32-E72D297353CC}">
                    <c16:uniqueId val="{00000002-67D8-461F-ADE0-CE3147A56A5D}"/>
                  </c:ext>
                </c:extLst>
              </c15:ser>
            </c15:filteredBarSeries>
            <c15:filteredBarSeries>
              <c15:ser>
                <c:idx val="1"/>
                <c:order val="1"/>
                <c:tx>
                  <c:strRef>
                    <c:extLst xmlns:c15="http://schemas.microsoft.com/office/drawing/2012/chart">
                      <c:ext xmlns:c15="http://schemas.microsoft.com/office/drawing/2012/chart" uri="{02D57815-91ED-43cb-92C2-25804820EDAC}">
                        <c15:formulaRef>
                          <c15:sqref>Sheet1!$A$3</c15:sqref>
                        </c15:formulaRef>
                      </c:ext>
                    </c:extLst>
                    <c:strCache>
                      <c:ptCount val="1"/>
                      <c:pt idx="0">
                        <c:v>2019年</c:v>
                      </c:pt>
                    </c:strCache>
                  </c:strRef>
                </c:tx>
                <c:spPr>
                  <a:solidFill>
                    <a:schemeClr val="accent3"/>
                  </a:solidFill>
                  <a:ln>
                    <a:noFill/>
                  </a:ln>
                  <a:effectLst/>
                </c:spPr>
                <c:invertIfNegative val="0"/>
                <c:cat>
                  <c:strRef>
                    <c:extLst xmlns:c15="http://schemas.microsoft.com/office/drawing/2012/chart">
                      <c:ext xmlns:c15="http://schemas.microsoft.com/office/drawing/2012/chart" uri="{02D57815-91ED-43cb-92C2-25804820EDAC}">
                        <c15:formulaRef>
                          <c15:sqref>Sheet1!$B$1:$M$1</c15:sqref>
                        </c15:formulaRef>
                      </c:ext>
                    </c:extLst>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extLst xmlns:c15="http://schemas.microsoft.com/office/drawing/2012/chart">
                      <c:ext xmlns:c15="http://schemas.microsoft.com/office/drawing/2012/chart" uri="{02D57815-91ED-43cb-92C2-25804820EDAC}">
                        <c15:formulaRef>
                          <c15:sqref>Sheet1!$B$3:$M$3</c15:sqref>
                        </c15:formulaRef>
                      </c:ext>
                    </c:extLst>
                    <c:numCache>
                      <c:formatCode>General</c:formatCode>
                      <c:ptCount val="12"/>
                      <c:pt idx="0">
                        <c:v>52381</c:v>
                      </c:pt>
                      <c:pt idx="1">
                        <c:v>21435</c:v>
                      </c:pt>
                      <c:pt idx="2">
                        <c:v>66036</c:v>
                      </c:pt>
                      <c:pt idx="3">
                        <c:v>57192</c:v>
                      </c:pt>
                      <c:pt idx="4">
                        <c:v>53874</c:v>
                      </c:pt>
                      <c:pt idx="5">
                        <c:v>65302</c:v>
                      </c:pt>
                      <c:pt idx="6">
                        <c:v>47824</c:v>
                      </c:pt>
                      <c:pt idx="7">
                        <c:v>52162</c:v>
                      </c:pt>
                      <c:pt idx="8">
                        <c:v>60568</c:v>
                      </c:pt>
                      <c:pt idx="9">
                        <c:v>52356</c:v>
                      </c:pt>
                      <c:pt idx="10">
                        <c:v>61781</c:v>
                      </c:pt>
                      <c:pt idx="11">
                        <c:v>79236</c:v>
                      </c:pt>
                    </c:numCache>
                  </c:numRef>
                </c:val>
                <c:extLst xmlns:c15="http://schemas.microsoft.com/office/drawing/2012/chart">
                  <c:ext xmlns:c16="http://schemas.microsoft.com/office/drawing/2014/chart" uri="{C3380CC4-5D6E-409C-BE32-E72D297353CC}">
                    <c16:uniqueId val="{00000003-67D8-461F-ADE0-CE3147A56A5D}"/>
                  </c:ext>
                </c:extLst>
              </c15:ser>
            </c15:filteredBarSeries>
            <c15:filteredBarSeries>
              <c15:ser>
                <c:idx val="2"/>
                <c:order val="2"/>
                <c:tx>
                  <c:strRef>
                    <c:extLst xmlns:c15="http://schemas.microsoft.com/office/drawing/2012/chart">
                      <c:ext xmlns:c15="http://schemas.microsoft.com/office/drawing/2012/chart" uri="{02D57815-91ED-43cb-92C2-25804820EDAC}">
                        <c15:formulaRef>
                          <c15:sqref>Sheet1!$A$4</c15:sqref>
                        </c15:formulaRef>
                      </c:ext>
                    </c:extLst>
                    <c:strCache>
                      <c:ptCount val="1"/>
                      <c:pt idx="0">
                        <c:v>2020年</c:v>
                      </c:pt>
                    </c:strCache>
                  </c:strRef>
                </c:tx>
                <c:spPr>
                  <a:solidFill>
                    <a:schemeClr val="accent5"/>
                  </a:solidFill>
                  <a:ln>
                    <a:noFill/>
                  </a:ln>
                  <a:effectLst/>
                </c:spPr>
                <c:invertIfNegative val="0"/>
                <c:cat>
                  <c:strRef>
                    <c:extLst xmlns:c15="http://schemas.microsoft.com/office/drawing/2012/chart">
                      <c:ext xmlns:c15="http://schemas.microsoft.com/office/drawing/2012/chart" uri="{02D57815-91ED-43cb-92C2-25804820EDAC}">
                        <c15:formulaRef>
                          <c15:sqref>Sheet1!$B$1:$M$1</c15:sqref>
                        </c15:formulaRef>
                      </c:ext>
                    </c:extLst>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extLst xmlns:c15="http://schemas.microsoft.com/office/drawing/2012/chart">
                      <c:ext xmlns:c15="http://schemas.microsoft.com/office/drawing/2012/chart" uri="{02D57815-91ED-43cb-92C2-25804820EDAC}">
                        <c15:formulaRef>
                          <c15:sqref>Sheet1!$B$4:$M$4</c15:sqref>
                        </c15:formulaRef>
                      </c:ext>
                    </c:extLst>
                    <c:numCache>
                      <c:formatCode>General</c:formatCode>
                      <c:ptCount val="12"/>
                      <c:pt idx="0">
                        <c:v>47393</c:v>
                      </c:pt>
                      <c:pt idx="1">
                        <c:v>5828</c:v>
                      </c:pt>
                      <c:pt idx="2">
                        <c:v>28822</c:v>
                      </c:pt>
                      <c:pt idx="3">
                        <c:v>50459</c:v>
                      </c:pt>
                      <c:pt idx="4">
                        <c:v>58161</c:v>
                      </c:pt>
                      <c:pt idx="5">
                        <c:v>49605</c:v>
                      </c:pt>
                      <c:pt idx="6">
                        <c:v>47758</c:v>
                      </c:pt>
                      <c:pt idx="7">
                        <c:v>56473</c:v>
                      </c:pt>
                      <c:pt idx="8">
                        <c:v>70499</c:v>
                      </c:pt>
                      <c:pt idx="9">
                        <c:v>64440</c:v>
                      </c:pt>
                      <c:pt idx="10">
                        <c:v>69587</c:v>
                      </c:pt>
                      <c:pt idx="11">
                        <c:v>91843</c:v>
                      </c:pt>
                    </c:numCache>
                  </c:numRef>
                </c:val>
                <c:extLst xmlns:c15="http://schemas.microsoft.com/office/drawing/2012/chart">
                  <c:ext xmlns:c16="http://schemas.microsoft.com/office/drawing/2014/chart" uri="{C3380CC4-5D6E-409C-BE32-E72D297353CC}">
                    <c16:uniqueId val="{00000000-67D8-461F-ADE0-CE3147A56A5D}"/>
                  </c:ext>
                </c:extLst>
              </c15:ser>
            </c15:filteredBarSeries>
          </c:ext>
        </c:extLst>
      </c:barChart>
      <c:catAx>
        <c:axId val="228239616"/>
        <c:scaling>
          <c:orientation val="minMax"/>
        </c:scaling>
        <c:delete val="0"/>
        <c:axPos val="b"/>
        <c:numFmt formatCode="General" sourceLinked="0"/>
        <c:majorTickMark val="out"/>
        <c:minorTickMark val="none"/>
        <c:tickLblPos val="nextTo"/>
        <c:spPr>
          <a:noFill/>
          <a:ln w="6350" cap="flat" cmpd="sng" algn="ctr">
            <a:solidFill>
              <a:schemeClr val="tx1">
                <a:tint val="75000"/>
              </a:schemeClr>
            </a:solidFill>
            <a:prstDash val="solid"/>
            <a:round/>
          </a:ln>
          <a:effectLst/>
        </c:spPr>
        <c:txPr>
          <a:bodyPr rot="-60000000" spcFirstLastPara="1" vertOverflow="ellipsis" vert="horz" wrap="square" anchor="ctr" anchorCtr="1"/>
          <a:lstStyle/>
          <a:p>
            <a:pPr>
              <a:defRPr sz="1000" b="0" i="0" u="none" strike="noStrike" kern="1200" baseline="0">
                <a:solidFill>
                  <a:schemeClr val="tx1"/>
                </a:solidFill>
                <a:latin typeface="+mn-lt"/>
                <a:ea typeface="+mn-ea"/>
                <a:cs typeface="+mn-cs"/>
              </a:defRPr>
            </a:pPr>
            <a:endParaRPr lang="zh-CN"/>
          </a:p>
        </c:txPr>
        <c:crossAx val="228364672"/>
        <c:crosses val="autoZero"/>
        <c:auto val="1"/>
        <c:lblAlgn val="ctr"/>
        <c:lblOffset val="100"/>
        <c:noMultiLvlLbl val="0"/>
      </c:catAx>
      <c:valAx>
        <c:axId val="228364672"/>
        <c:scaling>
          <c:orientation val="minMax"/>
        </c:scaling>
        <c:delete val="0"/>
        <c:axPos val="l"/>
        <c:majorGridlines>
          <c:spPr>
            <a:ln w="6350" cap="flat" cmpd="sng" algn="ctr">
              <a:solidFill>
                <a:schemeClr val="tx1">
                  <a:tint val="75000"/>
                </a:schemeClr>
              </a:solidFill>
              <a:prstDash val="solid"/>
              <a:round/>
            </a:ln>
            <a:effectLst/>
          </c:spPr>
        </c:majorGridlines>
        <c:numFmt formatCode="General" sourceLinked="1"/>
        <c:majorTickMark val="out"/>
        <c:minorTickMark val="none"/>
        <c:tickLblPos val="nextTo"/>
        <c:spPr>
          <a:noFill/>
          <a:ln w="6350" cap="flat" cmpd="sng" algn="ctr">
            <a:solidFill>
              <a:schemeClr val="tx1">
                <a:tint val="75000"/>
              </a:schemeClr>
            </a:solidFill>
            <a:prstDash val="solid"/>
            <a:round/>
          </a:ln>
          <a:effectLst/>
        </c:spPr>
        <c:txPr>
          <a:bodyPr rot="-60000000" spcFirstLastPara="1" vertOverflow="ellipsis" vert="horz" wrap="square" anchor="ctr" anchorCtr="1"/>
          <a:lstStyle/>
          <a:p>
            <a:pPr>
              <a:defRPr sz="1000" b="0" i="0" u="none" strike="noStrike" kern="1200" baseline="0">
                <a:solidFill>
                  <a:schemeClr val="tx1"/>
                </a:solidFill>
                <a:latin typeface="+mn-lt"/>
                <a:ea typeface="+mn-ea"/>
                <a:cs typeface="+mn-cs"/>
              </a:defRPr>
            </a:pPr>
            <a:endParaRPr lang="zh-CN"/>
          </a:p>
        </c:txPr>
        <c:crossAx val="228239616"/>
        <c:crosses val="autoZero"/>
        <c:crossBetween val="between"/>
      </c:valAx>
      <c:spPr>
        <a:noFill/>
        <a:ln>
          <a:noFill/>
        </a:ln>
        <a:effectLst/>
      </c:spPr>
    </c:plotArea>
    <c:legend>
      <c:legendPos val="r"/>
      <c:layout>
        <c:manualLayout>
          <c:xMode val="edge"/>
          <c:yMode val="edge"/>
          <c:x val="0.39845571733158114"/>
          <c:y val="0.13730949044643459"/>
          <c:w val="0.25494502073857561"/>
          <c:h val="6.4693414170206853E-2"/>
        </c:manualLayout>
      </c:layout>
      <c:overlay val="1"/>
      <c:spPr>
        <a:noFill/>
        <a:ln>
          <a:noFill/>
        </a:ln>
        <a:effectLst/>
      </c:spPr>
      <c:txPr>
        <a:bodyPr rot="0" spcFirstLastPara="1" vertOverflow="ellipsis" vert="horz" wrap="square" anchor="ctr" anchorCtr="1"/>
        <a:lstStyle/>
        <a:p>
          <a:pPr>
            <a:defRPr sz="1000" b="0" i="0" u="none" strike="noStrike" kern="1200" baseline="0">
              <a:solidFill>
                <a:schemeClr val="tx1"/>
              </a:solidFill>
              <a:latin typeface="+mn-lt"/>
              <a:ea typeface="+mn-ea"/>
              <a:cs typeface="+mn-cs"/>
            </a:defRPr>
          </a:pPr>
          <a:endParaRPr lang="zh-CN"/>
        </a:p>
      </c:txPr>
    </c:legend>
    <c:plotVisOnly val="1"/>
    <c:dispBlanksAs val="gap"/>
    <c:showDLblsOverMax val="0"/>
  </c:chart>
  <c:spPr>
    <a:noFill/>
    <a:ln w="6350" cap="flat" cmpd="sng" algn="ctr">
      <a:noFill/>
      <a:prstDash val="solid"/>
      <a:miter lim="800000"/>
    </a:ln>
    <a:effectLst/>
  </c:spPr>
  <c:txPr>
    <a:bodyPr/>
    <a:lstStyle/>
    <a:p>
      <a:pPr>
        <a:defRPr/>
      </a:pPr>
      <a:endParaRPr lang="zh-CN"/>
    </a:p>
  </c:txPr>
  <c:externalData r:id="rId3">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00" b="1" i="0" u="none" strike="noStrike" kern="1200" baseline="0">
                <a:solidFill>
                  <a:schemeClr val="tx1"/>
                </a:solidFill>
                <a:latin typeface="+mn-lt"/>
                <a:ea typeface="+mn-ea"/>
                <a:cs typeface="+mn-cs"/>
              </a:defRPr>
            </a:pPr>
            <a:r>
              <a:rPr lang="zh-CN" altLang="en-US"/>
              <a:t>北京二手车月度销售趋势图</a:t>
            </a:r>
          </a:p>
        </c:rich>
      </c:tx>
      <c:overlay val="0"/>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mn-lt"/>
              <a:ea typeface="+mn-ea"/>
              <a:cs typeface="+mn-cs"/>
            </a:defRPr>
          </a:pPr>
          <a:endParaRPr lang="zh-CN"/>
        </a:p>
      </c:txPr>
    </c:title>
    <c:autoTitleDeleted val="0"/>
    <c:plotArea>
      <c:layout/>
      <c:barChart>
        <c:barDir val="col"/>
        <c:grouping val="clustered"/>
        <c:varyColors val="0"/>
        <c:ser>
          <c:idx val="3"/>
          <c:order val="3"/>
          <c:tx>
            <c:strRef>
              <c:f>Sheet1!$A$5</c:f>
              <c:strCache>
                <c:ptCount val="1"/>
                <c:pt idx="0">
                  <c:v>2021年</c:v>
                </c:pt>
              </c:strCache>
            </c:strRef>
          </c:tx>
          <c:spPr>
            <a:solidFill>
              <a:schemeClr val="accent1">
                <a:lumMod val="60000"/>
              </a:schemeClr>
            </a:solidFill>
            <a:ln>
              <a:noFill/>
            </a:ln>
            <a:effectLst/>
          </c:spPr>
          <c:invertIfNegative val="0"/>
          <c:cat>
            <c:strRef>
              <c:f>Sheet1!$B$1:$M$1</c:f>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f>Sheet1!$B$5:$M$5</c:f>
              <c:numCache>
                <c:formatCode>General</c:formatCode>
                <c:ptCount val="12"/>
                <c:pt idx="0">
                  <c:v>49233</c:v>
                </c:pt>
                <c:pt idx="1">
                  <c:v>25245</c:v>
                </c:pt>
                <c:pt idx="2">
                  <c:v>63976</c:v>
                </c:pt>
                <c:pt idx="3">
                  <c:v>63656</c:v>
                </c:pt>
                <c:pt idx="4">
                  <c:v>57391</c:v>
                </c:pt>
                <c:pt idx="5">
                  <c:v>65404</c:v>
                </c:pt>
                <c:pt idx="6">
                  <c:v>66212</c:v>
                </c:pt>
                <c:pt idx="7">
                  <c:v>66867</c:v>
                </c:pt>
                <c:pt idx="8">
                  <c:v>57654</c:v>
                </c:pt>
                <c:pt idx="9">
                  <c:v>46705</c:v>
                </c:pt>
                <c:pt idx="10">
                  <c:v>54683</c:v>
                </c:pt>
                <c:pt idx="11">
                  <c:v>63233</c:v>
                </c:pt>
              </c:numCache>
            </c:numRef>
          </c:val>
          <c:extLst>
            <c:ext xmlns:c16="http://schemas.microsoft.com/office/drawing/2014/chart" uri="{C3380CC4-5D6E-409C-BE32-E72D297353CC}">
              <c16:uniqueId val="{00000001-4FFC-4458-BFD6-6F5E02942FAD}"/>
            </c:ext>
          </c:extLst>
        </c:ser>
        <c:ser>
          <c:idx val="4"/>
          <c:order val="4"/>
          <c:tx>
            <c:strRef>
              <c:f>Sheet1!$A$6</c:f>
              <c:strCache>
                <c:ptCount val="1"/>
                <c:pt idx="0">
                  <c:v>2022年</c:v>
                </c:pt>
              </c:strCache>
            </c:strRef>
          </c:tx>
          <c:spPr>
            <a:solidFill>
              <a:schemeClr val="accent3">
                <a:lumMod val="60000"/>
              </a:schemeClr>
            </a:solidFill>
            <a:ln>
              <a:noFill/>
            </a:ln>
            <a:effectLst/>
          </c:spPr>
          <c:invertIfNegative val="0"/>
          <c:cat>
            <c:strRef>
              <c:f>Sheet1!$B$1:$M$1</c:f>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f>Sheet1!$B$6:$M$6</c:f>
              <c:numCache>
                <c:formatCode>General</c:formatCode>
                <c:ptCount val="12"/>
                <c:pt idx="0">
                  <c:v>46700</c:v>
                </c:pt>
                <c:pt idx="1">
                  <c:v>36570</c:v>
                </c:pt>
                <c:pt idx="2">
                  <c:v>57726</c:v>
                </c:pt>
                <c:pt idx="3">
                  <c:v>50844</c:v>
                </c:pt>
                <c:pt idx="4">
                  <c:v>18300</c:v>
                </c:pt>
              </c:numCache>
            </c:numRef>
          </c:val>
          <c:extLst>
            <c:ext xmlns:c16="http://schemas.microsoft.com/office/drawing/2014/chart" uri="{C3380CC4-5D6E-409C-BE32-E72D297353CC}">
              <c16:uniqueId val="{00000001-4950-4175-867F-BCFB3A31E272}"/>
            </c:ext>
          </c:extLst>
        </c:ser>
        <c:dLbls>
          <c:showLegendKey val="0"/>
          <c:showVal val="0"/>
          <c:showCatName val="0"/>
          <c:showSerName val="0"/>
          <c:showPercent val="0"/>
          <c:showBubbleSize val="0"/>
        </c:dLbls>
        <c:gapWidth val="150"/>
        <c:axId val="230961536"/>
        <c:axId val="230963072"/>
        <c:extLst>
          <c:ext xmlns:c15="http://schemas.microsoft.com/office/drawing/2012/chart" uri="{02D57815-91ED-43cb-92C2-25804820EDAC}">
            <c15:filteredBarSeries>
              <c15:ser>
                <c:idx val="0"/>
                <c:order val="0"/>
                <c:tx>
                  <c:strRef>
                    <c:extLst>
                      <c:ext uri="{02D57815-91ED-43cb-92C2-25804820EDAC}">
                        <c15:formulaRef>
                          <c15:sqref>Sheet1!$A$2</c15:sqref>
                        </c15:formulaRef>
                      </c:ext>
                    </c:extLst>
                    <c:strCache>
                      <c:ptCount val="1"/>
                      <c:pt idx="0">
                        <c:v>2018年</c:v>
                      </c:pt>
                    </c:strCache>
                  </c:strRef>
                </c:tx>
                <c:spPr>
                  <a:solidFill>
                    <a:schemeClr val="accent1"/>
                  </a:solidFill>
                  <a:ln>
                    <a:noFill/>
                  </a:ln>
                  <a:effectLst/>
                </c:spPr>
                <c:invertIfNegative val="0"/>
                <c:cat>
                  <c:strRef>
                    <c:extLst>
                      <c:ext uri="{02D57815-91ED-43cb-92C2-25804820EDAC}">
                        <c15:formulaRef>
                          <c15:sqref>Sheet1!$B$1:$M$1</c15:sqref>
                        </c15:formulaRef>
                      </c:ext>
                    </c:extLst>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extLst>
                      <c:ext uri="{02D57815-91ED-43cb-92C2-25804820EDAC}">
                        <c15:formulaRef>
                          <c15:sqref>Sheet1!$B$2:$M$2</c15:sqref>
                        </c15:formulaRef>
                      </c:ext>
                    </c:extLst>
                    <c:numCache>
                      <c:formatCode>General</c:formatCode>
                      <c:ptCount val="12"/>
                      <c:pt idx="0">
                        <c:v>68700</c:v>
                      </c:pt>
                      <c:pt idx="1">
                        <c:v>35400</c:v>
                      </c:pt>
                      <c:pt idx="2">
                        <c:v>55400</c:v>
                      </c:pt>
                      <c:pt idx="3">
                        <c:v>70200</c:v>
                      </c:pt>
                      <c:pt idx="4">
                        <c:v>59600</c:v>
                      </c:pt>
                      <c:pt idx="5">
                        <c:v>52800</c:v>
                      </c:pt>
                      <c:pt idx="6">
                        <c:v>57300</c:v>
                      </c:pt>
                      <c:pt idx="7">
                        <c:v>58800</c:v>
                      </c:pt>
                      <c:pt idx="8">
                        <c:v>61400</c:v>
                      </c:pt>
                      <c:pt idx="9">
                        <c:v>56500</c:v>
                      </c:pt>
                      <c:pt idx="10">
                        <c:v>61700</c:v>
                      </c:pt>
                      <c:pt idx="11">
                        <c:v>67100</c:v>
                      </c:pt>
                    </c:numCache>
                  </c:numRef>
                </c:val>
                <c:extLst>
                  <c:ext xmlns:c16="http://schemas.microsoft.com/office/drawing/2014/chart" uri="{C3380CC4-5D6E-409C-BE32-E72D297353CC}">
                    <c16:uniqueId val="{00000002-4FFC-4458-BFD6-6F5E02942FAD}"/>
                  </c:ext>
                </c:extLst>
              </c15:ser>
            </c15:filteredBarSeries>
            <c15:filteredBarSeries>
              <c15:ser>
                <c:idx val="1"/>
                <c:order val="1"/>
                <c:tx>
                  <c:strRef>
                    <c:extLst xmlns:c15="http://schemas.microsoft.com/office/drawing/2012/chart">
                      <c:ext xmlns:c15="http://schemas.microsoft.com/office/drawing/2012/chart" uri="{02D57815-91ED-43cb-92C2-25804820EDAC}">
                        <c15:formulaRef>
                          <c15:sqref>Sheet1!$A$3</c15:sqref>
                        </c15:formulaRef>
                      </c:ext>
                    </c:extLst>
                    <c:strCache>
                      <c:ptCount val="1"/>
                      <c:pt idx="0">
                        <c:v>2019年</c:v>
                      </c:pt>
                    </c:strCache>
                  </c:strRef>
                </c:tx>
                <c:spPr>
                  <a:solidFill>
                    <a:schemeClr val="accent3"/>
                  </a:solidFill>
                  <a:ln>
                    <a:noFill/>
                  </a:ln>
                  <a:effectLst/>
                </c:spPr>
                <c:invertIfNegative val="0"/>
                <c:cat>
                  <c:strRef>
                    <c:extLst xmlns:c15="http://schemas.microsoft.com/office/drawing/2012/chart">
                      <c:ext xmlns:c15="http://schemas.microsoft.com/office/drawing/2012/chart" uri="{02D57815-91ED-43cb-92C2-25804820EDAC}">
                        <c15:formulaRef>
                          <c15:sqref>Sheet1!$B$1:$M$1</c15:sqref>
                        </c15:formulaRef>
                      </c:ext>
                    </c:extLst>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extLst xmlns:c15="http://schemas.microsoft.com/office/drawing/2012/chart">
                      <c:ext xmlns:c15="http://schemas.microsoft.com/office/drawing/2012/chart" uri="{02D57815-91ED-43cb-92C2-25804820EDAC}">
                        <c15:formulaRef>
                          <c15:sqref>Sheet1!$B$3:$M$3</c15:sqref>
                        </c15:formulaRef>
                      </c:ext>
                    </c:extLst>
                    <c:numCache>
                      <c:formatCode>General</c:formatCode>
                      <c:ptCount val="12"/>
                      <c:pt idx="0">
                        <c:v>68100</c:v>
                      </c:pt>
                      <c:pt idx="1">
                        <c:v>27700</c:v>
                      </c:pt>
                      <c:pt idx="2">
                        <c:v>63300</c:v>
                      </c:pt>
                      <c:pt idx="3">
                        <c:v>70500</c:v>
                      </c:pt>
                      <c:pt idx="4">
                        <c:v>59100</c:v>
                      </c:pt>
                      <c:pt idx="5">
                        <c:v>67100</c:v>
                      </c:pt>
                      <c:pt idx="6">
                        <c:v>64700</c:v>
                      </c:pt>
                      <c:pt idx="7">
                        <c:v>58400</c:v>
                      </c:pt>
                      <c:pt idx="8">
                        <c:v>72300</c:v>
                      </c:pt>
                      <c:pt idx="9">
                        <c:v>59200</c:v>
                      </c:pt>
                      <c:pt idx="10">
                        <c:v>72100</c:v>
                      </c:pt>
                      <c:pt idx="11">
                        <c:v>77400</c:v>
                      </c:pt>
                    </c:numCache>
                  </c:numRef>
                </c:val>
                <c:extLst xmlns:c15="http://schemas.microsoft.com/office/drawing/2012/chart">
                  <c:ext xmlns:c16="http://schemas.microsoft.com/office/drawing/2014/chart" uri="{C3380CC4-5D6E-409C-BE32-E72D297353CC}">
                    <c16:uniqueId val="{00000003-4FFC-4458-BFD6-6F5E02942FAD}"/>
                  </c:ext>
                </c:extLst>
              </c15:ser>
            </c15:filteredBarSeries>
            <c15:filteredBarSeries>
              <c15:ser>
                <c:idx val="2"/>
                <c:order val="2"/>
                <c:tx>
                  <c:strRef>
                    <c:extLst xmlns:c15="http://schemas.microsoft.com/office/drawing/2012/chart">
                      <c:ext xmlns:c15="http://schemas.microsoft.com/office/drawing/2012/chart" uri="{02D57815-91ED-43cb-92C2-25804820EDAC}">
                        <c15:formulaRef>
                          <c15:sqref>Sheet1!$A$4</c15:sqref>
                        </c15:formulaRef>
                      </c:ext>
                    </c:extLst>
                    <c:strCache>
                      <c:ptCount val="1"/>
                      <c:pt idx="0">
                        <c:v>2020年</c:v>
                      </c:pt>
                    </c:strCache>
                  </c:strRef>
                </c:tx>
                <c:spPr>
                  <a:solidFill>
                    <a:schemeClr val="accent5"/>
                  </a:solidFill>
                  <a:ln>
                    <a:noFill/>
                  </a:ln>
                  <a:effectLst/>
                </c:spPr>
                <c:invertIfNegative val="0"/>
                <c:cat>
                  <c:strRef>
                    <c:extLst xmlns:c15="http://schemas.microsoft.com/office/drawing/2012/chart">
                      <c:ext xmlns:c15="http://schemas.microsoft.com/office/drawing/2012/chart" uri="{02D57815-91ED-43cb-92C2-25804820EDAC}">
                        <c15:formulaRef>
                          <c15:sqref>Sheet1!$B$1:$M$1</c15:sqref>
                        </c15:formulaRef>
                      </c:ext>
                    </c:extLst>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extLst xmlns:c15="http://schemas.microsoft.com/office/drawing/2012/chart">
                      <c:ext xmlns:c15="http://schemas.microsoft.com/office/drawing/2012/chart" uri="{02D57815-91ED-43cb-92C2-25804820EDAC}">
                        <c15:formulaRef>
                          <c15:sqref>Sheet1!$B$4:$M$4</c15:sqref>
                        </c15:formulaRef>
                      </c:ext>
                    </c:extLst>
                    <c:numCache>
                      <c:formatCode>General</c:formatCode>
                      <c:ptCount val="12"/>
                      <c:pt idx="0">
                        <c:v>35679</c:v>
                      </c:pt>
                      <c:pt idx="1">
                        <c:v>0</c:v>
                      </c:pt>
                      <c:pt idx="2">
                        <c:v>1749</c:v>
                      </c:pt>
                      <c:pt idx="3">
                        <c:v>36235</c:v>
                      </c:pt>
                      <c:pt idx="4">
                        <c:v>60529</c:v>
                      </c:pt>
                      <c:pt idx="5">
                        <c:v>53768</c:v>
                      </c:pt>
                      <c:pt idx="6">
                        <c:v>56138</c:v>
                      </c:pt>
                      <c:pt idx="7">
                        <c:v>70222</c:v>
                      </c:pt>
                      <c:pt idx="8">
                        <c:v>80605</c:v>
                      </c:pt>
                      <c:pt idx="9">
                        <c:v>73939</c:v>
                      </c:pt>
                      <c:pt idx="10">
                        <c:v>85824</c:v>
                      </c:pt>
                      <c:pt idx="11">
                        <c:v>100500</c:v>
                      </c:pt>
                    </c:numCache>
                  </c:numRef>
                </c:val>
                <c:extLst xmlns:c15="http://schemas.microsoft.com/office/drawing/2012/chart">
                  <c:ext xmlns:c16="http://schemas.microsoft.com/office/drawing/2014/chart" uri="{C3380CC4-5D6E-409C-BE32-E72D297353CC}">
                    <c16:uniqueId val="{00000000-4FFC-4458-BFD6-6F5E02942FAD}"/>
                  </c:ext>
                </c:extLst>
              </c15:ser>
            </c15:filteredBarSeries>
          </c:ext>
        </c:extLst>
      </c:barChart>
      <c:catAx>
        <c:axId val="230961536"/>
        <c:scaling>
          <c:orientation val="minMax"/>
        </c:scaling>
        <c:delete val="0"/>
        <c:axPos val="b"/>
        <c:numFmt formatCode="General" sourceLinked="0"/>
        <c:majorTickMark val="out"/>
        <c:minorTickMark val="none"/>
        <c:tickLblPos val="nextTo"/>
        <c:spPr>
          <a:noFill/>
          <a:ln w="6350" cap="flat" cmpd="sng" algn="ctr">
            <a:solidFill>
              <a:schemeClr val="tx1">
                <a:tint val="75000"/>
              </a:schemeClr>
            </a:solidFill>
            <a:prstDash val="solid"/>
            <a:round/>
          </a:ln>
          <a:effectLst/>
        </c:spPr>
        <c:txPr>
          <a:bodyPr rot="-60000000" spcFirstLastPara="1" vertOverflow="ellipsis" vert="horz" wrap="square" anchor="ctr" anchorCtr="1"/>
          <a:lstStyle/>
          <a:p>
            <a:pPr>
              <a:defRPr sz="1000" b="0" i="0" u="none" strike="noStrike" kern="1200" baseline="0">
                <a:solidFill>
                  <a:schemeClr val="tx1"/>
                </a:solidFill>
                <a:latin typeface="+mn-lt"/>
                <a:ea typeface="+mn-ea"/>
                <a:cs typeface="+mn-cs"/>
              </a:defRPr>
            </a:pPr>
            <a:endParaRPr lang="zh-CN"/>
          </a:p>
        </c:txPr>
        <c:crossAx val="230963072"/>
        <c:crosses val="autoZero"/>
        <c:auto val="1"/>
        <c:lblAlgn val="ctr"/>
        <c:lblOffset val="100"/>
        <c:noMultiLvlLbl val="0"/>
      </c:catAx>
      <c:valAx>
        <c:axId val="230963072"/>
        <c:scaling>
          <c:orientation val="minMax"/>
        </c:scaling>
        <c:delete val="0"/>
        <c:axPos val="l"/>
        <c:majorGridlines>
          <c:spPr>
            <a:ln w="6350" cap="flat" cmpd="sng" algn="ctr">
              <a:solidFill>
                <a:schemeClr val="tx1">
                  <a:tint val="75000"/>
                </a:schemeClr>
              </a:solidFill>
              <a:prstDash val="solid"/>
              <a:round/>
            </a:ln>
            <a:effectLst/>
          </c:spPr>
        </c:majorGridlines>
        <c:numFmt formatCode="General" sourceLinked="1"/>
        <c:majorTickMark val="out"/>
        <c:minorTickMark val="none"/>
        <c:tickLblPos val="nextTo"/>
        <c:spPr>
          <a:noFill/>
          <a:ln w="6350" cap="flat" cmpd="sng" algn="ctr">
            <a:solidFill>
              <a:schemeClr val="tx1">
                <a:tint val="75000"/>
              </a:schemeClr>
            </a:solidFill>
            <a:prstDash val="solid"/>
            <a:round/>
          </a:ln>
          <a:effectLst/>
        </c:spPr>
        <c:txPr>
          <a:bodyPr rot="-60000000" spcFirstLastPara="1" vertOverflow="ellipsis" vert="horz" wrap="square" anchor="ctr" anchorCtr="1"/>
          <a:lstStyle/>
          <a:p>
            <a:pPr>
              <a:defRPr sz="1000" b="0" i="0" u="none" strike="noStrike" kern="1200" baseline="0">
                <a:solidFill>
                  <a:schemeClr val="tx1"/>
                </a:solidFill>
                <a:latin typeface="+mn-lt"/>
                <a:ea typeface="+mn-ea"/>
                <a:cs typeface="+mn-cs"/>
              </a:defRPr>
            </a:pPr>
            <a:endParaRPr lang="zh-CN"/>
          </a:p>
        </c:txPr>
        <c:crossAx val="230961536"/>
        <c:crosses val="autoZero"/>
        <c:crossBetween val="between"/>
      </c:valAx>
      <c:spPr>
        <a:noFill/>
        <a:ln w="25400">
          <a:noFill/>
        </a:ln>
        <a:effectLst/>
      </c:spPr>
    </c:plotArea>
    <c:legend>
      <c:legendPos val="r"/>
      <c:layout>
        <c:manualLayout>
          <c:xMode val="edge"/>
          <c:yMode val="edge"/>
          <c:x val="0.32996752181801986"/>
          <c:y val="0.13722207324703606"/>
          <c:w val="9.5865556091969728E-2"/>
          <c:h val="0.12104645860964665"/>
        </c:manualLayout>
      </c:layout>
      <c:overlay val="1"/>
      <c:spPr>
        <a:noFill/>
        <a:ln>
          <a:noFill/>
        </a:ln>
        <a:effectLst/>
      </c:spPr>
      <c:txPr>
        <a:bodyPr rot="0" spcFirstLastPara="1" vertOverflow="ellipsis" vert="horz" wrap="square" anchor="ctr" anchorCtr="1"/>
        <a:lstStyle/>
        <a:p>
          <a:pPr>
            <a:defRPr sz="1000" b="0" i="0" u="none" strike="noStrike" kern="1200" baseline="0">
              <a:solidFill>
                <a:schemeClr val="tx1"/>
              </a:solidFill>
              <a:latin typeface="+mn-lt"/>
              <a:ea typeface="+mn-ea"/>
              <a:cs typeface="+mn-cs"/>
            </a:defRPr>
          </a:pPr>
          <a:endParaRPr lang="zh-CN"/>
        </a:p>
      </c:txPr>
    </c:legend>
    <c:plotVisOnly val="1"/>
    <c:dispBlanksAs val="gap"/>
    <c:showDLblsOverMax val="0"/>
  </c:chart>
  <c:spPr>
    <a:noFill/>
    <a:ln w="6350" cap="flat" cmpd="sng" algn="ctr">
      <a:noFill/>
      <a:prstDash val="solid"/>
      <a:miter lim="800000"/>
    </a:ln>
    <a:effectLst/>
  </c:spPr>
  <c:txPr>
    <a:bodyPr/>
    <a:lstStyle/>
    <a:p>
      <a:pPr>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200" b="1" i="0" u="none" strike="noStrike" kern="1200" baseline="0">
                <a:solidFill>
                  <a:schemeClr val="dk1">
                    <a:lumMod val="75000"/>
                    <a:lumOff val="25000"/>
                  </a:schemeClr>
                </a:solidFill>
                <a:latin typeface="+mn-lt"/>
                <a:ea typeface="+mn-ea"/>
                <a:cs typeface="+mn-cs"/>
              </a:defRPr>
            </a:pPr>
            <a:r>
              <a:rPr lang="zh-CN"/>
              <a:t>北京新车月度销量同比增长趋势图</a:t>
            </a:r>
          </a:p>
        </c:rich>
      </c:tx>
      <c:layout>
        <c:manualLayout>
          <c:xMode val="edge"/>
          <c:yMode val="edge"/>
          <c:x val="0.23792534484135389"/>
          <c:y val="3.769579872054777E-2"/>
        </c:manualLayout>
      </c:layout>
      <c:overlay val="0"/>
      <c:spPr>
        <a:noFill/>
        <a:ln>
          <a:noFill/>
        </a:ln>
        <a:effectLst/>
      </c:spPr>
      <c:txPr>
        <a:bodyPr rot="0" spcFirstLastPara="1" vertOverflow="ellipsis" vert="horz" wrap="square" anchor="ctr" anchorCtr="1"/>
        <a:lstStyle/>
        <a:p>
          <a:pPr>
            <a:defRPr sz="2200" b="1" i="0" u="none" strike="noStrike" kern="1200" baseline="0">
              <a:solidFill>
                <a:schemeClr val="dk1">
                  <a:lumMod val="75000"/>
                  <a:lumOff val="25000"/>
                </a:schemeClr>
              </a:solidFill>
              <a:latin typeface="+mn-lt"/>
              <a:ea typeface="+mn-ea"/>
              <a:cs typeface="+mn-cs"/>
            </a:defRPr>
          </a:pPr>
          <a:endParaRPr lang="zh-CN"/>
        </a:p>
      </c:txPr>
    </c:title>
    <c:autoTitleDeleted val="0"/>
    <c:plotArea>
      <c:layout>
        <c:manualLayout>
          <c:layoutTarget val="inner"/>
          <c:xMode val="edge"/>
          <c:yMode val="edge"/>
          <c:x val="4.9794886711825338E-2"/>
          <c:y val="0.17132103069159699"/>
          <c:w val="0.92853402168111709"/>
          <c:h val="0.67956090542849179"/>
        </c:manualLayout>
      </c:layout>
      <c:lineChart>
        <c:grouping val="standard"/>
        <c:varyColors val="0"/>
        <c:ser>
          <c:idx val="3"/>
          <c:order val="3"/>
          <c:tx>
            <c:strRef>
              <c:f>Sheet1!$A$5</c:f>
              <c:strCache>
                <c:ptCount val="1"/>
                <c:pt idx="0">
                  <c:v>2021年</c:v>
                </c:pt>
              </c:strCache>
            </c:strRef>
          </c:tx>
          <c:spPr>
            <a:ln w="31750" cap="rnd">
              <a:solidFill>
                <a:schemeClr val="accent2">
                  <a:lumMod val="60000"/>
                </a:schemeClr>
              </a:solidFill>
              <a:round/>
            </a:ln>
            <a:effectLst/>
          </c:spPr>
          <c:marker>
            <c:symbol val="circle"/>
            <c:size val="17"/>
            <c:spPr>
              <a:solidFill>
                <a:schemeClr val="accent2">
                  <a:lumMod val="60000"/>
                </a:schemeClr>
              </a:solidFill>
              <a:ln>
                <a:noFill/>
              </a:ln>
              <a:effectLst/>
            </c:spPr>
          </c:marker>
          <c:dLbls>
            <c:spPr>
              <a:noFill/>
              <a:ln>
                <a:noFill/>
              </a:ln>
              <a:effectLst/>
            </c:spPr>
            <c:txPr>
              <a:bodyPr rot="0" spcFirstLastPara="1" vertOverflow="ellipsis" vert="horz" wrap="square" lIns="38100" tIns="19050" rIns="38100" bIns="19050" anchor="ctr" anchorCtr="1">
                <a:spAutoFit/>
              </a:bodyPr>
              <a:lstStyle/>
              <a:p>
                <a:pPr>
                  <a:defRPr sz="800" b="1" i="0" u="none" strike="noStrike" kern="1200" baseline="0">
                    <a:solidFill>
                      <a:schemeClr val="tx1"/>
                    </a:solidFill>
                    <a:latin typeface="+mn-lt"/>
                    <a:ea typeface="+mn-ea"/>
                    <a:cs typeface="+mn-cs"/>
                  </a:defRPr>
                </a:pPr>
                <a:endParaRPr lang="zh-CN"/>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strRef>
              <c:f>Sheet1!$B$1:$M$1</c:f>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f>Sheet1!$B$5:$M$5</c:f>
              <c:numCache>
                <c:formatCode>0.00%</c:formatCode>
                <c:ptCount val="12"/>
                <c:pt idx="0">
                  <c:v>0.13650000000000001</c:v>
                </c:pt>
                <c:pt idx="1">
                  <c:v>4.0175000000000001</c:v>
                </c:pt>
                <c:pt idx="2">
                  <c:v>1.1467000000000001</c:v>
                </c:pt>
                <c:pt idx="3">
                  <c:v>0.1578</c:v>
                </c:pt>
                <c:pt idx="4">
                  <c:v>-7.8E-2</c:v>
                </c:pt>
                <c:pt idx="5">
                  <c:v>0.27900000000000003</c:v>
                </c:pt>
                <c:pt idx="6">
                  <c:v>0.29349999999999998</c:v>
                </c:pt>
                <c:pt idx="7">
                  <c:v>2.8299999999999999E-2</c:v>
                </c:pt>
                <c:pt idx="8">
                  <c:v>-0.1933</c:v>
                </c:pt>
                <c:pt idx="9">
                  <c:v>-0.25190000000000001</c:v>
                </c:pt>
                <c:pt idx="10">
                  <c:v>-0.29299999999999998</c:v>
                </c:pt>
                <c:pt idx="11">
                  <c:v>-0.27550000000000002</c:v>
                </c:pt>
              </c:numCache>
            </c:numRef>
          </c:val>
          <c:smooth val="0"/>
          <c:extLst>
            <c:ext xmlns:c16="http://schemas.microsoft.com/office/drawing/2014/chart" uri="{C3380CC4-5D6E-409C-BE32-E72D297353CC}">
              <c16:uniqueId val="{00000000-77B9-49E4-9F96-C609E5D562D3}"/>
            </c:ext>
          </c:extLst>
        </c:ser>
        <c:ser>
          <c:idx val="5"/>
          <c:order val="5"/>
          <c:tx>
            <c:strRef>
              <c:f>Sheet1!$A$7</c:f>
              <c:strCache>
                <c:ptCount val="1"/>
                <c:pt idx="0">
                  <c:v>2022年</c:v>
                </c:pt>
              </c:strCache>
            </c:strRef>
          </c:tx>
          <c:spPr>
            <a:ln w="31750" cap="rnd">
              <a:solidFill>
                <a:schemeClr val="accent6">
                  <a:lumMod val="60000"/>
                </a:schemeClr>
              </a:solidFill>
              <a:round/>
            </a:ln>
            <a:effectLst/>
          </c:spPr>
          <c:marker>
            <c:symbol val="circle"/>
            <c:size val="17"/>
            <c:spPr>
              <a:solidFill>
                <a:schemeClr val="accent6">
                  <a:lumMod val="60000"/>
                </a:schemeClr>
              </a:solidFill>
              <a:ln>
                <a:noFill/>
              </a:ln>
              <a:effectLst/>
            </c:spPr>
          </c:marker>
          <c:dLbls>
            <c:dLbl>
              <c:idx val="0"/>
              <c:layout>
                <c:manualLayout>
                  <c:x val="-6.7826977149094497E-2"/>
                  <c:y val="4.6089792325406755E-2"/>
                </c:manualLayout>
              </c:layout>
              <c:spPr>
                <a:noFill/>
                <a:ln>
                  <a:noFill/>
                </a:ln>
                <a:effectLst/>
              </c:spPr>
              <c:txPr>
                <a:bodyPr rot="0" spcFirstLastPara="1" vertOverflow="ellipsis" vert="horz" wrap="square" lIns="38100" tIns="19050" rIns="38100" bIns="19050" anchor="ctr" anchorCtr="1">
                  <a:spAutoFit/>
                </a:bodyPr>
                <a:lstStyle/>
                <a:p>
                  <a:pPr>
                    <a:defRPr sz="800" b="1" i="0" u="none" strike="noStrike" kern="1200" baseline="0">
                      <a:solidFill>
                        <a:schemeClr val="tx1"/>
                      </a:solidFill>
                      <a:latin typeface="+mn-lt"/>
                      <a:ea typeface="+mn-ea"/>
                      <a:cs typeface="+mn-cs"/>
                    </a:defRPr>
                  </a:pPr>
                  <a:endParaRPr lang="zh-CN"/>
                </a:p>
              </c:txPr>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CA63-42E9-96A1-DF9CB0890105}"/>
                </c:ext>
              </c:extLst>
            </c:dLbl>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chemeClr val="tx1"/>
                    </a:solidFill>
                    <a:latin typeface="+mn-lt"/>
                    <a:ea typeface="+mn-ea"/>
                    <a:cs typeface="+mn-cs"/>
                  </a:defRPr>
                </a:pPr>
                <a:endParaRPr lang="zh-CN"/>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strRef>
              <c:f>Sheet1!$B$1:$M$1</c:f>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f>Sheet1!$B$7:$M$7</c:f>
              <c:numCache>
                <c:formatCode>0.00%</c:formatCode>
                <c:ptCount val="12"/>
                <c:pt idx="0">
                  <c:v>-3.3500000000000002E-2</c:v>
                </c:pt>
                <c:pt idx="1">
                  <c:v>4.4600000000000001E-2</c:v>
                </c:pt>
                <c:pt idx="2">
                  <c:v>-0.1714</c:v>
                </c:pt>
                <c:pt idx="3">
                  <c:v>-0.30320000000000003</c:v>
                </c:pt>
                <c:pt idx="4">
                  <c:v>-0.52249999999999996</c:v>
                </c:pt>
              </c:numCache>
            </c:numRef>
          </c:val>
          <c:smooth val="0"/>
          <c:extLst>
            <c:ext xmlns:c16="http://schemas.microsoft.com/office/drawing/2014/chart" uri="{C3380CC4-5D6E-409C-BE32-E72D297353CC}">
              <c16:uniqueId val="{00000001-CA63-42E9-96A1-DF9CB0890105}"/>
            </c:ext>
          </c:extLst>
        </c:ser>
        <c:dLbls>
          <c:dLblPos val="t"/>
          <c:showLegendKey val="0"/>
          <c:showVal val="1"/>
          <c:showCatName val="0"/>
          <c:showSerName val="0"/>
          <c:showPercent val="0"/>
          <c:showBubbleSize val="0"/>
        </c:dLbls>
        <c:marker val="1"/>
        <c:smooth val="0"/>
        <c:axId val="229012608"/>
        <c:axId val="229069184"/>
        <c:extLst>
          <c:ext xmlns:c15="http://schemas.microsoft.com/office/drawing/2012/chart" uri="{02D57815-91ED-43cb-92C2-25804820EDAC}">
            <c15:filteredLineSeries>
              <c15:ser>
                <c:idx val="0"/>
                <c:order val="0"/>
                <c:tx>
                  <c:strRef>
                    <c:extLst>
                      <c:ext uri="{02D57815-91ED-43cb-92C2-25804820EDAC}">
                        <c15:formulaRef>
                          <c15:sqref>Sheet1!$A$2</c15:sqref>
                        </c15:formulaRef>
                      </c:ext>
                    </c:extLst>
                    <c:strCache>
                      <c:ptCount val="1"/>
                      <c:pt idx="0">
                        <c:v>2018年</c:v>
                      </c:pt>
                    </c:strCache>
                  </c:strRef>
                </c:tx>
                <c:spPr>
                  <a:ln w="31750" cap="rnd">
                    <a:solidFill>
                      <a:schemeClr val="accent2"/>
                    </a:solidFill>
                    <a:round/>
                  </a:ln>
                  <a:effectLst/>
                </c:spPr>
                <c:marker>
                  <c:symbol val="circle"/>
                  <c:size val="17"/>
                  <c:spPr>
                    <a:solidFill>
                      <a:schemeClr val="accent2"/>
                    </a:solidFill>
                    <a:ln>
                      <a:noFill/>
                    </a:ln>
                    <a:effectLst/>
                  </c:spPr>
                </c:marker>
                <c:dLbls>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chemeClr val="lt1"/>
                          </a:solidFill>
                          <a:latin typeface="+mn-lt"/>
                          <a:ea typeface="+mn-ea"/>
                          <a:cs typeface="+mn-cs"/>
                        </a:defRPr>
                      </a:pPr>
                      <a:endParaRPr lang="zh-CN"/>
                    </a:p>
                  </c:txPr>
                  <c:dLblPos val="t"/>
                  <c:showLegendKey val="0"/>
                  <c:showVal val="1"/>
                  <c:showCatName val="0"/>
                  <c:showSerName val="0"/>
                  <c:showPercent val="0"/>
                  <c:showBubbleSize val="0"/>
                  <c:showLeaderLines val="0"/>
                  <c:extLst>
                    <c:ext uri="{CE6537A1-D6FC-4f65-9D91-7224C49458BB}">
                      <c15:showLeaderLines val="1"/>
                      <c15:leaderLines>
                        <c:spPr>
                          <a:ln w="9525">
                            <a:solidFill>
                              <a:schemeClr val="dk1">
                                <a:lumMod val="50000"/>
                                <a:lumOff val="50000"/>
                              </a:schemeClr>
                            </a:solidFill>
                          </a:ln>
                          <a:effectLst/>
                        </c:spPr>
                      </c15:leaderLines>
                    </c:ext>
                  </c:extLst>
                </c:dLbls>
                <c:cat>
                  <c:strRef>
                    <c:extLst>
                      <c:ext uri="{02D57815-91ED-43cb-92C2-25804820EDAC}">
                        <c15:formulaRef>
                          <c15:sqref>Sheet1!$B$1:$M$1</c15:sqref>
                        </c15:formulaRef>
                      </c:ext>
                    </c:extLst>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extLst>
                      <c:ext uri="{02D57815-91ED-43cb-92C2-25804820EDAC}">
                        <c15:formulaRef>
                          <c15:sqref>Sheet1!$B$2:$M$2</c15:sqref>
                        </c15:formulaRef>
                      </c:ext>
                    </c:extLst>
                    <c:numCache>
                      <c:formatCode>0.00%</c:formatCode>
                      <c:ptCount val="12"/>
                      <c:pt idx="0">
                        <c:v>1.52E-2</c:v>
                      </c:pt>
                      <c:pt idx="1">
                        <c:v>-0.34510000000000002</c:v>
                      </c:pt>
                      <c:pt idx="2">
                        <c:v>-0.21510000000000001</c:v>
                      </c:pt>
                      <c:pt idx="3">
                        <c:v>-5.1700000000000003E-2</c:v>
                      </c:pt>
                      <c:pt idx="4">
                        <c:v>-5.7599999999999998E-2</c:v>
                      </c:pt>
                      <c:pt idx="5">
                        <c:v>-0.10115</c:v>
                      </c:pt>
                      <c:pt idx="6">
                        <c:v>-0.11600000000000001</c:v>
                      </c:pt>
                      <c:pt idx="7">
                        <c:v>-1.7999999999999999E-2</c:v>
                      </c:pt>
                      <c:pt idx="8">
                        <c:v>-8.1799999999999998E-2</c:v>
                      </c:pt>
                      <c:pt idx="9">
                        <c:v>3.4599999999999999E-2</c:v>
                      </c:pt>
                      <c:pt idx="10">
                        <c:v>-0.14929999999999999</c:v>
                      </c:pt>
                      <c:pt idx="11">
                        <c:v>0.114</c:v>
                      </c:pt>
                    </c:numCache>
                  </c:numRef>
                </c:val>
                <c:smooth val="0"/>
                <c:extLst>
                  <c:ext xmlns:c16="http://schemas.microsoft.com/office/drawing/2014/chart" uri="{C3380CC4-5D6E-409C-BE32-E72D297353CC}">
                    <c16:uniqueId val="{00000002-77B9-49E4-9F96-C609E5D562D3}"/>
                  </c:ext>
                </c:extLst>
              </c15:ser>
            </c15:filteredLineSeries>
            <c15:filteredLineSeries>
              <c15:ser>
                <c:idx val="1"/>
                <c:order val="1"/>
                <c:tx>
                  <c:strRef>
                    <c:extLst xmlns:c15="http://schemas.microsoft.com/office/drawing/2012/chart">
                      <c:ext xmlns:c15="http://schemas.microsoft.com/office/drawing/2012/chart" uri="{02D57815-91ED-43cb-92C2-25804820EDAC}">
                        <c15:formulaRef>
                          <c15:sqref>Sheet1!$A$3</c15:sqref>
                        </c15:formulaRef>
                      </c:ext>
                    </c:extLst>
                    <c:strCache>
                      <c:ptCount val="1"/>
                      <c:pt idx="0">
                        <c:v>2019年</c:v>
                      </c:pt>
                    </c:strCache>
                  </c:strRef>
                </c:tx>
                <c:spPr>
                  <a:ln w="31750" cap="rnd">
                    <a:solidFill>
                      <a:schemeClr val="accent4"/>
                    </a:solidFill>
                    <a:round/>
                  </a:ln>
                  <a:effectLst/>
                </c:spPr>
                <c:marker>
                  <c:symbol val="circle"/>
                  <c:size val="17"/>
                  <c:spPr>
                    <a:solidFill>
                      <a:schemeClr val="accent4"/>
                    </a:solidFill>
                    <a:ln>
                      <a:noFill/>
                    </a:ln>
                    <a:effectLst/>
                  </c:spPr>
                </c:marker>
                <c:dLbls>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chemeClr val="lt1"/>
                          </a:solidFill>
                          <a:latin typeface="+mn-lt"/>
                          <a:ea typeface="+mn-ea"/>
                          <a:cs typeface="+mn-cs"/>
                        </a:defRPr>
                      </a:pPr>
                      <a:endParaRPr lang="zh-CN"/>
                    </a:p>
                  </c:txPr>
                  <c:dLblPos val="t"/>
                  <c:showLegendKey val="0"/>
                  <c:showVal val="1"/>
                  <c:showCatName val="0"/>
                  <c:showSerName val="0"/>
                  <c:showPercent val="0"/>
                  <c:showBubbleSize val="0"/>
                  <c:showLeaderLines val="0"/>
                  <c:extLst xmlns:c15="http://schemas.microsoft.com/office/drawing/2012/char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strRef>
                    <c:extLst xmlns:c15="http://schemas.microsoft.com/office/drawing/2012/chart">
                      <c:ext xmlns:c15="http://schemas.microsoft.com/office/drawing/2012/chart" uri="{02D57815-91ED-43cb-92C2-25804820EDAC}">
                        <c15:formulaRef>
                          <c15:sqref>Sheet1!$B$1:$M$1</c15:sqref>
                        </c15:formulaRef>
                      </c:ext>
                    </c:extLst>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extLst xmlns:c15="http://schemas.microsoft.com/office/drawing/2012/chart">
                      <c:ext xmlns:c15="http://schemas.microsoft.com/office/drawing/2012/chart" uri="{02D57815-91ED-43cb-92C2-25804820EDAC}">
                        <c15:formulaRef>
                          <c15:sqref>Sheet1!$B$3:$M$3</c15:sqref>
                        </c15:formulaRef>
                      </c:ext>
                    </c:extLst>
                    <c:numCache>
                      <c:formatCode>0.00%</c:formatCode>
                      <c:ptCount val="12"/>
                      <c:pt idx="0">
                        <c:v>3.61E-2</c:v>
                      </c:pt>
                      <c:pt idx="1">
                        <c:v>-9.3399999999999997E-2</c:v>
                      </c:pt>
                      <c:pt idx="2">
                        <c:v>0.32919999999999999</c:v>
                      </c:pt>
                      <c:pt idx="3">
                        <c:v>0.14660000000000001</c:v>
                      </c:pt>
                      <c:pt idx="4">
                        <c:v>6.4500000000000002E-2</c:v>
                      </c:pt>
                      <c:pt idx="5">
                        <c:v>0.36620000000000003</c:v>
                      </c:pt>
                      <c:pt idx="6">
                        <c:v>-3.7000000000000002E-3</c:v>
                      </c:pt>
                      <c:pt idx="7">
                        <c:v>-4.6399999999999997E-2</c:v>
                      </c:pt>
                      <c:pt idx="8">
                        <c:v>0.19939999999999999</c:v>
                      </c:pt>
                      <c:pt idx="9">
                        <c:v>0.16869999999999999</c:v>
                      </c:pt>
                      <c:pt idx="10">
                        <c:v>0.20430000000000001</c:v>
                      </c:pt>
                      <c:pt idx="11">
                        <c:v>-2.3E-2</c:v>
                      </c:pt>
                    </c:numCache>
                  </c:numRef>
                </c:val>
                <c:smooth val="0"/>
                <c:extLst xmlns:c15="http://schemas.microsoft.com/office/drawing/2012/chart">
                  <c:ext xmlns:c16="http://schemas.microsoft.com/office/drawing/2014/chart" uri="{C3380CC4-5D6E-409C-BE32-E72D297353CC}">
                    <c16:uniqueId val="{00000003-77B9-49E4-9F96-C609E5D562D3}"/>
                  </c:ext>
                </c:extLst>
              </c15:ser>
            </c15:filteredLineSeries>
            <c15:filteredLineSeries>
              <c15:ser>
                <c:idx val="2"/>
                <c:order val="2"/>
                <c:tx>
                  <c:strRef>
                    <c:extLst xmlns:c15="http://schemas.microsoft.com/office/drawing/2012/chart">
                      <c:ext xmlns:c15="http://schemas.microsoft.com/office/drawing/2012/chart" uri="{02D57815-91ED-43cb-92C2-25804820EDAC}">
                        <c15:formulaRef>
                          <c15:sqref>Sheet1!$A$4</c15:sqref>
                        </c15:formulaRef>
                      </c:ext>
                    </c:extLst>
                    <c:strCache>
                      <c:ptCount val="1"/>
                      <c:pt idx="0">
                        <c:v>2020年</c:v>
                      </c:pt>
                    </c:strCache>
                  </c:strRef>
                </c:tx>
                <c:spPr>
                  <a:ln w="31750" cap="rnd">
                    <a:solidFill>
                      <a:schemeClr val="accent6"/>
                    </a:solidFill>
                    <a:round/>
                  </a:ln>
                  <a:effectLst/>
                </c:spPr>
                <c:marker>
                  <c:symbol val="circle"/>
                  <c:size val="17"/>
                  <c:spPr>
                    <a:solidFill>
                      <a:schemeClr val="accent6"/>
                    </a:solidFill>
                    <a:ln>
                      <a:noFill/>
                    </a:ln>
                    <a:effectLst/>
                  </c:spPr>
                </c:marker>
                <c:dLbls>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chemeClr val="lt1"/>
                          </a:solidFill>
                          <a:latin typeface="+mn-lt"/>
                          <a:ea typeface="+mn-ea"/>
                          <a:cs typeface="+mn-cs"/>
                        </a:defRPr>
                      </a:pPr>
                      <a:endParaRPr lang="zh-CN"/>
                    </a:p>
                  </c:txPr>
                  <c:dLblPos val="t"/>
                  <c:showLegendKey val="0"/>
                  <c:showVal val="1"/>
                  <c:showCatName val="0"/>
                  <c:showSerName val="0"/>
                  <c:showPercent val="0"/>
                  <c:showBubbleSize val="0"/>
                  <c:showLeaderLines val="0"/>
                  <c:extLst xmlns:c15="http://schemas.microsoft.com/office/drawing/2012/char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strRef>
                    <c:extLst xmlns:c15="http://schemas.microsoft.com/office/drawing/2012/chart">
                      <c:ext xmlns:c15="http://schemas.microsoft.com/office/drawing/2012/chart" uri="{02D57815-91ED-43cb-92C2-25804820EDAC}">
                        <c15:formulaRef>
                          <c15:sqref>Sheet1!$B$1:$M$1</c15:sqref>
                        </c15:formulaRef>
                      </c:ext>
                    </c:extLst>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extLst xmlns:c15="http://schemas.microsoft.com/office/drawing/2012/chart">
                      <c:ext xmlns:c15="http://schemas.microsoft.com/office/drawing/2012/chart" uri="{02D57815-91ED-43cb-92C2-25804820EDAC}">
                        <c15:formulaRef>
                          <c15:sqref>Sheet1!$B$4:$M$4</c15:sqref>
                        </c15:formulaRef>
                      </c:ext>
                    </c:extLst>
                    <c:numCache>
                      <c:formatCode>0.00%</c:formatCode>
                      <c:ptCount val="12"/>
                      <c:pt idx="0">
                        <c:v>-9.5200000000000007E-2</c:v>
                      </c:pt>
                      <c:pt idx="1">
                        <c:v>-0.72809999999999997</c:v>
                      </c:pt>
                      <c:pt idx="2">
                        <c:v>-0.5635</c:v>
                      </c:pt>
                      <c:pt idx="3">
                        <c:v>-0.1177</c:v>
                      </c:pt>
                      <c:pt idx="4">
                        <c:v>7.9600000000000004E-2</c:v>
                      </c:pt>
                      <c:pt idx="5">
                        <c:v>-0.2404</c:v>
                      </c:pt>
                      <c:pt idx="6">
                        <c:v>-1.4E-3</c:v>
                      </c:pt>
                      <c:pt idx="7">
                        <c:v>8.2600000000000007E-2</c:v>
                      </c:pt>
                      <c:pt idx="8">
                        <c:v>0.16400000000000001</c:v>
                      </c:pt>
                      <c:pt idx="9">
                        <c:v>0.23080000000000001</c:v>
                      </c:pt>
                      <c:pt idx="10">
                        <c:v>0.1263</c:v>
                      </c:pt>
                      <c:pt idx="11">
                        <c:v>0.15909999999999999</c:v>
                      </c:pt>
                    </c:numCache>
                  </c:numRef>
                </c:val>
                <c:smooth val="0"/>
                <c:extLst xmlns:c15="http://schemas.microsoft.com/office/drawing/2012/chart">
                  <c:ext xmlns:c16="http://schemas.microsoft.com/office/drawing/2014/chart" uri="{C3380CC4-5D6E-409C-BE32-E72D297353CC}">
                    <c16:uniqueId val="{00000004-77B9-49E4-9F96-C609E5D562D3}"/>
                  </c:ext>
                </c:extLst>
              </c15:ser>
            </c15:filteredLineSeries>
            <c15:filteredLineSeries>
              <c15:ser>
                <c:idx val="4"/>
                <c:order val="4"/>
                <c:tx>
                  <c:strRef>
                    <c:extLst xmlns:c15="http://schemas.microsoft.com/office/drawing/2012/chart">
                      <c:ext xmlns:c15="http://schemas.microsoft.com/office/drawing/2012/chart" uri="{02D57815-91ED-43cb-92C2-25804820EDAC}">
                        <c15:formulaRef>
                          <c15:sqref>Sheet1!$A$6</c15:sqref>
                        </c15:formulaRef>
                      </c:ext>
                    </c:extLst>
                    <c:strCache>
                      <c:ptCount val="1"/>
                      <c:pt idx="0">
                        <c:v>2021年累计</c:v>
                      </c:pt>
                    </c:strCache>
                  </c:strRef>
                </c:tx>
                <c:spPr>
                  <a:ln w="31750" cap="rnd">
                    <a:solidFill>
                      <a:schemeClr val="accent4">
                        <a:lumMod val="60000"/>
                      </a:schemeClr>
                    </a:solidFill>
                    <a:round/>
                  </a:ln>
                  <a:effectLst/>
                </c:spPr>
                <c:marker>
                  <c:symbol val="none"/>
                </c:marker>
                <c:dLbls>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chemeClr val="lt1"/>
                          </a:solidFill>
                          <a:latin typeface="+mn-lt"/>
                          <a:ea typeface="+mn-ea"/>
                          <a:cs typeface="+mn-cs"/>
                        </a:defRPr>
                      </a:pPr>
                      <a:endParaRPr lang="zh-CN"/>
                    </a:p>
                  </c:txPr>
                  <c:dLblPos val="t"/>
                  <c:showLegendKey val="0"/>
                  <c:showVal val="1"/>
                  <c:showCatName val="0"/>
                  <c:showSerName val="0"/>
                  <c:showPercent val="0"/>
                  <c:showBubbleSize val="0"/>
                  <c:showLeaderLines val="0"/>
                  <c:extLst xmlns:c15="http://schemas.microsoft.com/office/drawing/2012/char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strRef>
                    <c:extLst xmlns:c15="http://schemas.microsoft.com/office/drawing/2012/chart">
                      <c:ext xmlns:c15="http://schemas.microsoft.com/office/drawing/2012/chart" uri="{02D57815-91ED-43cb-92C2-25804820EDAC}">
                        <c15:formulaRef>
                          <c15:sqref>Sheet1!$B$1:$M$1</c15:sqref>
                        </c15:formulaRef>
                      </c:ext>
                    </c:extLst>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extLst xmlns:c15="http://schemas.microsoft.com/office/drawing/2012/chart">
                      <c:ext xmlns:c15="http://schemas.microsoft.com/office/drawing/2012/chart" uri="{02D57815-91ED-43cb-92C2-25804820EDAC}">
                        <c15:formulaRef>
                          <c15:sqref>Sheet1!$B$6:$M$6</c15:sqref>
                        </c15:formulaRef>
                      </c:ext>
                    </c:extLst>
                    <c:numCache>
                      <c:formatCode>0.00%</c:formatCode>
                      <c:ptCount val="12"/>
                      <c:pt idx="0">
                        <c:v>0.13650000000000001</c:v>
                      </c:pt>
                      <c:pt idx="1">
                        <c:v>0.5615</c:v>
                      </c:pt>
                      <c:pt idx="2">
                        <c:v>0.7671</c:v>
                      </c:pt>
                      <c:pt idx="3">
                        <c:v>0.53500000000000003</c:v>
                      </c:pt>
                      <c:pt idx="4">
                        <c:v>0.34799999999999998</c:v>
                      </c:pt>
                      <c:pt idx="5">
                        <c:v>0.33379999999999999</c:v>
                      </c:pt>
                      <c:pt idx="6">
                        <c:v>0.3271</c:v>
                      </c:pt>
                      <c:pt idx="7">
                        <c:v>0.27810000000000001</c:v>
                      </c:pt>
                      <c:pt idx="8">
                        <c:v>0.19800000000000001</c:v>
                      </c:pt>
                      <c:pt idx="9">
                        <c:v>0.1376</c:v>
                      </c:pt>
                      <c:pt idx="10">
                        <c:v>8.3000000000000004E-2</c:v>
                      </c:pt>
                      <c:pt idx="11">
                        <c:v>3.1600000000000003E-2</c:v>
                      </c:pt>
                    </c:numCache>
                  </c:numRef>
                </c:val>
                <c:smooth val="0"/>
                <c:extLst xmlns:c15="http://schemas.microsoft.com/office/drawing/2012/chart">
                  <c:ext xmlns:c16="http://schemas.microsoft.com/office/drawing/2014/chart" uri="{C3380CC4-5D6E-409C-BE32-E72D297353CC}">
                    <c16:uniqueId val="{00000001-77B9-49E4-9F96-C609E5D562D3}"/>
                  </c:ext>
                </c:extLst>
              </c15:ser>
            </c15:filteredLineSeries>
          </c:ext>
        </c:extLst>
      </c:lineChart>
      <c:catAx>
        <c:axId val="229012608"/>
        <c:scaling>
          <c:orientation val="minMax"/>
        </c:scaling>
        <c:delete val="0"/>
        <c:axPos val="b"/>
        <c:numFmt formatCode="General" sourceLinked="0"/>
        <c:majorTickMark val="none"/>
        <c:minorTickMark val="none"/>
        <c:tickLblPos val="none"/>
        <c:spPr>
          <a:noFill/>
          <a:ln w="19050" cap="flat" cmpd="sng" algn="ctr">
            <a:solidFill>
              <a:schemeClr val="dk1">
                <a:lumMod val="75000"/>
                <a:lumOff val="25000"/>
              </a:schemeClr>
            </a:solidFill>
            <a:round/>
          </a:ln>
          <a:effectLst/>
        </c:spPr>
        <c:txPr>
          <a:bodyPr rot="-60000000" spcFirstLastPara="1" vertOverflow="ellipsis" vert="horz" wrap="square" anchor="ctr" anchorCtr="1"/>
          <a:lstStyle/>
          <a:p>
            <a:pPr>
              <a:defRPr sz="1197" b="0" i="0" u="none" strike="noStrike" kern="1200" cap="all" baseline="0">
                <a:solidFill>
                  <a:schemeClr val="dk1">
                    <a:lumMod val="75000"/>
                    <a:lumOff val="25000"/>
                  </a:schemeClr>
                </a:solidFill>
                <a:latin typeface="+mn-lt"/>
                <a:ea typeface="+mn-ea"/>
                <a:cs typeface="+mn-cs"/>
              </a:defRPr>
            </a:pPr>
            <a:endParaRPr lang="zh-CN"/>
          </a:p>
        </c:txPr>
        <c:crossAx val="229069184"/>
        <c:crosses val="autoZero"/>
        <c:auto val="1"/>
        <c:lblAlgn val="ctr"/>
        <c:lblOffset val="100"/>
        <c:noMultiLvlLbl val="0"/>
      </c:catAx>
      <c:valAx>
        <c:axId val="229069184"/>
        <c:scaling>
          <c:orientation val="minMax"/>
          <c:max val="2"/>
        </c:scaling>
        <c:delete val="0"/>
        <c:axPos val="l"/>
        <c:majorGridlines>
          <c:spPr>
            <a:ln w="9525" cap="flat" cmpd="sng" algn="ctr">
              <a:gradFill>
                <a:gsLst>
                  <a:gs pos="100000">
                    <a:schemeClr val="dk1">
                      <a:lumMod val="95000"/>
                      <a:lumOff val="5000"/>
                      <a:alpha val="42000"/>
                    </a:schemeClr>
                  </a:gs>
                  <a:gs pos="0">
                    <a:schemeClr val="lt1">
                      <a:lumMod val="75000"/>
                      <a:alpha val="36000"/>
                    </a:schemeClr>
                  </a:gs>
                </a:gsLst>
                <a:lin ang="5400000" scaled="0"/>
              </a:gradFill>
              <a:round/>
            </a:ln>
            <a:effectLst/>
          </c:spPr>
        </c:majorGridlines>
        <c:numFmt formatCode="0.00%" sourceLinked="1"/>
        <c:majorTickMark val="out"/>
        <c:minorTickMark val="none"/>
        <c:tickLblPos val="nextTo"/>
        <c:spPr>
          <a:noFill/>
          <a:ln>
            <a:noFill/>
          </a:ln>
          <a:effectLst/>
        </c:spPr>
        <c:txPr>
          <a:bodyPr rot="-60000000" spcFirstLastPara="1" vertOverflow="ellipsis" vert="horz" wrap="square" anchor="ctr" anchorCtr="1"/>
          <a:lstStyle/>
          <a:p>
            <a:pPr>
              <a:defRPr sz="1000" b="1" i="0" u="none" strike="noStrike" kern="1200" baseline="0">
                <a:solidFill>
                  <a:schemeClr val="dk1">
                    <a:lumMod val="75000"/>
                    <a:lumOff val="25000"/>
                  </a:schemeClr>
                </a:solidFill>
                <a:latin typeface="+mn-lt"/>
                <a:ea typeface="+mn-ea"/>
                <a:cs typeface="+mn-cs"/>
              </a:defRPr>
            </a:pPr>
            <a:endParaRPr lang="zh-CN"/>
          </a:p>
        </c:txPr>
        <c:crossAx val="229012608"/>
        <c:crosses val="autoZero"/>
        <c:crossBetween val="between"/>
      </c:valAx>
      <c:spPr>
        <a:noFill/>
        <a:ln>
          <a:noFill/>
        </a:ln>
        <a:effectLst/>
      </c:spPr>
    </c:plotArea>
    <c:legend>
      <c:legendPos val="b"/>
      <c:layout>
        <c:manualLayout>
          <c:xMode val="edge"/>
          <c:yMode val="edge"/>
          <c:x val="0.41537860218855271"/>
          <c:y val="0.17054995583782406"/>
          <c:w val="0.27888333599521337"/>
          <c:h val="5.6686170390946561E-2"/>
        </c:manualLayout>
      </c:layout>
      <c:overlay val="0"/>
      <c:spPr>
        <a:solidFill>
          <a:schemeClr val="lt1">
            <a:lumMod val="95000"/>
            <a:alpha val="39000"/>
          </a:schemeClr>
        </a:solidFill>
        <a:ln>
          <a:noFill/>
        </a:ln>
        <a:effectLst/>
      </c:spPr>
      <c:txPr>
        <a:bodyPr rot="0" spcFirstLastPara="1" vertOverflow="ellipsis" vert="horz" wrap="square" anchor="ctr" anchorCtr="1"/>
        <a:lstStyle/>
        <a:p>
          <a:pPr>
            <a:defRPr sz="1197" b="0" i="0" u="none" strike="noStrike" kern="1200" baseline="0">
              <a:solidFill>
                <a:schemeClr val="dk1">
                  <a:lumMod val="75000"/>
                  <a:lumOff val="25000"/>
                </a:schemeClr>
              </a:solidFill>
              <a:latin typeface="+mn-lt"/>
              <a:ea typeface="+mn-ea"/>
              <a:cs typeface="+mn-cs"/>
            </a:defRPr>
          </a:pPr>
          <a:endParaRPr lang="zh-CN"/>
        </a:p>
      </c:txPr>
    </c:legend>
    <c:plotVisOnly val="1"/>
    <c:dispBlanksAs val="gap"/>
    <c:showDLblsOverMax val="0"/>
  </c:chart>
  <c:spPr>
    <a:noFill/>
    <a:ln w="9525" cap="flat" cmpd="sng" algn="ctr">
      <a:solidFill>
        <a:schemeClr val="dk1">
          <a:lumMod val="25000"/>
          <a:lumOff val="75000"/>
        </a:schemeClr>
      </a:solidFill>
      <a:round/>
    </a:ln>
    <a:effectLst/>
  </c:spPr>
  <c:txPr>
    <a:bodyPr/>
    <a:lstStyle/>
    <a:p>
      <a:pPr>
        <a:defRPr/>
      </a:pPr>
      <a:endParaRPr lang="zh-CN"/>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r>
              <a:rPr lang="en-US" altLang="zh-CN" dirty="0"/>
              <a:t>2022</a:t>
            </a:r>
            <a:r>
              <a:rPr lang="zh-CN" altLang="en-US" dirty="0"/>
              <a:t>年</a:t>
            </a:r>
            <a:r>
              <a:rPr lang="en-US" altLang="zh-CN" dirty="0"/>
              <a:t>5</a:t>
            </a:r>
            <a:r>
              <a:rPr lang="zh-CN" altLang="en-US" dirty="0"/>
              <a:t>月北京国产乘用车品牌销售排行</a:t>
            </a:r>
          </a:p>
        </c:rich>
      </c:tx>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zh-CN"/>
        </a:p>
      </c:txPr>
    </c:title>
    <c:autoTitleDeleted val="0"/>
    <c:plotArea>
      <c:layout/>
      <c:barChart>
        <c:barDir val="bar"/>
        <c:grouping val="clustered"/>
        <c:varyColors val="0"/>
        <c:ser>
          <c:idx val="0"/>
          <c:order val="0"/>
          <c:tx>
            <c:strRef>
              <c:f>Sheet1!$B$1</c:f>
              <c:strCache>
                <c:ptCount val="1"/>
                <c:pt idx="0">
                  <c:v>销量</c:v>
                </c:pt>
              </c:strCache>
            </c:strRef>
          </c:tx>
          <c:spPr>
            <a:solidFill>
              <a:schemeClr val="accent1"/>
            </a:solidFill>
            <a:ln>
              <a:noFill/>
            </a:ln>
            <a:effectLst/>
          </c:spPr>
          <c:invertIfNegative val="0"/>
          <c:cat>
            <c:strRef>
              <c:f>Sheet1!$A$2:$A$11</c:f>
              <c:strCache>
                <c:ptCount val="10"/>
                <c:pt idx="0">
                  <c:v>特斯拉</c:v>
                </c:pt>
                <c:pt idx="1">
                  <c:v>别克</c:v>
                </c:pt>
                <c:pt idx="2">
                  <c:v>奥迪</c:v>
                </c:pt>
                <c:pt idx="3">
                  <c:v>奔驰</c:v>
                </c:pt>
                <c:pt idx="4">
                  <c:v>本田</c:v>
                </c:pt>
                <c:pt idx="5">
                  <c:v>宝马</c:v>
                </c:pt>
                <c:pt idx="6">
                  <c:v>丰田</c:v>
                </c:pt>
                <c:pt idx="7">
                  <c:v>国金</c:v>
                </c:pt>
                <c:pt idx="8">
                  <c:v>比亚迪</c:v>
                </c:pt>
                <c:pt idx="9">
                  <c:v>大众</c:v>
                </c:pt>
              </c:strCache>
            </c:strRef>
          </c:cat>
          <c:val>
            <c:numRef>
              <c:f>Sheet1!$B$2:$B$11</c:f>
              <c:numCache>
                <c:formatCode>General</c:formatCode>
                <c:ptCount val="10"/>
                <c:pt idx="0">
                  <c:v>628</c:v>
                </c:pt>
                <c:pt idx="1">
                  <c:v>764</c:v>
                </c:pt>
                <c:pt idx="2">
                  <c:v>864</c:v>
                </c:pt>
                <c:pt idx="3">
                  <c:v>864</c:v>
                </c:pt>
                <c:pt idx="4">
                  <c:v>1202</c:v>
                </c:pt>
                <c:pt idx="5">
                  <c:v>1251</c:v>
                </c:pt>
                <c:pt idx="6">
                  <c:v>1843</c:v>
                </c:pt>
                <c:pt idx="7">
                  <c:v>2454</c:v>
                </c:pt>
                <c:pt idx="8">
                  <c:v>2524</c:v>
                </c:pt>
                <c:pt idx="9">
                  <c:v>2538</c:v>
                </c:pt>
              </c:numCache>
            </c:numRef>
          </c:val>
          <c:extLst>
            <c:ext xmlns:c16="http://schemas.microsoft.com/office/drawing/2014/chart" uri="{C3380CC4-5D6E-409C-BE32-E72D297353CC}">
              <c16:uniqueId val="{00000000-320F-4091-AAF5-A5836EA72407}"/>
            </c:ext>
          </c:extLst>
        </c:ser>
        <c:dLbls>
          <c:showLegendKey val="0"/>
          <c:showVal val="0"/>
          <c:showCatName val="0"/>
          <c:showSerName val="0"/>
          <c:showPercent val="0"/>
          <c:showBubbleSize val="0"/>
        </c:dLbls>
        <c:gapWidth val="182"/>
        <c:axId val="1403869471"/>
        <c:axId val="1403870303"/>
      </c:barChart>
      <c:catAx>
        <c:axId val="1403869471"/>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1403870303"/>
        <c:crosses val="autoZero"/>
        <c:auto val="1"/>
        <c:lblAlgn val="ctr"/>
        <c:lblOffset val="100"/>
        <c:noMultiLvlLbl val="0"/>
      </c:catAx>
      <c:valAx>
        <c:axId val="1403870303"/>
        <c:scaling>
          <c:orientation val="minMax"/>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1403869471"/>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200" b="0" i="0" u="none" strike="noStrike" kern="1200" cap="none" spc="0" normalizeH="0" baseline="0">
                <a:solidFill>
                  <a:schemeClr val="tx1">
                    <a:lumMod val="65000"/>
                    <a:lumOff val="35000"/>
                  </a:schemeClr>
                </a:solidFill>
                <a:latin typeface="+mj-lt"/>
                <a:ea typeface="+mj-ea"/>
                <a:cs typeface="+mj-cs"/>
              </a:defRPr>
            </a:pPr>
            <a:r>
              <a:rPr lang="en-US" dirty="0"/>
              <a:t>2022</a:t>
            </a:r>
            <a:r>
              <a:rPr lang="zh-CN" dirty="0"/>
              <a:t>年北京国产乘用车国别销售占比</a:t>
            </a:r>
          </a:p>
        </c:rich>
      </c:tx>
      <c:overlay val="0"/>
      <c:spPr>
        <a:noFill/>
        <a:ln>
          <a:noFill/>
        </a:ln>
        <a:effectLst/>
      </c:spPr>
      <c:txPr>
        <a:bodyPr rot="0" spcFirstLastPara="1" vertOverflow="ellipsis" vert="horz" wrap="square" anchor="ctr" anchorCtr="1"/>
        <a:lstStyle/>
        <a:p>
          <a:pPr>
            <a:defRPr sz="2200" b="0" i="0" u="none" strike="noStrike" kern="1200" cap="none" spc="0" normalizeH="0" baseline="0">
              <a:solidFill>
                <a:schemeClr val="tx1">
                  <a:lumMod val="65000"/>
                  <a:lumOff val="35000"/>
                </a:schemeClr>
              </a:solidFill>
              <a:latin typeface="+mj-lt"/>
              <a:ea typeface="+mj-ea"/>
              <a:cs typeface="+mj-cs"/>
            </a:defRPr>
          </a:pPr>
          <a:endParaRPr lang="zh-CN"/>
        </a:p>
      </c:txPr>
    </c:title>
    <c:autoTitleDeleted val="0"/>
    <c:plotArea>
      <c:layout/>
      <c:barChart>
        <c:barDir val="bar"/>
        <c:grouping val="percentStacked"/>
        <c:varyColors val="0"/>
        <c:ser>
          <c:idx val="0"/>
          <c:order val="0"/>
          <c:tx>
            <c:strRef>
              <c:f>Sheet1!$A$2</c:f>
              <c:strCache>
                <c:ptCount val="1"/>
                <c:pt idx="0">
                  <c:v>德国</c:v>
                </c:pt>
              </c:strCache>
            </c:strRef>
          </c:tx>
          <c:spPr>
            <a:solidFill>
              <a:schemeClr val="accent1"/>
            </a:solidFill>
            <a:ln>
              <a:noFill/>
            </a:ln>
            <a:effectLst/>
          </c:spPr>
          <c:invertIfNegative val="0"/>
          <c:dPt>
            <c:idx val="0"/>
            <c:invertIfNegative val="0"/>
            <c:bubble3D val="0"/>
            <c:extLst>
              <c:ext xmlns:c16="http://schemas.microsoft.com/office/drawing/2014/chart" uri="{C3380CC4-5D6E-409C-BE32-E72D297353CC}">
                <c16:uniqueId val="{00000006-9758-4E11-BD3F-B8A582B6A52B}"/>
              </c:ext>
            </c:extLst>
          </c:dPt>
          <c:dLbls>
            <c:delete val="1"/>
          </c:dLbls>
          <c:cat>
            <c:strRef>
              <c:f>Sheet1!$B$1:$C$1</c:f>
              <c:strCache>
                <c:ptCount val="2"/>
                <c:pt idx="0">
                  <c:v>4月</c:v>
                </c:pt>
                <c:pt idx="1">
                  <c:v>5月</c:v>
                </c:pt>
              </c:strCache>
            </c:strRef>
          </c:cat>
          <c:val>
            <c:numRef>
              <c:f>Sheet1!$B$2:$C$2</c:f>
              <c:numCache>
                <c:formatCode>General</c:formatCode>
                <c:ptCount val="2"/>
                <c:pt idx="0">
                  <c:v>8541</c:v>
                </c:pt>
                <c:pt idx="1">
                  <c:v>5596</c:v>
                </c:pt>
              </c:numCache>
            </c:numRef>
          </c:val>
          <c:extLst>
            <c:ext xmlns:c16="http://schemas.microsoft.com/office/drawing/2014/chart" uri="{C3380CC4-5D6E-409C-BE32-E72D297353CC}">
              <c16:uniqueId val="{00000000-320F-4091-AAF5-A5836EA72407}"/>
            </c:ext>
          </c:extLst>
        </c:ser>
        <c:ser>
          <c:idx val="1"/>
          <c:order val="1"/>
          <c:tx>
            <c:strRef>
              <c:f>Sheet1!$A$3</c:f>
              <c:strCache>
                <c:ptCount val="1"/>
                <c:pt idx="0">
                  <c:v>法国</c:v>
                </c:pt>
              </c:strCache>
            </c:strRef>
          </c:tx>
          <c:spPr>
            <a:solidFill>
              <a:schemeClr val="accent2"/>
            </a:solidFill>
            <a:ln>
              <a:noFill/>
            </a:ln>
            <a:effectLst/>
          </c:spPr>
          <c:invertIfNegative val="0"/>
          <c:dPt>
            <c:idx val="0"/>
            <c:invertIfNegative val="0"/>
            <c:bubble3D val="0"/>
            <c:extLst>
              <c:ext xmlns:c16="http://schemas.microsoft.com/office/drawing/2014/chart" uri="{C3380CC4-5D6E-409C-BE32-E72D297353CC}">
                <c16:uniqueId val="{00000001-F4C0-4A5D-8BF0-CF47119BAD73}"/>
              </c:ext>
            </c:extLst>
          </c:dPt>
          <c:dLbls>
            <c:delete val="1"/>
          </c:dLbls>
          <c:cat>
            <c:strRef>
              <c:f>Sheet1!$B$1:$C$1</c:f>
              <c:strCache>
                <c:ptCount val="2"/>
                <c:pt idx="0">
                  <c:v>4月</c:v>
                </c:pt>
                <c:pt idx="1">
                  <c:v>5月</c:v>
                </c:pt>
              </c:strCache>
            </c:strRef>
          </c:cat>
          <c:val>
            <c:numRef>
              <c:f>Sheet1!$B$3:$C$3</c:f>
              <c:numCache>
                <c:formatCode>General</c:formatCode>
                <c:ptCount val="2"/>
                <c:pt idx="0">
                  <c:v>125</c:v>
                </c:pt>
                <c:pt idx="1">
                  <c:v>67</c:v>
                </c:pt>
              </c:numCache>
            </c:numRef>
          </c:val>
          <c:extLst>
            <c:ext xmlns:c16="http://schemas.microsoft.com/office/drawing/2014/chart" uri="{C3380CC4-5D6E-409C-BE32-E72D297353CC}">
              <c16:uniqueId val="{00000010-64E1-4137-9935-1FD1360338E9}"/>
            </c:ext>
          </c:extLst>
        </c:ser>
        <c:ser>
          <c:idx val="2"/>
          <c:order val="2"/>
          <c:tx>
            <c:strRef>
              <c:f>Sheet1!$A$4</c:f>
              <c:strCache>
                <c:ptCount val="1"/>
                <c:pt idx="0">
                  <c:v>韩国</c:v>
                </c:pt>
              </c:strCache>
            </c:strRef>
          </c:tx>
          <c:spPr>
            <a:solidFill>
              <a:schemeClr val="accent3"/>
            </a:solidFill>
            <a:ln>
              <a:noFill/>
            </a:ln>
            <a:effectLst/>
          </c:spPr>
          <c:invertIfNegative val="0"/>
          <c:dPt>
            <c:idx val="0"/>
            <c:invertIfNegative val="0"/>
            <c:bubble3D val="0"/>
            <c:extLst>
              <c:ext xmlns:c16="http://schemas.microsoft.com/office/drawing/2014/chart" uri="{C3380CC4-5D6E-409C-BE32-E72D297353CC}">
                <c16:uniqueId val="{00000002-F4C0-4A5D-8BF0-CF47119BAD73}"/>
              </c:ext>
            </c:extLst>
          </c:dPt>
          <c:dLbls>
            <c:delete val="1"/>
          </c:dLbls>
          <c:cat>
            <c:strRef>
              <c:f>Sheet1!$B$1:$C$1</c:f>
              <c:strCache>
                <c:ptCount val="2"/>
                <c:pt idx="0">
                  <c:v>4月</c:v>
                </c:pt>
                <c:pt idx="1">
                  <c:v>5月</c:v>
                </c:pt>
              </c:strCache>
            </c:strRef>
          </c:cat>
          <c:val>
            <c:numRef>
              <c:f>Sheet1!$B$4:$C$4</c:f>
              <c:numCache>
                <c:formatCode>General</c:formatCode>
                <c:ptCount val="2"/>
                <c:pt idx="0">
                  <c:v>632</c:v>
                </c:pt>
                <c:pt idx="1">
                  <c:v>229</c:v>
                </c:pt>
              </c:numCache>
            </c:numRef>
          </c:val>
          <c:extLst>
            <c:ext xmlns:c16="http://schemas.microsoft.com/office/drawing/2014/chart" uri="{C3380CC4-5D6E-409C-BE32-E72D297353CC}">
              <c16:uniqueId val="{0000001D-64E1-4137-9935-1FD1360338E9}"/>
            </c:ext>
          </c:extLst>
        </c:ser>
        <c:ser>
          <c:idx val="3"/>
          <c:order val="3"/>
          <c:tx>
            <c:strRef>
              <c:f>Sheet1!$A$5</c:f>
              <c:strCache>
                <c:ptCount val="1"/>
                <c:pt idx="0">
                  <c:v>美国</c:v>
                </c:pt>
              </c:strCache>
            </c:strRef>
          </c:tx>
          <c:spPr>
            <a:solidFill>
              <a:srgbClr val="92D050"/>
            </a:solidFill>
            <a:ln>
              <a:noFill/>
            </a:ln>
            <a:effectLst/>
          </c:spPr>
          <c:invertIfNegative val="0"/>
          <c:dLbls>
            <c:delete val="1"/>
          </c:dLbls>
          <c:cat>
            <c:strRef>
              <c:f>Sheet1!$B$1:$C$1</c:f>
              <c:strCache>
                <c:ptCount val="2"/>
                <c:pt idx="0">
                  <c:v>4月</c:v>
                </c:pt>
                <c:pt idx="1">
                  <c:v>5月</c:v>
                </c:pt>
              </c:strCache>
            </c:strRef>
          </c:cat>
          <c:val>
            <c:numRef>
              <c:f>Sheet1!$B$5:$C$5</c:f>
              <c:numCache>
                <c:formatCode>General</c:formatCode>
                <c:ptCount val="2"/>
                <c:pt idx="0">
                  <c:v>2858</c:v>
                </c:pt>
                <c:pt idx="1">
                  <c:v>2057</c:v>
                </c:pt>
              </c:numCache>
            </c:numRef>
          </c:val>
          <c:extLst>
            <c:ext xmlns:c16="http://schemas.microsoft.com/office/drawing/2014/chart" uri="{C3380CC4-5D6E-409C-BE32-E72D297353CC}">
              <c16:uniqueId val="{0000001E-64E1-4137-9935-1FD1360338E9}"/>
            </c:ext>
          </c:extLst>
        </c:ser>
        <c:ser>
          <c:idx val="4"/>
          <c:order val="4"/>
          <c:tx>
            <c:strRef>
              <c:f>Sheet1!$A$6</c:f>
              <c:strCache>
                <c:ptCount val="1"/>
                <c:pt idx="0">
                  <c:v>日本</c:v>
                </c:pt>
              </c:strCache>
            </c:strRef>
          </c:tx>
          <c:spPr>
            <a:solidFill>
              <a:srgbClr val="FFFF00"/>
            </a:solidFill>
            <a:ln>
              <a:noFill/>
            </a:ln>
            <a:effectLst/>
          </c:spPr>
          <c:invertIfNegative val="0"/>
          <c:dPt>
            <c:idx val="0"/>
            <c:invertIfNegative val="0"/>
            <c:bubble3D val="0"/>
            <c:extLst>
              <c:ext xmlns:c16="http://schemas.microsoft.com/office/drawing/2014/chart" uri="{C3380CC4-5D6E-409C-BE32-E72D297353CC}">
                <c16:uniqueId val="{00000003-F4C0-4A5D-8BF0-CF47119BAD73}"/>
              </c:ext>
            </c:extLst>
          </c:dPt>
          <c:dLbls>
            <c:delete val="1"/>
          </c:dLbls>
          <c:cat>
            <c:strRef>
              <c:f>Sheet1!$B$1:$C$1</c:f>
              <c:strCache>
                <c:ptCount val="2"/>
                <c:pt idx="0">
                  <c:v>4月</c:v>
                </c:pt>
                <c:pt idx="1">
                  <c:v>5月</c:v>
                </c:pt>
              </c:strCache>
            </c:strRef>
          </c:cat>
          <c:val>
            <c:numRef>
              <c:f>Sheet1!$B$6:$C$6</c:f>
              <c:numCache>
                <c:formatCode>General</c:formatCode>
                <c:ptCount val="2"/>
                <c:pt idx="0">
                  <c:v>7212</c:v>
                </c:pt>
                <c:pt idx="1">
                  <c:v>3670</c:v>
                </c:pt>
              </c:numCache>
            </c:numRef>
          </c:val>
          <c:extLst>
            <c:ext xmlns:c16="http://schemas.microsoft.com/office/drawing/2014/chart" uri="{C3380CC4-5D6E-409C-BE32-E72D297353CC}">
              <c16:uniqueId val="{0000001F-64E1-4137-9935-1FD1360338E9}"/>
            </c:ext>
          </c:extLst>
        </c:ser>
        <c:ser>
          <c:idx val="5"/>
          <c:order val="5"/>
          <c:tx>
            <c:strRef>
              <c:f>Sheet1!$A$7</c:f>
              <c:strCache>
                <c:ptCount val="1"/>
                <c:pt idx="0">
                  <c:v>瑞典</c:v>
                </c:pt>
              </c:strCache>
            </c:strRef>
          </c:tx>
          <c:spPr>
            <a:solidFill>
              <a:schemeClr val="accent6"/>
            </a:solidFill>
            <a:ln>
              <a:noFill/>
            </a:ln>
            <a:effectLst/>
          </c:spPr>
          <c:invertIfNegative val="0"/>
          <c:dPt>
            <c:idx val="0"/>
            <c:invertIfNegative val="0"/>
            <c:bubble3D val="0"/>
            <c:extLst>
              <c:ext xmlns:c16="http://schemas.microsoft.com/office/drawing/2014/chart" uri="{C3380CC4-5D6E-409C-BE32-E72D297353CC}">
                <c16:uniqueId val="{00000004-F4C0-4A5D-8BF0-CF47119BAD73}"/>
              </c:ext>
            </c:extLst>
          </c:dPt>
          <c:dLbls>
            <c:delete val="1"/>
          </c:dLbls>
          <c:cat>
            <c:strRef>
              <c:f>Sheet1!$B$1:$C$1</c:f>
              <c:strCache>
                <c:ptCount val="2"/>
                <c:pt idx="0">
                  <c:v>4月</c:v>
                </c:pt>
                <c:pt idx="1">
                  <c:v>5月</c:v>
                </c:pt>
              </c:strCache>
            </c:strRef>
          </c:cat>
          <c:val>
            <c:numRef>
              <c:f>Sheet1!$B$7:$C$7</c:f>
              <c:numCache>
                <c:formatCode>General</c:formatCode>
                <c:ptCount val="2"/>
                <c:pt idx="0">
                  <c:v>375</c:v>
                </c:pt>
                <c:pt idx="1">
                  <c:v>151</c:v>
                </c:pt>
              </c:numCache>
            </c:numRef>
          </c:val>
          <c:extLst>
            <c:ext xmlns:c16="http://schemas.microsoft.com/office/drawing/2014/chart" uri="{C3380CC4-5D6E-409C-BE32-E72D297353CC}">
              <c16:uniqueId val="{00000020-64E1-4137-9935-1FD1360338E9}"/>
            </c:ext>
          </c:extLst>
        </c:ser>
        <c:ser>
          <c:idx val="6"/>
          <c:order val="6"/>
          <c:tx>
            <c:strRef>
              <c:f>Sheet1!$A$8</c:f>
              <c:strCache>
                <c:ptCount val="1"/>
                <c:pt idx="0">
                  <c:v>英国</c:v>
                </c:pt>
              </c:strCache>
            </c:strRef>
          </c:tx>
          <c:spPr>
            <a:solidFill>
              <a:schemeClr val="accent1">
                <a:lumMod val="60000"/>
              </a:schemeClr>
            </a:solidFill>
            <a:ln>
              <a:noFill/>
            </a:ln>
            <a:effectLst/>
          </c:spPr>
          <c:invertIfNegative val="0"/>
          <c:dPt>
            <c:idx val="0"/>
            <c:invertIfNegative val="0"/>
            <c:bubble3D val="0"/>
            <c:extLst>
              <c:ext xmlns:c16="http://schemas.microsoft.com/office/drawing/2014/chart" uri="{C3380CC4-5D6E-409C-BE32-E72D297353CC}">
                <c16:uniqueId val="{00000005-F4C0-4A5D-8BF0-CF47119BAD73}"/>
              </c:ext>
            </c:extLst>
          </c:dPt>
          <c:dLbls>
            <c:delete val="1"/>
          </c:dLbls>
          <c:cat>
            <c:strRef>
              <c:f>Sheet1!$B$1:$C$1</c:f>
              <c:strCache>
                <c:ptCount val="2"/>
                <c:pt idx="0">
                  <c:v>4月</c:v>
                </c:pt>
                <c:pt idx="1">
                  <c:v>5月</c:v>
                </c:pt>
              </c:strCache>
            </c:strRef>
          </c:cat>
          <c:val>
            <c:numRef>
              <c:f>Sheet1!$B$8:$C$8</c:f>
              <c:numCache>
                <c:formatCode>General</c:formatCode>
                <c:ptCount val="2"/>
                <c:pt idx="0">
                  <c:v>177</c:v>
                </c:pt>
                <c:pt idx="1">
                  <c:v>89</c:v>
                </c:pt>
              </c:numCache>
            </c:numRef>
          </c:val>
          <c:extLst>
            <c:ext xmlns:c16="http://schemas.microsoft.com/office/drawing/2014/chart" uri="{C3380CC4-5D6E-409C-BE32-E72D297353CC}">
              <c16:uniqueId val="{00000021-64E1-4137-9935-1FD1360338E9}"/>
            </c:ext>
          </c:extLst>
        </c:ser>
        <c:ser>
          <c:idx val="7"/>
          <c:order val="7"/>
          <c:tx>
            <c:strRef>
              <c:f>Sheet1!$A$9</c:f>
              <c:strCache>
                <c:ptCount val="1"/>
                <c:pt idx="0">
                  <c:v>中国</c:v>
                </c:pt>
              </c:strCache>
            </c:strRef>
          </c:tx>
          <c:spPr>
            <a:solidFill>
              <a:srgbClr val="FF0000"/>
            </a:solidFill>
            <a:ln>
              <a:noFill/>
            </a:ln>
            <a:effectLst/>
          </c:spPr>
          <c:invertIfNegative val="0"/>
          <c:dPt>
            <c:idx val="0"/>
            <c:invertIfNegative val="0"/>
            <c:bubble3D val="0"/>
            <c:extLst>
              <c:ext xmlns:c16="http://schemas.microsoft.com/office/drawing/2014/chart" uri="{C3380CC4-5D6E-409C-BE32-E72D297353CC}">
                <c16:uniqueId val="{00000006-F4C0-4A5D-8BF0-CF47119BAD73}"/>
              </c:ext>
            </c:extLst>
          </c:dPt>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zh-CN"/>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1">
                          <a:lumMod val="35000"/>
                          <a:lumOff val="65000"/>
                        </a:schemeClr>
                      </a:solidFill>
                    </a:ln>
                    <a:effectLst/>
                  </c:spPr>
                </c15:leaderLines>
              </c:ext>
            </c:extLst>
          </c:dLbls>
          <c:cat>
            <c:strRef>
              <c:f>Sheet1!$B$1:$C$1</c:f>
              <c:strCache>
                <c:ptCount val="2"/>
                <c:pt idx="0">
                  <c:v>4月</c:v>
                </c:pt>
                <c:pt idx="1">
                  <c:v>5月</c:v>
                </c:pt>
              </c:strCache>
            </c:strRef>
          </c:cat>
          <c:val>
            <c:numRef>
              <c:f>Sheet1!$B$9:$C$9</c:f>
              <c:numCache>
                <c:formatCode>General</c:formatCode>
                <c:ptCount val="2"/>
                <c:pt idx="0">
                  <c:v>12216</c:v>
                </c:pt>
                <c:pt idx="1">
                  <c:v>9286</c:v>
                </c:pt>
              </c:numCache>
            </c:numRef>
          </c:val>
          <c:extLst>
            <c:ext xmlns:c16="http://schemas.microsoft.com/office/drawing/2014/chart" uri="{C3380CC4-5D6E-409C-BE32-E72D297353CC}">
              <c16:uniqueId val="{00000022-64E1-4137-9935-1FD1360338E9}"/>
            </c:ext>
          </c:extLst>
        </c:ser>
        <c:dLbls>
          <c:showLegendKey val="0"/>
          <c:showVal val="1"/>
          <c:showCatName val="0"/>
          <c:showSerName val="0"/>
          <c:showPercent val="0"/>
          <c:showBubbleSize val="0"/>
        </c:dLbls>
        <c:gapWidth val="300"/>
        <c:axId val="1585707312"/>
        <c:axId val="1585704816"/>
      </c:barChart>
      <c:catAx>
        <c:axId val="1585707312"/>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cap="none" spc="0" normalizeH="0" baseline="0">
                <a:solidFill>
                  <a:schemeClr val="tx1">
                    <a:lumMod val="65000"/>
                    <a:lumOff val="35000"/>
                  </a:schemeClr>
                </a:solidFill>
                <a:latin typeface="+mn-lt"/>
                <a:ea typeface="+mn-ea"/>
                <a:cs typeface="+mn-cs"/>
              </a:defRPr>
            </a:pPr>
            <a:endParaRPr lang="zh-CN"/>
          </a:p>
        </c:txPr>
        <c:crossAx val="1585704816"/>
        <c:crosses val="autoZero"/>
        <c:auto val="1"/>
        <c:lblAlgn val="ctr"/>
        <c:lblOffset val="100"/>
        <c:noMultiLvlLbl val="0"/>
      </c:catAx>
      <c:valAx>
        <c:axId val="1585704816"/>
        <c:scaling>
          <c:orientation val="minMax"/>
        </c:scaling>
        <c:delete val="0"/>
        <c:axPos val="b"/>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1585707312"/>
        <c:crosses val="autoZero"/>
        <c:crossBetween val="between"/>
      </c:valAx>
      <c:spPr>
        <a:noFill/>
        <a:ln>
          <a:noFill/>
        </a:ln>
        <a:effectLst/>
      </c:spPr>
    </c:plotArea>
    <c:legend>
      <c:legendPos val="r"/>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00" b="1" i="0" u="none" strike="noStrike" kern="1200" baseline="0">
                <a:solidFill>
                  <a:schemeClr val="tx1"/>
                </a:solidFill>
                <a:latin typeface="+mn-lt"/>
                <a:ea typeface="+mn-ea"/>
                <a:cs typeface="+mn-cs"/>
              </a:defRPr>
            </a:pPr>
            <a:r>
              <a:rPr lang="zh-CN" altLang="en-US"/>
              <a:t>北京进口车月度销量趋势图</a:t>
            </a:r>
          </a:p>
        </c:rich>
      </c:tx>
      <c:overlay val="0"/>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mn-lt"/>
              <a:ea typeface="+mn-ea"/>
              <a:cs typeface="+mn-cs"/>
            </a:defRPr>
          </a:pPr>
          <a:endParaRPr lang="zh-CN"/>
        </a:p>
      </c:txPr>
    </c:title>
    <c:autoTitleDeleted val="0"/>
    <c:plotArea>
      <c:layout>
        <c:manualLayout>
          <c:layoutTarget val="inner"/>
          <c:xMode val="edge"/>
          <c:yMode val="edge"/>
          <c:x val="0.12229922018235576"/>
          <c:y val="0.18370493162038995"/>
          <c:w val="0.85602969867149137"/>
          <c:h val="0.60955445584781776"/>
        </c:manualLayout>
      </c:layout>
      <c:barChart>
        <c:barDir val="col"/>
        <c:grouping val="clustered"/>
        <c:varyColors val="0"/>
        <c:ser>
          <c:idx val="3"/>
          <c:order val="3"/>
          <c:tx>
            <c:strRef>
              <c:f>Sheet1!$A$5</c:f>
              <c:strCache>
                <c:ptCount val="1"/>
                <c:pt idx="0">
                  <c:v>2021年</c:v>
                </c:pt>
              </c:strCache>
            </c:strRef>
          </c:tx>
          <c:spPr>
            <a:solidFill>
              <a:schemeClr val="accent1">
                <a:lumMod val="60000"/>
              </a:schemeClr>
            </a:solidFill>
            <a:ln>
              <a:noFill/>
            </a:ln>
            <a:effectLst/>
          </c:spPr>
          <c:invertIfNegative val="0"/>
          <c:cat>
            <c:strRef>
              <c:f>Sheet1!$B$1:$M$1</c:f>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f>Sheet1!$B$5:$M$5</c:f>
              <c:numCache>
                <c:formatCode>General</c:formatCode>
                <c:ptCount val="12"/>
                <c:pt idx="0">
                  <c:v>5036</c:v>
                </c:pt>
                <c:pt idx="1">
                  <c:v>3138</c:v>
                </c:pt>
                <c:pt idx="2">
                  <c:v>5538</c:v>
                </c:pt>
                <c:pt idx="3">
                  <c:v>5246</c:v>
                </c:pt>
                <c:pt idx="4">
                  <c:v>4951</c:v>
                </c:pt>
                <c:pt idx="5">
                  <c:v>5853</c:v>
                </c:pt>
                <c:pt idx="6">
                  <c:v>5970</c:v>
                </c:pt>
                <c:pt idx="7">
                  <c:v>5211</c:v>
                </c:pt>
                <c:pt idx="8">
                  <c:v>4878</c:v>
                </c:pt>
                <c:pt idx="9">
                  <c:v>3761</c:v>
                </c:pt>
                <c:pt idx="10">
                  <c:v>3767</c:v>
                </c:pt>
                <c:pt idx="11">
                  <c:v>4911</c:v>
                </c:pt>
              </c:numCache>
            </c:numRef>
          </c:val>
          <c:extLst>
            <c:ext xmlns:c16="http://schemas.microsoft.com/office/drawing/2014/chart" uri="{C3380CC4-5D6E-409C-BE32-E72D297353CC}">
              <c16:uniqueId val="{00000001-0F75-4EE8-B86A-57CBA0B241A2}"/>
            </c:ext>
          </c:extLst>
        </c:ser>
        <c:ser>
          <c:idx val="4"/>
          <c:order val="4"/>
          <c:tx>
            <c:strRef>
              <c:f>Sheet1!$A$6</c:f>
              <c:strCache>
                <c:ptCount val="1"/>
                <c:pt idx="0">
                  <c:v>2022年</c:v>
                </c:pt>
              </c:strCache>
            </c:strRef>
          </c:tx>
          <c:spPr>
            <a:solidFill>
              <a:schemeClr val="accent3">
                <a:lumMod val="60000"/>
              </a:schemeClr>
            </a:solidFill>
            <a:ln>
              <a:noFill/>
            </a:ln>
            <a:effectLst/>
          </c:spPr>
          <c:invertIfNegative val="0"/>
          <c:cat>
            <c:strRef>
              <c:f>Sheet1!$B$1:$M$1</c:f>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f>Sheet1!$B$6:$M$6</c:f>
              <c:numCache>
                <c:formatCode>General</c:formatCode>
                <c:ptCount val="12"/>
                <c:pt idx="0">
                  <c:v>4414</c:v>
                </c:pt>
                <c:pt idx="1">
                  <c:v>2521</c:v>
                </c:pt>
                <c:pt idx="2">
                  <c:v>4045</c:v>
                </c:pt>
                <c:pt idx="3">
                  <c:v>3763</c:v>
                </c:pt>
                <c:pt idx="4">
                  <c:v>1652</c:v>
                </c:pt>
              </c:numCache>
            </c:numRef>
          </c:val>
          <c:extLst>
            <c:ext xmlns:c16="http://schemas.microsoft.com/office/drawing/2014/chart" uri="{C3380CC4-5D6E-409C-BE32-E72D297353CC}">
              <c16:uniqueId val="{00000001-D36A-42E6-B98F-9E116902DB41}"/>
            </c:ext>
          </c:extLst>
        </c:ser>
        <c:dLbls>
          <c:showLegendKey val="0"/>
          <c:showVal val="0"/>
          <c:showCatName val="0"/>
          <c:showSerName val="0"/>
          <c:showPercent val="0"/>
          <c:showBubbleSize val="0"/>
        </c:dLbls>
        <c:gapWidth val="150"/>
        <c:axId val="230097664"/>
        <c:axId val="230099200"/>
        <c:extLst>
          <c:ext xmlns:c15="http://schemas.microsoft.com/office/drawing/2012/chart" uri="{02D57815-91ED-43cb-92C2-25804820EDAC}">
            <c15:filteredBarSeries>
              <c15:ser>
                <c:idx val="0"/>
                <c:order val="0"/>
                <c:tx>
                  <c:strRef>
                    <c:extLst>
                      <c:ext uri="{02D57815-91ED-43cb-92C2-25804820EDAC}">
                        <c15:formulaRef>
                          <c15:sqref>Sheet1!$A$2</c15:sqref>
                        </c15:formulaRef>
                      </c:ext>
                    </c:extLst>
                    <c:strCache>
                      <c:ptCount val="1"/>
                      <c:pt idx="0">
                        <c:v>2018年</c:v>
                      </c:pt>
                    </c:strCache>
                  </c:strRef>
                </c:tx>
                <c:spPr>
                  <a:solidFill>
                    <a:schemeClr val="accent1"/>
                  </a:solidFill>
                  <a:ln>
                    <a:noFill/>
                  </a:ln>
                  <a:effectLst/>
                </c:spPr>
                <c:invertIfNegative val="0"/>
                <c:cat>
                  <c:strRef>
                    <c:extLst>
                      <c:ext uri="{02D57815-91ED-43cb-92C2-25804820EDAC}">
                        <c15:formulaRef>
                          <c15:sqref>Sheet1!$B$1:$M$1</c15:sqref>
                        </c15:formulaRef>
                      </c:ext>
                    </c:extLst>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extLst>
                      <c:ext uri="{02D57815-91ED-43cb-92C2-25804820EDAC}">
                        <c15:formulaRef>
                          <c15:sqref>Sheet1!$B$2:$M$2</c15:sqref>
                        </c15:formulaRef>
                      </c:ext>
                    </c:extLst>
                    <c:numCache>
                      <c:formatCode>General</c:formatCode>
                      <c:ptCount val="12"/>
                      <c:pt idx="0">
                        <c:v>8800</c:v>
                      </c:pt>
                      <c:pt idx="1">
                        <c:v>3600</c:v>
                      </c:pt>
                      <c:pt idx="2">
                        <c:v>6500</c:v>
                      </c:pt>
                      <c:pt idx="3">
                        <c:v>5500</c:v>
                      </c:pt>
                      <c:pt idx="4">
                        <c:v>5200</c:v>
                      </c:pt>
                      <c:pt idx="5">
                        <c:v>5700</c:v>
                      </c:pt>
                      <c:pt idx="6">
                        <c:v>5900</c:v>
                      </c:pt>
                      <c:pt idx="7">
                        <c:v>7000</c:v>
                      </c:pt>
                      <c:pt idx="8">
                        <c:v>6600</c:v>
                      </c:pt>
                      <c:pt idx="9">
                        <c:v>5300</c:v>
                      </c:pt>
                      <c:pt idx="10">
                        <c:v>6100</c:v>
                      </c:pt>
                      <c:pt idx="11">
                        <c:v>6900</c:v>
                      </c:pt>
                    </c:numCache>
                  </c:numRef>
                </c:val>
                <c:extLst>
                  <c:ext xmlns:c16="http://schemas.microsoft.com/office/drawing/2014/chart" uri="{C3380CC4-5D6E-409C-BE32-E72D297353CC}">
                    <c16:uniqueId val="{00000002-0F75-4EE8-B86A-57CBA0B241A2}"/>
                  </c:ext>
                </c:extLst>
              </c15:ser>
            </c15:filteredBarSeries>
            <c15:filteredBarSeries>
              <c15:ser>
                <c:idx val="1"/>
                <c:order val="1"/>
                <c:tx>
                  <c:strRef>
                    <c:extLst xmlns:c15="http://schemas.microsoft.com/office/drawing/2012/chart">
                      <c:ext xmlns:c15="http://schemas.microsoft.com/office/drawing/2012/chart" uri="{02D57815-91ED-43cb-92C2-25804820EDAC}">
                        <c15:formulaRef>
                          <c15:sqref>Sheet1!$A$3</c15:sqref>
                        </c15:formulaRef>
                      </c:ext>
                    </c:extLst>
                    <c:strCache>
                      <c:ptCount val="1"/>
                      <c:pt idx="0">
                        <c:v>2019年</c:v>
                      </c:pt>
                    </c:strCache>
                  </c:strRef>
                </c:tx>
                <c:spPr>
                  <a:solidFill>
                    <a:schemeClr val="accent3"/>
                  </a:solidFill>
                  <a:ln>
                    <a:noFill/>
                  </a:ln>
                  <a:effectLst/>
                </c:spPr>
                <c:invertIfNegative val="0"/>
                <c:cat>
                  <c:strRef>
                    <c:extLst xmlns:c15="http://schemas.microsoft.com/office/drawing/2012/chart">
                      <c:ext xmlns:c15="http://schemas.microsoft.com/office/drawing/2012/chart" uri="{02D57815-91ED-43cb-92C2-25804820EDAC}">
                        <c15:formulaRef>
                          <c15:sqref>Sheet1!$B$1:$M$1</c15:sqref>
                        </c15:formulaRef>
                      </c:ext>
                    </c:extLst>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extLst xmlns:c15="http://schemas.microsoft.com/office/drawing/2012/chart">
                      <c:ext xmlns:c15="http://schemas.microsoft.com/office/drawing/2012/chart" uri="{02D57815-91ED-43cb-92C2-25804820EDAC}">
                        <c15:formulaRef>
                          <c15:sqref>Sheet1!$B$3:$M$3</c15:sqref>
                        </c15:formulaRef>
                      </c:ext>
                    </c:extLst>
                    <c:numCache>
                      <c:formatCode>General</c:formatCode>
                      <c:ptCount val="12"/>
                      <c:pt idx="0">
                        <c:v>6529</c:v>
                      </c:pt>
                      <c:pt idx="1">
                        <c:v>2545</c:v>
                      </c:pt>
                      <c:pt idx="2">
                        <c:v>7263</c:v>
                      </c:pt>
                      <c:pt idx="3">
                        <c:v>5985</c:v>
                      </c:pt>
                      <c:pt idx="4">
                        <c:v>6271</c:v>
                      </c:pt>
                      <c:pt idx="5">
                        <c:v>7956</c:v>
                      </c:pt>
                      <c:pt idx="6">
                        <c:v>6311</c:v>
                      </c:pt>
                      <c:pt idx="7">
                        <c:v>6531</c:v>
                      </c:pt>
                      <c:pt idx="8">
                        <c:v>7745</c:v>
                      </c:pt>
                      <c:pt idx="9">
                        <c:v>5146</c:v>
                      </c:pt>
                      <c:pt idx="10">
                        <c:v>7351</c:v>
                      </c:pt>
                      <c:pt idx="11">
                        <c:v>9133</c:v>
                      </c:pt>
                    </c:numCache>
                  </c:numRef>
                </c:val>
                <c:extLst xmlns:c15="http://schemas.microsoft.com/office/drawing/2012/chart">
                  <c:ext xmlns:c16="http://schemas.microsoft.com/office/drawing/2014/chart" uri="{C3380CC4-5D6E-409C-BE32-E72D297353CC}">
                    <c16:uniqueId val="{00000003-0F75-4EE8-B86A-57CBA0B241A2}"/>
                  </c:ext>
                </c:extLst>
              </c15:ser>
            </c15:filteredBarSeries>
            <c15:filteredBarSeries>
              <c15:ser>
                <c:idx val="2"/>
                <c:order val="2"/>
                <c:tx>
                  <c:strRef>
                    <c:extLst xmlns:c15="http://schemas.microsoft.com/office/drawing/2012/chart">
                      <c:ext xmlns:c15="http://schemas.microsoft.com/office/drawing/2012/chart" uri="{02D57815-91ED-43cb-92C2-25804820EDAC}">
                        <c15:formulaRef>
                          <c15:sqref>Sheet1!$A$4</c15:sqref>
                        </c15:formulaRef>
                      </c:ext>
                    </c:extLst>
                    <c:strCache>
                      <c:ptCount val="1"/>
                      <c:pt idx="0">
                        <c:v>2020年</c:v>
                      </c:pt>
                    </c:strCache>
                  </c:strRef>
                </c:tx>
                <c:spPr>
                  <a:solidFill>
                    <a:schemeClr val="accent5"/>
                  </a:solidFill>
                  <a:ln>
                    <a:noFill/>
                  </a:ln>
                  <a:effectLst/>
                </c:spPr>
                <c:invertIfNegative val="0"/>
                <c:cat>
                  <c:strRef>
                    <c:extLst xmlns:c15="http://schemas.microsoft.com/office/drawing/2012/chart">
                      <c:ext xmlns:c15="http://schemas.microsoft.com/office/drawing/2012/chart" uri="{02D57815-91ED-43cb-92C2-25804820EDAC}">
                        <c15:formulaRef>
                          <c15:sqref>Sheet1!$B$1:$M$1</c15:sqref>
                        </c15:formulaRef>
                      </c:ext>
                    </c:extLst>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extLst xmlns:c15="http://schemas.microsoft.com/office/drawing/2012/chart">
                      <c:ext xmlns:c15="http://schemas.microsoft.com/office/drawing/2012/chart" uri="{02D57815-91ED-43cb-92C2-25804820EDAC}">
                        <c15:formulaRef>
                          <c15:sqref>Sheet1!$B$4:$M$4</c15:sqref>
                        </c15:formulaRef>
                      </c:ext>
                    </c:extLst>
                    <c:numCache>
                      <c:formatCode>General</c:formatCode>
                      <c:ptCount val="12"/>
                      <c:pt idx="0">
                        <c:v>5291</c:v>
                      </c:pt>
                      <c:pt idx="1">
                        <c:v>534</c:v>
                      </c:pt>
                      <c:pt idx="2">
                        <c:v>2646</c:v>
                      </c:pt>
                      <c:pt idx="3">
                        <c:v>4920</c:v>
                      </c:pt>
                      <c:pt idx="4">
                        <c:v>5225</c:v>
                      </c:pt>
                      <c:pt idx="5">
                        <c:v>4877</c:v>
                      </c:pt>
                      <c:pt idx="6">
                        <c:v>4523</c:v>
                      </c:pt>
                      <c:pt idx="7">
                        <c:v>4853</c:v>
                      </c:pt>
                      <c:pt idx="8">
                        <c:v>6362</c:v>
                      </c:pt>
                      <c:pt idx="9">
                        <c:v>5099</c:v>
                      </c:pt>
                      <c:pt idx="10">
                        <c:v>5935</c:v>
                      </c:pt>
                      <c:pt idx="11">
                        <c:v>7747</c:v>
                      </c:pt>
                    </c:numCache>
                  </c:numRef>
                </c:val>
                <c:extLst xmlns:c15="http://schemas.microsoft.com/office/drawing/2012/chart">
                  <c:ext xmlns:c16="http://schemas.microsoft.com/office/drawing/2014/chart" uri="{C3380CC4-5D6E-409C-BE32-E72D297353CC}">
                    <c16:uniqueId val="{00000000-0F75-4EE8-B86A-57CBA0B241A2}"/>
                  </c:ext>
                </c:extLst>
              </c15:ser>
            </c15:filteredBarSeries>
          </c:ext>
        </c:extLst>
      </c:barChart>
      <c:catAx>
        <c:axId val="230097664"/>
        <c:scaling>
          <c:orientation val="minMax"/>
        </c:scaling>
        <c:delete val="0"/>
        <c:axPos val="b"/>
        <c:numFmt formatCode="General" sourceLinked="0"/>
        <c:majorTickMark val="out"/>
        <c:minorTickMark val="none"/>
        <c:tickLblPos val="nextTo"/>
        <c:spPr>
          <a:noFill/>
          <a:ln w="6350" cap="flat" cmpd="sng" algn="ctr">
            <a:solidFill>
              <a:schemeClr val="tx1">
                <a:tint val="75000"/>
              </a:schemeClr>
            </a:solidFill>
            <a:prstDash val="solid"/>
            <a:round/>
          </a:ln>
          <a:effectLst/>
        </c:spPr>
        <c:txPr>
          <a:bodyPr rot="-60000000" spcFirstLastPara="1" vertOverflow="ellipsis" vert="horz" wrap="square" anchor="ctr" anchorCtr="1"/>
          <a:lstStyle/>
          <a:p>
            <a:pPr>
              <a:defRPr sz="1000" b="0" i="0" u="none" strike="noStrike" kern="1200" baseline="0">
                <a:solidFill>
                  <a:schemeClr val="tx1"/>
                </a:solidFill>
                <a:latin typeface="+mn-lt"/>
                <a:ea typeface="+mn-ea"/>
                <a:cs typeface="+mn-cs"/>
              </a:defRPr>
            </a:pPr>
            <a:endParaRPr lang="zh-CN"/>
          </a:p>
        </c:txPr>
        <c:crossAx val="230099200"/>
        <c:crosses val="autoZero"/>
        <c:auto val="1"/>
        <c:lblAlgn val="ctr"/>
        <c:lblOffset val="100"/>
        <c:noMultiLvlLbl val="0"/>
      </c:catAx>
      <c:valAx>
        <c:axId val="230099200"/>
        <c:scaling>
          <c:orientation val="minMax"/>
        </c:scaling>
        <c:delete val="0"/>
        <c:axPos val="l"/>
        <c:majorGridlines>
          <c:spPr>
            <a:ln w="6350" cap="flat" cmpd="sng" algn="ctr">
              <a:solidFill>
                <a:schemeClr val="tx1">
                  <a:tint val="75000"/>
                </a:schemeClr>
              </a:solidFill>
              <a:prstDash val="solid"/>
              <a:round/>
            </a:ln>
            <a:effectLst/>
          </c:spPr>
        </c:majorGridlines>
        <c:numFmt formatCode="General" sourceLinked="1"/>
        <c:majorTickMark val="none"/>
        <c:minorTickMark val="none"/>
        <c:tickLblPos val="nextTo"/>
        <c:spPr>
          <a:noFill/>
          <a:ln w="9525" cap="flat" cmpd="sng" algn="ctr">
            <a:noFill/>
            <a:prstDash val="solid"/>
            <a:round/>
          </a:ln>
          <a:effectLst/>
        </c:spPr>
        <c:txPr>
          <a:bodyPr rot="-60000000" spcFirstLastPara="1" vertOverflow="ellipsis" vert="horz" wrap="square" anchor="ctr" anchorCtr="1"/>
          <a:lstStyle/>
          <a:p>
            <a:pPr>
              <a:defRPr sz="1000" b="0" i="0" u="none" strike="noStrike" kern="1200" baseline="0">
                <a:solidFill>
                  <a:schemeClr val="tx1"/>
                </a:solidFill>
                <a:latin typeface="+mn-lt"/>
                <a:ea typeface="+mn-ea"/>
                <a:cs typeface="+mn-cs"/>
              </a:defRPr>
            </a:pPr>
            <a:endParaRPr lang="zh-CN"/>
          </a:p>
        </c:txPr>
        <c:crossAx val="230097664"/>
        <c:crosses val="autoZero"/>
        <c:crossBetween val="between"/>
      </c:valAx>
      <c:spPr>
        <a:noFill/>
        <a:ln>
          <a:noFill/>
        </a:ln>
        <a:effectLst/>
      </c:spPr>
    </c:plotArea>
    <c:legend>
      <c:legendPos val="b"/>
      <c:layout>
        <c:manualLayout>
          <c:xMode val="edge"/>
          <c:yMode val="edge"/>
          <c:x val="0.34315919997118105"/>
          <c:y val="0.13691263824220115"/>
          <c:w val="0.20967043906520555"/>
          <c:h val="4.8751738719764882E-2"/>
        </c:manualLayout>
      </c:layout>
      <c:overlay val="0"/>
      <c:spPr>
        <a:noFill/>
        <a:ln>
          <a:noFill/>
        </a:ln>
        <a:effectLst/>
      </c:spPr>
      <c:txPr>
        <a:bodyPr rot="0" spcFirstLastPara="1" vertOverflow="ellipsis" vert="horz" wrap="square" anchor="ctr" anchorCtr="1"/>
        <a:lstStyle/>
        <a:p>
          <a:pPr>
            <a:defRPr sz="1000" b="0" i="0" u="none" strike="noStrike" kern="1200" baseline="0">
              <a:solidFill>
                <a:schemeClr val="tx1"/>
              </a:solidFill>
              <a:latin typeface="+mn-lt"/>
              <a:ea typeface="+mn-ea"/>
              <a:cs typeface="+mn-cs"/>
            </a:defRPr>
          </a:pPr>
          <a:endParaRPr lang="zh-CN"/>
        </a:p>
      </c:txPr>
    </c:legend>
    <c:plotVisOnly val="1"/>
    <c:dispBlanksAs val="gap"/>
    <c:showDLblsOverMax val="0"/>
  </c:chart>
  <c:spPr>
    <a:noFill/>
    <a:ln w="6350" cap="flat" cmpd="sng" algn="ctr">
      <a:noFill/>
      <a:prstDash val="solid"/>
      <a:miter lim="800000"/>
    </a:ln>
    <a:effectLst/>
  </c:spPr>
  <c:txPr>
    <a:bodyPr/>
    <a:lstStyle/>
    <a:p>
      <a:pPr>
        <a:defRPr/>
      </a:pPr>
      <a:endParaRPr lang="zh-CN"/>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r>
              <a:rPr lang="zh-CN" altLang="en-US" sz="2000" b="1" dirty="0"/>
              <a:t>销售进口车北京市场占有率</a:t>
            </a:r>
            <a:endParaRPr lang="en-US" altLang="zh-CN" sz="2000" b="1" dirty="0"/>
          </a:p>
        </c:rich>
      </c:tx>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zh-CN"/>
        </a:p>
      </c:txPr>
    </c:title>
    <c:autoTitleDeleted val="0"/>
    <c:plotArea>
      <c:layout/>
      <c:lineChart>
        <c:grouping val="standard"/>
        <c:varyColors val="0"/>
        <c:ser>
          <c:idx val="0"/>
          <c:order val="0"/>
          <c:tx>
            <c:strRef>
              <c:f>Sheet1!$B$1</c:f>
              <c:strCache>
                <c:ptCount val="1"/>
                <c:pt idx="0">
                  <c:v>系列 1</c:v>
                </c:pt>
              </c:strCache>
            </c:strRef>
          </c:tx>
          <c:spPr>
            <a:ln w="28575" cap="rnd">
              <a:solidFill>
                <a:schemeClr val="accent1"/>
              </a:solidFill>
              <a:round/>
            </a:ln>
            <a:effectLst/>
          </c:spPr>
          <c:marker>
            <c:symbol val="none"/>
          </c:marker>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zh-CN"/>
              </a:p>
            </c:txPr>
            <c:dLblPos val="b"/>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Sheet1!$A$2:$A$18</c:f>
              <c:strCache>
                <c:ptCount val="17"/>
                <c:pt idx="0">
                  <c:v>2021年1月</c:v>
                </c:pt>
                <c:pt idx="1">
                  <c:v>2021年2月</c:v>
                </c:pt>
                <c:pt idx="2">
                  <c:v>3月</c:v>
                </c:pt>
                <c:pt idx="3">
                  <c:v>4月</c:v>
                </c:pt>
                <c:pt idx="4">
                  <c:v>5月</c:v>
                </c:pt>
                <c:pt idx="5">
                  <c:v>6月</c:v>
                </c:pt>
                <c:pt idx="6">
                  <c:v>7月</c:v>
                </c:pt>
                <c:pt idx="7">
                  <c:v>8月</c:v>
                </c:pt>
                <c:pt idx="8">
                  <c:v>9月</c:v>
                </c:pt>
                <c:pt idx="9">
                  <c:v>10月</c:v>
                </c:pt>
                <c:pt idx="10">
                  <c:v>11月</c:v>
                </c:pt>
                <c:pt idx="11">
                  <c:v>12月</c:v>
                </c:pt>
                <c:pt idx="12">
                  <c:v>2022年1月</c:v>
                </c:pt>
                <c:pt idx="13">
                  <c:v>2月</c:v>
                </c:pt>
                <c:pt idx="14">
                  <c:v>3月</c:v>
                </c:pt>
                <c:pt idx="15">
                  <c:v>4月</c:v>
                </c:pt>
                <c:pt idx="16">
                  <c:v>5月</c:v>
                </c:pt>
              </c:strCache>
            </c:strRef>
          </c:cat>
          <c:val>
            <c:numRef>
              <c:f>Sheet1!$B$2:$B$18</c:f>
              <c:numCache>
                <c:formatCode>0.00%</c:formatCode>
                <c:ptCount val="17"/>
                <c:pt idx="0">
                  <c:v>9.35E-2</c:v>
                </c:pt>
                <c:pt idx="1">
                  <c:v>0.10730000000000001</c:v>
                </c:pt>
                <c:pt idx="2">
                  <c:v>8.9499999999999996E-2</c:v>
                </c:pt>
                <c:pt idx="3">
                  <c:v>8.9800000000000005E-2</c:v>
                </c:pt>
                <c:pt idx="4">
                  <c:v>9.2299999999999993E-2</c:v>
                </c:pt>
                <c:pt idx="5">
                  <c:v>9.2299999999999993E-2</c:v>
                </c:pt>
                <c:pt idx="6">
                  <c:v>9.6600000000000005E-2</c:v>
                </c:pt>
                <c:pt idx="7">
                  <c:v>8.9700000000000002E-2</c:v>
                </c:pt>
                <c:pt idx="8">
                  <c:v>8.5800000000000001E-2</c:v>
                </c:pt>
                <c:pt idx="9">
                  <c:v>7.8E-2</c:v>
                </c:pt>
                <c:pt idx="10">
                  <c:v>7.6600000000000001E-2</c:v>
                </c:pt>
                <c:pt idx="11">
                  <c:v>7.3800000000000004E-2</c:v>
                </c:pt>
                <c:pt idx="12">
                  <c:v>8.48E-2</c:v>
                </c:pt>
                <c:pt idx="13">
                  <c:v>8.2400000000000001E-2</c:v>
                </c:pt>
                <c:pt idx="14">
                  <c:v>7.8899999999999998E-2</c:v>
                </c:pt>
                <c:pt idx="15">
                  <c:v>9.2399999999999996E-2</c:v>
                </c:pt>
                <c:pt idx="16">
                  <c:v>6.4500000000000002E-2</c:v>
                </c:pt>
              </c:numCache>
            </c:numRef>
          </c:val>
          <c:smooth val="0"/>
          <c:extLst>
            <c:ext xmlns:c16="http://schemas.microsoft.com/office/drawing/2014/chart" uri="{C3380CC4-5D6E-409C-BE32-E72D297353CC}">
              <c16:uniqueId val="{00000000-A927-4DEE-BA2C-CF5B339E8157}"/>
            </c:ext>
          </c:extLst>
        </c:ser>
        <c:dLbls>
          <c:showLegendKey val="0"/>
          <c:showVal val="0"/>
          <c:showCatName val="0"/>
          <c:showSerName val="0"/>
          <c:showPercent val="0"/>
          <c:showBubbleSize val="0"/>
        </c:dLbls>
        <c:dropLines>
          <c:spPr>
            <a:ln w="9525" cap="flat" cmpd="sng" algn="ctr">
              <a:solidFill>
                <a:schemeClr val="tx1">
                  <a:lumMod val="35000"/>
                  <a:lumOff val="65000"/>
                </a:schemeClr>
              </a:solidFill>
              <a:round/>
            </a:ln>
            <a:effectLst/>
          </c:spPr>
        </c:dropLines>
        <c:smooth val="0"/>
        <c:axId val="1403879455"/>
        <c:axId val="1403877791"/>
      </c:lineChart>
      <c:catAx>
        <c:axId val="1403879455"/>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1403877791"/>
        <c:crosses val="autoZero"/>
        <c:auto val="1"/>
        <c:lblAlgn val="ctr"/>
        <c:lblOffset val="100"/>
        <c:noMultiLvlLbl val="0"/>
      </c:catAx>
      <c:valAx>
        <c:axId val="1403877791"/>
        <c:scaling>
          <c:orientation val="minMax"/>
        </c:scaling>
        <c:delete val="0"/>
        <c:axPos val="l"/>
        <c:majorGridlines>
          <c:spPr>
            <a:ln w="9525" cap="flat" cmpd="sng" algn="ctr">
              <a:solidFill>
                <a:schemeClr val="tx1">
                  <a:lumMod val="15000"/>
                  <a:lumOff val="85000"/>
                </a:schemeClr>
              </a:solidFill>
              <a:round/>
            </a:ln>
            <a:effectLst/>
          </c:spPr>
        </c:majorGridlines>
        <c:numFmt formatCode="0.00%"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1403879455"/>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400" b="1" i="0" u="none" strike="noStrike" kern="1200" spc="0" baseline="0">
                <a:solidFill>
                  <a:schemeClr val="tx1">
                    <a:lumMod val="65000"/>
                    <a:lumOff val="35000"/>
                  </a:schemeClr>
                </a:solidFill>
                <a:latin typeface="+mn-lt"/>
                <a:ea typeface="+mn-ea"/>
                <a:cs typeface="+mn-cs"/>
              </a:defRPr>
            </a:pPr>
            <a:r>
              <a:rPr lang="en-US" sz="2400" b="1" dirty="0"/>
              <a:t>2022</a:t>
            </a:r>
            <a:r>
              <a:rPr lang="zh-CN" sz="2400" b="1" dirty="0"/>
              <a:t>年</a:t>
            </a:r>
            <a:r>
              <a:rPr lang="en-US" altLang="zh-CN" sz="2400" b="1" dirty="0"/>
              <a:t>5</a:t>
            </a:r>
            <a:r>
              <a:rPr lang="zh-CN" altLang="en-US" sz="2400" b="1" dirty="0"/>
              <a:t>月份</a:t>
            </a:r>
            <a:r>
              <a:rPr lang="zh-CN" sz="2400" b="1" dirty="0"/>
              <a:t>北京进口车销量排行</a:t>
            </a:r>
          </a:p>
        </c:rich>
      </c:tx>
      <c:layout>
        <c:manualLayout>
          <c:xMode val="edge"/>
          <c:yMode val="edge"/>
          <c:x val="0.27014837598425195"/>
          <c:y val="4.2187497404804541E-2"/>
        </c:manualLayout>
      </c:layout>
      <c:overlay val="0"/>
      <c:spPr>
        <a:noFill/>
        <a:ln>
          <a:noFill/>
        </a:ln>
        <a:effectLst/>
      </c:spPr>
      <c:txPr>
        <a:bodyPr rot="0" spcFirstLastPara="1" vertOverflow="ellipsis" vert="horz" wrap="square" anchor="ctr" anchorCtr="1"/>
        <a:lstStyle/>
        <a:p>
          <a:pPr>
            <a:defRPr sz="2400" b="1" i="0" u="none" strike="noStrike" kern="1200" spc="0" baseline="0">
              <a:solidFill>
                <a:schemeClr val="tx1">
                  <a:lumMod val="65000"/>
                  <a:lumOff val="35000"/>
                </a:schemeClr>
              </a:solidFill>
              <a:latin typeface="+mn-lt"/>
              <a:ea typeface="+mn-ea"/>
              <a:cs typeface="+mn-cs"/>
            </a:defRPr>
          </a:pPr>
          <a:endParaRPr lang="zh-CN"/>
        </a:p>
      </c:txPr>
    </c:title>
    <c:autoTitleDeleted val="0"/>
    <c:plotArea>
      <c:layout/>
      <c:barChart>
        <c:barDir val="bar"/>
        <c:grouping val="clustered"/>
        <c:varyColors val="0"/>
        <c:ser>
          <c:idx val="0"/>
          <c:order val="0"/>
          <c:tx>
            <c:strRef>
              <c:f>Sheet1!$B$1</c:f>
              <c:strCache>
                <c:ptCount val="1"/>
                <c:pt idx="0">
                  <c:v>销量</c:v>
                </c:pt>
              </c:strCache>
            </c:strRef>
          </c:tx>
          <c:spPr>
            <a:solidFill>
              <a:schemeClr val="accent1"/>
            </a:solidFill>
            <a:ln>
              <a:noFill/>
            </a:ln>
            <a:effectLst/>
          </c:spPr>
          <c:invertIfNegative val="0"/>
          <c:cat>
            <c:strRef>
              <c:f>Sheet1!$A$2:$A$11</c:f>
              <c:strCache>
                <c:ptCount val="10"/>
                <c:pt idx="0">
                  <c:v>沃尔沃</c:v>
                </c:pt>
                <c:pt idx="1">
                  <c:v>吉普</c:v>
                </c:pt>
                <c:pt idx="2">
                  <c:v>迷你</c:v>
                </c:pt>
                <c:pt idx="3">
                  <c:v>丰田</c:v>
                </c:pt>
                <c:pt idx="4">
                  <c:v>路虎</c:v>
                </c:pt>
                <c:pt idx="5">
                  <c:v>奥迪</c:v>
                </c:pt>
                <c:pt idx="6">
                  <c:v>保时捷</c:v>
                </c:pt>
                <c:pt idx="7">
                  <c:v>雷克萨斯</c:v>
                </c:pt>
                <c:pt idx="8">
                  <c:v>宝马</c:v>
                </c:pt>
                <c:pt idx="9">
                  <c:v>奔驰</c:v>
                </c:pt>
              </c:strCache>
            </c:strRef>
          </c:cat>
          <c:val>
            <c:numRef>
              <c:f>Sheet1!$B$2:$B$11</c:f>
              <c:numCache>
                <c:formatCode>General</c:formatCode>
                <c:ptCount val="10"/>
                <c:pt idx="0">
                  <c:v>33</c:v>
                </c:pt>
                <c:pt idx="1">
                  <c:v>46</c:v>
                </c:pt>
                <c:pt idx="2">
                  <c:v>54</c:v>
                </c:pt>
                <c:pt idx="3">
                  <c:v>74</c:v>
                </c:pt>
                <c:pt idx="4">
                  <c:v>82</c:v>
                </c:pt>
                <c:pt idx="5">
                  <c:v>163</c:v>
                </c:pt>
                <c:pt idx="6">
                  <c:v>212</c:v>
                </c:pt>
                <c:pt idx="7">
                  <c:v>224</c:v>
                </c:pt>
                <c:pt idx="8">
                  <c:v>268</c:v>
                </c:pt>
                <c:pt idx="9">
                  <c:v>381</c:v>
                </c:pt>
              </c:numCache>
            </c:numRef>
          </c:val>
          <c:extLst>
            <c:ext xmlns:c16="http://schemas.microsoft.com/office/drawing/2014/chart" uri="{C3380CC4-5D6E-409C-BE32-E72D297353CC}">
              <c16:uniqueId val="{00000000-AB7D-4E07-8C0E-575FFF5C28E9}"/>
            </c:ext>
          </c:extLst>
        </c:ser>
        <c:dLbls>
          <c:showLegendKey val="0"/>
          <c:showVal val="0"/>
          <c:showCatName val="0"/>
          <c:showSerName val="0"/>
          <c:showPercent val="0"/>
          <c:showBubbleSize val="0"/>
        </c:dLbls>
        <c:gapWidth val="182"/>
        <c:axId val="1396587791"/>
        <c:axId val="1396576975"/>
      </c:barChart>
      <c:catAx>
        <c:axId val="1396587791"/>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1396576975"/>
        <c:crosses val="autoZero"/>
        <c:auto val="1"/>
        <c:lblAlgn val="ctr"/>
        <c:lblOffset val="100"/>
        <c:noMultiLvlLbl val="0"/>
      </c:catAx>
      <c:valAx>
        <c:axId val="1396576975"/>
        <c:scaling>
          <c:orientation val="minMax"/>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1396587791"/>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00" b="1" i="0" u="none" strike="noStrike" kern="1200" baseline="0">
                <a:solidFill>
                  <a:schemeClr val="tx1"/>
                </a:solidFill>
                <a:latin typeface="+mn-lt"/>
                <a:ea typeface="+mn-ea"/>
                <a:cs typeface="+mn-cs"/>
              </a:defRPr>
            </a:pPr>
            <a:r>
              <a:rPr lang="zh-CN" altLang="en-US"/>
              <a:t>北京新能源汽车月度销售趋势图</a:t>
            </a:r>
          </a:p>
        </c:rich>
      </c:tx>
      <c:overlay val="0"/>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mn-lt"/>
              <a:ea typeface="+mn-ea"/>
              <a:cs typeface="+mn-cs"/>
            </a:defRPr>
          </a:pPr>
          <a:endParaRPr lang="zh-CN"/>
        </a:p>
      </c:txPr>
    </c:title>
    <c:autoTitleDeleted val="0"/>
    <c:plotArea>
      <c:layout/>
      <c:barChart>
        <c:barDir val="col"/>
        <c:grouping val="clustered"/>
        <c:varyColors val="0"/>
        <c:ser>
          <c:idx val="3"/>
          <c:order val="3"/>
          <c:tx>
            <c:strRef>
              <c:f>Sheet1!$A$5</c:f>
              <c:strCache>
                <c:ptCount val="1"/>
                <c:pt idx="0">
                  <c:v>2021年</c:v>
                </c:pt>
              </c:strCache>
            </c:strRef>
          </c:tx>
          <c:spPr>
            <a:solidFill>
              <a:schemeClr val="accent1">
                <a:lumMod val="60000"/>
              </a:schemeClr>
            </a:solidFill>
            <a:ln>
              <a:noFill/>
            </a:ln>
            <a:effectLst/>
          </c:spPr>
          <c:invertIfNegative val="0"/>
          <c:cat>
            <c:strRef>
              <c:f>Sheet1!$B$1:$M$1</c:f>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f>Sheet1!$B$5:$M$5</c:f>
              <c:numCache>
                <c:formatCode>General</c:formatCode>
                <c:ptCount val="12"/>
                <c:pt idx="0">
                  <c:v>11928</c:v>
                </c:pt>
                <c:pt idx="1">
                  <c:v>5696</c:v>
                </c:pt>
                <c:pt idx="2">
                  <c:v>9127</c:v>
                </c:pt>
                <c:pt idx="3">
                  <c:v>9790</c:v>
                </c:pt>
                <c:pt idx="4">
                  <c:v>11159</c:v>
                </c:pt>
                <c:pt idx="5">
                  <c:v>18196</c:v>
                </c:pt>
                <c:pt idx="6">
                  <c:v>17423</c:v>
                </c:pt>
                <c:pt idx="7">
                  <c:v>17547</c:v>
                </c:pt>
                <c:pt idx="8">
                  <c:v>19001</c:v>
                </c:pt>
                <c:pt idx="9">
                  <c:v>13534</c:v>
                </c:pt>
                <c:pt idx="10">
                  <c:v>14557</c:v>
                </c:pt>
                <c:pt idx="11">
                  <c:v>18680</c:v>
                </c:pt>
              </c:numCache>
            </c:numRef>
          </c:val>
          <c:extLst>
            <c:ext xmlns:c16="http://schemas.microsoft.com/office/drawing/2014/chart" uri="{C3380CC4-5D6E-409C-BE32-E72D297353CC}">
              <c16:uniqueId val="{00000001-555C-46A1-B010-BB0771E2986D}"/>
            </c:ext>
          </c:extLst>
        </c:ser>
        <c:ser>
          <c:idx val="4"/>
          <c:order val="4"/>
          <c:tx>
            <c:strRef>
              <c:f>Sheet1!$A$6</c:f>
              <c:strCache>
                <c:ptCount val="1"/>
                <c:pt idx="0">
                  <c:v>2022年</c:v>
                </c:pt>
              </c:strCache>
            </c:strRef>
          </c:tx>
          <c:spPr>
            <a:solidFill>
              <a:schemeClr val="accent3">
                <a:lumMod val="60000"/>
              </a:schemeClr>
            </a:solidFill>
            <a:ln>
              <a:noFill/>
            </a:ln>
            <a:effectLst/>
          </c:spPr>
          <c:invertIfNegative val="0"/>
          <c:cat>
            <c:strRef>
              <c:f>Sheet1!$B$1:$M$1</c:f>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f>Sheet1!$B$6:$M$6</c:f>
              <c:numCache>
                <c:formatCode>General</c:formatCode>
                <c:ptCount val="12"/>
                <c:pt idx="0">
                  <c:v>10990</c:v>
                </c:pt>
                <c:pt idx="1">
                  <c:v>7732</c:v>
                </c:pt>
                <c:pt idx="2">
                  <c:v>16926</c:v>
                </c:pt>
                <c:pt idx="3">
                  <c:v>13339</c:v>
                </c:pt>
                <c:pt idx="4">
                  <c:v>10778</c:v>
                </c:pt>
              </c:numCache>
            </c:numRef>
          </c:val>
          <c:extLst>
            <c:ext xmlns:c16="http://schemas.microsoft.com/office/drawing/2014/chart" uri="{C3380CC4-5D6E-409C-BE32-E72D297353CC}">
              <c16:uniqueId val="{00000001-CB05-45B8-8FB6-6E147F0B573B}"/>
            </c:ext>
          </c:extLst>
        </c:ser>
        <c:dLbls>
          <c:showLegendKey val="0"/>
          <c:showVal val="0"/>
          <c:showCatName val="0"/>
          <c:showSerName val="0"/>
          <c:showPercent val="0"/>
          <c:showBubbleSize val="0"/>
        </c:dLbls>
        <c:gapWidth val="150"/>
        <c:axId val="230515456"/>
        <c:axId val="230516992"/>
        <c:extLst>
          <c:ext xmlns:c15="http://schemas.microsoft.com/office/drawing/2012/chart" uri="{02D57815-91ED-43cb-92C2-25804820EDAC}">
            <c15:filteredBarSeries>
              <c15:ser>
                <c:idx val="0"/>
                <c:order val="0"/>
                <c:tx>
                  <c:strRef>
                    <c:extLst>
                      <c:ext uri="{02D57815-91ED-43cb-92C2-25804820EDAC}">
                        <c15:formulaRef>
                          <c15:sqref>Sheet1!$A$2</c15:sqref>
                        </c15:formulaRef>
                      </c:ext>
                    </c:extLst>
                    <c:strCache>
                      <c:ptCount val="1"/>
                      <c:pt idx="0">
                        <c:v>2018年</c:v>
                      </c:pt>
                    </c:strCache>
                  </c:strRef>
                </c:tx>
                <c:spPr>
                  <a:solidFill>
                    <a:schemeClr val="accent1"/>
                  </a:solidFill>
                  <a:ln>
                    <a:noFill/>
                  </a:ln>
                  <a:effectLst/>
                </c:spPr>
                <c:invertIfNegative val="0"/>
                <c:cat>
                  <c:strRef>
                    <c:extLst>
                      <c:ext uri="{02D57815-91ED-43cb-92C2-25804820EDAC}">
                        <c15:formulaRef>
                          <c15:sqref>Sheet1!$B$1:$M$1</c15:sqref>
                        </c15:formulaRef>
                      </c:ext>
                    </c:extLst>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extLst>
                      <c:ext uri="{02D57815-91ED-43cb-92C2-25804820EDAC}">
                        <c15:formulaRef>
                          <c15:sqref>Sheet1!$B$2:$M$2</c15:sqref>
                        </c15:formulaRef>
                      </c:ext>
                    </c:extLst>
                    <c:numCache>
                      <c:formatCode>General</c:formatCode>
                      <c:ptCount val="12"/>
                      <c:pt idx="0">
                        <c:v>1551</c:v>
                      </c:pt>
                      <c:pt idx="1">
                        <c:v>898</c:v>
                      </c:pt>
                      <c:pt idx="2">
                        <c:v>3784</c:v>
                      </c:pt>
                      <c:pt idx="3">
                        <c:v>4017</c:v>
                      </c:pt>
                      <c:pt idx="4">
                        <c:v>4868</c:v>
                      </c:pt>
                      <c:pt idx="5">
                        <c:v>6529</c:v>
                      </c:pt>
                      <c:pt idx="6">
                        <c:v>5495</c:v>
                      </c:pt>
                      <c:pt idx="7">
                        <c:v>6218</c:v>
                      </c:pt>
                      <c:pt idx="8">
                        <c:v>6941</c:v>
                      </c:pt>
                      <c:pt idx="9">
                        <c:v>8083</c:v>
                      </c:pt>
                      <c:pt idx="10">
                        <c:v>10705</c:v>
                      </c:pt>
                      <c:pt idx="11">
                        <c:v>29821</c:v>
                      </c:pt>
                    </c:numCache>
                  </c:numRef>
                </c:val>
                <c:extLst>
                  <c:ext xmlns:c16="http://schemas.microsoft.com/office/drawing/2014/chart" uri="{C3380CC4-5D6E-409C-BE32-E72D297353CC}">
                    <c16:uniqueId val="{00000002-555C-46A1-B010-BB0771E2986D}"/>
                  </c:ext>
                </c:extLst>
              </c15:ser>
            </c15:filteredBarSeries>
            <c15:filteredBarSeries>
              <c15:ser>
                <c:idx val="1"/>
                <c:order val="1"/>
                <c:tx>
                  <c:strRef>
                    <c:extLst xmlns:c15="http://schemas.microsoft.com/office/drawing/2012/chart">
                      <c:ext xmlns:c15="http://schemas.microsoft.com/office/drawing/2012/chart" uri="{02D57815-91ED-43cb-92C2-25804820EDAC}">
                        <c15:formulaRef>
                          <c15:sqref>Sheet1!$A$3</c15:sqref>
                        </c15:formulaRef>
                      </c:ext>
                    </c:extLst>
                    <c:strCache>
                      <c:ptCount val="1"/>
                      <c:pt idx="0">
                        <c:v>2019年</c:v>
                      </c:pt>
                    </c:strCache>
                  </c:strRef>
                </c:tx>
                <c:spPr>
                  <a:solidFill>
                    <a:schemeClr val="accent3"/>
                  </a:solidFill>
                  <a:ln>
                    <a:noFill/>
                  </a:ln>
                  <a:effectLst/>
                </c:spPr>
                <c:invertIfNegative val="0"/>
                <c:cat>
                  <c:strRef>
                    <c:extLst xmlns:c15="http://schemas.microsoft.com/office/drawing/2012/chart">
                      <c:ext xmlns:c15="http://schemas.microsoft.com/office/drawing/2012/chart" uri="{02D57815-91ED-43cb-92C2-25804820EDAC}">
                        <c15:formulaRef>
                          <c15:sqref>Sheet1!$B$1:$M$1</c15:sqref>
                        </c15:formulaRef>
                      </c:ext>
                    </c:extLst>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extLst xmlns:c15="http://schemas.microsoft.com/office/drawing/2012/chart">
                      <c:ext xmlns:c15="http://schemas.microsoft.com/office/drawing/2012/chart" uri="{02D57815-91ED-43cb-92C2-25804820EDAC}">
                        <c15:formulaRef>
                          <c15:sqref>Sheet1!$B$3:$M$3</c15:sqref>
                        </c15:formulaRef>
                      </c:ext>
                    </c:extLst>
                    <c:numCache>
                      <c:formatCode>General</c:formatCode>
                      <c:ptCount val="12"/>
                      <c:pt idx="0">
                        <c:v>7600</c:v>
                      </c:pt>
                      <c:pt idx="1">
                        <c:v>2830</c:v>
                      </c:pt>
                      <c:pt idx="2">
                        <c:v>15249</c:v>
                      </c:pt>
                      <c:pt idx="3">
                        <c:v>9472</c:v>
                      </c:pt>
                      <c:pt idx="4">
                        <c:v>9506</c:v>
                      </c:pt>
                      <c:pt idx="5">
                        <c:v>16716</c:v>
                      </c:pt>
                      <c:pt idx="6">
                        <c:v>4241</c:v>
                      </c:pt>
                      <c:pt idx="7">
                        <c:v>5132</c:v>
                      </c:pt>
                      <c:pt idx="8">
                        <c:v>5893</c:v>
                      </c:pt>
                      <c:pt idx="9">
                        <c:v>5668</c:v>
                      </c:pt>
                      <c:pt idx="10">
                        <c:v>8166</c:v>
                      </c:pt>
                      <c:pt idx="11">
                        <c:v>11511</c:v>
                      </c:pt>
                    </c:numCache>
                  </c:numRef>
                </c:val>
                <c:extLst xmlns:c15="http://schemas.microsoft.com/office/drawing/2012/chart">
                  <c:ext xmlns:c16="http://schemas.microsoft.com/office/drawing/2014/chart" uri="{C3380CC4-5D6E-409C-BE32-E72D297353CC}">
                    <c16:uniqueId val="{00000003-555C-46A1-B010-BB0771E2986D}"/>
                  </c:ext>
                </c:extLst>
              </c15:ser>
            </c15:filteredBarSeries>
            <c15:filteredBarSeries>
              <c15:ser>
                <c:idx val="2"/>
                <c:order val="2"/>
                <c:tx>
                  <c:strRef>
                    <c:extLst xmlns:c15="http://schemas.microsoft.com/office/drawing/2012/chart">
                      <c:ext xmlns:c15="http://schemas.microsoft.com/office/drawing/2012/chart" uri="{02D57815-91ED-43cb-92C2-25804820EDAC}">
                        <c15:formulaRef>
                          <c15:sqref>Sheet1!$A$4</c15:sqref>
                        </c15:formulaRef>
                      </c:ext>
                    </c:extLst>
                    <c:strCache>
                      <c:ptCount val="1"/>
                      <c:pt idx="0">
                        <c:v>2020年</c:v>
                      </c:pt>
                    </c:strCache>
                  </c:strRef>
                </c:tx>
                <c:spPr>
                  <a:solidFill>
                    <a:schemeClr val="accent5"/>
                  </a:solidFill>
                  <a:ln>
                    <a:noFill/>
                  </a:ln>
                  <a:effectLst/>
                </c:spPr>
                <c:invertIfNegative val="0"/>
                <c:cat>
                  <c:strRef>
                    <c:extLst xmlns:c15="http://schemas.microsoft.com/office/drawing/2012/chart">
                      <c:ext xmlns:c15="http://schemas.microsoft.com/office/drawing/2012/chart" uri="{02D57815-91ED-43cb-92C2-25804820EDAC}">
                        <c15:formulaRef>
                          <c15:sqref>Sheet1!$B$1:$M$1</c15:sqref>
                        </c15:formulaRef>
                      </c:ext>
                    </c:extLst>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extLst xmlns:c15="http://schemas.microsoft.com/office/drawing/2012/chart">
                      <c:ext xmlns:c15="http://schemas.microsoft.com/office/drawing/2012/chart" uri="{02D57815-91ED-43cb-92C2-25804820EDAC}">
                        <c15:formulaRef>
                          <c15:sqref>Sheet1!$B$4:$M$4</c15:sqref>
                        </c15:formulaRef>
                      </c:ext>
                    </c:extLst>
                    <c:numCache>
                      <c:formatCode>General</c:formatCode>
                      <c:ptCount val="12"/>
                      <c:pt idx="0">
                        <c:v>5875</c:v>
                      </c:pt>
                      <c:pt idx="1">
                        <c:v>2686</c:v>
                      </c:pt>
                      <c:pt idx="2">
                        <c:v>9887</c:v>
                      </c:pt>
                      <c:pt idx="3">
                        <c:v>9137</c:v>
                      </c:pt>
                      <c:pt idx="4">
                        <c:v>9763</c:v>
                      </c:pt>
                      <c:pt idx="5">
                        <c:v>9196</c:v>
                      </c:pt>
                      <c:pt idx="6">
                        <c:v>8572</c:v>
                      </c:pt>
                      <c:pt idx="7">
                        <c:v>10129</c:v>
                      </c:pt>
                      <c:pt idx="8">
                        <c:v>13468</c:v>
                      </c:pt>
                      <c:pt idx="9">
                        <c:v>15016</c:v>
                      </c:pt>
                      <c:pt idx="10">
                        <c:v>15513</c:v>
                      </c:pt>
                      <c:pt idx="11">
                        <c:v>18172</c:v>
                      </c:pt>
                    </c:numCache>
                  </c:numRef>
                </c:val>
                <c:extLst xmlns:c15="http://schemas.microsoft.com/office/drawing/2012/chart">
                  <c:ext xmlns:c16="http://schemas.microsoft.com/office/drawing/2014/chart" uri="{C3380CC4-5D6E-409C-BE32-E72D297353CC}">
                    <c16:uniqueId val="{00000000-555C-46A1-B010-BB0771E2986D}"/>
                  </c:ext>
                </c:extLst>
              </c15:ser>
            </c15:filteredBarSeries>
          </c:ext>
        </c:extLst>
      </c:barChart>
      <c:catAx>
        <c:axId val="230515456"/>
        <c:scaling>
          <c:orientation val="minMax"/>
        </c:scaling>
        <c:delete val="0"/>
        <c:axPos val="b"/>
        <c:numFmt formatCode="General" sourceLinked="0"/>
        <c:majorTickMark val="out"/>
        <c:minorTickMark val="none"/>
        <c:tickLblPos val="nextTo"/>
        <c:spPr>
          <a:noFill/>
          <a:ln w="6350" cap="flat" cmpd="sng" algn="ctr">
            <a:solidFill>
              <a:schemeClr val="tx1">
                <a:tint val="75000"/>
              </a:schemeClr>
            </a:solidFill>
            <a:prstDash val="solid"/>
            <a:round/>
          </a:ln>
          <a:effectLst/>
        </c:spPr>
        <c:txPr>
          <a:bodyPr rot="-60000000" spcFirstLastPara="1" vertOverflow="ellipsis" vert="horz" wrap="square" anchor="ctr" anchorCtr="1"/>
          <a:lstStyle/>
          <a:p>
            <a:pPr>
              <a:defRPr sz="1000" b="0" i="0" u="none" strike="noStrike" kern="1200" baseline="0">
                <a:solidFill>
                  <a:schemeClr val="tx1"/>
                </a:solidFill>
                <a:latin typeface="+mn-lt"/>
                <a:ea typeface="+mn-ea"/>
                <a:cs typeface="+mn-cs"/>
              </a:defRPr>
            </a:pPr>
            <a:endParaRPr lang="zh-CN"/>
          </a:p>
        </c:txPr>
        <c:crossAx val="230516992"/>
        <c:crosses val="autoZero"/>
        <c:auto val="1"/>
        <c:lblAlgn val="ctr"/>
        <c:lblOffset val="100"/>
        <c:noMultiLvlLbl val="0"/>
      </c:catAx>
      <c:valAx>
        <c:axId val="230516992"/>
        <c:scaling>
          <c:orientation val="minMax"/>
        </c:scaling>
        <c:delete val="0"/>
        <c:axPos val="l"/>
        <c:majorGridlines>
          <c:spPr>
            <a:ln w="6350" cap="flat" cmpd="sng" algn="ctr">
              <a:solidFill>
                <a:schemeClr val="tx1">
                  <a:tint val="75000"/>
                </a:schemeClr>
              </a:solidFill>
              <a:prstDash val="solid"/>
              <a:round/>
            </a:ln>
            <a:effectLst/>
          </c:spPr>
        </c:majorGridlines>
        <c:numFmt formatCode="General" sourceLinked="1"/>
        <c:majorTickMark val="out"/>
        <c:minorTickMark val="none"/>
        <c:tickLblPos val="nextTo"/>
        <c:spPr>
          <a:noFill/>
          <a:ln w="6350" cap="flat" cmpd="sng" algn="ctr">
            <a:solidFill>
              <a:schemeClr val="tx1">
                <a:tint val="75000"/>
              </a:schemeClr>
            </a:solidFill>
            <a:prstDash val="solid"/>
            <a:round/>
          </a:ln>
          <a:effectLst/>
        </c:spPr>
        <c:txPr>
          <a:bodyPr rot="-60000000" spcFirstLastPara="1" vertOverflow="ellipsis" vert="horz" wrap="square" anchor="ctr" anchorCtr="1"/>
          <a:lstStyle/>
          <a:p>
            <a:pPr>
              <a:defRPr sz="1000" b="0" i="0" u="none" strike="noStrike" kern="1200" baseline="0">
                <a:solidFill>
                  <a:schemeClr val="tx1"/>
                </a:solidFill>
                <a:latin typeface="+mn-lt"/>
                <a:ea typeface="+mn-ea"/>
                <a:cs typeface="+mn-cs"/>
              </a:defRPr>
            </a:pPr>
            <a:endParaRPr lang="zh-CN"/>
          </a:p>
        </c:txPr>
        <c:crossAx val="230515456"/>
        <c:crosses val="autoZero"/>
        <c:crossBetween val="between"/>
      </c:valAx>
      <c:spPr>
        <a:noFill/>
        <a:ln w="25400">
          <a:noFill/>
        </a:ln>
        <a:effectLst/>
      </c:spPr>
    </c:plotArea>
    <c:legend>
      <c:legendPos val="r"/>
      <c:layout>
        <c:manualLayout>
          <c:xMode val="edge"/>
          <c:yMode val="edge"/>
          <c:x val="0.34923070505905035"/>
          <c:y val="0.14960597417582874"/>
          <c:w val="0.24819748601552816"/>
          <c:h val="7.0578132708590882E-2"/>
        </c:manualLayout>
      </c:layout>
      <c:overlay val="1"/>
      <c:spPr>
        <a:noFill/>
        <a:ln>
          <a:noFill/>
        </a:ln>
        <a:effectLst/>
      </c:spPr>
      <c:txPr>
        <a:bodyPr rot="0" spcFirstLastPara="1" vertOverflow="ellipsis" vert="horz" wrap="square" anchor="ctr" anchorCtr="1"/>
        <a:lstStyle/>
        <a:p>
          <a:pPr>
            <a:defRPr sz="1000" b="0" i="0" u="none" strike="noStrike" kern="1200" baseline="0">
              <a:solidFill>
                <a:schemeClr val="tx1"/>
              </a:solidFill>
              <a:latin typeface="+mn-lt"/>
              <a:ea typeface="+mn-ea"/>
              <a:cs typeface="+mn-cs"/>
            </a:defRPr>
          </a:pPr>
          <a:endParaRPr lang="zh-CN"/>
        </a:p>
      </c:txPr>
    </c:legend>
    <c:plotVisOnly val="1"/>
    <c:dispBlanksAs val="gap"/>
    <c:showDLblsOverMax val="0"/>
  </c:chart>
  <c:spPr>
    <a:noFill/>
    <a:ln w="6350" cap="flat" cmpd="sng" algn="ctr">
      <a:noFill/>
      <a:prstDash val="solid"/>
      <a:miter lim="800000"/>
    </a:ln>
    <a:effectLst/>
  </c:spPr>
  <c:txPr>
    <a:bodyPr/>
    <a:lstStyle/>
    <a:p>
      <a:pPr>
        <a:defRPr/>
      </a:pPr>
      <a:endParaRPr lang="zh-CN"/>
    </a:p>
  </c:txPr>
  <c:externalData r:id="rId3">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r>
              <a:rPr lang="en-US" altLang="zh-CN" sz="2000" b="1" dirty="0"/>
              <a:t>2022</a:t>
            </a:r>
            <a:r>
              <a:rPr lang="zh-CN" altLang="en-US" sz="2000" b="1" dirty="0"/>
              <a:t>年</a:t>
            </a:r>
            <a:r>
              <a:rPr lang="en-US" altLang="zh-CN" sz="2000" b="1" dirty="0"/>
              <a:t>5</a:t>
            </a:r>
            <a:r>
              <a:rPr lang="zh-CN" altLang="en-US" sz="2000" b="1" dirty="0"/>
              <a:t>月份北京国产纯电动乘用车品牌销售排行</a:t>
            </a:r>
          </a:p>
        </c:rich>
      </c:tx>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zh-CN"/>
        </a:p>
      </c:txPr>
    </c:title>
    <c:autoTitleDeleted val="0"/>
    <c:plotArea>
      <c:layout>
        <c:manualLayout>
          <c:layoutTarget val="inner"/>
          <c:xMode val="edge"/>
          <c:yMode val="edge"/>
          <c:x val="0.11282956114490426"/>
          <c:y val="0.16545912058336817"/>
          <c:w val="0.84038803317535549"/>
          <c:h val="0.75611986506882944"/>
        </c:manualLayout>
      </c:layout>
      <c:barChart>
        <c:barDir val="bar"/>
        <c:grouping val="clustered"/>
        <c:varyColors val="0"/>
        <c:ser>
          <c:idx val="0"/>
          <c:order val="0"/>
          <c:tx>
            <c:strRef>
              <c:f>Sheet1!$B$1</c:f>
              <c:strCache>
                <c:ptCount val="1"/>
                <c:pt idx="0">
                  <c:v>销量</c:v>
                </c:pt>
              </c:strCache>
            </c:strRef>
          </c:tx>
          <c:spPr>
            <a:solidFill>
              <a:schemeClr val="accent1"/>
            </a:solidFill>
            <a:ln>
              <a:noFill/>
            </a:ln>
            <a:effectLst/>
          </c:spPr>
          <c:invertIfNegative val="0"/>
          <c:cat>
            <c:strRef>
              <c:f>Sheet1!$A$2:$A$11</c:f>
              <c:strCache>
                <c:ptCount val="10"/>
                <c:pt idx="0">
                  <c:v>宝马</c:v>
                </c:pt>
                <c:pt idx="1">
                  <c:v>极氪</c:v>
                </c:pt>
                <c:pt idx="2">
                  <c:v>传祺</c:v>
                </c:pt>
                <c:pt idx="3">
                  <c:v>北汽新能源</c:v>
                </c:pt>
                <c:pt idx="4">
                  <c:v>ARCFOX</c:v>
                </c:pt>
                <c:pt idx="5">
                  <c:v>大众</c:v>
                </c:pt>
                <c:pt idx="6">
                  <c:v>蔚来</c:v>
                </c:pt>
                <c:pt idx="7">
                  <c:v>特斯拉</c:v>
                </c:pt>
                <c:pt idx="8">
                  <c:v>比亚迪</c:v>
                </c:pt>
                <c:pt idx="9">
                  <c:v>国金</c:v>
                </c:pt>
              </c:strCache>
            </c:strRef>
          </c:cat>
          <c:val>
            <c:numRef>
              <c:f>Sheet1!$B$2:$B$11</c:f>
              <c:numCache>
                <c:formatCode>General</c:formatCode>
                <c:ptCount val="10"/>
                <c:pt idx="0">
                  <c:v>123</c:v>
                </c:pt>
                <c:pt idx="1">
                  <c:v>142</c:v>
                </c:pt>
                <c:pt idx="2">
                  <c:v>175</c:v>
                </c:pt>
                <c:pt idx="3">
                  <c:v>183</c:v>
                </c:pt>
                <c:pt idx="4">
                  <c:v>185</c:v>
                </c:pt>
                <c:pt idx="5">
                  <c:v>384</c:v>
                </c:pt>
                <c:pt idx="6">
                  <c:v>433</c:v>
                </c:pt>
                <c:pt idx="7">
                  <c:v>628</c:v>
                </c:pt>
                <c:pt idx="8">
                  <c:v>2182</c:v>
                </c:pt>
                <c:pt idx="9">
                  <c:v>2454</c:v>
                </c:pt>
              </c:numCache>
            </c:numRef>
          </c:val>
          <c:extLst>
            <c:ext xmlns:c16="http://schemas.microsoft.com/office/drawing/2014/chart" uri="{C3380CC4-5D6E-409C-BE32-E72D297353CC}">
              <c16:uniqueId val="{00000000-7560-4645-81D6-923EB8D4EA0D}"/>
            </c:ext>
          </c:extLst>
        </c:ser>
        <c:dLbls>
          <c:showLegendKey val="0"/>
          <c:showVal val="0"/>
          <c:showCatName val="0"/>
          <c:showSerName val="0"/>
          <c:showPercent val="0"/>
          <c:showBubbleSize val="0"/>
        </c:dLbls>
        <c:gapWidth val="182"/>
        <c:axId val="1405685951"/>
        <c:axId val="1405705087"/>
      </c:barChart>
      <c:catAx>
        <c:axId val="1405685951"/>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1" i="0" u="none" strike="noStrike" kern="1200" baseline="0">
                <a:solidFill>
                  <a:schemeClr val="tx1">
                    <a:lumMod val="65000"/>
                    <a:lumOff val="35000"/>
                  </a:schemeClr>
                </a:solidFill>
                <a:latin typeface="+mn-lt"/>
                <a:ea typeface="+mn-ea"/>
                <a:cs typeface="+mn-cs"/>
              </a:defRPr>
            </a:pPr>
            <a:endParaRPr lang="zh-CN"/>
          </a:p>
        </c:txPr>
        <c:crossAx val="1405705087"/>
        <c:crossesAt val="0"/>
        <c:auto val="1"/>
        <c:lblAlgn val="ctr"/>
        <c:lblOffset val="100"/>
        <c:noMultiLvlLbl val="0"/>
      </c:catAx>
      <c:valAx>
        <c:axId val="1405705087"/>
        <c:scaling>
          <c:orientation val="minMax"/>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1405685951"/>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1">
  <a:schemeClr val="accent1"/>
  <a:schemeClr val="accent3"/>
  <a:schemeClr val="accent5"/>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0.xml><?xml version="1.0" encoding="utf-8"?>
<cs:colorStyle xmlns:cs="http://schemas.microsoft.com/office/drawing/2012/chartStyle" xmlns:a="http://schemas.openxmlformats.org/drawingml/2006/main" meth="cycle" id="11">
  <a:schemeClr val="accent1"/>
  <a:schemeClr val="accent3"/>
  <a:schemeClr val="accent5"/>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2">
  <a:schemeClr val="accent2"/>
  <a:schemeClr val="accent4"/>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1">
  <a:schemeClr val="accent1"/>
  <a:schemeClr val="accent3"/>
  <a:schemeClr val="accent5"/>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1">
  <a:schemeClr val="accent1"/>
  <a:schemeClr val="accent3"/>
  <a:schemeClr val="accent5"/>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102">
  <cs:axisTitle>
    <cs:lnRef idx="0"/>
    <cs:fillRef idx="0"/>
    <cs:effectRef idx="0"/>
    <cs:fontRef idx="minor">
      <a:schemeClr val="tx1"/>
    </cs:fontRef>
    <cs:defRPr sz="1000" b="1" kern="1200"/>
  </cs:axisTitle>
  <cs:categoryAxis>
    <cs:lnRef idx="1">
      <a:schemeClr val="tx1">
        <a:tint val="75000"/>
      </a:schemeClr>
    </cs:lnRef>
    <cs:fillRef idx="0"/>
    <cs:effectRef idx="0"/>
    <cs:fontRef idx="minor">
      <a:schemeClr val="tx1"/>
    </cs:fontRef>
    <cs:spPr>
      <a:ln>
        <a:round/>
      </a:ln>
    </cs:spPr>
    <cs:defRPr sz="1000" kern="1200"/>
  </cs:categoryAxis>
  <cs:chartArea mods="allowNoFillOverride allowNoLineOverride">
    <cs:lnRef idx="1">
      <a:schemeClr val="tx1">
        <a:tint val="75000"/>
      </a:schemeClr>
    </cs:lnRef>
    <cs:fillRef idx="1">
      <a:schemeClr val="bg1"/>
    </cs:fillRef>
    <cs:effectRef idx="0"/>
    <cs:fontRef idx="minor">
      <a:schemeClr val="tx1"/>
    </cs:fontRef>
    <cs:spPr>
      <a:ln>
        <a:round/>
      </a:ln>
    </cs:spPr>
    <cs:defRPr sz="1000" kern="1200"/>
  </cs:chartArea>
  <cs:dataLabel>
    <cs:lnRef idx="0"/>
    <cs:fillRef idx="0"/>
    <cs:effectRef idx="0"/>
    <cs:fontRef idx="minor">
      <a:schemeClr val="tx1"/>
    </cs:fontRef>
    <cs:defRPr sz="1000" kern="1200"/>
  </cs:dataLabel>
  <cs:dataLabelCallout>
    <cs:lnRef idx="0"/>
    <cs:fillRef idx="0"/>
    <cs:effectRef idx="0"/>
    <cs:fontRef idx="minor">
      <a:schemeClr val="dk1"/>
    </cs:fontRef>
    <cs:spPr>
      <a:solidFill>
        <a:schemeClr val="lt1"/>
      </a:solidFill>
      <a:ln>
        <a:solidFill>
          <a:schemeClr val="dk1">
            <a:lumMod val="65000"/>
            <a:lumOff val="35000"/>
          </a:schemeClr>
        </a:solidFill>
      </a:ln>
    </cs:spPr>
    <cs:defRPr sz="1000" kern="1200"/>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1">
      <cs:styleClr val="auto"/>
    </cs:lnRef>
    <cs:lineWidthScale>3</cs:lineWidthScale>
    <cs:fillRef idx="0"/>
    <cs:effectRef idx="0"/>
    <cs:fontRef idx="minor">
      <a:schemeClr val="tx1"/>
    </cs:fontRef>
    <cs:spPr>
      <a:ln cap="rnd">
        <a:round/>
      </a:ln>
    </cs:spPr>
  </cs:dataPointLine>
  <cs:dataPointMarker>
    <cs:lnRef idx="1">
      <cs:styleClr val="auto"/>
    </cs:lnRef>
    <cs:fillRef idx="1">
      <cs:styleClr val="auto"/>
    </cs:fillRef>
    <cs:effectRef idx="0"/>
    <cs:fontRef idx="minor">
      <a:schemeClr val="tx1"/>
    </cs:fontRef>
    <cs:spPr>
      <a:ln>
        <a:round/>
      </a:ln>
    </cs:spPr>
  </cs:dataPointMarker>
  <cs:dataPointMarkerLayout/>
  <cs:dataPointWireframe>
    <cs:lnRef idx="1">
      <cs:styleClr val="auto"/>
    </cs:lnRef>
    <cs:fillRef idx="0"/>
    <cs:effectRef idx="0"/>
    <cs:fontRef idx="minor">
      <a:schemeClr val="tx1"/>
    </cs:fontRef>
    <cs:spPr>
      <a:ln>
        <a:round/>
      </a:ln>
    </cs:spPr>
  </cs:dataPointWireframe>
  <cs:dataTable>
    <cs:lnRef idx="1">
      <a:schemeClr val="tx1">
        <a:tint val="75000"/>
      </a:schemeClr>
    </cs:lnRef>
    <cs:fillRef idx="0"/>
    <cs:effectRef idx="0"/>
    <cs:fontRef idx="minor">
      <a:schemeClr val="tx1"/>
    </cs:fontRef>
    <cs:spPr>
      <a:ln>
        <a:round/>
      </a:ln>
    </cs:spPr>
    <cs:defRPr sz="1000" kern="1200"/>
  </cs:dataTable>
  <cs:downBar>
    <cs:lnRef idx="1">
      <a:schemeClr val="tx1"/>
    </cs:lnRef>
    <cs:fillRef idx="1">
      <a:schemeClr val="dk1">
        <a:tint val="95000"/>
      </a:schemeClr>
    </cs:fillRef>
    <cs:effectRef idx="0"/>
    <cs:fontRef idx="minor">
      <a:schemeClr val="tx1"/>
    </cs:fontRef>
    <cs:spPr>
      <a:ln>
        <a:round/>
      </a:ln>
    </cs:spPr>
  </cs:downBar>
  <cs:dropLine>
    <cs:lnRef idx="1">
      <a:schemeClr val="tx1"/>
    </cs:lnRef>
    <cs:fillRef idx="0"/>
    <cs:effectRef idx="0"/>
    <cs:fontRef idx="minor">
      <a:schemeClr val="tx1"/>
    </cs:fontRef>
    <cs:spPr>
      <a:ln>
        <a:round/>
      </a:ln>
    </cs:spPr>
  </cs:dropLine>
  <cs:errorBar>
    <cs:lnRef idx="1">
      <a:schemeClr val="tx1"/>
    </cs:lnRef>
    <cs:fillRef idx="1">
      <a:schemeClr val="tx1"/>
    </cs:fillRef>
    <cs:effectRef idx="0"/>
    <cs:fontRef idx="minor">
      <a:schemeClr val="tx1"/>
    </cs:fontRef>
    <cs:spPr>
      <a:ln>
        <a:round/>
      </a:ln>
    </cs:spPr>
  </cs:errorBar>
  <cs:floor>
    <cs:lnRef idx="1">
      <a:schemeClr val="tx1">
        <a:tint val="75000"/>
      </a:schemeClr>
    </cs:lnRef>
    <cs:fillRef idx="0"/>
    <cs:effectRef idx="0"/>
    <cs:fontRef idx="minor">
      <a:schemeClr val="tx1"/>
    </cs:fontRef>
    <cs:spPr>
      <a:ln>
        <a:round/>
      </a:ln>
    </cs:spPr>
  </cs:floor>
  <cs:gridlineMajor>
    <cs:lnRef idx="1">
      <a:schemeClr val="tx1">
        <a:tint val="75000"/>
      </a:schemeClr>
    </cs:lnRef>
    <cs:fillRef idx="0"/>
    <cs:effectRef idx="0"/>
    <cs:fontRef idx="minor">
      <a:schemeClr val="tx1"/>
    </cs:fontRef>
    <cs:spPr>
      <a:ln>
        <a:round/>
      </a:ln>
    </cs:spPr>
  </cs:gridlineMajor>
  <cs:gridlineMinor>
    <cs:lnRef idx="1">
      <a:schemeClr val="tx1">
        <a:tint val="50000"/>
      </a:schemeClr>
    </cs:lnRef>
    <cs:fillRef idx="0"/>
    <cs:effectRef idx="0"/>
    <cs:fontRef idx="minor">
      <a:schemeClr val="tx1"/>
    </cs:fontRef>
    <cs:spPr>
      <a:ln>
        <a:round/>
      </a:ln>
    </cs:spPr>
  </cs:gridlineMinor>
  <cs:hiLoLine>
    <cs:lnRef idx="1">
      <a:schemeClr val="tx1"/>
    </cs:lnRef>
    <cs:fillRef idx="0"/>
    <cs:effectRef idx="0"/>
    <cs:fontRef idx="minor">
      <a:schemeClr val="tx1"/>
    </cs:fontRef>
    <cs:spPr>
      <a:ln>
        <a:round/>
      </a:ln>
    </cs:spPr>
  </cs:hiLoLine>
  <cs:leaderLine>
    <cs:lnRef idx="1">
      <a:schemeClr val="tx1"/>
    </cs:lnRef>
    <cs:fillRef idx="0"/>
    <cs:effectRef idx="0"/>
    <cs:fontRef idx="minor">
      <a:schemeClr val="tx1"/>
    </cs:fontRef>
    <cs:spPr>
      <a:ln>
        <a:round/>
      </a:ln>
    </cs:spPr>
  </cs:leaderLine>
  <cs:legend>
    <cs:lnRef idx="0"/>
    <cs:fillRef idx="0"/>
    <cs:effectRef idx="0"/>
    <cs:fontRef idx="minor">
      <a:schemeClr val="tx1"/>
    </cs:fontRef>
    <cs:defRPr sz="1000" kern="1200"/>
  </cs:legend>
  <cs:plotArea mods="allowNoFillOverride allowNoLineOverride">
    <cs:lnRef idx="0"/>
    <cs:fillRef idx="1">
      <a:schemeClr val="bg1"/>
    </cs:fillRef>
    <cs:effectRef idx="0"/>
    <cs:fontRef idx="minor">
      <a:schemeClr val="tx1"/>
    </cs:fontRef>
  </cs:plotArea>
  <cs:plotArea3D>
    <cs:lnRef idx="0"/>
    <cs:fillRef idx="0"/>
    <cs:effectRef idx="0"/>
    <cs:fontRef idx="minor">
      <a:schemeClr val="tx1"/>
    </cs:fontRef>
  </cs:plotArea3D>
  <cs:seriesAxis>
    <cs:lnRef idx="1">
      <a:schemeClr val="tx1">
        <a:tint val="75000"/>
      </a:schemeClr>
    </cs:lnRef>
    <cs:fillRef idx="0"/>
    <cs:effectRef idx="0"/>
    <cs:fontRef idx="minor">
      <a:schemeClr val="tx1"/>
    </cs:fontRef>
    <cs:spPr>
      <a:ln>
        <a:round/>
      </a:ln>
    </cs:spPr>
    <cs:defRPr sz="1000" kern="1200"/>
  </cs:seriesAxis>
  <cs:seriesLine>
    <cs:lnRef idx="1">
      <a:schemeClr val="tx1"/>
    </cs:lnRef>
    <cs:fillRef idx="0"/>
    <cs:effectRef idx="0"/>
    <cs:fontRef idx="minor">
      <a:schemeClr val="tx1"/>
    </cs:fontRef>
    <cs:spPr>
      <a:ln>
        <a:round/>
      </a:ln>
    </cs:spPr>
  </cs:seriesLine>
  <cs:title>
    <cs:lnRef idx="0"/>
    <cs:fillRef idx="0"/>
    <cs:effectRef idx="0"/>
    <cs:fontRef idx="minor">
      <a:schemeClr val="tx1"/>
    </cs:fontRef>
    <cs:defRPr sz="1800" b="1" kern="1200"/>
  </cs:title>
  <cs:trendline>
    <cs:lnRef idx="1">
      <a:schemeClr val="tx1"/>
    </cs:lnRef>
    <cs:fillRef idx="0"/>
    <cs:effectRef idx="0"/>
    <cs:fontRef idx="minor">
      <a:schemeClr val="tx1"/>
    </cs:fontRef>
    <cs:spPr>
      <a:ln cap="rnd">
        <a:round/>
      </a:ln>
    </cs:spPr>
  </cs:trendline>
  <cs:trendlineLabel>
    <cs:lnRef idx="0"/>
    <cs:fillRef idx="0"/>
    <cs:effectRef idx="0"/>
    <cs:fontRef idx="minor">
      <a:schemeClr val="tx1"/>
    </cs:fontRef>
    <cs:defRPr sz="1000" kern="1200"/>
  </cs:trendlineLabel>
  <cs:upBar>
    <cs:lnRef idx="1">
      <a:schemeClr val="tx1"/>
    </cs:lnRef>
    <cs:fillRef idx="1">
      <a:schemeClr val="dk1">
        <a:tint val="5000"/>
      </a:schemeClr>
    </cs:fillRef>
    <cs:effectRef idx="0"/>
    <cs:fontRef idx="minor">
      <a:schemeClr val="tx1"/>
    </cs:fontRef>
    <cs:spPr>
      <a:ln>
        <a:round/>
      </a:ln>
    </cs:spPr>
  </cs:upBar>
  <cs:valueAxis>
    <cs:lnRef idx="1">
      <a:schemeClr val="tx1">
        <a:tint val="75000"/>
      </a:schemeClr>
    </cs:lnRef>
    <cs:fillRef idx="0"/>
    <cs:effectRef idx="0"/>
    <cs:fontRef idx="minor">
      <a:schemeClr val="tx1"/>
    </cs:fontRef>
    <cs:spPr>
      <a:ln>
        <a:round/>
      </a:ln>
    </cs:spPr>
    <cs:defRPr sz="1000" kern="1200"/>
  </cs:valueAxis>
  <cs:wall>
    <cs:lnRef idx="0"/>
    <cs:fillRef idx="0"/>
    <cs:effectRef idx="0"/>
    <cs:fontRef idx="minor">
      <a:schemeClr val="tx1"/>
    </cs:fontRef>
  </cs:wall>
</cs:chartStyle>
</file>

<file path=ppt/charts/style10.xml><?xml version="1.0" encoding="utf-8"?>
<cs:chartStyle xmlns:cs="http://schemas.microsoft.com/office/drawing/2012/chartStyle" xmlns:a="http://schemas.openxmlformats.org/drawingml/2006/main" id="102">
  <cs:axisTitle>
    <cs:lnRef idx="0"/>
    <cs:fillRef idx="0"/>
    <cs:effectRef idx="0"/>
    <cs:fontRef idx="minor">
      <a:schemeClr val="tx1"/>
    </cs:fontRef>
    <cs:defRPr sz="1000" b="1" kern="1200"/>
  </cs:axisTitle>
  <cs:categoryAxis>
    <cs:lnRef idx="1">
      <a:schemeClr val="tx1">
        <a:tint val="75000"/>
      </a:schemeClr>
    </cs:lnRef>
    <cs:fillRef idx="0"/>
    <cs:effectRef idx="0"/>
    <cs:fontRef idx="minor">
      <a:schemeClr val="tx1"/>
    </cs:fontRef>
    <cs:spPr>
      <a:ln>
        <a:round/>
      </a:ln>
    </cs:spPr>
    <cs:defRPr sz="1000" kern="1200"/>
  </cs:categoryAxis>
  <cs:chartArea mods="allowNoFillOverride allowNoLineOverride">
    <cs:lnRef idx="1">
      <a:schemeClr val="tx1">
        <a:tint val="75000"/>
      </a:schemeClr>
    </cs:lnRef>
    <cs:fillRef idx="1">
      <a:schemeClr val="bg1"/>
    </cs:fillRef>
    <cs:effectRef idx="0"/>
    <cs:fontRef idx="minor">
      <a:schemeClr val="tx1"/>
    </cs:fontRef>
    <cs:spPr>
      <a:ln>
        <a:round/>
      </a:ln>
    </cs:spPr>
    <cs:defRPr sz="1000" kern="1200"/>
  </cs:chartArea>
  <cs:dataLabel>
    <cs:lnRef idx="0"/>
    <cs:fillRef idx="0"/>
    <cs:effectRef idx="0"/>
    <cs:fontRef idx="minor">
      <a:schemeClr val="tx1"/>
    </cs:fontRef>
    <cs:defRPr sz="1000" kern="1200"/>
  </cs:dataLabel>
  <cs:dataLabelCallout>
    <cs:lnRef idx="0"/>
    <cs:fillRef idx="0"/>
    <cs:effectRef idx="0"/>
    <cs:fontRef idx="minor">
      <a:schemeClr val="dk1"/>
    </cs:fontRef>
    <cs:spPr>
      <a:solidFill>
        <a:schemeClr val="lt1"/>
      </a:solidFill>
      <a:ln>
        <a:solidFill>
          <a:schemeClr val="dk1">
            <a:lumMod val="65000"/>
            <a:lumOff val="35000"/>
          </a:schemeClr>
        </a:solidFill>
      </a:ln>
    </cs:spPr>
    <cs:defRPr sz="1000" kern="1200"/>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1">
      <cs:styleClr val="auto"/>
    </cs:lnRef>
    <cs:lineWidthScale>3</cs:lineWidthScale>
    <cs:fillRef idx="0"/>
    <cs:effectRef idx="0"/>
    <cs:fontRef idx="minor">
      <a:schemeClr val="tx1"/>
    </cs:fontRef>
    <cs:spPr>
      <a:ln cap="rnd">
        <a:round/>
      </a:ln>
    </cs:spPr>
  </cs:dataPointLine>
  <cs:dataPointMarker>
    <cs:lnRef idx="1">
      <cs:styleClr val="auto"/>
    </cs:lnRef>
    <cs:fillRef idx="1">
      <cs:styleClr val="auto"/>
    </cs:fillRef>
    <cs:effectRef idx="0"/>
    <cs:fontRef idx="minor">
      <a:schemeClr val="tx1"/>
    </cs:fontRef>
    <cs:spPr>
      <a:ln>
        <a:round/>
      </a:ln>
    </cs:spPr>
  </cs:dataPointMarker>
  <cs:dataPointMarkerLayout/>
  <cs:dataPointWireframe>
    <cs:lnRef idx="1">
      <cs:styleClr val="auto"/>
    </cs:lnRef>
    <cs:fillRef idx="0"/>
    <cs:effectRef idx="0"/>
    <cs:fontRef idx="minor">
      <a:schemeClr val="tx1"/>
    </cs:fontRef>
    <cs:spPr>
      <a:ln>
        <a:round/>
      </a:ln>
    </cs:spPr>
  </cs:dataPointWireframe>
  <cs:dataTable>
    <cs:lnRef idx="1">
      <a:schemeClr val="tx1">
        <a:tint val="75000"/>
      </a:schemeClr>
    </cs:lnRef>
    <cs:fillRef idx="0"/>
    <cs:effectRef idx="0"/>
    <cs:fontRef idx="minor">
      <a:schemeClr val="tx1"/>
    </cs:fontRef>
    <cs:spPr>
      <a:ln>
        <a:round/>
      </a:ln>
    </cs:spPr>
    <cs:defRPr sz="1000" kern="1200"/>
  </cs:dataTable>
  <cs:downBar>
    <cs:lnRef idx="1">
      <a:schemeClr val="tx1"/>
    </cs:lnRef>
    <cs:fillRef idx="1">
      <a:schemeClr val="dk1">
        <a:tint val="95000"/>
      </a:schemeClr>
    </cs:fillRef>
    <cs:effectRef idx="0"/>
    <cs:fontRef idx="minor">
      <a:schemeClr val="tx1"/>
    </cs:fontRef>
    <cs:spPr>
      <a:ln>
        <a:round/>
      </a:ln>
    </cs:spPr>
  </cs:downBar>
  <cs:dropLine>
    <cs:lnRef idx="1">
      <a:schemeClr val="tx1"/>
    </cs:lnRef>
    <cs:fillRef idx="0"/>
    <cs:effectRef idx="0"/>
    <cs:fontRef idx="minor">
      <a:schemeClr val="tx1"/>
    </cs:fontRef>
    <cs:spPr>
      <a:ln>
        <a:round/>
      </a:ln>
    </cs:spPr>
  </cs:dropLine>
  <cs:errorBar>
    <cs:lnRef idx="1">
      <a:schemeClr val="tx1"/>
    </cs:lnRef>
    <cs:fillRef idx="1">
      <a:schemeClr val="tx1"/>
    </cs:fillRef>
    <cs:effectRef idx="0"/>
    <cs:fontRef idx="minor">
      <a:schemeClr val="tx1"/>
    </cs:fontRef>
    <cs:spPr>
      <a:ln>
        <a:round/>
      </a:ln>
    </cs:spPr>
  </cs:errorBar>
  <cs:floor>
    <cs:lnRef idx="1">
      <a:schemeClr val="tx1">
        <a:tint val="75000"/>
      </a:schemeClr>
    </cs:lnRef>
    <cs:fillRef idx="0"/>
    <cs:effectRef idx="0"/>
    <cs:fontRef idx="minor">
      <a:schemeClr val="tx1"/>
    </cs:fontRef>
    <cs:spPr>
      <a:ln>
        <a:round/>
      </a:ln>
    </cs:spPr>
  </cs:floor>
  <cs:gridlineMajor>
    <cs:lnRef idx="1">
      <a:schemeClr val="tx1">
        <a:tint val="75000"/>
      </a:schemeClr>
    </cs:lnRef>
    <cs:fillRef idx="0"/>
    <cs:effectRef idx="0"/>
    <cs:fontRef idx="minor">
      <a:schemeClr val="tx1"/>
    </cs:fontRef>
    <cs:spPr>
      <a:ln>
        <a:round/>
      </a:ln>
    </cs:spPr>
  </cs:gridlineMajor>
  <cs:gridlineMinor>
    <cs:lnRef idx="1">
      <a:schemeClr val="tx1">
        <a:tint val="50000"/>
      </a:schemeClr>
    </cs:lnRef>
    <cs:fillRef idx="0"/>
    <cs:effectRef idx="0"/>
    <cs:fontRef idx="minor">
      <a:schemeClr val="tx1"/>
    </cs:fontRef>
    <cs:spPr>
      <a:ln>
        <a:round/>
      </a:ln>
    </cs:spPr>
  </cs:gridlineMinor>
  <cs:hiLoLine>
    <cs:lnRef idx="1">
      <a:schemeClr val="tx1"/>
    </cs:lnRef>
    <cs:fillRef idx="0"/>
    <cs:effectRef idx="0"/>
    <cs:fontRef idx="minor">
      <a:schemeClr val="tx1"/>
    </cs:fontRef>
    <cs:spPr>
      <a:ln>
        <a:round/>
      </a:ln>
    </cs:spPr>
  </cs:hiLoLine>
  <cs:leaderLine>
    <cs:lnRef idx="1">
      <a:schemeClr val="tx1"/>
    </cs:lnRef>
    <cs:fillRef idx="0"/>
    <cs:effectRef idx="0"/>
    <cs:fontRef idx="minor">
      <a:schemeClr val="tx1"/>
    </cs:fontRef>
    <cs:spPr>
      <a:ln>
        <a:round/>
      </a:ln>
    </cs:spPr>
  </cs:leaderLine>
  <cs:legend>
    <cs:lnRef idx="0"/>
    <cs:fillRef idx="0"/>
    <cs:effectRef idx="0"/>
    <cs:fontRef idx="minor">
      <a:schemeClr val="tx1"/>
    </cs:fontRef>
    <cs:defRPr sz="1000" kern="1200"/>
  </cs:legend>
  <cs:plotArea mods="allowNoFillOverride allowNoLineOverride">
    <cs:lnRef idx="0"/>
    <cs:fillRef idx="1">
      <a:schemeClr val="bg1"/>
    </cs:fillRef>
    <cs:effectRef idx="0"/>
    <cs:fontRef idx="minor">
      <a:schemeClr val="tx1"/>
    </cs:fontRef>
  </cs:plotArea>
  <cs:plotArea3D>
    <cs:lnRef idx="0"/>
    <cs:fillRef idx="0"/>
    <cs:effectRef idx="0"/>
    <cs:fontRef idx="minor">
      <a:schemeClr val="tx1"/>
    </cs:fontRef>
  </cs:plotArea3D>
  <cs:seriesAxis>
    <cs:lnRef idx="1">
      <a:schemeClr val="tx1">
        <a:tint val="75000"/>
      </a:schemeClr>
    </cs:lnRef>
    <cs:fillRef idx="0"/>
    <cs:effectRef idx="0"/>
    <cs:fontRef idx="minor">
      <a:schemeClr val="tx1"/>
    </cs:fontRef>
    <cs:spPr>
      <a:ln>
        <a:round/>
      </a:ln>
    </cs:spPr>
    <cs:defRPr sz="1000" kern="1200"/>
  </cs:seriesAxis>
  <cs:seriesLine>
    <cs:lnRef idx="1">
      <a:schemeClr val="tx1"/>
    </cs:lnRef>
    <cs:fillRef idx="0"/>
    <cs:effectRef idx="0"/>
    <cs:fontRef idx="minor">
      <a:schemeClr val="tx1"/>
    </cs:fontRef>
    <cs:spPr>
      <a:ln>
        <a:round/>
      </a:ln>
    </cs:spPr>
  </cs:seriesLine>
  <cs:title>
    <cs:lnRef idx="0"/>
    <cs:fillRef idx="0"/>
    <cs:effectRef idx="0"/>
    <cs:fontRef idx="minor">
      <a:schemeClr val="tx1"/>
    </cs:fontRef>
    <cs:defRPr sz="1800" b="1" kern="1200"/>
  </cs:title>
  <cs:trendline>
    <cs:lnRef idx="1">
      <a:schemeClr val="tx1"/>
    </cs:lnRef>
    <cs:fillRef idx="0"/>
    <cs:effectRef idx="0"/>
    <cs:fontRef idx="minor">
      <a:schemeClr val="tx1"/>
    </cs:fontRef>
    <cs:spPr>
      <a:ln cap="rnd">
        <a:round/>
      </a:ln>
    </cs:spPr>
  </cs:trendline>
  <cs:trendlineLabel>
    <cs:lnRef idx="0"/>
    <cs:fillRef idx="0"/>
    <cs:effectRef idx="0"/>
    <cs:fontRef idx="minor">
      <a:schemeClr val="tx1"/>
    </cs:fontRef>
    <cs:defRPr sz="1000" kern="1200"/>
  </cs:trendlineLabel>
  <cs:upBar>
    <cs:lnRef idx="1">
      <a:schemeClr val="tx1"/>
    </cs:lnRef>
    <cs:fillRef idx="1">
      <a:schemeClr val="dk1">
        <a:tint val="5000"/>
      </a:schemeClr>
    </cs:fillRef>
    <cs:effectRef idx="0"/>
    <cs:fontRef idx="minor">
      <a:schemeClr val="tx1"/>
    </cs:fontRef>
    <cs:spPr>
      <a:ln>
        <a:round/>
      </a:ln>
    </cs:spPr>
  </cs:upBar>
  <cs:valueAxis>
    <cs:lnRef idx="1">
      <a:schemeClr val="tx1">
        <a:tint val="75000"/>
      </a:schemeClr>
    </cs:lnRef>
    <cs:fillRef idx="0"/>
    <cs:effectRef idx="0"/>
    <cs:fontRef idx="minor">
      <a:schemeClr val="tx1"/>
    </cs:fontRef>
    <cs:spPr>
      <a:ln>
        <a:round/>
      </a:ln>
    </cs:spPr>
    <cs:defRPr sz="1000" kern="1200"/>
  </cs:valueAxis>
  <cs:wall>
    <cs:lnRef idx="0"/>
    <cs:fillRef idx="0"/>
    <cs:effectRef idx="0"/>
    <cs:fontRef idx="minor">
      <a:schemeClr val="tx1"/>
    </cs:fontRef>
  </cs:wall>
</cs:chartStyle>
</file>

<file path=ppt/charts/style2.xml><?xml version="1.0" encoding="utf-8"?>
<cs:chartStyle xmlns:cs="http://schemas.microsoft.com/office/drawing/2012/chartStyle" xmlns:a="http://schemas.openxmlformats.org/drawingml/2006/main" id="228">
  <cs:axisTitle>
    <cs:lnRef idx="0"/>
    <cs:fillRef idx="0"/>
    <cs:effectRef idx="0"/>
    <cs:fontRef idx="minor">
      <a:schemeClr val="dk1">
        <a:lumMod val="75000"/>
        <a:lumOff val="25000"/>
      </a:schemeClr>
    </cs:fontRef>
    <cs:defRPr sz="1197" b="1" kern="1200"/>
  </cs:axisTitle>
  <cs:categoryAxis>
    <cs:lnRef idx="0"/>
    <cs:fillRef idx="0"/>
    <cs:effectRef idx="0"/>
    <cs:fontRef idx="minor">
      <a:schemeClr val="dk1">
        <a:lumMod val="75000"/>
        <a:lumOff val="25000"/>
      </a:schemeClr>
    </cs:fontRef>
    <cs:spPr>
      <a:ln w="19050" cap="flat" cmpd="sng" algn="ctr">
        <a:solidFill>
          <a:schemeClr val="dk1">
            <a:lumMod val="75000"/>
            <a:lumOff val="25000"/>
          </a:schemeClr>
        </a:solidFill>
        <a:round/>
      </a:ln>
    </cs:spPr>
    <cs:defRPr sz="1197" kern="1200" cap="all" baseline="0"/>
  </cs:categoryAxis>
  <cs:chartArea>
    <cs:lnRef idx="0"/>
    <cs:fillRef idx="0"/>
    <cs:effectRef idx="0"/>
    <cs:fontRef idx="minor">
      <a:schemeClr val="dk1"/>
    </cs:fontRef>
    <cs: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cs:spPr>
    <cs:defRPr sz="1197" kern="1200"/>
  </cs:chartArea>
  <cs:dataLabel>
    <cs:lnRef idx="0"/>
    <cs:fillRef idx="0">
      <cs:styleClr val="auto"/>
    </cs:fillRef>
    <cs:effectRef idx="0"/>
    <cs:fontRef idx="minor">
      <a:schemeClr val="lt1"/>
    </cs:fontRef>
    <cs:defRPr sz="1197" b="1" i="0" u="none" strike="noStrike" kern="1200" baseline="0"/>
  </cs:dataLabel>
  <cs:dataLabelCallout>
    <cs:lnRef idx="0"/>
    <cs:fillRef idx="0"/>
    <cs:effectRef idx="0"/>
    <cs:fontRef idx="minor">
      <a:schemeClr val="lt1"/>
    </cs:fontRef>
    <cs:spPr>
      <a:solidFill>
        <a:schemeClr val="dk1">
          <a:lumMod val="65000"/>
          <a:lumOff val="35000"/>
          <a:alpha val="75000"/>
        </a:schemeClr>
      </a:solidFill>
    </cs:spPr>
    <cs:defRPr sz="1197" b="1"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alpha val="85000"/>
        </a:schemeClr>
      </a:solidFill>
      <a:ln w="9525" cap="flat" cmpd="sng" algn="ctr">
        <a:solidFill>
          <a:schemeClr val="lt1">
            <a:alpha val="50000"/>
          </a:schemeClr>
        </a:solidFill>
        <a:round/>
      </a:ln>
    </cs:spPr>
  </cs:dataPoint>
  <cs:dataPoint3D>
    <cs:lnRef idx="0"/>
    <cs:fillRef idx="0">
      <cs:styleClr val="auto"/>
    </cs:fillRef>
    <cs:effectRef idx="0"/>
    <cs:fontRef idx="minor">
      <a:schemeClr val="dk1"/>
    </cs:fontRef>
    <cs:spPr>
      <a:solidFill>
        <a:schemeClr val="phClr">
          <a:alpha val="85000"/>
        </a:schemeClr>
      </a:solidFill>
      <a:ln w="9525" cap="flat" cmpd="sng" algn="ctr">
        <a:solidFill>
          <a:schemeClr val="lt1">
            <a:alpha val="50000"/>
          </a:schemeClr>
        </a:solidFill>
        <a:round/>
      </a:ln>
    </cs:spPr>
  </cs:dataPoint3D>
  <cs:dataPointLine>
    <cs:lnRef idx="0">
      <cs:styleClr val="auto"/>
    </cs:lnRef>
    <cs:fillRef idx="0"/>
    <cs:effectRef idx="0"/>
    <cs:fontRef idx="minor">
      <a:schemeClr val="dk1"/>
    </cs:fontRef>
    <cs:spPr>
      <a:ln w="31750" cap="rnd">
        <a:solidFill>
          <a:schemeClr val="phClr"/>
        </a:solidFill>
        <a:round/>
      </a:ln>
    </cs:spPr>
  </cs:dataPointLine>
  <cs:dataPointMarker>
    <cs:lnRef idx="0"/>
    <cs:fillRef idx="0">
      <cs:styleClr val="auto"/>
    </cs:fillRef>
    <cs:effectRef idx="0"/>
    <cs:fontRef idx="minor">
      <a:schemeClr val="dk1"/>
    </cs:fontRef>
    <cs:spPr>
      <a:solidFill>
        <a:schemeClr val="phClr"/>
      </a:solidFill>
    </cs:spPr>
  </cs:dataPointMarker>
  <cs:dataPointMarkerLayout symbol="circle" size="17"/>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75000"/>
        <a:lumOff val="25000"/>
      </a:schemeClr>
    </cs:fontRef>
    <cs:spPr>
      <a:ln w="9525">
        <a:solidFill>
          <a:schemeClr val="dk1">
            <a:lumMod val="35000"/>
            <a:lumOff val="65000"/>
          </a:schemeClr>
        </a:solidFill>
      </a:ln>
    </cs:spPr>
    <cs:defRPr sz="1197" kern="1200"/>
  </cs:dataTable>
  <cs:downBar>
    <cs:lnRef idx="0"/>
    <cs:fillRef idx="0"/>
    <cs:effectRef idx="0"/>
    <cs:fontRef idx="minor">
      <a:schemeClr val="dk1"/>
    </cs:fontRef>
    <cs:spPr>
      <a:solidFill>
        <a:schemeClr val="dk1">
          <a:lumMod val="50000"/>
          <a:lumOff val="50000"/>
        </a:schemeClr>
      </a:solidFill>
      <a:ln w="9525">
        <a:solidFill>
          <a:schemeClr val="dk1">
            <a:lumMod val="65000"/>
            <a:lumOff val="35000"/>
          </a:schemeClr>
        </a:solidFill>
      </a:ln>
    </cs:spPr>
  </cs:downBar>
  <cs:dropLine>
    <cs:lnRef idx="0"/>
    <cs:fillRef idx="0"/>
    <cs:effectRef idx="0"/>
    <cs:fontRef idx="minor">
      <a:schemeClr val="dk1"/>
    </cs:fontRef>
    <cs:spPr>
      <a:ln w="9525">
        <a:solidFill>
          <a:schemeClr val="dk1">
            <a:lumMod val="35000"/>
            <a:lumOff val="65000"/>
          </a:schemeClr>
        </a:solidFill>
        <a:prstDash val="dash"/>
      </a:ln>
    </cs:spPr>
  </cs:dropLine>
  <cs:errorBar>
    <cs:lnRef idx="0"/>
    <cs:fillRef idx="0"/>
    <cs:effectRef idx="0"/>
    <cs:fontRef idx="minor">
      <a:schemeClr val="dk1"/>
    </cs:fontRef>
    <cs:spPr>
      <a:ln w="9525">
        <a:solidFill>
          <a:schemeClr val="dk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gradFill>
          <a:gsLst>
            <a:gs pos="100000">
              <a:schemeClr val="dk1">
                <a:lumMod val="95000"/>
                <a:lumOff val="5000"/>
                <a:alpha val="42000"/>
              </a:schemeClr>
            </a:gs>
            <a:gs pos="0">
              <a:schemeClr val="lt1">
                <a:lumMod val="75000"/>
                <a:alpha val="36000"/>
              </a:schemeClr>
            </a:gs>
          </a:gsLst>
          <a:lin ang="5400000" scaled="0"/>
        </a:gradFill>
        <a:round/>
      </a:ln>
    </cs:spPr>
  </cs:gridlineMajor>
  <cs:gridlineMinor>
    <cs:lnRef idx="0"/>
    <cs:fillRef idx="0"/>
    <cs:effectRef idx="0"/>
    <cs:fontRef idx="minor">
      <a:schemeClr val="dk1"/>
    </cs:fontRef>
    <cs:spPr>
      <a:ln>
        <a:gradFill>
          <a:gsLst>
            <a:gs pos="100000">
              <a:schemeClr val="dk1">
                <a:lumMod val="95000"/>
                <a:lumOff val="5000"/>
                <a:alpha val="42000"/>
              </a:schemeClr>
            </a:gs>
            <a:gs pos="0">
              <a:schemeClr val="lt1">
                <a:lumMod val="75000"/>
                <a:alpha val="36000"/>
              </a:schemeClr>
            </a:gs>
          </a:gsLst>
          <a:lin ang="5400000" scaled="0"/>
        </a:gradFill>
      </a:ln>
    </cs:spPr>
  </cs:gridlineMinor>
  <cs:hiLoLine>
    <cs:lnRef idx="0"/>
    <cs:fillRef idx="0"/>
    <cs:effectRef idx="0"/>
    <cs:fontRef idx="minor">
      <a:schemeClr val="dk1"/>
    </cs:fontRef>
    <cs:spPr>
      <a:ln w="9525">
        <a:solidFill>
          <a:schemeClr val="dk1">
            <a:lumMod val="35000"/>
            <a:lumOff val="65000"/>
          </a:schemeClr>
        </a:solidFill>
        <a:prstDash val="dash"/>
      </a:ln>
    </cs:spPr>
  </cs:hiLoLine>
  <cs:leaderLine>
    <cs:lnRef idx="0"/>
    <cs:fillRef idx="0"/>
    <cs:effectRef idx="0"/>
    <cs:fontRef idx="minor">
      <a:schemeClr val="dk1"/>
    </cs:fontRef>
    <cs:spPr>
      <a:ln w="9525">
        <a:solidFill>
          <a:schemeClr val="dk1">
            <a:lumMod val="50000"/>
            <a:lumOff val="50000"/>
          </a:schemeClr>
        </a:solidFill>
      </a:ln>
    </cs:spPr>
  </cs:leaderLine>
  <cs:legend>
    <cs:lnRef idx="0"/>
    <cs:fillRef idx="0"/>
    <cs:effectRef idx="0"/>
    <cs:fontRef idx="minor">
      <a:schemeClr val="dk1">
        <a:lumMod val="75000"/>
        <a:lumOff val="25000"/>
      </a:schemeClr>
    </cs:fontRef>
    <cs:spPr>
      <a:solidFill>
        <a:schemeClr val="lt1">
          <a:lumMod val="95000"/>
          <a:alpha val="39000"/>
        </a:schemeClr>
      </a:solidFill>
    </cs:spPr>
    <cs:defRPr sz="1197"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dk1">
        <a:lumMod val="75000"/>
        <a:lumOff val="25000"/>
      </a:schemeClr>
    </cs:fontRef>
    <cs:spPr>
      <a:ln w="31750" cap="flat" cmpd="sng" algn="ctr">
        <a:solidFill>
          <a:schemeClr val="dk1">
            <a:lumMod val="75000"/>
            <a:lumOff val="25000"/>
          </a:schemeClr>
        </a:solidFill>
        <a:round/>
      </a:ln>
    </cs:spPr>
    <cs:defRPr sz="1197" kern="1200"/>
  </cs:seriesAxis>
  <cs:seriesLine>
    <cs:lnRef idx="0"/>
    <cs:fillRef idx="0"/>
    <cs:effectRef idx="0"/>
    <cs:fontRef idx="minor">
      <a:schemeClr val="dk1"/>
    </cs:fontRef>
    <cs:spPr>
      <a:ln w="9525">
        <a:solidFill>
          <a:schemeClr val="dk1">
            <a:lumMod val="50000"/>
            <a:lumOff val="50000"/>
          </a:schemeClr>
        </a:solidFill>
        <a:round/>
      </a:ln>
    </cs:spPr>
  </cs:seriesLine>
  <cs:title>
    <cs:lnRef idx="0"/>
    <cs:fillRef idx="0"/>
    <cs:effectRef idx="0"/>
    <cs:fontRef idx="minor">
      <a:schemeClr val="dk1">
        <a:lumMod val="75000"/>
        <a:lumOff val="25000"/>
      </a:schemeClr>
    </cs:fontRef>
    <cs:defRPr sz="2200" b="1" kern="120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75000"/>
        <a:lumOff val="25000"/>
      </a:schemeClr>
    </cs:fontRef>
    <cs:defRPr sz="1197" kern="1200"/>
  </cs:trendlineLabel>
  <cs:upBar>
    <cs:lnRef idx="0"/>
    <cs:fillRef idx="0"/>
    <cs:effectRef idx="0"/>
    <cs:fontRef idx="minor">
      <a:schemeClr val="dk1"/>
    </cs:fontRef>
    <cs:spPr>
      <a:solidFill>
        <a:schemeClr val="lt1"/>
      </a:solidFill>
      <a:ln w="9525">
        <a:solidFill>
          <a:schemeClr val="dk1">
            <a:lumMod val="65000"/>
            <a:lumOff val="35000"/>
          </a:schemeClr>
        </a:solidFill>
      </a:ln>
    </cs:spPr>
  </cs:upBar>
  <cs:valueAxis>
    <cs:lnRef idx="0"/>
    <cs:fillRef idx="0"/>
    <cs:effectRef idx="0"/>
    <cs:fontRef idx="minor">
      <a:schemeClr val="dk1">
        <a:lumMod val="75000"/>
        <a:lumOff val="25000"/>
      </a:schemeClr>
    </cs:fontRef>
    <cs:spPr>
      <a:ln>
        <a:noFill/>
      </a:ln>
    </cs:spPr>
    <cs:defRPr sz="1197" kern="1200"/>
  </cs:valueAxis>
  <cs:wall>
    <cs:lnRef idx="0"/>
    <cs:fillRef idx="0"/>
    <cs:effectRef idx="0"/>
    <cs:fontRef idx="minor">
      <a:schemeClr val="dk1"/>
    </cs:fontRef>
  </cs:wall>
</cs:chartStyle>
</file>

<file path=ppt/charts/style3.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306">
  <cs:axisTitle>
    <cs:lnRef idx="0"/>
    <cs:fillRef idx="0"/>
    <cs:effectRef idx="0"/>
    <cs:fontRef idx="minor">
      <a:schemeClr val="tx1">
        <a:lumMod val="65000"/>
        <a:lumOff val="35000"/>
      </a:schemeClr>
    </cs:fontRef>
    <cs:defRPr sz="1197" kern="1200" cap="all"/>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b="0" kern="1200" cap="none" spc="0" normalizeH="0" baseline="0"/>
  </cs:categoryAxis>
  <cs:chartArea mods="allowNoFillOverride allowNoLineOverride">
    <cs:lnRef idx="0"/>
    <cs:fillRef idx="0"/>
    <cs:effectRef idx="0"/>
    <cs:fontRef idx="minor">
      <a:schemeClr val="dk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75000"/>
        <a:lumOff val="25000"/>
      </a:schemeClr>
    </cs:fontRef>
    <cs:spPr>
      <a:solidFill>
        <a:schemeClr val="dk1">
          <a:lumMod val="15000"/>
          <a:lumOff val="85000"/>
        </a:schemeClr>
      </a:solidFill>
    </cs:spPr>
    <cs:defRPr sz="1197"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cs:spPr>
  </cs:dataPoint>
  <cs:dataPoint3D>
    <cs:lnRef idx="0"/>
    <cs:fillRef idx="0">
      <cs:styleClr val="auto"/>
    </cs:fillRef>
    <cs:effectRef idx="0"/>
    <cs:fontRef idx="minor">
      <a:schemeClr val="dk1"/>
    </cs:fontRef>
    <cs:spPr>
      <a:solidFill>
        <a:schemeClr val="phClr"/>
      </a:solidFill>
    </cs:spPr>
  </cs:dataPoint3D>
  <cs:dataPointLine>
    <cs:lnRef idx="0">
      <cs:styleClr val="auto"/>
    </cs:lnRef>
    <cs:fillRef idx="0"/>
    <cs:effectRef idx="0"/>
    <cs:fontRef idx="minor">
      <a:schemeClr val="dk1"/>
    </cs:fontRef>
    <cs:spPr>
      <a:ln w="38100" cap="rnd">
        <a:solidFill>
          <a:schemeClr val="phClr"/>
        </a:solidFill>
        <a:round/>
      </a:ln>
    </cs:spPr>
  </cs:dataPointLine>
  <cs:dataPointMarker>
    <cs:lnRef idx="0"/>
    <cs:fillRef idx="0">
      <cs:styleClr val="auto"/>
    </cs:fillRef>
    <cs:effectRef idx="0"/>
    <cs:fontRef idx="minor">
      <a:schemeClr val="dk1"/>
    </cs:fontRef>
    <cs:spPr>
      <a:solidFill>
        <a:schemeClr val="phClr"/>
      </a:solidFill>
    </cs:spPr>
  </cs:dataPointMarker>
  <cs:dataPointMarkerLayout symbol="circle" size="8"/>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ln w="9525">
        <a:solidFill>
          <a:schemeClr val="tx1">
            <a:lumMod val="15000"/>
            <a:lumOff val="85000"/>
          </a:schemeClr>
        </a:solidFill>
      </a:ln>
    </cs:spPr>
    <cs:defRPr sz="1197" kern="1200"/>
  </cs:dataTable>
  <cs:downBar>
    <cs:lnRef idx="0"/>
    <cs:fillRef idx="0"/>
    <cs:effectRef idx="0"/>
    <cs:fontRef idx="minor">
      <a:schemeClr val="dk1"/>
    </cs:fontRef>
    <cs:spPr>
      <a:solidFill>
        <a:schemeClr val="dk1">
          <a:lumMod val="75000"/>
          <a:lumOff val="25000"/>
        </a:schemeClr>
      </a:solidFill>
      <a:ln w="9525">
        <a:solidFill>
          <a:schemeClr val="tx1">
            <a:lumMod val="50000"/>
            <a:lumOff val="50000"/>
          </a:schemeClr>
        </a:solidFill>
      </a:ln>
    </cs:spPr>
  </cs:downBar>
  <cs:dropLine>
    <cs:lnRef idx="0"/>
    <cs:fillRef idx="0"/>
    <cs:effectRef idx="0"/>
    <cs:fontRef idx="minor">
      <a:schemeClr val="dk1"/>
    </cs:fontRef>
    <cs:spPr>
      <a:ln w="9525">
        <a:solidFill>
          <a:schemeClr val="tx1">
            <a:lumMod val="50000"/>
            <a:lumOff val="50000"/>
          </a:schemeClr>
        </a:solidFill>
        <a:prstDash val="dash"/>
      </a:ln>
    </cs:spPr>
  </cs:dropLine>
  <cs:errorBar>
    <cs:lnRef idx="0"/>
    <cs:fillRef idx="0"/>
    <cs:effectRef idx="0"/>
    <cs:fontRef idx="minor">
      <a:schemeClr val="dk1"/>
    </cs:fontRef>
    <cs:spPr>
      <a:ln w="9525">
        <a:solidFill>
          <a:schemeClr val="tx1">
            <a:lumMod val="50000"/>
            <a:lumOff val="50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solidFill>
          <a:schemeClr val="tx1">
            <a:lumMod val="15000"/>
            <a:lumOff val="85000"/>
          </a:schemeClr>
        </a:solidFill>
        <a:round/>
      </a:ln>
    </cs:spPr>
  </cs:gridlineMajor>
  <cs:gridlineMinor>
    <cs:lnRef idx="0"/>
    <cs:fillRef idx="0"/>
    <cs:effectRef idx="0"/>
    <cs:fontRef idx="minor">
      <a:schemeClr val="dk1"/>
    </cs:fontRef>
    <cs:spPr>
      <a:ln w="9525" cap="flat" cmpd="sng" algn="ctr">
        <a:solidFill>
          <a:schemeClr val="tx1">
            <a:lumMod val="5000"/>
            <a:lumOff val="95000"/>
          </a:schemeClr>
        </a:solidFill>
        <a:round/>
      </a:ln>
    </cs:spPr>
  </cs:gridlineMinor>
  <cs:hiLoLine>
    <cs:lnRef idx="0"/>
    <cs:fillRef idx="0"/>
    <cs:effectRef idx="0"/>
    <cs:fontRef idx="minor">
      <a:schemeClr val="dk1"/>
    </cs:fontRef>
    <cs:spPr>
      <a:ln w="9525">
        <a:solidFill>
          <a:schemeClr val="tx1">
            <a:lumMod val="50000"/>
            <a:lumOff val="50000"/>
          </a:schemeClr>
        </a:solidFill>
        <a:prstDash val="dash"/>
      </a:ln>
    </cs:spPr>
  </cs:hiLoLine>
  <cs:leaderLine>
    <cs:lnRef idx="0"/>
    <cs:fillRef idx="0"/>
    <cs:effectRef idx="0"/>
    <cs:fontRef idx="minor">
      <a:schemeClr val="dk1"/>
    </cs:fontRef>
    <cs:spPr>
      <a:ln w="9525">
        <a:solidFill>
          <a:schemeClr val="tx1">
            <a:lumMod val="35000"/>
            <a:lumOff val="65000"/>
          </a:schemeClr>
        </a:solidFill>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seriesAxis>
  <cs:seriesLine>
    <cs:lnRef idx="0"/>
    <cs:fillRef idx="0"/>
    <cs:effectRef idx="0"/>
    <cs:fontRef idx="minor">
      <a:schemeClr val="dk1"/>
    </cs:fontRef>
    <cs:spPr>
      <a:ln w="9525">
        <a:solidFill>
          <a:schemeClr val="tx1">
            <a:lumMod val="35000"/>
            <a:lumOff val="65000"/>
          </a:schemeClr>
        </a:solidFill>
        <a:round/>
      </a:ln>
    </cs:spPr>
  </cs:seriesLine>
  <cs:title>
    <cs:lnRef idx="0"/>
    <cs:fillRef idx="0"/>
    <cs:effectRef idx="0"/>
    <cs:fontRef idx="major">
      <a:schemeClr val="tx1">
        <a:lumMod val="65000"/>
        <a:lumOff val="35000"/>
      </a:schemeClr>
    </cs:fontRef>
    <cs:defRPr sz="2200" b="0" kern="1200" cap="none" spc="0" normalizeH="0" baseline="0"/>
  </cs:title>
  <cs:trendline>
    <cs:lnRef idx="0">
      <cs:styleClr val="auto"/>
    </cs:lnRef>
    <cs:fillRef idx="0"/>
    <cs:effectRef idx="0"/>
    <cs:fontRef idx="minor">
      <a:schemeClr val="dk1"/>
    </cs:fontRef>
    <cs:spPr>
      <a:ln w="19050" cap="rnd">
        <a:solidFill>
          <a:schemeClr val="phClr"/>
        </a:solidFill>
        <a:round/>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50000"/>
            <a:lumOff val="50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dk1"/>
    </cs:fontRef>
  </cs:wall>
</cs:chartStyle>
</file>

<file path=ppt/charts/style5.xml><?xml version="1.0" encoding="utf-8"?>
<cs:chartStyle xmlns:cs="http://schemas.microsoft.com/office/drawing/2012/chartStyle" xmlns:a="http://schemas.openxmlformats.org/drawingml/2006/main" id="102">
  <cs:axisTitle>
    <cs:lnRef idx="0"/>
    <cs:fillRef idx="0"/>
    <cs:effectRef idx="0"/>
    <cs:fontRef idx="minor">
      <a:schemeClr val="tx1"/>
    </cs:fontRef>
    <cs:defRPr sz="1000" b="1" kern="1200"/>
  </cs:axisTitle>
  <cs:categoryAxis>
    <cs:lnRef idx="1">
      <a:schemeClr val="tx1">
        <a:tint val="75000"/>
      </a:schemeClr>
    </cs:lnRef>
    <cs:fillRef idx="0"/>
    <cs:effectRef idx="0"/>
    <cs:fontRef idx="minor">
      <a:schemeClr val="tx1"/>
    </cs:fontRef>
    <cs:spPr>
      <a:ln>
        <a:round/>
      </a:ln>
    </cs:spPr>
    <cs:defRPr sz="1000" kern="1200"/>
  </cs:categoryAxis>
  <cs:chartArea mods="allowNoFillOverride allowNoLineOverride">
    <cs:lnRef idx="1">
      <a:schemeClr val="tx1">
        <a:tint val="75000"/>
      </a:schemeClr>
    </cs:lnRef>
    <cs:fillRef idx="1">
      <a:schemeClr val="bg1"/>
    </cs:fillRef>
    <cs:effectRef idx="0"/>
    <cs:fontRef idx="minor">
      <a:schemeClr val="tx1"/>
    </cs:fontRef>
    <cs:spPr>
      <a:ln>
        <a:round/>
      </a:ln>
    </cs:spPr>
    <cs:defRPr sz="1000" kern="1200"/>
  </cs:chartArea>
  <cs:dataLabel>
    <cs:lnRef idx="0"/>
    <cs:fillRef idx="0"/>
    <cs:effectRef idx="0"/>
    <cs:fontRef idx="minor">
      <a:schemeClr val="tx1"/>
    </cs:fontRef>
    <cs:defRPr sz="1000" kern="1200"/>
  </cs:dataLabel>
  <cs:dataLabelCallout>
    <cs:lnRef idx="0"/>
    <cs:fillRef idx="0"/>
    <cs:effectRef idx="0"/>
    <cs:fontRef idx="minor">
      <a:schemeClr val="dk1"/>
    </cs:fontRef>
    <cs:spPr>
      <a:solidFill>
        <a:schemeClr val="lt1"/>
      </a:solidFill>
      <a:ln>
        <a:solidFill>
          <a:schemeClr val="dk1">
            <a:lumMod val="65000"/>
            <a:lumOff val="35000"/>
          </a:schemeClr>
        </a:solidFill>
      </a:ln>
    </cs:spPr>
    <cs:defRPr sz="1000" kern="1200"/>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1">
      <cs:styleClr val="auto"/>
    </cs:lnRef>
    <cs:lineWidthScale>3</cs:lineWidthScale>
    <cs:fillRef idx="0"/>
    <cs:effectRef idx="0"/>
    <cs:fontRef idx="minor">
      <a:schemeClr val="tx1"/>
    </cs:fontRef>
    <cs:spPr>
      <a:ln cap="rnd">
        <a:round/>
      </a:ln>
    </cs:spPr>
  </cs:dataPointLine>
  <cs:dataPointMarker>
    <cs:lnRef idx="1">
      <cs:styleClr val="auto"/>
    </cs:lnRef>
    <cs:fillRef idx="1">
      <cs:styleClr val="auto"/>
    </cs:fillRef>
    <cs:effectRef idx="0"/>
    <cs:fontRef idx="minor">
      <a:schemeClr val="tx1"/>
    </cs:fontRef>
    <cs:spPr>
      <a:ln>
        <a:round/>
      </a:ln>
    </cs:spPr>
  </cs:dataPointMarker>
  <cs:dataPointMarkerLayout/>
  <cs:dataPointWireframe>
    <cs:lnRef idx="1">
      <cs:styleClr val="auto"/>
    </cs:lnRef>
    <cs:fillRef idx="0"/>
    <cs:effectRef idx="0"/>
    <cs:fontRef idx="minor">
      <a:schemeClr val="tx1"/>
    </cs:fontRef>
    <cs:spPr>
      <a:ln>
        <a:round/>
      </a:ln>
    </cs:spPr>
  </cs:dataPointWireframe>
  <cs:dataTable>
    <cs:lnRef idx="1">
      <a:schemeClr val="tx1">
        <a:tint val="75000"/>
      </a:schemeClr>
    </cs:lnRef>
    <cs:fillRef idx="0"/>
    <cs:effectRef idx="0"/>
    <cs:fontRef idx="minor">
      <a:schemeClr val="tx1"/>
    </cs:fontRef>
    <cs:spPr>
      <a:ln>
        <a:round/>
      </a:ln>
    </cs:spPr>
    <cs:defRPr sz="1000" kern="1200"/>
  </cs:dataTable>
  <cs:downBar>
    <cs:lnRef idx="1">
      <a:schemeClr val="tx1"/>
    </cs:lnRef>
    <cs:fillRef idx="1">
      <a:schemeClr val="dk1">
        <a:tint val="95000"/>
      </a:schemeClr>
    </cs:fillRef>
    <cs:effectRef idx="0"/>
    <cs:fontRef idx="minor">
      <a:schemeClr val="tx1"/>
    </cs:fontRef>
    <cs:spPr>
      <a:ln>
        <a:round/>
      </a:ln>
    </cs:spPr>
  </cs:downBar>
  <cs:dropLine>
    <cs:lnRef idx="1">
      <a:schemeClr val="tx1"/>
    </cs:lnRef>
    <cs:fillRef idx="0"/>
    <cs:effectRef idx="0"/>
    <cs:fontRef idx="minor">
      <a:schemeClr val="tx1"/>
    </cs:fontRef>
    <cs:spPr>
      <a:ln>
        <a:round/>
      </a:ln>
    </cs:spPr>
  </cs:dropLine>
  <cs:errorBar>
    <cs:lnRef idx="1">
      <a:schemeClr val="tx1"/>
    </cs:lnRef>
    <cs:fillRef idx="1">
      <a:schemeClr val="tx1"/>
    </cs:fillRef>
    <cs:effectRef idx="0"/>
    <cs:fontRef idx="minor">
      <a:schemeClr val="tx1"/>
    </cs:fontRef>
    <cs:spPr>
      <a:ln>
        <a:round/>
      </a:ln>
    </cs:spPr>
  </cs:errorBar>
  <cs:floor>
    <cs:lnRef idx="1">
      <a:schemeClr val="tx1">
        <a:tint val="75000"/>
      </a:schemeClr>
    </cs:lnRef>
    <cs:fillRef idx="0"/>
    <cs:effectRef idx="0"/>
    <cs:fontRef idx="minor">
      <a:schemeClr val="tx1"/>
    </cs:fontRef>
    <cs:spPr>
      <a:ln>
        <a:round/>
      </a:ln>
    </cs:spPr>
  </cs:floor>
  <cs:gridlineMajor>
    <cs:lnRef idx="1">
      <a:schemeClr val="tx1">
        <a:tint val="75000"/>
      </a:schemeClr>
    </cs:lnRef>
    <cs:fillRef idx="0"/>
    <cs:effectRef idx="0"/>
    <cs:fontRef idx="minor">
      <a:schemeClr val="tx1"/>
    </cs:fontRef>
    <cs:spPr>
      <a:ln>
        <a:round/>
      </a:ln>
    </cs:spPr>
  </cs:gridlineMajor>
  <cs:gridlineMinor>
    <cs:lnRef idx="1">
      <a:schemeClr val="tx1">
        <a:tint val="50000"/>
      </a:schemeClr>
    </cs:lnRef>
    <cs:fillRef idx="0"/>
    <cs:effectRef idx="0"/>
    <cs:fontRef idx="minor">
      <a:schemeClr val="tx1"/>
    </cs:fontRef>
    <cs:spPr>
      <a:ln>
        <a:round/>
      </a:ln>
    </cs:spPr>
  </cs:gridlineMinor>
  <cs:hiLoLine>
    <cs:lnRef idx="1">
      <a:schemeClr val="tx1"/>
    </cs:lnRef>
    <cs:fillRef idx="0"/>
    <cs:effectRef idx="0"/>
    <cs:fontRef idx="minor">
      <a:schemeClr val="tx1"/>
    </cs:fontRef>
    <cs:spPr>
      <a:ln>
        <a:round/>
      </a:ln>
    </cs:spPr>
  </cs:hiLoLine>
  <cs:leaderLine>
    <cs:lnRef idx="1">
      <a:schemeClr val="tx1"/>
    </cs:lnRef>
    <cs:fillRef idx="0"/>
    <cs:effectRef idx="0"/>
    <cs:fontRef idx="minor">
      <a:schemeClr val="tx1"/>
    </cs:fontRef>
    <cs:spPr>
      <a:ln>
        <a:round/>
      </a:ln>
    </cs:spPr>
  </cs:leaderLine>
  <cs:legend>
    <cs:lnRef idx="0"/>
    <cs:fillRef idx="0"/>
    <cs:effectRef idx="0"/>
    <cs:fontRef idx="minor">
      <a:schemeClr val="tx1"/>
    </cs:fontRef>
    <cs:defRPr sz="1000" kern="1200"/>
  </cs:legend>
  <cs:plotArea mods="allowNoFillOverride allowNoLineOverride">
    <cs:lnRef idx="0"/>
    <cs:fillRef idx="1">
      <a:schemeClr val="bg1"/>
    </cs:fillRef>
    <cs:effectRef idx="0"/>
    <cs:fontRef idx="minor">
      <a:schemeClr val="tx1"/>
    </cs:fontRef>
  </cs:plotArea>
  <cs:plotArea3D>
    <cs:lnRef idx="0"/>
    <cs:fillRef idx="0"/>
    <cs:effectRef idx="0"/>
    <cs:fontRef idx="minor">
      <a:schemeClr val="tx1"/>
    </cs:fontRef>
  </cs:plotArea3D>
  <cs:seriesAxis>
    <cs:lnRef idx="1">
      <a:schemeClr val="tx1">
        <a:tint val="75000"/>
      </a:schemeClr>
    </cs:lnRef>
    <cs:fillRef idx="0"/>
    <cs:effectRef idx="0"/>
    <cs:fontRef idx="minor">
      <a:schemeClr val="tx1"/>
    </cs:fontRef>
    <cs:spPr>
      <a:ln>
        <a:round/>
      </a:ln>
    </cs:spPr>
    <cs:defRPr sz="1000" kern="1200"/>
  </cs:seriesAxis>
  <cs:seriesLine>
    <cs:lnRef idx="1">
      <a:schemeClr val="tx1"/>
    </cs:lnRef>
    <cs:fillRef idx="0"/>
    <cs:effectRef idx="0"/>
    <cs:fontRef idx="minor">
      <a:schemeClr val="tx1"/>
    </cs:fontRef>
    <cs:spPr>
      <a:ln>
        <a:round/>
      </a:ln>
    </cs:spPr>
  </cs:seriesLine>
  <cs:title>
    <cs:lnRef idx="0"/>
    <cs:fillRef idx="0"/>
    <cs:effectRef idx="0"/>
    <cs:fontRef idx="minor">
      <a:schemeClr val="tx1"/>
    </cs:fontRef>
    <cs:defRPr sz="1800" b="1" kern="1200"/>
  </cs:title>
  <cs:trendline>
    <cs:lnRef idx="1">
      <a:schemeClr val="tx1"/>
    </cs:lnRef>
    <cs:fillRef idx="0"/>
    <cs:effectRef idx="0"/>
    <cs:fontRef idx="minor">
      <a:schemeClr val="tx1"/>
    </cs:fontRef>
    <cs:spPr>
      <a:ln cap="rnd">
        <a:round/>
      </a:ln>
    </cs:spPr>
  </cs:trendline>
  <cs:trendlineLabel>
    <cs:lnRef idx="0"/>
    <cs:fillRef idx="0"/>
    <cs:effectRef idx="0"/>
    <cs:fontRef idx="minor">
      <a:schemeClr val="tx1"/>
    </cs:fontRef>
    <cs:defRPr sz="1000" kern="1200"/>
  </cs:trendlineLabel>
  <cs:upBar>
    <cs:lnRef idx="1">
      <a:schemeClr val="tx1"/>
    </cs:lnRef>
    <cs:fillRef idx="1">
      <a:schemeClr val="dk1">
        <a:tint val="5000"/>
      </a:schemeClr>
    </cs:fillRef>
    <cs:effectRef idx="0"/>
    <cs:fontRef idx="minor">
      <a:schemeClr val="tx1"/>
    </cs:fontRef>
    <cs:spPr>
      <a:ln>
        <a:round/>
      </a:ln>
    </cs:spPr>
  </cs:upBar>
  <cs:valueAxis>
    <cs:lnRef idx="1">
      <a:schemeClr val="tx1">
        <a:tint val="75000"/>
      </a:schemeClr>
    </cs:lnRef>
    <cs:fillRef idx="0"/>
    <cs:effectRef idx="0"/>
    <cs:fontRef idx="minor">
      <a:schemeClr val="tx1"/>
    </cs:fontRef>
    <cs:spPr>
      <a:ln>
        <a:round/>
      </a:ln>
    </cs:spPr>
    <cs:defRPr sz="1000" kern="1200"/>
  </cs:valueAxis>
  <cs:wall>
    <cs:lnRef idx="0"/>
    <cs:fillRef idx="0"/>
    <cs:effectRef idx="0"/>
    <cs:fontRef idx="minor">
      <a:schemeClr val="tx1"/>
    </cs:fontRef>
  </cs:wall>
</cs:chartStyle>
</file>

<file path=ppt/charts/style6.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8.xml><?xml version="1.0" encoding="utf-8"?>
<cs:chartStyle xmlns:cs="http://schemas.microsoft.com/office/drawing/2012/chartStyle" xmlns:a="http://schemas.openxmlformats.org/drawingml/2006/main" id="102">
  <cs:axisTitle>
    <cs:lnRef idx="0"/>
    <cs:fillRef idx="0"/>
    <cs:effectRef idx="0"/>
    <cs:fontRef idx="minor">
      <a:schemeClr val="tx1"/>
    </cs:fontRef>
    <cs:defRPr sz="1000" b="1" kern="1200"/>
  </cs:axisTitle>
  <cs:categoryAxis>
    <cs:lnRef idx="1">
      <a:schemeClr val="tx1">
        <a:tint val="75000"/>
      </a:schemeClr>
    </cs:lnRef>
    <cs:fillRef idx="0"/>
    <cs:effectRef idx="0"/>
    <cs:fontRef idx="minor">
      <a:schemeClr val="tx1"/>
    </cs:fontRef>
    <cs:spPr>
      <a:ln>
        <a:round/>
      </a:ln>
    </cs:spPr>
    <cs:defRPr sz="1000" kern="1200"/>
  </cs:categoryAxis>
  <cs:chartArea mods="allowNoFillOverride allowNoLineOverride">
    <cs:lnRef idx="1">
      <a:schemeClr val="tx1">
        <a:tint val="75000"/>
      </a:schemeClr>
    </cs:lnRef>
    <cs:fillRef idx="1">
      <a:schemeClr val="bg1"/>
    </cs:fillRef>
    <cs:effectRef idx="0"/>
    <cs:fontRef idx="minor">
      <a:schemeClr val="tx1"/>
    </cs:fontRef>
    <cs:spPr>
      <a:ln>
        <a:round/>
      </a:ln>
    </cs:spPr>
    <cs:defRPr sz="1000" kern="1200"/>
  </cs:chartArea>
  <cs:dataLabel>
    <cs:lnRef idx="0"/>
    <cs:fillRef idx="0"/>
    <cs:effectRef idx="0"/>
    <cs:fontRef idx="minor">
      <a:schemeClr val="tx1"/>
    </cs:fontRef>
    <cs:defRPr sz="1000" kern="1200"/>
  </cs:dataLabel>
  <cs:dataLabelCallout>
    <cs:lnRef idx="0"/>
    <cs:fillRef idx="0"/>
    <cs:effectRef idx="0"/>
    <cs:fontRef idx="minor">
      <a:schemeClr val="dk1"/>
    </cs:fontRef>
    <cs:spPr>
      <a:solidFill>
        <a:schemeClr val="lt1"/>
      </a:solidFill>
      <a:ln>
        <a:solidFill>
          <a:schemeClr val="dk1">
            <a:lumMod val="65000"/>
            <a:lumOff val="35000"/>
          </a:schemeClr>
        </a:solidFill>
      </a:ln>
    </cs:spPr>
    <cs:defRPr sz="1000" kern="1200"/>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1">
      <cs:styleClr val="auto"/>
    </cs:lnRef>
    <cs:lineWidthScale>3</cs:lineWidthScale>
    <cs:fillRef idx="0"/>
    <cs:effectRef idx="0"/>
    <cs:fontRef idx="minor">
      <a:schemeClr val="tx1"/>
    </cs:fontRef>
    <cs:spPr>
      <a:ln cap="rnd">
        <a:round/>
      </a:ln>
    </cs:spPr>
  </cs:dataPointLine>
  <cs:dataPointMarker>
    <cs:lnRef idx="1">
      <cs:styleClr val="auto"/>
    </cs:lnRef>
    <cs:fillRef idx="1">
      <cs:styleClr val="auto"/>
    </cs:fillRef>
    <cs:effectRef idx="0"/>
    <cs:fontRef idx="minor">
      <a:schemeClr val="tx1"/>
    </cs:fontRef>
    <cs:spPr>
      <a:ln>
        <a:round/>
      </a:ln>
    </cs:spPr>
  </cs:dataPointMarker>
  <cs:dataPointMarkerLayout/>
  <cs:dataPointWireframe>
    <cs:lnRef idx="1">
      <cs:styleClr val="auto"/>
    </cs:lnRef>
    <cs:fillRef idx="0"/>
    <cs:effectRef idx="0"/>
    <cs:fontRef idx="minor">
      <a:schemeClr val="tx1"/>
    </cs:fontRef>
    <cs:spPr>
      <a:ln>
        <a:round/>
      </a:ln>
    </cs:spPr>
  </cs:dataPointWireframe>
  <cs:dataTable>
    <cs:lnRef idx="1">
      <a:schemeClr val="tx1">
        <a:tint val="75000"/>
      </a:schemeClr>
    </cs:lnRef>
    <cs:fillRef idx="0"/>
    <cs:effectRef idx="0"/>
    <cs:fontRef idx="minor">
      <a:schemeClr val="tx1"/>
    </cs:fontRef>
    <cs:spPr>
      <a:ln>
        <a:round/>
      </a:ln>
    </cs:spPr>
    <cs:defRPr sz="1000" kern="1200"/>
  </cs:dataTable>
  <cs:downBar>
    <cs:lnRef idx="1">
      <a:schemeClr val="tx1"/>
    </cs:lnRef>
    <cs:fillRef idx="1">
      <a:schemeClr val="dk1">
        <a:tint val="95000"/>
      </a:schemeClr>
    </cs:fillRef>
    <cs:effectRef idx="0"/>
    <cs:fontRef idx="minor">
      <a:schemeClr val="tx1"/>
    </cs:fontRef>
    <cs:spPr>
      <a:ln>
        <a:round/>
      </a:ln>
    </cs:spPr>
  </cs:downBar>
  <cs:dropLine>
    <cs:lnRef idx="1">
      <a:schemeClr val="tx1"/>
    </cs:lnRef>
    <cs:fillRef idx="0"/>
    <cs:effectRef idx="0"/>
    <cs:fontRef idx="minor">
      <a:schemeClr val="tx1"/>
    </cs:fontRef>
    <cs:spPr>
      <a:ln>
        <a:round/>
      </a:ln>
    </cs:spPr>
  </cs:dropLine>
  <cs:errorBar>
    <cs:lnRef idx="1">
      <a:schemeClr val="tx1"/>
    </cs:lnRef>
    <cs:fillRef idx="1">
      <a:schemeClr val="tx1"/>
    </cs:fillRef>
    <cs:effectRef idx="0"/>
    <cs:fontRef idx="minor">
      <a:schemeClr val="tx1"/>
    </cs:fontRef>
    <cs:spPr>
      <a:ln>
        <a:round/>
      </a:ln>
    </cs:spPr>
  </cs:errorBar>
  <cs:floor>
    <cs:lnRef idx="1">
      <a:schemeClr val="tx1">
        <a:tint val="75000"/>
      </a:schemeClr>
    </cs:lnRef>
    <cs:fillRef idx="0"/>
    <cs:effectRef idx="0"/>
    <cs:fontRef idx="minor">
      <a:schemeClr val="tx1"/>
    </cs:fontRef>
    <cs:spPr>
      <a:ln>
        <a:round/>
      </a:ln>
    </cs:spPr>
  </cs:floor>
  <cs:gridlineMajor>
    <cs:lnRef idx="1">
      <a:schemeClr val="tx1">
        <a:tint val="75000"/>
      </a:schemeClr>
    </cs:lnRef>
    <cs:fillRef idx="0"/>
    <cs:effectRef idx="0"/>
    <cs:fontRef idx="minor">
      <a:schemeClr val="tx1"/>
    </cs:fontRef>
    <cs:spPr>
      <a:ln>
        <a:round/>
      </a:ln>
    </cs:spPr>
  </cs:gridlineMajor>
  <cs:gridlineMinor>
    <cs:lnRef idx="1">
      <a:schemeClr val="tx1">
        <a:tint val="50000"/>
      </a:schemeClr>
    </cs:lnRef>
    <cs:fillRef idx="0"/>
    <cs:effectRef idx="0"/>
    <cs:fontRef idx="minor">
      <a:schemeClr val="tx1"/>
    </cs:fontRef>
    <cs:spPr>
      <a:ln>
        <a:round/>
      </a:ln>
    </cs:spPr>
  </cs:gridlineMinor>
  <cs:hiLoLine>
    <cs:lnRef idx="1">
      <a:schemeClr val="tx1"/>
    </cs:lnRef>
    <cs:fillRef idx="0"/>
    <cs:effectRef idx="0"/>
    <cs:fontRef idx="minor">
      <a:schemeClr val="tx1"/>
    </cs:fontRef>
    <cs:spPr>
      <a:ln>
        <a:round/>
      </a:ln>
    </cs:spPr>
  </cs:hiLoLine>
  <cs:leaderLine>
    <cs:lnRef idx="1">
      <a:schemeClr val="tx1"/>
    </cs:lnRef>
    <cs:fillRef idx="0"/>
    <cs:effectRef idx="0"/>
    <cs:fontRef idx="minor">
      <a:schemeClr val="tx1"/>
    </cs:fontRef>
    <cs:spPr>
      <a:ln>
        <a:round/>
      </a:ln>
    </cs:spPr>
  </cs:leaderLine>
  <cs:legend>
    <cs:lnRef idx="0"/>
    <cs:fillRef idx="0"/>
    <cs:effectRef idx="0"/>
    <cs:fontRef idx="minor">
      <a:schemeClr val="tx1"/>
    </cs:fontRef>
    <cs:defRPr sz="1000" kern="1200"/>
  </cs:legend>
  <cs:plotArea mods="allowNoFillOverride allowNoLineOverride">
    <cs:lnRef idx="0"/>
    <cs:fillRef idx="1">
      <a:schemeClr val="bg1"/>
    </cs:fillRef>
    <cs:effectRef idx="0"/>
    <cs:fontRef idx="minor">
      <a:schemeClr val="tx1"/>
    </cs:fontRef>
  </cs:plotArea>
  <cs:plotArea3D>
    <cs:lnRef idx="0"/>
    <cs:fillRef idx="0"/>
    <cs:effectRef idx="0"/>
    <cs:fontRef idx="minor">
      <a:schemeClr val="tx1"/>
    </cs:fontRef>
  </cs:plotArea3D>
  <cs:seriesAxis>
    <cs:lnRef idx="1">
      <a:schemeClr val="tx1">
        <a:tint val="75000"/>
      </a:schemeClr>
    </cs:lnRef>
    <cs:fillRef idx="0"/>
    <cs:effectRef idx="0"/>
    <cs:fontRef idx="minor">
      <a:schemeClr val="tx1"/>
    </cs:fontRef>
    <cs:spPr>
      <a:ln>
        <a:round/>
      </a:ln>
    </cs:spPr>
    <cs:defRPr sz="1000" kern="1200"/>
  </cs:seriesAxis>
  <cs:seriesLine>
    <cs:lnRef idx="1">
      <a:schemeClr val="tx1"/>
    </cs:lnRef>
    <cs:fillRef idx="0"/>
    <cs:effectRef idx="0"/>
    <cs:fontRef idx="minor">
      <a:schemeClr val="tx1"/>
    </cs:fontRef>
    <cs:spPr>
      <a:ln>
        <a:round/>
      </a:ln>
    </cs:spPr>
  </cs:seriesLine>
  <cs:title>
    <cs:lnRef idx="0"/>
    <cs:fillRef idx="0"/>
    <cs:effectRef idx="0"/>
    <cs:fontRef idx="minor">
      <a:schemeClr val="tx1"/>
    </cs:fontRef>
    <cs:defRPr sz="1800" b="1" kern="1200"/>
  </cs:title>
  <cs:trendline>
    <cs:lnRef idx="1">
      <a:schemeClr val="tx1"/>
    </cs:lnRef>
    <cs:fillRef idx="0"/>
    <cs:effectRef idx="0"/>
    <cs:fontRef idx="minor">
      <a:schemeClr val="tx1"/>
    </cs:fontRef>
    <cs:spPr>
      <a:ln cap="rnd">
        <a:round/>
      </a:ln>
    </cs:spPr>
  </cs:trendline>
  <cs:trendlineLabel>
    <cs:lnRef idx="0"/>
    <cs:fillRef idx="0"/>
    <cs:effectRef idx="0"/>
    <cs:fontRef idx="minor">
      <a:schemeClr val="tx1"/>
    </cs:fontRef>
    <cs:defRPr sz="1000" kern="1200"/>
  </cs:trendlineLabel>
  <cs:upBar>
    <cs:lnRef idx="1">
      <a:schemeClr val="tx1"/>
    </cs:lnRef>
    <cs:fillRef idx="1">
      <a:schemeClr val="dk1">
        <a:tint val="5000"/>
      </a:schemeClr>
    </cs:fillRef>
    <cs:effectRef idx="0"/>
    <cs:fontRef idx="minor">
      <a:schemeClr val="tx1"/>
    </cs:fontRef>
    <cs:spPr>
      <a:ln>
        <a:round/>
      </a:ln>
    </cs:spPr>
  </cs:upBar>
  <cs:valueAxis>
    <cs:lnRef idx="1">
      <a:schemeClr val="tx1">
        <a:tint val="75000"/>
      </a:schemeClr>
    </cs:lnRef>
    <cs:fillRef idx="0"/>
    <cs:effectRef idx="0"/>
    <cs:fontRef idx="minor">
      <a:schemeClr val="tx1"/>
    </cs:fontRef>
    <cs:spPr>
      <a:ln>
        <a:round/>
      </a:ln>
    </cs:spPr>
    <cs:defRPr sz="1000" kern="1200"/>
  </cs:valueAxis>
  <cs:wall>
    <cs:lnRef idx="0"/>
    <cs:fillRef idx="0"/>
    <cs:effectRef idx="0"/>
    <cs:fontRef idx="minor">
      <a:schemeClr val="tx1"/>
    </cs:fontRef>
  </cs:wall>
</cs:chartStyle>
</file>

<file path=ppt/charts/style9.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a:extLst>
              <a:ext uri="{FF2B5EF4-FFF2-40B4-BE49-F238E27FC236}">
                <a16:creationId xmlns:a16="http://schemas.microsoft.com/office/drawing/2014/main" id="{8D5A2E05-2C6E-484E-9BB1-366C90717B94}"/>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pPr rtl="0"/>
            <a:endParaRPr lang="en-US" dirty="0">
              <a:latin typeface="Microsoft YaHei UI" panose="020B0503020204020204" pitchFamily="34" charset="-122"/>
              <a:ea typeface="Microsoft YaHei UI" panose="020B0503020204020204" pitchFamily="34" charset="-122"/>
            </a:endParaRPr>
          </a:p>
        </p:txBody>
      </p:sp>
      <p:sp>
        <p:nvSpPr>
          <p:cNvPr id="3" name="日期占位符 2">
            <a:extLst>
              <a:ext uri="{FF2B5EF4-FFF2-40B4-BE49-F238E27FC236}">
                <a16:creationId xmlns:a16="http://schemas.microsoft.com/office/drawing/2014/main" id="{D2043844-B7FE-EC43-89AA-8831B859F94F}"/>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pPr rtl="0"/>
            <a:fld id="{DE69A474-9C4A-439C-A6F5-E9BE9F1BBA91}" type="datetime1">
              <a:rPr lang="zh-CN" altLang="en-US" smtClean="0">
                <a:latin typeface="Microsoft YaHei UI" panose="020B0503020204020204" pitchFamily="34" charset="-122"/>
                <a:ea typeface="Microsoft YaHei UI" panose="020B0503020204020204" pitchFamily="34" charset="-122"/>
              </a:rPr>
              <a:t>2022/7/7</a:t>
            </a:fld>
            <a:endParaRPr lang="en-US" dirty="0">
              <a:latin typeface="Microsoft YaHei UI" panose="020B0503020204020204" pitchFamily="34" charset="-122"/>
              <a:ea typeface="Microsoft YaHei UI" panose="020B0503020204020204" pitchFamily="34" charset="-122"/>
            </a:endParaRPr>
          </a:p>
        </p:txBody>
      </p:sp>
      <p:sp>
        <p:nvSpPr>
          <p:cNvPr id="4" name="页脚占位符 3">
            <a:extLst>
              <a:ext uri="{FF2B5EF4-FFF2-40B4-BE49-F238E27FC236}">
                <a16:creationId xmlns:a16="http://schemas.microsoft.com/office/drawing/2014/main" id="{BFAC2EDC-03FB-D147-9BAA-37FCFF988C7B}"/>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pPr rtl="0"/>
            <a:endParaRPr lang="en-US" dirty="0">
              <a:latin typeface="Microsoft YaHei UI" panose="020B0503020204020204" pitchFamily="34" charset="-122"/>
              <a:ea typeface="Microsoft YaHei UI" panose="020B0503020204020204" pitchFamily="34" charset="-122"/>
            </a:endParaRPr>
          </a:p>
        </p:txBody>
      </p:sp>
      <p:sp>
        <p:nvSpPr>
          <p:cNvPr id="5" name="灯片编号占位符 4">
            <a:extLst>
              <a:ext uri="{FF2B5EF4-FFF2-40B4-BE49-F238E27FC236}">
                <a16:creationId xmlns:a16="http://schemas.microsoft.com/office/drawing/2014/main" id="{398E195D-E935-D746-A5D1-61E2EBF7EF64}"/>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pPr rtl="0"/>
            <a:fld id="{8F57D167-9BB5-2048-9DDA-7DF8E5D94DC9}" type="slidenum">
              <a:rPr lang="en-US" smtClean="0">
                <a:latin typeface="Microsoft YaHei UI" panose="020B0503020204020204" pitchFamily="34" charset="-122"/>
                <a:ea typeface="Microsoft YaHei UI" panose="020B0503020204020204" pitchFamily="34" charset="-122"/>
              </a:rPr>
              <a:t>‹#›</a:t>
            </a:fld>
            <a:endParaRPr lang="en-US" dirty="0">
              <a:latin typeface="Microsoft YaHei UI" panose="020B0503020204020204" pitchFamily="34" charset="-122"/>
              <a:ea typeface="Microsoft YaHei UI" panose="020B0503020204020204" pitchFamily="34" charset="-122"/>
            </a:endParaRPr>
          </a:p>
        </p:txBody>
      </p:sp>
    </p:spTree>
    <p:extLst>
      <p:ext uri="{BB962C8B-B14F-4D97-AF65-F5344CB8AC3E}">
        <p14:creationId xmlns:p14="http://schemas.microsoft.com/office/powerpoint/2010/main" val="2977512132"/>
      </p:ext>
    </p:extLst>
  </p:cSld>
  <p:clrMap bg1="lt1" tx1="dk1" bg2="lt2" tx2="dk2" accent1="accent1" accent2="accent2" accent3="accent3" accent4="accent4" accent5="accent5" accent6="accent6" hlink="hlink" folHlink="folHlink"/>
  <p:hf hdr="0" ftr="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Microsoft YaHei UI" panose="020B0503020204020204" pitchFamily="34" charset="-122"/>
                <a:ea typeface="Microsoft YaHei UI" panose="020B0503020204020204" pitchFamily="34" charset="-122"/>
              </a:defRPr>
            </a:lvl1pPr>
          </a:lstStyle>
          <a:p>
            <a:endParaRPr lang="en-US" dirty="0"/>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Microsoft YaHei UI" panose="020B0503020204020204" pitchFamily="34" charset="-122"/>
                <a:ea typeface="Microsoft YaHei UI" panose="020B0503020204020204" pitchFamily="34" charset="-122"/>
              </a:defRPr>
            </a:lvl1pPr>
          </a:lstStyle>
          <a:p>
            <a:fld id="{3F56DDB4-5354-4248-8F88-47D23400AF9F}" type="datetime1">
              <a:rPr lang="zh-CN" altLang="en-US" smtClean="0"/>
              <a:t>2022/7/7</a:t>
            </a:fld>
            <a:endParaRPr lang="en-US" dirty="0"/>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rtl="0"/>
            <a:endParaRPr lang="en-US" noProof="0" dirty="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rtl="0"/>
            <a:r>
              <a:rPr lang="zh-cn" noProof="0" dirty="0"/>
              <a:t>单击此处编辑母版文本样式</a:t>
            </a:r>
          </a:p>
          <a:p>
            <a:pPr lvl="1" rtl="0"/>
            <a:r>
              <a:rPr lang="zh-cn" noProof="0" dirty="0"/>
              <a:t>第二级</a:t>
            </a:r>
          </a:p>
          <a:p>
            <a:pPr lvl="2" rtl="0"/>
            <a:r>
              <a:rPr lang="zh-cn" noProof="0" dirty="0"/>
              <a:t>第三级</a:t>
            </a:r>
          </a:p>
          <a:p>
            <a:pPr lvl="3" rtl="0"/>
            <a:r>
              <a:rPr lang="zh-cn" noProof="0" dirty="0"/>
              <a:t>第四级</a:t>
            </a:r>
          </a:p>
          <a:p>
            <a:pPr lvl="4" rtl="0"/>
            <a:r>
              <a:rPr lang="zh-cn" noProof="0" dirty="0"/>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Microsoft YaHei UI" panose="020B0503020204020204" pitchFamily="34" charset="-122"/>
                <a:ea typeface="Microsoft YaHei UI" panose="020B0503020204020204" pitchFamily="34" charset="-122"/>
              </a:defRPr>
            </a:lvl1pPr>
          </a:lstStyle>
          <a:p>
            <a:endParaRPr lang="en-US" dirty="0"/>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Microsoft YaHei UI" panose="020B0503020204020204" pitchFamily="34" charset="-122"/>
                <a:ea typeface="Microsoft YaHei UI" panose="020B0503020204020204" pitchFamily="34" charset="-122"/>
              </a:defRPr>
            </a:lvl1pPr>
          </a:lstStyle>
          <a:p>
            <a:fld id="{DB303FA8-A3F3-7640-B13D-36C73B3E5587}" type="slidenum">
              <a:rPr lang="en-US" smtClean="0"/>
              <a:pPr/>
              <a:t>‹#›</a:t>
            </a:fld>
            <a:endParaRPr lang="en-US" dirty="0"/>
          </a:p>
        </p:txBody>
      </p:sp>
    </p:spTree>
    <p:extLst>
      <p:ext uri="{BB962C8B-B14F-4D97-AF65-F5344CB8AC3E}">
        <p14:creationId xmlns:p14="http://schemas.microsoft.com/office/powerpoint/2010/main" val="3220178569"/>
      </p:ext>
    </p:extLst>
  </p:cSld>
  <p:clrMap bg1="lt1" tx1="dk1" bg2="lt2" tx2="dk2" accent1="accent1" accent2="accent2" accent3="accent3" accent4="accent4" accent5="accent5" accent6="accent6" hlink="hlink" folHlink="folHlink"/>
  <p:hf hdr="0" ftr="0"/>
  <p:notesStyle>
    <a:lvl1pPr marL="0" algn="l" defTabSz="914400" rtl="0" eaLnBrk="1" latinLnBrk="0" hangingPunct="1">
      <a:defRPr sz="1200" kern="1200">
        <a:solidFill>
          <a:schemeClr val="tx1"/>
        </a:solidFill>
        <a:latin typeface="Microsoft YaHei UI" panose="020B0503020204020204" pitchFamily="34" charset="-122"/>
        <a:ea typeface="Microsoft YaHei UI" panose="020B0503020204020204" pitchFamily="34" charset="-122"/>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en-US" dirty="0"/>
          </a:p>
        </p:txBody>
      </p:sp>
      <p:sp>
        <p:nvSpPr>
          <p:cNvPr id="4" name="幻灯片编号占位符 3"/>
          <p:cNvSpPr>
            <a:spLocks noGrp="1"/>
          </p:cNvSpPr>
          <p:nvPr>
            <p:ph type="sldNum" sz="quarter" idx="10"/>
          </p:nvPr>
        </p:nvSpPr>
        <p:spPr/>
        <p:txBody>
          <a:bodyPr rtlCol="0"/>
          <a:lstStyle/>
          <a:p>
            <a:pPr rtl="0"/>
            <a:fld id="{DB303FA8-A3F3-7640-B13D-36C73B3E5587}" type="slidenum">
              <a:rPr lang="en-US" smtClean="0"/>
              <a:t>1</a:t>
            </a:fld>
            <a:endParaRPr lang="en-US" dirty="0"/>
          </a:p>
        </p:txBody>
      </p:sp>
      <p:sp>
        <p:nvSpPr>
          <p:cNvPr id="5" name="日期占位符 4">
            <a:extLst>
              <a:ext uri="{FF2B5EF4-FFF2-40B4-BE49-F238E27FC236}">
                <a16:creationId xmlns:a16="http://schemas.microsoft.com/office/drawing/2014/main" id="{C40F2921-3A0F-4EA1-B6B6-C59461D690B2}"/>
              </a:ext>
            </a:extLst>
          </p:cNvPr>
          <p:cNvSpPr>
            <a:spLocks noGrp="1"/>
          </p:cNvSpPr>
          <p:nvPr>
            <p:ph type="dt" idx="1"/>
          </p:nvPr>
        </p:nvSpPr>
        <p:spPr/>
        <p:txBody>
          <a:bodyPr/>
          <a:lstStyle/>
          <a:p>
            <a:fld id="{976DFF1C-FCB9-4D7E-A416-5F3285BFC0E4}" type="datetime1">
              <a:rPr lang="zh-CN" altLang="en-US" smtClean="0"/>
              <a:t>2022/7/7</a:t>
            </a:fld>
            <a:endParaRPr lang="en-US" dirty="0"/>
          </a:p>
        </p:txBody>
      </p:sp>
    </p:spTree>
    <p:extLst>
      <p:ext uri="{BB962C8B-B14F-4D97-AF65-F5344CB8AC3E}">
        <p14:creationId xmlns:p14="http://schemas.microsoft.com/office/powerpoint/2010/main" val="42200667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en-US" dirty="0"/>
          </a:p>
        </p:txBody>
      </p:sp>
      <p:sp>
        <p:nvSpPr>
          <p:cNvPr id="4" name="幻灯片编号占位符 3"/>
          <p:cNvSpPr>
            <a:spLocks noGrp="1"/>
          </p:cNvSpPr>
          <p:nvPr>
            <p:ph type="sldNum" sz="quarter" idx="10"/>
          </p:nvPr>
        </p:nvSpPr>
        <p:spPr/>
        <p:txBody>
          <a:bodyPr rtlCol="0"/>
          <a:lstStyle/>
          <a:p>
            <a:pPr rtl="0"/>
            <a:fld id="{DB303FA8-A3F3-7640-B13D-36C73B3E5587}" type="slidenum">
              <a:rPr lang="en-US" smtClean="0"/>
              <a:t>10</a:t>
            </a:fld>
            <a:endParaRPr lang="en-US" dirty="0"/>
          </a:p>
        </p:txBody>
      </p:sp>
      <p:sp>
        <p:nvSpPr>
          <p:cNvPr id="5" name="日期占位符 4">
            <a:extLst>
              <a:ext uri="{FF2B5EF4-FFF2-40B4-BE49-F238E27FC236}">
                <a16:creationId xmlns:a16="http://schemas.microsoft.com/office/drawing/2014/main" id="{C79A9398-18BA-4CCD-A385-2542B42A64A8}"/>
              </a:ext>
            </a:extLst>
          </p:cNvPr>
          <p:cNvSpPr>
            <a:spLocks noGrp="1"/>
          </p:cNvSpPr>
          <p:nvPr>
            <p:ph type="dt" idx="1"/>
          </p:nvPr>
        </p:nvSpPr>
        <p:spPr/>
        <p:txBody>
          <a:bodyPr/>
          <a:lstStyle/>
          <a:p>
            <a:fld id="{25F927D5-7681-4338-8951-2FB90B00ABE0}" type="datetime1">
              <a:rPr lang="zh-CN" altLang="en-US" smtClean="0"/>
              <a:t>2022/7/7</a:t>
            </a:fld>
            <a:endParaRPr lang="en-US" dirty="0"/>
          </a:p>
        </p:txBody>
      </p:sp>
    </p:spTree>
    <p:extLst>
      <p:ext uri="{BB962C8B-B14F-4D97-AF65-F5344CB8AC3E}">
        <p14:creationId xmlns:p14="http://schemas.microsoft.com/office/powerpoint/2010/main" val="427646450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en-US" dirty="0"/>
          </a:p>
        </p:txBody>
      </p:sp>
      <p:sp>
        <p:nvSpPr>
          <p:cNvPr id="4" name="幻灯片编号占位符 3"/>
          <p:cNvSpPr>
            <a:spLocks noGrp="1"/>
          </p:cNvSpPr>
          <p:nvPr>
            <p:ph type="sldNum" sz="quarter" idx="10"/>
          </p:nvPr>
        </p:nvSpPr>
        <p:spPr/>
        <p:txBody>
          <a:bodyPr rtlCol="0"/>
          <a:lstStyle/>
          <a:p>
            <a:pPr rtl="0"/>
            <a:fld id="{DB303FA8-A3F3-7640-B13D-36C73B3E5587}" type="slidenum">
              <a:rPr lang="en-US" smtClean="0"/>
              <a:t>11</a:t>
            </a:fld>
            <a:endParaRPr lang="en-US" dirty="0"/>
          </a:p>
        </p:txBody>
      </p:sp>
      <p:sp>
        <p:nvSpPr>
          <p:cNvPr id="5" name="日期占位符 4">
            <a:extLst>
              <a:ext uri="{FF2B5EF4-FFF2-40B4-BE49-F238E27FC236}">
                <a16:creationId xmlns:a16="http://schemas.microsoft.com/office/drawing/2014/main" id="{C79A9398-18BA-4CCD-A385-2542B42A64A8}"/>
              </a:ext>
            </a:extLst>
          </p:cNvPr>
          <p:cNvSpPr>
            <a:spLocks noGrp="1"/>
          </p:cNvSpPr>
          <p:nvPr>
            <p:ph type="dt" idx="1"/>
          </p:nvPr>
        </p:nvSpPr>
        <p:spPr/>
        <p:txBody>
          <a:bodyPr/>
          <a:lstStyle/>
          <a:p>
            <a:fld id="{25F927D5-7681-4338-8951-2FB90B00ABE0}" type="datetime1">
              <a:rPr lang="zh-CN" altLang="en-US" smtClean="0"/>
              <a:t>2022/7/7</a:t>
            </a:fld>
            <a:endParaRPr lang="en-US" dirty="0"/>
          </a:p>
        </p:txBody>
      </p:sp>
    </p:spTree>
    <p:extLst>
      <p:ext uri="{BB962C8B-B14F-4D97-AF65-F5344CB8AC3E}">
        <p14:creationId xmlns:p14="http://schemas.microsoft.com/office/powerpoint/2010/main" val="157533241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en-US" dirty="0"/>
          </a:p>
        </p:txBody>
      </p:sp>
      <p:sp>
        <p:nvSpPr>
          <p:cNvPr id="4" name="幻灯片编号占位符 3"/>
          <p:cNvSpPr>
            <a:spLocks noGrp="1"/>
          </p:cNvSpPr>
          <p:nvPr>
            <p:ph type="sldNum" sz="quarter" idx="10"/>
          </p:nvPr>
        </p:nvSpPr>
        <p:spPr/>
        <p:txBody>
          <a:bodyPr rtlCol="0"/>
          <a:lstStyle/>
          <a:p>
            <a:pPr rtl="0"/>
            <a:fld id="{DB303FA8-A3F3-7640-B13D-36C73B3E5587}" type="slidenum">
              <a:rPr lang="en-US" smtClean="0"/>
              <a:t>12</a:t>
            </a:fld>
            <a:endParaRPr lang="en-US" dirty="0"/>
          </a:p>
        </p:txBody>
      </p:sp>
      <p:sp>
        <p:nvSpPr>
          <p:cNvPr id="5" name="日期占位符 4">
            <a:extLst>
              <a:ext uri="{FF2B5EF4-FFF2-40B4-BE49-F238E27FC236}">
                <a16:creationId xmlns:a16="http://schemas.microsoft.com/office/drawing/2014/main" id="{ED3E277D-4D1F-4121-ACD2-1F71873A36AA}"/>
              </a:ext>
            </a:extLst>
          </p:cNvPr>
          <p:cNvSpPr>
            <a:spLocks noGrp="1"/>
          </p:cNvSpPr>
          <p:nvPr>
            <p:ph type="dt" idx="1"/>
          </p:nvPr>
        </p:nvSpPr>
        <p:spPr/>
        <p:txBody>
          <a:bodyPr/>
          <a:lstStyle/>
          <a:p>
            <a:fld id="{AE32701F-B067-477A-AED9-40A9C21290E3}" type="datetime1">
              <a:rPr lang="zh-CN" altLang="en-US" smtClean="0"/>
              <a:t>2022/7/7</a:t>
            </a:fld>
            <a:endParaRPr lang="en-US" dirty="0"/>
          </a:p>
        </p:txBody>
      </p:sp>
    </p:spTree>
    <p:extLst>
      <p:ext uri="{BB962C8B-B14F-4D97-AF65-F5344CB8AC3E}">
        <p14:creationId xmlns:p14="http://schemas.microsoft.com/office/powerpoint/2010/main" val="274482252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en-US" dirty="0"/>
          </a:p>
        </p:txBody>
      </p:sp>
      <p:sp>
        <p:nvSpPr>
          <p:cNvPr id="4" name="幻灯片编号占位符 3"/>
          <p:cNvSpPr>
            <a:spLocks noGrp="1"/>
          </p:cNvSpPr>
          <p:nvPr>
            <p:ph type="sldNum" sz="quarter" idx="10"/>
          </p:nvPr>
        </p:nvSpPr>
        <p:spPr/>
        <p:txBody>
          <a:bodyPr rtlCol="0"/>
          <a:lstStyle/>
          <a:p>
            <a:pPr rtl="0"/>
            <a:fld id="{DB303FA8-A3F3-7640-B13D-36C73B3E5587}" type="slidenum">
              <a:rPr lang="en-US" smtClean="0"/>
              <a:t>2</a:t>
            </a:fld>
            <a:endParaRPr lang="en-US" dirty="0"/>
          </a:p>
        </p:txBody>
      </p:sp>
      <p:sp>
        <p:nvSpPr>
          <p:cNvPr id="5" name="日期占位符 4">
            <a:extLst>
              <a:ext uri="{FF2B5EF4-FFF2-40B4-BE49-F238E27FC236}">
                <a16:creationId xmlns:a16="http://schemas.microsoft.com/office/drawing/2014/main" id="{C79A9398-18BA-4CCD-A385-2542B42A64A8}"/>
              </a:ext>
            </a:extLst>
          </p:cNvPr>
          <p:cNvSpPr>
            <a:spLocks noGrp="1"/>
          </p:cNvSpPr>
          <p:nvPr>
            <p:ph type="dt" idx="1"/>
          </p:nvPr>
        </p:nvSpPr>
        <p:spPr/>
        <p:txBody>
          <a:bodyPr/>
          <a:lstStyle/>
          <a:p>
            <a:fld id="{25F927D5-7681-4338-8951-2FB90B00ABE0}" type="datetime1">
              <a:rPr lang="zh-CN" altLang="en-US" smtClean="0"/>
              <a:t>2022/7/7</a:t>
            </a:fld>
            <a:endParaRPr lang="en-US" dirty="0"/>
          </a:p>
        </p:txBody>
      </p:sp>
    </p:spTree>
    <p:extLst>
      <p:ext uri="{BB962C8B-B14F-4D97-AF65-F5344CB8AC3E}">
        <p14:creationId xmlns:p14="http://schemas.microsoft.com/office/powerpoint/2010/main" val="319959431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en-US" dirty="0"/>
          </a:p>
        </p:txBody>
      </p:sp>
      <p:sp>
        <p:nvSpPr>
          <p:cNvPr id="4" name="幻灯片编号占位符 3"/>
          <p:cNvSpPr>
            <a:spLocks noGrp="1"/>
          </p:cNvSpPr>
          <p:nvPr>
            <p:ph type="sldNum" sz="quarter" idx="10"/>
          </p:nvPr>
        </p:nvSpPr>
        <p:spPr/>
        <p:txBody>
          <a:bodyPr rtlCol="0"/>
          <a:lstStyle/>
          <a:p>
            <a:pPr rtl="0"/>
            <a:fld id="{DB303FA8-A3F3-7640-B13D-36C73B3E5587}" type="slidenum">
              <a:rPr lang="en-US" smtClean="0"/>
              <a:t>3</a:t>
            </a:fld>
            <a:endParaRPr lang="en-US" dirty="0"/>
          </a:p>
        </p:txBody>
      </p:sp>
      <p:sp>
        <p:nvSpPr>
          <p:cNvPr id="5" name="日期占位符 4">
            <a:extLst>
              <a:ext uri="{FF2B5EF4-FFF2-40B4-BE49-F238E27FC236}">
                <a16:creationId xmlns:a16="http://schemas.microsoft.com/office/drawing/2014/main" id="{C79A9398-18BA-4CCD-A385-2542B42A64A8}"/>
              </a:ext>
            </a:extLst>
          </p:cNvPr>
          <p:cNvSpPr>
            <a:spLocks noGrp="1"/>
          </p:cNvSpPr>
          <p:nvPr>
            <p:ph type="dt" idx="1"/>
          </p:nvPr>
        </p:nvSpPr>
        <p:spPr/>
        <p:txBody>
          <a:bodyPr/>
          <a:lstStyle/>
          <a:p>
            <a:fld id="{25F927D5-7681-4338-8951-2FB90B00ABE0}" type="datetime1">
              <a:rPr lang="zh-CN" altLang="en-US" smtClean="0"/>
              <a:t>2022/7/7</a:t>
            </a:fld>
            <a:endParaRPr lang="en-US" dirty="0"/>
          </a:p>
        </p:txBody>
      </p:sp>
    </p:spTree>
    <p:extLst>
      <p:ext uri="{BB962C8B-B14F-4D97-AF65-F5344CB8AC3E}">
        <p14:creationId xmlns:p14="http://schemas.microsoft.com/office/powerpoint/2010/main" val="245432753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en-US" dirty="0"/>
          </a:p>
        </p:txBody>
      </p:sp>
      <p:sp>
        <p:nvSpPr>
          <p:cNvPr id="4" name="幻灯片编号占位符 3"/>
          <p:cNvSpPr>
            <a:spLocks noGrp="1"/>
          </p:cNvSpPr>
          <p:nvPr>
            <p:ph type="sldNum" sz="quarter" idx="10"/>
          </p:nvPr>
        </p:nvSpPr>
        <p:spPr/>
        <p:txBody>
          <a:bodyPr rtlCol="0"/>
          <a:lstStyle/>
          <a:p>
            <a:pPr rtl="0"/>
            <a:fld id="{DB303FA8-A3F3-7640-B13D-36C73B3E5587}" type="slidenum">
              <a:rPr lang="en-US" smtClean="0"/>
              <a:t>4</a:t>
            </a:fld>
            <a:endParaRPr lang="en-US" dirty="0"/>
          </a:p>
        </p:txBody>
      </p:sp>
      <p:sp>
        <p:nvSpPr>
          <p:cNvPr id="5" name="日期占位符 4">
            <a:extLst>
              <a:ext uri="{FF2B5EF4-FFF2-40B4-BE49-F238E27FC236}">
                <a16:creationId xmlns:a16="http://schemas.microsoft.com/office/drawing/2014/main" id="{C79A9398-18BA-4CCD-A385-2542B42A64A8}"/>
              </a:ext>
            </a:extLst>
          </p:cNvPr>
          <p:cNvSpPr>
            <a:spLocks noGrp="1"/>
          </p:cNvSpPr>
          <p:nvPr>
            <p:ph type="dt" idx="1"/>
          </p:nvPr>
        </p:nvSpPr>
        <p:spPr/>
        <p:txBody>
          <a:bodyPr/>
          <a:lstStyle/>
          <a:p>
            <a:fld id="{25F927D5-7681-4338-8951-2FB90B00ABE0}" type="datetime1">
              <a:rPr lang="zh-CN" altLang="en-US" smtClean="0"/>
              <a:t>2022/7/7</a:t>
            </a:fld>
            <a:endParaRPr lang="en-US" dirty="0"/>
          </a:p>
        </p:txBody>
      </p:sp>
    </p:spTree>
    <p:extLst>
      <p:ext uri="{BB962C8B-B14F-4D97-AF65-F5344CB8AC3E}">
        <p14:creationId xmlns:p14="http://schemas.microsoft.com/office/powerpoint/2010/main" val="1271045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en-US" dirty="0"/>
          </a:p>
        </p:txBody>
      </p:sp>
      <p:sp>
        <p:nvSpPr>
          <p:cNvPr id="4" name="幻灯片编号占位符 3"/>
          <p:cNvSpPr>
            <a:spLocks noGrp="1"/>
          </p:cNvSpPr>
          <p:nvPr>
            <p:ph type="sldNum" sz="quarter" idx="10"/>
          </p:nvPr>
        </p:nvSpPr>
        <p:spPr/>
        <p:txBody>
          <a:bodyPr rtlCol="0"/>
          <a:lstStyle/>
          <a:p>
            <a:pPr rtl="0"/>
            <a:fld id="{DB303FA8-A3F3-7640-B13D-36C73B3E5587}" type="slidenum">
              <a:rPr lang="en-US" smtClean="0"/>
              <a:t>5</a:t>
            </a:fld>
            <a:endParaRPr lang="en-US" dirty="0"/>
          </a:p>
        </p:txBody>
      </p:sp>
      <p:sp>
        <p:nvSpPr>
          <p:cNvPr id="5" name="日期占位符 4">
            <a:extLst>
              <a:ext uri="{FF2B5EF4-FFF2-40B4-BE49-F238E27FC236}">
                <a16:creationId xmlns:a16="http://schemas.microsoft.com/office/drawing/2014/main" id="{C79A9398-18BA-4CCD-A385-2542B42A64A8}"/>
              </a:ext>
            </a:extLst>
          </p:cNvPr>
          <p:cNvSpPr>
            <a:spLocks noGrp="1"/>
          </p:cNvSpPr>
          <p:nvPr>
            <p:ph type="dt" idx="1"/>
          </p:nvPr>
        </p:nvSpPr>
        <p:spPr/>
        <p:txBody>
          <a:bodyPr/>
          <a:lstStyle/>
          <a:p>
            <a:fld id="{25F927D5-7681-4338-8951-2FB90B00ABE0}" type="datetime1">
              <a:rPr lang="zh-CN" altLang="en-US" smtClean="0"/>
              <a:t>2022/7/7</a:t>
            </a:fld>
            <a:endParaRPr lang="en-US" dirty="0"/>
          </a:p>
        </p:txBody>
      </p:sp>
    </p:spTree>
    <p:extLst>
      <p:ext uri="{BB962C8B-B14F-4D97-AF65-F5344CB8AC3E}">
        <p14:creationId xmlns:p14="http://schemas.microsoft.com/office/powerpoint/2010/main" val="169794478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en-US" dirty="0"/>
          </a:p>
        </p:txBody>
      </p:sp>
      <p:sp>
        <p:nvSpPr>
          <p:cNvPr id="4" name="幻灯片编号占位符 3"/>
          <p:cNvSpPr>
            <a:spLocks noGrp="1"/>
          </p:cNvSpPr>
          <p:nvPr>
            <p:ph type="sldNum" sz="quarter" idx="10"/>
          </p:nvPr>
        </p:nvSpPr>
        <p:spPr/>
        <p:txBody>
          <a:bodyPr rtlCol="0"/>
          <a:lstStyle/>
          <a:p>
            <a:pPr rtl="0"/>
            <a:fld id="{DB303FA8-A3F3-7640-B13D-36C73B3E5587}" type="slidenum">
              <a:rPr lang="en-US" smtClean="0"/>
              <a:t>6</a:t>
            </a:fld>
            <a:endParaRPr lang="en-US" dirty="0"/>
          </a:p>
        </p:txBody>
      </p:sp>
      <p:sp>
        <p:nvSpPr>
          <p:cNvPr id="5" name="日期占位符 4">
            <a:extLst>
              <a:ext uri="{FF2B5EF4-FFF2-40B4-BE49-F238E27FC236}">
                <a16:creationId xmlns:a16="http://schemas.microsoft.com/office/drawing/2014/main" id="{C79A9398-18BA-4CCD-A385-2542B42A64A8}"/>
              </a:ext>
            </a:extLst>
          </p:cNvPr>
          <p:cNvSpPr>
            <a:spLocks noGrp="1"/>
          </p:cNvSpPr>
          <p:nvPr>
            <p:ph type="dt" idx="1"/>
          </p:nvPr>
        </p:nvSpPr>
        <p:spPr/>
        <p:txBody>
          <a:bodyPr/>
          <a:lstStyle/>
          <a:p>
            <a:fld id="{25F927D5-7681-4338-8951-2FB90B00ABE0}" type="datetime1">
              <a:rPr lang="zh-CN" altLang="en-US" smtClean="0"/>
              <a:t>2022/7/7</a:t>
            </a:fld>
            <a:endParaRPr lang="en-US" dirty="0"/>
          </a:p>
        </p:txBody>
      </p:sp>
    </p:spTree>
    <p:extLst>
      <p:ext uri="{BB962C8B-B14F-4D97-AF65-F5344CB8AC3E}">
        <p14:creationId xmlns:p14="http://schemas.microsoft.com/office/powerpoint/2010/main" val="385717774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en-US" dirty="0"/>
          </a:p>
        </p:txBody>
      </p:sp>
      <p:sp>
        <p:nvSpPr>
          <p:cNvPr id="4" name="幻灯片编号占位符 3"/>
          <p:cNvSpPr>
            <a:spLocks noGrp="1"/>
          </p:cNvSpPr>
          <p:nvPr>
            <p:ph type="sldNum" sz="quarter" idx="10"/>
          </p:nvPr>
        </p:nvSpPr>
        <p:spPr/>
        <p:txBody>
          <a:bodyPr rtlCol="0"/>
          <a:lstStyle/>
          <a:p>
            <a:pPr rtl="0"/>
            <a:fld id="{DB303FA8-A3F3-7640-B13D-36C73B3E5587}" type="slidenum">
              <a:rPr lang="en-US" smtClean="0"/>
              <a:t>7</a:t>
            </a:fld>
            <a:endParaRPr lang="en-US" dirty="0"/>
          </a:p>
        </p:txBody>
      </p:sp>
      <p:sp>
        <p:nvSpPr>
          <p:cNvPr id="5" name="日期占位符 4">
            <a:extLst>
              <a:ext uri="{FF2B5EF4-FFF2-40B4-BE49-F238E27FC236}">
                <a16:creationId xmlns:a16="http://schemas.microsoft.com/office/drawing/2014/main" id="{C79A9398-18BA-4CCD-A385-2542B42A64A8}"/>
              </a:ext>
            </a:extLst>
          </p:cNvPr>
          <p:cNvSpPr>
            <a:spLocks noGrp="1"/>
          </p:cNvSpPr>
          <p:nvPr>
            <p:ph type="dt" idx="1"/>
          </p:nvPr>
        </p:nvSpPr>
        <p:spPr/>
        <p:txBody>
          <a:bodyPr/>
          <a:lstStyle/>
          <a:p>
            <a:fld id="{25F927D5-7681-4338-8951-2FB90B00ABE0}" type="datetime1">
              <a:rPr lang="zh-CN" altLang="en-US" smtClean="0"/>
              <a:t>2022/7/7</a:t>
            </a:fld>
            <a:endParaRPr lang="en-US" dirty="0"/>
          </a:p>
        </p:txBody>
      </p:sp>
    </p:spTree>
    <p:extLst>
      <p:ext uri="{BB962C8B-B14F-4D97-AF65-F5344CB8AC3E}">
        <p14:creationId xmlns:p14="http://schemas.microsoft.com/office/powerpoint/2010/main" val="178595132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en-US" dirty="0"/>
          </a:p>
        </p:txBody>
      </p:sp>
      <p:sp>
        <p:nvSpPr>
          <p:cNvPr id="4" name="幻灯片编号占位符 3"/>
          <p:cNvSpPr>
            <a:spLocks noGrp="1"/>
          </p:cNvSpPr>
          <p:nvPr>
            <p:ph type="sldNum" sz="quarter" idx="10"/>
          </p:nvPr>
        </p:nvSpPr>
        <p:spPr/>
        <p:txBody>
          <a:bodyPr rtlCol="0"/>
          <a:lstStyle/>
          <a:p>
            <a:pPr rtl="0"/>
            <a:fld id="{DB303FA8-A3F3-7640-B13D-36C73B3E5587}" type="slidenum">
              <a:rPr lang="en-US" smtClean="0"/>
              <a:t>8</a:t>
            </a:fld>
            <a:endParaRPr lang="en-US" dirty="0"/>
          </a:p>
        </p:txBody>
      </p:sp>
      <p:sp>
        <p:nvSpPr>
          <p:cNvPr id="5" name="日期占位符 4">
            <a:extLst>
              <a:ext uri="{FF2B5EF4-FFF2-40B4-BE49-F238E27FC236}">
                <a16:creationId xmlns:a16="http://schemas.microsoft.com/office/drawing/2014/main" id="{C79A9398-18BA-4CCD-A385-2542B42A64A8}"/>
              </a:ext>
            </a:extLst>
          </p:cNvPr>
          <p:cNvSpPr>
            <a:spLocks noGrp="1"/>
          </p:cNvSpPr>
          <p:nvPr>
            <p:ph type="dt" idx="1"/>
          </p:nvPr>
        </p:nvSpPr>
        <p:spPr/>
        <p:txBody>
          <a:bodyPr/>
          <a:lstStyle/>
          <a:p>
            <a:fld id="{25F927D5-7681-4338-8951-2FB90B00ABE0}" type="datetime1">
              <a:rPr lang="zh-CN" altLang="en-US" smtClean="0"/>
              <a:t>2022/7/7</a:t>
            </a:fld>
            <a:endParaRPr lang="en-US" dirty="0"/>
          </a:p>
        </p:txBody>
      </p:sp>
    </p:spTree>
    <p:extLst>
      <p:ext uri="{BB962C8B-B14F-4D97-AF65-F5344CB8AC3E}">
        <p14:creationId xmlns:p14="http://schemas.microsoft.com/office/powerpoint/2010/main" val="317290226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en-US" dirty="0"/>
          </a:p>
        </p:txBody>
      </p:sp>
      <p:sp>
        <p:nvSpPr>
          <p:cNvPr id="4" name="幻灯片编号占位符 3"/>
          <p:cNvSpPr>
            <a:spLocks noGrp="1"/>
          </p:cNvSpPr>
          <p:nvPr>
            <p:ph type="sldNum" sz="quarter" idx="10"/>
          </p:nvPr>
        </p:nvSpPr>
        <p:spPr/>
        <p:txBody>
          <a:bodyPr rtlCol="0"/>
          <a:lstStyle/>
          <a:p>
            <a:pPr rtl="0"/>
            <a:fld id="{DB303FA8-A3F3-7640-B13D-36C73B3E5587}" type="slidenum">
              <a:rPr lang="en-US" smtClean="0"/>
              <a:t>9</a:t>
            </a:fld>
            <a:endParaRPr lang="en-US" dirty="0"/>
          </a:p>
        </p:txBody>
      </p:sp>
      <p:sp>
        <p:nvSpPr>
          <p:cNvPr id="5" name="日期占位符 4">
            <a:extLst>
              <a:ext uri="{FF2B5EF4-FFF2-40B4-BE49-F238E27FC236}">
                <a16:creationId xmlns:a16="http://schemas.microsoft.com/office/drawing/2014/main" id="{C79A9398-18BA-4CCD-A385-2542B42A64A8}"/>
              </a:ext>
            </a:extLst>
          </p:cNvPr>
          <p:cNvSpPr>
            <a:spLocks noGrp="1"/>
          </p:cNvSpPr>
          <p:nvPr>
            <p:ph type="dt" idx="1"/>
          </p:nvPr>
        </p:nvSpPr>
        <p:spPr/>
        <p:txBody>
          <a:bodyPr/>
          <a:lstStyle/>
          <a:p>
            <a:fld id="{25F927D5-7681-4338-8951-2FB90B00ABE0}" type="datetime1">
              <a:rPr lang="zh-CN" altLang="en-US" smtClean="0"/>
              <a:t>2022/7/7</a:t>
            </a:fld>
            <a:endParaRPr lang="en-US" dirty="0"/>
          </a:p>
        </p:txBody>
      </p:sp>
    </p:spTree>
    <p:extLst>
      <p:ext uri="{BB962C8B-B14F-4D97-AF65-F5344CB8AC3E}">
        <p14:creationId xmlns:p14="http://schemas.microsoft.com/office/powerpoint/2010/main" val="412390493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bg>
      <p:bgPr>
        <a:solidFill>
          <a:schemeClr val="bg1">
            <a:alpha val="30000"/>
          </a:schemeClr>
        </a:solidFill>
        <a:effectLst/>
      </p:bgPr>
    </p:bg>
    <p:spTree>
      <p:nvGrpSpPr>
        <p:cNvPr id="1" name=""/>
        <p:cNvGrpSpPr/>
        <p:nvPr/>
      </p:nvGrpSpPr>
      <p:grpSpPr>
        <a:xfrm>
          <a:off x="0" y="0"/>
          <a:ext cx="0" cy="0"/>
          <a:chOff x="0" y="0"/>
          <a:chExt cx="0" cy="0"/>
        </a:xfrm>
      </p:grpSpPr>
      <p:sp>
        <p:nvSpPr>
          <p:cNvPr id="7" name="长方形 6">
            <a:extLst>
              <a:ext uri="{FF2B5EF4-FFF2-40B4-BE49-F238E27FC236}">
                <a16:creationId xmlns:a16="http://schemas.microsoft.com/office/drawing/2014/main" id="{4CC33A90-B87E-634E-AF2A-F4C3C8923FED}"/>
              </a:ext>
            </a:extLst>
          </p:cNvPr>
          <p:cNvSpPr/>
          <p:nvPr userDrawn="1"/>
        </p:nvSpPr>
        <p:spPr>
          <a:xfrm>
            <a:off x="0" y="914400"/>
            <a:ext cx="12192000" cy="5029200"/>
          </a:xfrm>
          <a:prstGeom prst="rect">
            <a:avLst/>
          </a:prstGeom>
          <a:pattFill prst="lgGrid">
            <a:fgClr>
              <a:schemeClr val="tx2">
                <a:lumMod val="10000"/>
                <a:lumOff val="90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noProof="0" dirty="0">
              <a:latin typeface="Microsoft YaHei UI" panose="020B0503020204020204" pitchFamily="34" charset="-122"/>
              <a:ea typeface="Microsoft YaHei UI" panose="020B0503020204020204" pitchFamily="34" charset="-122"/>
            </a:endParaRPr>
          </a:p>
        </p:txBody>
      </p:sp>
      <p:sp>
        <p:nvSpPr>
          <p:cNvPr id="13" name="长方形 12">
            <a:extLst>
              <a:ext uri="{FF2B5EF4-FFF2-40B4-BE49-F238E27FC236}">
                <a16:creationId xmlns:a16="http://schemas.microsoft.com/office/drawing/2014/main" id="{41147E0E-4AE4-D149-A315-F2528623D5EA}"/>
              </a:ext>
            </a:extLst>
          </p:cNvPr>
          <p:cNvSpPr/>
          <p:nvPr userDrawn="1"/>
        </p:nvSpPr>
        <p:spPr>
          <a:xfrm>
            <a:off x="763425" y="2818150"/>
            <a:ext cx="6207001" cy="2571813"/>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noProof="0" dirty="0">
              <a:latin typeface="Microsoft YaHei UI" panose="020B0503020204020204" pitchFamily="34" charset="-122"/>
              <a:ea typeface="Microsoft YaHei UI" panose="020B0503020204020204" pitchFamily="34" charset="-122"/>
            </a:endParaRPr>
          </a:p>
        </p:txBody>
      </p:sp>
      <p:sp>
        <p:nvSpPr>
          <p:cNvPr id="18" name="标题 1">
            <a:extLst>
              <a:ext uri="{FF2B5EF4-FFF2-40B4-BE49-F238E27FC236}">
                <a16:creationId xmlns:a16="http://schemas.microsoft.com/office/drawing/2014/main" id="{E3ED0903-C4AC-F843-878E-D66CB7BFB0E9}"/>
              </a:ext>
            </a:extLst>
          </p:cNvPr>
          <p:cNvSpPr>
            <a:spLocks noGrp="1"/>
          </p:cNvSpPr>
          <p:nvPr>
            <p:ph type="title" hasCustomPrompt="1"/>
          </p:nvPr>
        </p:nvSpPr>
        <p:spPr>
          <a:xfrm>
            <a:off x="1108430" y="3277472"/>
            <a:ext cx="5651293" cy="1086304"/>
          </a:xfrm>
          <a:prstGeom prst="rect">
            <a:avLst/>
          </a:prstGeom>
        </p:spPr>
        <p:txBody>
          <a:bodyPr lIns="91440" rIns="91440" rtlCol="0">
            <a:noAutofit/>
          </a:bodyPr>
          <a:lstStyle>
            <a:lvl1pPr algn="l">
              <a:defRPr sz="8800" b="1" i="0" spc="150" baseline="0">
                <a:solidFill>
                  <a:schemeClr val="accent3">
                    <a:lumMod val="90000"/>
                  </a:schemeClr>
                </a:solidFill>
                <a:latin typeface="Microsoft YaHei UI" panose="020B0503020204020204" pitchFamily="34" charset="-122"/>
                <a:ea typeface="Microsoft YaHei UI" panose="020B0503020204020204" pitchFamily="34" charset="-122"/>
              </a:defRPr>
            </a:lvl1pPr>
          </a:lstStyle>
          <a:p>
            <a:pPr rtl="0"/>
            <a:r>
              <a:rPr lang="zh-cn" noProof="0"/>
              <a:t>标题</a:t>
            </a:r>
          </a:p>
        </p:txBody>
      </p:sp>
      <p:sp>
        <p:nvSpPr>
          <p:cNvPr id="11" name="图片占位符 10">
            <a:extLst>
              <a:ext uri="{FF2B5EF4-FFF2-40B4-BE49-F238E27FC236}">
                <a16:creationId xmlns:a16="http://schemas.microsoft.com/office/drawing/2014/main" id="{C8F278E7-697F-D34E-BB55-5D254AF87F94}"/>
              </a:ext>
            </a:extLst>
          </p:cNvPr>
          <p:cNvSpPr>
            <a:spLocks noGrp="1"/>
          </p:cNvSpPr>
          <p:nvPr>
            <p:ph type="pic" sz="quarter" idx="14"/>
          </p:nvPr>
        </p:nvSpPr>
        <p:spPr>
          <a:xfrm>
            <a:off x="5923125" y="0"/>
            <a:ext cx="6268875" cy="6858000"/>
          </a:xfrm>
          <a:custGeom>
            <a:avLst/>
            <a:gdLst>
              <a:gd name="connsiteX0" fmla="*/ 0 w 6268875"/>
              <a:gd name="connsiteY0" fmla="*/ 0 h 6858000"/>
              <a:gd name="connsiteX1" fmla="*/ 6268875 w 6268875"/>
              <a:gd name="connsiteY1" fmla="*/ 0 h 6858000"/>
              <a:gd name="connsiteX2" fmla="*/ 6268875 w 6268875"/>
              <a:gd name="connsiteY2" fmla="*/ 6858000 h 6858000"/>
              <a:gd name="connsiteX3" fmla="*/ 0 w 6268875"/>
              <a:gd name="connsiteY3" fmla="*/ 6858000 h 6858000"/>
              <a:gd name="connsiteX4" fmla="*/ 0 w 6268875"/>
              <a:gd name="connsiteY4" fmla="*/ 5389964 h 6858000"/>
              <a:gd name="connsiteX5" fmla="*/ 1047301 w 6268875"/>
              <a:gd name="connsiteY5" fmla="*/ 5389964 h 6858000"/>
              <a:gd name="connsiteX6" fmla="*/ 1047301 w 6268875"/>
              <a:gd name="connsiteY6" fmla="*/ 2814404 h 6858000"/>
              <a:gd name="connsiteX7" fmla="*/ 0 w 6268875"/>
              <a:gd name="connsiteY7" fmla="*/ 2814404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268875" h="6858000">
                <a:moveTo>
                  <a:pt x="0" y="0"/>
                </a:moveTo>
                <a:lnTo>
                  <a:pt x="6268875" y="0"/>
                </a:lnTo>
                <a:lnTo>
                  <a:pt x="6268875" y="6858000"/>
                </a:lnTo>
                <a:lnTo>
                  <a:pt x="0" y="6858000"/>
                </a:lnTo>
                <a:lnTo>
                  <a:pt x="0" y="5389964"/>
                </a:lnTo>
                <a:lnTo>
                  <a:pt x="1047301" y="5389964"/>
                </a:lnTo>
                <a:lnTo>
                  <a:pt x="1047301" y="2814404"/>
                </a:lnTo>
                <a:lnTo>
                  <a:pt x="0" y="2814404"/>
                </a:lnTo>
                <a:close/>
              </a:path>
            </a:pathLst>
          </a:custGeom>
          <a:solidFill>
            <a:schemeClr val="bg2"/>
          </a:solidFill>
        </p:spPr>
        <p:txBody>
          <a:bodyPr wrap="square" rtlCol="0">
            <a:noAutofit/>
          </a:bodyPr>
          <a:lstStyle>
            <a:lvl1pPr>
              <a:defRPr>
                <a:latin typeface="Microsoft YaHei UI" panose="020B0503020204020204" pitchFamily="34" charset="-122"/>
                <a:ea typeface="Microsoft YaHei UI" panose="020B0503020204020204" pitchFamily="34" charset="-122"/>
              </a:defRPr>
            </a:lvl1pPr>
          </a:lstStyle>
          <a:p>
            <a:pPr rtl="0"/>
            <a:r>
              <a:rPr lang="zh-CN" altLang="en-US" noProof="0"/>
              <a:t>单击图标添加图片</a:t>
            </a:r>
            <a:endParaRPr lang="zh-cn" noProof="0"/>
          </a:p>
        </p:txBody>
      </p:sp>
      <p:sp>
        <p:nvSpPr>
          <p:cNvPr id="4" name="文本占位符 3">
            <a:extLst>
              <a:ext uri="{FF2B5EF4-FFF2-40B4-BE49-F238E27FC236}">
                <a16:creationId xmlns:a16="http://schemas.microsoft.com/office/drawing/2014/main" id="{FED2629F-DD57-45EB-A64D-AF459A802B6C}"/>
              </a:ext>
            </a:extLst>
          </p:cNvPr>
          <p:cNvSpPr>
            <a:spLocks noGrp="1"/>
          </p:cNvSpPr>
          <p:nvPr>
            <p:ph type="body" sz="quarter" idx="15" hasCustomPrompt="1"/>
          </p:nvPr>
        </p:nvSpPr>
        <p:spPr>
          <a:xfrm>
            <a:off x="1108430" y="4450080"/>
            <a:ext cx="5651294" cy="607103"/>
          </a:xfrm>
        </p:spPr>
        <p:txBody>
          <a:bodyPr rtlCol="0" anchor="ctr">
            <a:normAutofit/>
          </a:bodyPr>
          <a:lstStyle>
            <a:lvl1pPr marL="0" indent="0">
              <a:buNone/>
              <a:defRPr sz="2400" b="0" cap="all" spc="600" baseline="0">
                <a:solidFill>
                  <a:schemeClr val="bg1"/>
                </a:solidFill>
                <a:latin typeface="Microsoft YaHei UI" panose="020B0503020204020204" pitchFamily="34" charset="-122"/>
                <a:ea typeface="Microsoft YaHei UI" panose="020B0503020204020204" pitchFamily="34" charset="-122"/>
              </a:defRPr>
            </a:lvl1pPr>
          </a:lstStyle>
          <a:p>
            <a:pPr lvl="0" rtl="0"/>
            <a:r>
              <a:rPr lang="zh-cn" noProof="0"/>
              <a:t>副标题</a:t>
            </a:r>
          </a:p>
        </p:txBody>
      </p:sp>
    </p:spTree>
    <p:extLst>
      <p:ext uri="{BB962C8B-B14F-4D97-AF65-F5344CB8AC3E}">
        <p14:creationId xmlns:p14="http://schemas.microsoft.com/office/powerpoint/2010/main" val="89011728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
    <p:bg>
      <p:bgPr>
        <a:solidFill>
          <a:schemeClr val="bg2">
            <a:alpha val="40000"/>
          </a:schemeClr>
        </a:solidFill>
        <a:effectLst/>
      </p:bgPr>
    </p:bg>
    <p:spTree>
      <p:nvGrpSpPr>
        <p:cNvPr id="1" name=""/>
        <p:cNvGrpSpPr/>
        <p:nvPr/>
      </p:nvGrpSpPr>
      <p:grpSpPr>
        <a:xfrm>
          <a:off x="0" y="0"/>
          <a:ext cx="0" cy="0"/>
          <a:chOff x="0" y="0"/>
          <a:chExt cx="0" cy="0"/>
        </a:xfrm>
      </p:grpSpPr>
      <p:sp>
        <p:nvSpPr>
          <p:cNvPr id="5" name="长方形 4">
            <a:extLst>
              <a:ext uri="{FF2B5EF4-FFF2-40B4-BE49-F238E27FC236}">
                <a16:creationId xmlns:a16="http://schemas.microsoft.com/office/drawing/2014/main" id="{F9B59AC0-ACCA-0548-A037-BC61068B8FE2}"/>
              </a:ext>
            </a:extLst>
          </p:cNvPr>
          <p:cNvSpPr/>
          <p:nvPr userDrawn="1"/>
        </p:nvSpPr>
        <p:spPr>
          <a:xfrm>
            <a:off x="0" y="0"/>
            <a:ext cx="12192000" cy="986306"/>
          </a:xfrm>
          <a:prstGeom prst="rect">
            <a:avLst/>
          </a:prstGeom>
          <a:pattFill prst="lgGrid">
            <a:fgClr>
              <a:schemeClr val="tx2">
                <a:lumMod val="10000"/>
                <a:lumOff val="90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noProof="0" dirty="0">
              <a:latin typeface="Microsoft YaHei UI" panose="020B0503020204020204" pitchFamily="34" charset="-122"/>
              <a:ea typeface="Microsoft YaHei UI" panose="020B0503020204020204" pitchFamily="34" charset="-122"/>
            </a:endParaRPr>
          </a:p>
        </p:txBody>
      </p:sp>
      <p:sp>
        <p:nvSpPr>
          <p:cNvPr id="6" name="长方形 5">
            <a:extLst>
              <a:ext uri="{FF2B5EF4-FFF2-40B4-BE49-F238E27FC236}">
                <a16:creationId xmlns:a16="http://schemas.microsoft.com/office/drawing/2014/main" id="{2A57C152-0331-B74F-81FE-04A927A72C7B}"/>
              </a:ext>
            </a:extLst>
          </p:cNvPr>
          <p:cNvSpPr/>
          <p:nvPr userDrawn="1"/>
        </p:nvSpPr>
        <p:spPr>
          <a:xfrm>
            <a:off x="350520" y="279792"/>
            <a:ext cx="11475720" cy="986305"/>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82880" tIns="182880" rIns="182880" rtlCol="0" anchor="ctr"/>
          <a:lstStyle/>
          <a:p>
            <a:pPr rtl="0"/>
            <a:endParaRPr lang="en-US" sz="2400" b="1" noProof="0" dirty="0">
              <a:latin typeface="Microsoft YaHei UI" panose="020B0503020204020204" pitchFamily="34" charset="-122"/>
              <a:ea typeface="Microsoft YaHei UI" panose="020B0503020204020204" pitchFamily="34" charset="-122"/>
            </a:endParaRPr>
          </a:p>
        </p:txBody>
      </p:sp>
      <p:sp>
        <p:nvSpPr>
          <p:cNvPr id="8" name="标题 1">
            <a:extLst>
              <a:ext uri="{FF2B5EF4-FFF2-40B4-BE49-F238E27FC236}">
                <a16:creationId xmlns:a16="http://schemas.microsoft.com/office/drawing/2014/main" id="{5FDDD9A4-1691-5D47-9605-21650E2212D3}"/>
              </a:ext>
            </a:extLst>
          </p:cNvPr>
          <p:cNvSpPr>
            <a:spLocks noGrp="1"/>
          </p:cNvSpPr>
          <p:nvPr>
            <p:ph type="title"/>
          </p:nvPr>
        </p:nvSpPr>
        <p:spPr>
          <a:xfrm>
            <a:off x="639413" y="483440"/>
            <a:ext cx="10904438" cy="583800"/>
          </a:xfrm>
          <a:prstGeom prst="rect">
            <a:avLst/>
          </a:prstGeom>
        </p:spPr>
        <p:txBody>
          <a:bodyPr lIns="91440" rIns="91440" rtlCol="0">
            <a:noAutofit/>
          </a:bodyPr>
          <a:lstStyle>
            <a:lvl1pPr>
              <a:defRPr sz="2400" b="1" i="0" spc="150" baseline="0">
                <a:solidFill>
                  <a:schemeClr val="bg2"/>
                </a:solidFill>
                <a:latin typeface="Microsoft YaHei UI" panose="020B0503020204020204" pitchFamily="34" charset="-122"/>
                <a:ea typeface="Microsoft YaHei UI" panose="020B0503020204020204" pitchFamily="34" charset="-122"/>
              </a:defRPr>
            </a:lvl1pPr>
          </a:lstStyle>
          <a:p>
            <a:pPr rtl="0"/>
            <a:r>
              <a:rPr lang="zh-CN" altLang="en-US" noProof="0"/>
              <a:t>单击此处编辑母版标题样式</a:t>
            </a:r>
            <a:endParaRPr lang="zh-cn" noProof="0"/>
          </a:p>
        </p:txBody>
      </p:sp>
      <p:sp>
        <p:nvSpPr>
          <p:cNvPr id="13" name="页脚占位符 12">
            <a:extLst>
              <a:ext uri="{FF2B5EF4-FFF2-40B4-BE49-F238E27FC236}">
                <a16:creationId xmlns:a16="http://schemas.microsoft.com/office/drawing/2014/main" id="{B3AAAAF7-05B9-4CD1-AB96-49BDA5C87537}"/>
              </a:ext>
            </a:extLst>
          </p:cNvPr>
          <p:cNvSpPr>
            <a:spLocks noGrp="1"/>
          </p:cNvSpPr>
          <p:nvPr>
            <p:ph type="ftr" sz="quarter" idx="11"/>
          </p:nvPr>
        </p:nvSpPr>
        <p:spPr>
          <a:xfrm>
            <a:off x="639247" y="6356350"/>
            <a:ext cx="7514153" cy="365125"/>
          </a:xfrm>
        </p:spPr>
        <p:txBody>
          <a:bodyPr rtlCol="0"/>
          <a:lstStyle>
            <a:lvl1pPr>
              <a:defRPr>
                <a:latin typeface="Microsoft YaHei UI" panose="020B0503020204020204" pitchFamily="34" charset="-122"/>
                <a:ea typeface="Microsoft YaHei UI" panose="020B0503020204020204" pitchFamily="34" charset="-122"/>
              </a:defRPr>
            </a:lvl1pPr>
          </a:lstStyle>
          <a:p>
            <a:endParaRPr lang="en-US" dirty="0"/>
          </a:p>
        </p:txBody>
      </p:sp>
      <p:sp>
        <p:nvSpPr>
          <p:cNvPr id="14" name="灯片编号占位符 13">
            <a:extLst>
              <a:ext uri="{FF2B5EF4-FFF2-40B4-BE49-F238E27FC236}">
                <a16:creationId xmlns:a16="http://schemas.microsoft.com/office/drawing/2014/main" id="{663163FE-7A47-48F5-985E-52E1FC39A8C8}"/>
              </a:ext>
            </a:extLst>
          </p:cNvPr>
          <p:cNvSpPr>
            <a:spLocks noGrp="1"/>
          </p:cNvSpPr>
          <p:nvPr>
            <p:ph type="sldNum" sz="quarter" idx="12"/>
          </p:nvPr>
        </p:nvSpPr>
        <p:spPr>
          <a:xfrm>
            <a:off x="11011711" y="6356349"/>
            <a:ext cx="532140" cy="365125"/>
          </a:xfrm>
        </p:spPr>
        <p:txBody>
          <a:bodyPr rtlCol="0"/>
          <a:lstStyle>
            <a:lvl1pPr>
              <a:defRPr>
                <a:latin typeface="Microsoft YaHei UI" panose="020B0503020204020204" pitchFamily="34" charset="-122"/>
                <a:ea typeface="Microsoft YaHei UI" panose="020B0503020204020204" pitchFamily="34" charset="-122"/>
              </a:defRPr>
            </a:lvl1pPr>
          </a:lstStyle>
          <a:p>
            <a:fld id="{6F705D35-D126-3B47-A82C-2A13EA9E0A67}" type="slidenum">
              <a:rPr lang="en-US" smtClean="0"/>
              <a:pPr/>
              <a:t>‹#›</a:t>
            </a:fld>
            <a:endParaRPr lang="en-US" dirty="0"/>
          </a:p>
        </p:txBody>
      </p:sp>
      <p:sp>
        <p:nvSpPr>
          <p:cNvPr id="16" name="内容占位符 15">
            <a:extLst>
              <a:ext uri="{FF2B5EF4-FFF2-40B4-BE49-F238E27FC236}">
                <a16:creationId xmlns:a16="http://schemas.microsoft.com/office/drawing/2014/main" id="{FDE5BD82-54F0-40F0-8673-34432C04A351}"/>
              </a:ext>
            </a:extLst>
          </p:cNvPr>
          <p:cNvSpPr>
            <a:spLocks noGrp="1"/>
          </p:cNvSpPr>
          <p:nvPr>
            <p:ph sz="quarter" idx="13"/>
          </p:nvPr>
        </p:nvSpPr>
        <p:spPr>
          <a:xfrm>
            <a:off x="638986" y="1470025"/>
            <a:ext cx="10904865" cy="4706938"/>
          </a:xfrm>
        </p:spPr>
        <p:txBody>
          <a:bodyPr rtlCol="0"/>
          <a:lstStyle>
            <a:lvl1pPr>
              <a:defRPr>
                <a:latin typeface="Microsoft YaHei UI" panose="020B0503020204020204" pitchFamily="34" charset="-122"/>
                <a:ea typeface="Microsoft YaHei UI" panose="020B0503020204020204" pitchFamily="34" charset="-122"/>
              </a:defRPr>
            </a:lvl1pPr>
          </a:lstStyle>
          <a:p>
            <a:pPr lvl="0" rtl="0"/>
            <a:r>
              <a:rPr lang="zh-CN" altLang="en-US" noProof="0"/>
              <a:t>单击此处编辑母版文本样式</a:t>
            </a:r>
          </a:p>
        </p:txBody>
      </p:sp>
    </p:spTree>
    <p:extLst>
      <p:ext uri="{BB962C8B-B14F-4D97-AF65-F5344CB8AC3E}">
        <p14:creationId xmlns:p14="http://schemas.microsoft.com/office/powerpoint/2010/main" val="200072038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 项内容 ">
    <p:bg>
      <p:bgPr>
        <a:solidFill>
          <a:schemeClr val="bg2">
            <a:alpha val="40000"/>
          </a:schemeClr>
        </a:solidFill>
        <a:effectLst/>
      </p:bgPr>
    </p:bg>
    <p:spTree>
      <p:nvGrpSpPr>
        <p:cNvPr id="1" name=""/>
        <p:cNvGrpSpPr/>
        <p:nvPr/>
      </p:nvGrpSpPr>
      <p:grpSpPr>
        <a:xfrm>
          <a:off x="0" y="0"/>
          <a:ext cx="0" cy="0"/>
          <a:chOff x="0" y="0"/>
          <a:chExt cx="0" cy="0"/>
        </a:xfrm>
      </p:grpSpPr>
      <p:sp>
        <p:nvSpPr>
          <p:cNvPr id="6" name="长方形 5">
            <a:extLst>
              <a:ext uri="{FF2B5EF4-FFF2-40B4-BE49-F238E27FC236}">
                <a16:creationId xmlns:a16="http://schemas.microsoft.com/office/drawing/2014/main" id="{987C56A2-F952-8343-A875-78793BA51A34}"/>
              </a:ext>
            </a:extLst>
          </p:cNvPr>
          <p:cNvSpPr/>
          <p:nvPr userDrawn="1"/>
        </p:nvSpPr>
        <p:spPr>
          <a:xfrm>
            <a:off x="0" y="5871694"/>
            <a:ext cx="12192000" cy="986306"/>
          </a:xfrm>
          <a:prstGeom prst="rect">
            <a:avLst/>
          </a:prstGeom>
          <a:pattFill prst="lgGrid">
            <a:fgClr>
              <a:schemeClr val="tx1">
                <a:lumMod val="10000"/>
                <a:lumOff val="90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noProof="0" dirty="0">
              <a:latin typeface="Microsoft YaHei UI" panose="020B0503020204020204" pitchFamily="34" charset="-122"/>
              <a:ea typeface="Microsoft YaHei UI" panose="020B0503020204020204" pitchFamily="34" charset="-122"/>
            </a:endParaRPr>
          </a:p>
        </p:txBody>
      </p:sp>
      <p:sp>
        <p:nvSpPr>
          <p:cNvPr id="7" name="长方形 6">
            <a:extLst>
              <a:ext uri="{FF2B5EF4-FFF2-40B4-BE49-F238E27FC236}">
                <a16:creationId xmlns:a16="http://schemas.microsoft.com/office/drawing/2014/main" id="{81BB3689-72F8-2345-BF30-38C81BDD487E}"/>
              </a:ext>
            </a:extLst>
          </p:cNvPr>
          <p:cNvSpPr/>
          <p:nvPr userDrawn="1"/>
        </p:nvSpPr>
        <p:spPr>
          <a:xfrm>
            <a:off x="4921026" y="0"/>
            <a:ext cx="7189694"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noProof="0" dirty="0">
              <a:latin typeface="Microsoft YaHei UI" panose="020B0503020204020204" pitchFamily="34" charset="-122"/>
              <a:ea typeface="Microsoft YaHei UI" panose="020B0503020204020204" pitchFamily="34" charset="-122"/>
            </a:endParaRPr>
          </a:p>
        </p:txBody>
      </p:sp>
      <p:sp>
        <p:nvSpPr>
          <p:cNvPr id="4" name="灯片编号占位符 3">
            <a:extLst>
              <a:ext uri="{FF2B5EF4-FFF2-40B4-BE49-F238E27FC236}">
                <a16:creationId xmlns:a16="http://schemas.microsoft.com/office/drawing/2014/main" id="{71FD5A6F-AE17-4E4C-9567-DB3B02853306}"/>
              </a:ext>
            </a:extLst>
          </p:cNvPr>
          <p:cNvSpPr>
            <a:spLocks noGrp="1"/>
          </p:cNvSpPr>
          <p:nvPr>
            <p:ph type="sldNum" sz="quarter" idx="12"/>
          </p:nvPr>
        </p:nvSpPr>
        <p:spPr>
          <a:xfrm>
            <a:off x="11103659" y="6356350"/>
            <a:ext cx="449094" cy="365125"/>
          </a:xfrm>
        </p:spPr>
        <p:txBody>
          <a:bodyPr rtlCol="0"/>
          <a:lstStyle>
            <a:lvl1pPr>
              <a:defRPr>
                <a:solidFill>
                  <a:schemeClr val="bg1"/>
                </a:solidFill>
                <a:latin typeface="Microsoft YaHei UI" panose="020B0503020204020204" pitchFamily="34" charset="-122"/>
                <a:ea typeface="Microsoft YaHei UI" panose="020B0503020204020204" pitchFamily="34" charset="-122"/>
              </a:defRPr>
            </a:lvl1pPr>
          </a:lstStyle>
          <a:p>
            <a:fld id="{6F705D35-D126-3B47-A82C-2A13EA9E0A67}" type="slidenum">
              <a:rPr lang="en-US" smtClean="0"/>
              <a:pPr/>
              <a:t>‹#›</a:t>
            </a:fld>
            <a:endParaRPr lang="en-US" dirty="0"/>
          </a:p>
        </p:txBody>
      </p:sp>
      <p:sp>
        <p:nvSpPr>
          <p:cNvPr id="9" name="标题 1">
            <a:extLst>
              <a:ext uri="{FF2B5EF4-FFF2-40B4-BE49-F238E27FC236}">
                <a16:creationId xmlns:a16="http://schemas.microsoft.com/office/drawing/2014/main" id="{656FB1BA-653F-254C-9C39-2A5BDD763EE8}"/>
              </a:ext>
            </a:extLst>
          </p:cNvPr>
          <p:cNvSpPr>
            <a:spLocks noGrp="1"/>
          </p:cNvSpPr>
          <p:nvPr>
            <p:ph type="title"/>
          </p:nvPr>
        </p:nvSpPr>
        <p:spPr>
          <a:xfrm>
            <a:off x="6761117" y="681037"/>
            <a:ext cx="4791637" cy="583800"/>
          </a:xfrm>
          <a:prstGeom prst="rect">
            <a:avLst/>
          </a:prstGeom>
        </p:spPr>
        <p:txBody>
          <a:bodyPr lIns="91440" rIns="91440" rtlCol="0">
            <a:noAutofit/>
          </a:bodyPr>
          <a:lstStyle>
            <a:lvl1pPr>
              <a:defRPr sz="2400" b="1" i="0" spc="150" baseline="0">
                <a:solidFill>
                  <a:schemeClr val="bg2"/>
                </a:solidFill>
                <a:latin typeface="Microsoft YaHei UI" panose="020B0503020204020204" pitchFamily="34" charset="-122"/>
                <a:ea typeface="Microsoft YaHei UI" panose="020B0503020204020204" pitchFamily="34" charset="-122"/>
              </a:defRPr>
            </a:lvl1pPr>
          </a:lstStyle>
          <a:p>
            <a:pPr rtl="0"/>
            <a:r>
              <a:rPr lang="zh-CN" altLang="en-US" noProof="0"/>
              <a:t>单击此处编辑母版标题样式</a:t>
            </a:r>
            <a:endParaRPr lang="zh-cn" noProof="0"/>
          </a:p>
        </p:txBody>
      </p:sp>
      <p:sp>
        <p:nvSpPr>
          <p:cNvPr id="12" name="图片占位符 10">
            <a:extLst>
              <a:ext uri="{FF2B5EF4-FFF2-40B4-BE49-F238E27FC236}">
                <a16:creationId xmlns:a16="http://schemas.microsoft.com/office/drawing/2014/main" id="{CB2BF900-EE78-604F-A9A8-83394228A684}"/>
              </a:ext>
            </a:extLst>
          </p:cNvPr>
          <p:cNvSpPr>
            <a:spLocks noGrp="1"/>
          </p:cNvSpPr>
          <p:nvPr>
            <p:ph type="pic" sz="quarter" idx="14"/>
          </p:nvPr>
        </p:nvSpPr>
        <p:spPr>
          <a:xfrm>
            <a:off x="542925" y="571500"/>
            <a:ext cx="5553075" cy="5715000"/>
          </a:xfrm>
          <a:prstGeom prst="rect">
            <a:avLst/>
          </a:prstGeom>
          <a:solidFill>
            <a:schemeClr val="bg2"/>
          </a:solidFill>
        </p:spPr>
        <p:txBody>
          <a:bodyPr rtlCol="0"/>
          <a:lstStyle>
            <a:lvl1pPr>
              <a:defRPr>
                <a:latin typeface="Microsoft YaHei UI" panose="020B0503020204020204" pitchFamily="34" charset="-122"/>
                <a:ea typeface="Microsoft YaHei UI" panose="020B0503020204020204" pitchFamily="34" charset="-122"/>
              </a:defRPr>
            </a:lvl1pPr>
          </a:lstStyle>
          <a:p>
            <a:pPr rtl="0"/>
            <a:r>
              <a:rPr lang="zh-CN" altLang="en-US" noProof="0"/>
              <a:t>单击图标添加图片</a:t>
            </a:r>
            <a:endParaRPr lang="zh-cn" noProof="0"/>
          </a:p>
        </p:txBody>
      </p:sp>
      <p:sp>
        <p:nvSpPr>
          <p:cNvPr id="5" name="页脚占位符 4">
            <a:extLst>
              <a:ext uri="{FF2B5EF4-FFF2-40B4-BE49-F238E27FC236}">
                <a16:creationId xmlns:a16="http://schemas.microsoft.com/office/drawing/2014/main" id="{041ABA8C-1BE3-46E4-80B3-44A791B60E0D}"/>
              </a:ext>
            </a:extLst>
          </p:cNvPr>
          <p:cNvSpPr>
            <a:spLocks noGrp="1"/>
          </p:cNvSpPr>
          <p:nvPr>
            <p:ph type="ftr" sz="quarter" idx="15"/>
          </p:nvPr>
        </p:nvSpPr>
        <p:spPr>
          <a:xfrm>
            <a:off x="542925" y="6356350"/>
            <a:ext cx="7315200" cy="365125"/>
          </a:xfrm>
        </p:spPr>
        <p:txBody>
          <a:bodyPr rtlCol="0"/>
          <a:lstStyle>
            <a:lvl1pPr>
              <a:defRPr>
                <a:latin typeface="Microsoft YaHei UI" panose="020B0503020204020204" pitchFamily="34" charset="-122"/>
                <a:ea typeface="Microsoft YaHei UI" panose="020B0503020204020204" pitchFamily="34" charset="-122"/>
              </a:defRPr>
            </a:lvl1pPr>
          </a:lstStyle>
          <a:p>
            <a:endParaRPr lang="en-US" dirty="0"/>
          </a:p>
        </p:txBody>
      </p:sp>
      <p:sp>
        <p:nvSpPr>
          <p:cNvPr id="11" name="内容占位符 10">
            <a:extLst>
              <a:ext uri="{FF2B5EF4-FFF2-40B4-BE49-F238E27FC236}">
                <a16:creationId xmlns:a16="http://schemas.microsoft.com/office/drawing/2014/main" id="{B2692E44-7FE3-4F90-97B5-E996A2DCEA83}"/>
              </a:ext>
            </a:extLst>
          </p:cNvPr>
          <p:cNvSpPr>
            <a:spLocks noGrp="1"/>
          </p:cNvSpPr>
          <p:nvPr>
            <p:ph sz="quarter" idx="16"/>
          </p:nvPr>
        </p:nvSpPr>
        <p:spPr>
          <a:xfrm>
            <a:off x="6761117" y="1265238"/>
            <a:ext cx="4791637" cy="4911725"/>
          </a:xfrm>
        </p:spPr>
        <p:txBody>
          <a:bodyPr rtlCol="0"/>
          <a:lstStyle>
            <a:lvl1pPr>
              <a:defRPr>
                <a:solidFill>
                  <a:schemeClr val="bg1"/>
                </a:solidFill>
                <a:latin typeface="Microsoft YaHei UI" panose="020B0503020204020204" pitchFamily="34" charset="-122"/>
                <a:ea typeface="Microsoft YaHei UI" panose="020B0503020204020204" pitchFamily="34" charset="-122"/>
              </a:defRPr>
            </a:lvl1pPr>
            <a:lvl2pPr marL="457200" indent="0">
              <a:buNone/>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rtl="0"/>
            <a:r>
              <a:rPr lang="zh-CN" altLang="en-US" noProof="0"/>
              <a:t>单击此处编辑母版文本样式</a:t>
            </a:r>
          </a:p>
        </p:txBody>
      </p:sp>
    </p:spTree>
    <p:extLst>
      <p:ext uri="{BB962C8B-B14F-4D97-AF65-F5344CB8AC3E}">
        <p14:creationId xmlns:p14="http://schemas.microsoft.com/office/powerpoint/2010/main" val="409670669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比较">
    <p:bg>
      <p:bgPr>
        <a:solidFill>
          <a:schemeClr val="bg2">
            <a:alpha val="40000"/>
          </a:schemeClr>
        </a:solidFill>
        <a:effectLst/>
      </p:bgPr>
    </p:bg>
    <p:spTree>
      <p:nvGrpSpPr>
        <p:cNvPr id="1" name=""/>
        <p:cNvGrpSpPr/>
        <p:nvPr/>
      </p:nvGrpSpPr>
      <p:grpSpPr>
        <a:xfrm>
          <a:off x="0" y="0"/>
          <a:ext cx="0" cy="0"/>
          <a:chOff x="0" y="0"/>
          <a:chExt cx="0" cy="0"/>
        </a:xfrm>
      </p:grpSpPr>
      <p:sp>
        <p:nvSpPr>
          <p:cNvPr id="16" name="长方形 15">
            <a:extLst>
              <a:ext uri="{FF2B5EF4-FFF2-40B4-BE49-F238E27FC236}">
                <a16:creationId xmlns:a16="http://schemas.microsoft.com/office/drawing/2014/main" id="{F2F96941-79C9-A34B-8AB5-C167A4D72D51}"/>
              </a:ext>
            </a:extLst>
          </p:cNvPr>
          <p:cNvSpPr/>
          <p:nvPr userDrawn="1"/>
        </p:nvSpPr>
        <p:spPr>
          <a:xfrm>
            <a:off x="0" y="0"/>
            <a:ext cx="12192000" cy="986306"/>
          </a:xfrm>
          <a:prstGeom prst="rect">
            <a:avLst/>
          </a:prstGeom>
          <a:pattFill prst="lgGrid">
            <a:fgClr>
              <a:schemeClr val="tx1">
                <a:lumMod val="10000"/>
                <a:lumOff val="90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noProof="0" dirty="0">
              <a:latin typeface="Microsoft YaHei UI" panose="020B0503020204020204" pitchFamily="34" charset="-122"/>
              <a:ea typeface="Microsoft YaHei UI" panose="020B0503020204020204" pitchFamily="34" charset="-122"/>
            </a:endParaRPr>
          </a:p>
        </p:txBody>
      </p:sp>
      <p:sp>
        <p:nvSpPr>
          <p:cNvPr id="3" name="页脚占位符 2">
            <a:extLst>
              <a:ext uri="{FF2B5EF4-FFF2-40B4-BE49-F238E27FC236}">
                <a16:creationId xmlns:a16="http://schemas.microsoft.com/office/drawing/2014/main" id="{218A28A8-5C75-FC4B-9A28-8F343DF4B1F9}"/>
              </a:ext>
            </a:extLst>
          </p:cNvPr>
          <p:cNvSpPr>
            <a:spLocks noGrp="1"/>
          </p:cNvSpPr>
          <p:nvPr>
            <p:ph type="ftr" sz="quarter" idx="11"/>
          </p:nvPr>
        </p:nvSpPr>
        <p:spPr/>
        <p:txBody>
          <a:bodyPr rtlCol="0"/>
          <a:lstStyle>
            <a:lvl1pPr>
              <a:defRPr>
                <a:latin typeface="Microsoft YaHei UI" panose="020B0503020204020204" pitchFamily="34" charset="-122"/>
                <a:ea typeface="Microsoft YaHei UI" panose="020B0503020204020204" pitchFamily="34" charset="-122"/>
              </a:defRPr>
            </a:lvl1pPr>
          </a:lstStyle>
          <a:p>
            <a:endParaRPr lang="en-US" dirty="0"/>
          </a:p>
        </p:txBody>
      </p:sp>
      <p:sp>
        <p:nvSpPr>
          <p:cNvPr id="4" name="灯片编号占位符 3">
            <a:extLst>
              <a:ext uri="{FF2B5EF4-FFF2-40B4-BE49-F238E27FC236}">
                <a16:creationId xmlns:a16="http://schemas.microsoft.com/office/drawing/2014/main" id="{71FD5A6F-AE17-4E4C-9567-DB3B02853306}"/>
              </a:ext>
            </a:extLst>
          </p:cNvPr>
          <p:cNvSpPr>
            <a:spLocks noGrp="1"/>
          </p:cNvSpPr>
          <p:nvPr>
            <p:ph type="sldNum" sz="quarter" idx="12"/>
          </p:nvPr>
        </p:nvSpPr>
        <p:spPr/>
        <p:txBody>
          <a:bodyPr rtlCol="0"/>
          <a:lstStyle>
            <a:lvl1pPr>
              <a:defRPr>
                <a:latin typeface="Microsoft YaHei UI" panose="020B0503020204020204" pitchFamily="34" charset="-122"/>
                <a:ea typeface="Microsoft YaHei UI" panose="020B0503020204020204" pitchFamily="34" charset="-122"/>
              </a:defRPr>
            </a:lvl1pPr>
          </a:lstStyle>
          <a:p>
            <a:fld id="{6F705D35-D126-3B47-A82C-2A13EA9E0A67}" type="slidenum">
              <a:rPr lang="en-US" smtClean="0"/>
              <a:pPr/>
              <a:t>‹#›</a:t>
            </a:fld>
            <a:endParaRPr lang="en-US" dirty="0"/>
          </a:p>
        </p:txBody>
      </p:sp>
      <p:sp>
        <p:nvSpPr>
          <p:cNvPr id="6" name="长方形 5">
            <a:extLst>
              <a:ext uri="{FF2B5EF4-FFF2-40B4-BE49-F238E27FC236}">
                <a16:creationId xmlns:a16="http://schemas.microsoft.com/office/drawing/2014/main" id="{2A57C152-0331-B74F-81FE-04A927A72C7B}"/>
              </a:ext>
            </a:extLst>
          </p:cNvPr>
          <p:cNvSpPr/>
          <p:nvPr userDrawn="1"/>
        </p:nvSpPr>
        <p:spPr>
          <a:xfrm>
            <a:off x="350520" y="279792"/>
            <a:ext cx="11475720" cy="986305"/>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82880" tIns="182880" rIns="182880" rtlCol="0" anchor="ctr"/>
          <a:lstStyle/>
          <a:p>
            <a:pPr rtl="0"/>
            <a:endParaRPr lang="en-US" sz="2400" b="1" noProof="0" dirty="0">
              <a:solidFill>
                <a:schemeClr val="bg1"/>
              </a:solidFill>
              <a:latin typeface="Microsoft YaHei UI" panose="020B0503020204020204" pitchFamily="34" charset="-122"/>
              <a:ea typeface="Microsoft YaHei UI" panose="020B0503020204020204" pitchFamily="34" charset="-122"/>
            </a:endParaRPr>
          </a:p>
        </p:txBody>
      </p:sp>
      <p:sp>
        <p:nvSpPr>
          <p:cNvPr id="8" name="标题 1">
            <a:extLst>
              <a:ext uri="{FF2B5EF4-FFF2-40B4-BE49-F238E27FC236}">
                <a16:creationId xmlns:a16="http://schemas.microsoft.com/office/drawing/2014/main" id="{5FDDD9A4-1691-5D47-9605-21650E2212D3}"/>
              </a:ext>
            </a:extLst>
          </p:cNvPr>
          <p:cNvSpPr>
            <a:spLocks noGrp="1"/>
          </p:cNvSpPr>
          <p:nvPr>
            <p:ph type="title"/>
          </p:nvPr>
        </p:nvSpPr>
        <p:spPr>
          <a:xfrm>
            <a:off x="639413" y="483440"/>
            <a:ext cx="10904438" cy="583800"/>
          </a:xfrm>
          <a:prstGeom prst="rect">
            <a:avLst/>
          </a:prstGeom>
        </p:spPr>
        <p:txBody>
          <a:bodyPr lIns="91440" rIns="91440" rtlCol="0">
            <a:noAutofit/>
          </a:bodyPr>
          <a:lstStyle>
            <a:lvl1pPr>
              <a:defRPr sz="2400" b="1" i="0" spc="150" baseline="0">
                <a:solidFill>
                  <a:schemeClr val="bg2"/>
                </a:solidFill>
                <a:latin typeface="Microsoft YaHei UI" panose="020B0503020204020204" pitchFamily="34" charset="-122"/>
                <a:ea typeface="Microsoft YaHei UI" panose="020B0503020204020204" pitchFamily="34" charset="-122"/>
              </a:defRPr>
            </a:lvl1pPr>
          </a:lstStyle>
          <a:p>
            <a:pPr rtl="0"/>
            <a:r>
              <a:rPr lang="zh-CN" altLang="en-US" noProof="0"/>
              <a:t>单击此处编辑母版标题样式</a:t>
            </a:r>
            <a:endParaRPr lang="zh-cn" noProof="0"/>
          </a:p>
        </p:txBody>
      </p:sp>
      <p:sp>
        <p:nvSpPr>
          <p:cNvPr id="10" name="文本占位符 2">
            <a:extLst>
              <a:ext uri="{FF2B5EF4-FFF2-40B4-BE49-F238E27FC236}">
                <a16:creationId xmlns:a16="http://schemas.microsoft.com/office/drawing/2014/main" id="{62F811A9-08B1-C746-B30D-69D7B4A6CD59}"/>
              </a:ext>
            </a:extLst>
          </p:cNvPr>
          <p:cNvSpPr>
            <a:spLocks noGrp="1"/>
          </p:cNvSpPr>
          <p:nvPr>
            <p:ph type="body" idx="1"/>
          </p:nvPr>
        </p:nvSpPr>
        <p:spPr>
          <a:xfrm>
            <a:off x="838201" y="2038570"/>
            <a:ext cx="5042646" cy="703135"/>
          </a:xfrm>
          <a:prstGeom prst="rect">
            <a:avLst/>
          </a:prstGeom>
        </p:spPr>
        <p:txBody>
          <a:bodyPr lIns="91440" rIns="91440" rtlCol="0" anchor="ctr">
            <a:normAutofit/>
          </a:bodyPr>
          <a:lstStyle>
            <a:lvl1pPr marL="0" indent="0" algn="l">
              <a:lnSpc>
                <a:spcPct val="150000"/>
              </a:lnSpc>
              <a:buNone/>
              <a:defRPr sz="1800" b="1" i="0" cap="all" spc="150" baseline="0">
                <a:solidFill>
                  <a:schemeClr val="accent3">
                    <a:lumMod val="50000"/>
                  </a:schemeClr>
                </a:solidFill>
                <a:latin typeface="Microsoft YaHei UI" panose="020B0503020204020204" pitchFamily="34" charset="-122"/>
                <a:ea typeface="Microsoft YaHei UI"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rtl="0"/>
            <a:r>
              <a:rPr lang="zh-CN" altLang="en-US" noProof="0"/>
              <a:t>单击此处编辑母版文本样式</a:t>
            </a:r>
          </a:p>
        </p:txBody>
      </p:sp>
      <p:sp>
        <p:nvSpPr>
          <p:cNvPr id="12" name="文本占位符 2">
            <a:extLst>
              <a:ext uri="{FF2B5EF4-FFF2-40B4-BE49-F238E27FC236}">
                <a16:creationId xmlns:a16="http://schemas.microsoft.com/office/drawing/2014/main" id="{54F0B191-C947-1640-8AD2-EEEAA1ED57C9}"/>
              </a:ext>
            </a:extLst>
          </p:cNvPr>
          <p:cNvSpPr>
            <a:spLocks noGrp="1"/>
          </p:cNvSpPr>
          <p:nvPr>
            <p:ph type="body" idx="14"/>
          </p:nvPr>
        </p:nvSpPr>
        <p:spPr>
          <a:xfrm>
            <a:off x="6501205" y="2038570"/>
            <a:ext cx="5042646" cy="703135"/>
          </a:xfrm>
          <a:prstGeom prst="rect">
            <a:avLst/>
          </a:prstGeom>
        </p:spPr>
        <p:txBody>
          <a:bodyPr lIns="91440" rIns="91440" rtlCol="0" anchor="ctr">
            <a:normAutofit/>
          </a:bodyPr>
          <a:lstStyle>
            <a:lvl1pPr marL="0" indent="0" algn="l">
              <a:lnSpc>
                <a:spcPct val="150000"/>
              </a:lnSpc>
              <a:buNone/>
              <a:defRPr sz="1800" b="1" i="0" cap="all" spc="150" baseline="0">
                <a:solidFill>
                  <a:schemeClr val="accent3">
                    <a:lumMod val="50000"/>
                  </a:schemeClr>
                </a:solidFill>
                <a:latin typeface="Microsoft YaHei UI" panose="020B0503020204020204" pitchFamily="34" charset="-122"/>
                <a:ea typeface="Microsoft YaHei UI"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rtl="0"/>
            <a:r>
              <a:rPr lang="zh-CN" altLang="en-US" noProof="0"/>
              <a:t>单击此处编辑母版文本样式</a:t>
            </a:r>
          </a:p>
        </p:txBody>
      </p:sp>
      <p:cxnSp>
        <p:nvCxnSpPr>
          <p:cNvPr id="14" name="直接连接符​​(S) 13">
            <a:extLst>
              <a:ext uri="{FF2B5EF4-FFF2-40B4-BE49-F238E27FC236}">
                <a16:creationId xmlns:a16="http://schemas.microsoft.com/office/drawing/2014/main" id="{E8B92D52-6B55-2C4B-95E4-CE89611E590B}"/>
              </a:ext>
            </a:extLst>
          </p:cNvPr>
          <p:cNvCxnSpPr>
            <a:cxnSpLocks/>
          </p:cNvCxnSpPr>
          <p:nvPr userDrawn="1"/>
        </p:nvCxnSpPr>
        <p:spPr>
          <a:xfrm>
            <a:off x="6167716" y="1613647"/>
            <a:ext cx="0" cy="4904068"/>
          </a:xfrm>
          <a:prstGeom prst="line">
            <a:avLst/>
          </a:prstGeom>
          <a:ln>
            <a:solidFill>
              <a:schemeClr val="tx2">
                <a:lumMod val="10000"/>
                <a:lumOff val="90000"/>
              </a:schemeClr>
            </a:solidFill>
          </a:ln>
        </p:spPr>
        <p:style>
          <a:lnRef idx="1">
            <a:schemeClr val="accent1"/>
          </a:lnRef>
          <a:fillRef idx="0">
            <a:schemeClr val="accent1"/>
          </a:fillRef>
          <a:effectRef idx="0">
            <a:schemeClr val="accent1"/>
          </a:effectRef>
          <a:fontRef idx="minor">
            <a:schemeClr val="tx1"/>
          </a:fontRef>
        </p:style>
      </p:cxnSp>
      <p:sp>
        <p:nvSpPr>
          <p:cNvPr id="7" name="内容占位符 6">
            <a:extLst>
              <a:ext uri="{FF2B5EF4-FFF2-40B4-BE49-F238E27FC236}">
                <a16:creationId xmlns:a16="http://schemas.microsoft.com/office/drawing/2014/main" id="{B2E17E1D-5E9C-4782-A550-1FA7C170295B}"/>
              </a:ext>
            </a:extLst>
          </p:cNvPr>
          <p:cNvSpPr>
            <a:spLocks noGrp="1"/>
          </p:cNvSpPr>
          <p:nvPr>
            <p:ph sz="quarter" idx="15"/>
          </p:nvPr>
        </p:nvSpPr>
        <p:spPr>
          <a:xfrm>
            <a:off x="838200" y="2894471"/>
            <a:ext cx="5041900" cy="3093579"/>
          </a:xfrm>
        </p:spPr>
        <p:txBody>
          <a:bodyPr rtlCol="0"/>
          <a:lstStyle>
            <a:lvl1pPr>
              <a:defRPr>
                <a:latin typeface="Microsoft YaHei UI" panose="020B0503020204020204" pitchFamily="34" charset="-122"/>
                <a:ea typeface="Microsoft YaHei UI" panose="020B0503020204020204" pitchFamily="34" charset="-122"/>
              </a:defRPr>
            </a:lvl1pPr>
          </a:lstStyle>
          <a:p>
            <a:pPr lvl="0" rtl="0"/>
            <a:r>
              <a:rPr lang="zh-CN" altLang="en-US" noProof="0"/>
              <a:t>单击此处编辑母版文本样式</a:t>
            </a:r>
          </a:p>
        </p:txBody>
      </p:sp>
      <p:sp>
        <p:nvSpPr>
          <p:cNvPr id="15" name="内容占位符 6">
            <a:extLst>
              <a:ext uri="{FF2B5EF4-FFF2-40B4-BE49-F238E27FC236}">
                <a16:creationId xmlns:a16="http://schemas.microsoft.com/office/drawing/2014/main" id="{9AE8FA97-2778-4811-810F-CA386FE3C234}"/>
              </a:ext>
            </a:extLst>
          </p:cNvPr>
          <p:cNvSpPr>
            <a:spLocks noGrp="1"/>
          </p:cNvSpPr>
          <p:nvPr>
            <p:ph sz="quarter" idx="16"/>
          </p:nvPr>
        </p:nvSpPr>
        <p:spPr>
          <a:xfrm>
            <a:off x="6501205" y="2894471"/>
            <a:ext cx="5041900" cy="3093579"/>
          </a:xfrm>
        </p:spPr>
        <p:txBody>
          <a:bodyPr rtlCol="0"/>
          <a:lstStyle>
            <a:lvl1pPr>
              <a:defRPr>
                <a:latin typeface="Microsoft YaHei UI" panose="020B0503020204020204" pitchFamily="34" charset="-122"/>
                <a:ea typeface="Microsoft YaHei UI" panose="020B0503020204020204" pitchFamily="34" charset="-122"/>
              </a:defRPr>
            </a:lvl1pPr>
          </a:lstStyle>
          <a:p>
            <a:pPr lvl="0" rtl="0"/>
            <a:r>
              <a:rPr lang="zh-CN" altLang="en-US" noProof="0"/>
              <a:t>单击此处编辑母版文本样式</a:t>
            </a:r>
          </a:p>
        </p:txBody>
      </p:sp>
    </p:spTree>
    <p:extLst>
      <p:ext uri="{BB962C8B-B14F-4D97-AF65-F5344CB8AC3E}">
        <p14:creationId xmlns:p14="http://schemas.microsoft.com/office/powerpoint/2010/main" val="265640355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图片和字幕">
    <p:bg>
      <p:bgPr>
        <a:solidFill>
          <a:schemeClr val="bg2">
            <a:alpha val="40000"/>
          </a:schemeClr>
        </a:solidFill>
        <a:effectLst/>
      </p:bgPr>
    </p:bg>
    <p:spTree>
      <p:nvGrpSpPr>
        <p:cNvPr id="1" name=""/>
        <p:cNvGrpSpPr/>
        <p:nvPr/>
      </p:nvGrpSpPr>
      <p:grpSpPr>
        <a:xfrm>
          <a:off x="0" y="0"/>
          <a:ext cx="0" cy="0"/>
          <a:chOff x="0" y="0"/>
          <a:chExt cx="0" cy="0"/>
        </a:xfrm>
      </p:grpSpPr>
      <p:sp>
        <p:nvSpPr>
          <p:cNvPr id="10" name="矩形 9">
            <a:extLst>
              <a:ext uri="{FF2B5EF4-FFF2-40B4-BE49-F238E27FC236}">
                <a16:creationId xmlns:a16="http://schemas.microsoft.com/office/drawing/2014/main" id="{14A22209-F6F4-814A-9719-87CDCD23C55F}"/>
              </a:ext>
            </a:extLst>
          </p:cNvPr>
          <p:cNvSpPr/>
          <p:nvPr userDrawn="1"/>
        </p:nvSpPr>
        <p:spPr>
          <a:xfrm>
            <a:off x="0" y="914400"/>
            <a:ext cx="12192000" cy="5029200"/>
          </a:xfrm>
          <a:prstGeom prst="rect">
            <a:avLst/>
          </a:prstGeom>
          <a:pattFill prst="lgGrid">
            <a:fgClr>
              <a:schemeClr val="tx2">
                <a:lumMod val="10000"/>
                <a:lumOff val="90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noProof="0" dirty="0">
              <a:latin typeface="Microsoft YaHei UI" panose="020B0503020204020204" pitchFamily="34" charset="-122"/>
              <a:ea typeface="Microsoft YaHei UI" panose="020B0503020204020204" pitchFamily="34" charset="-122"/>
            </a:endParaRPr>
          </a:p>
        </p:txBody>
      </p:sp>
      <p:sp>
        <p:nvSpPr>
          <p:cNvPr id="11" name="矩形 10">
            <a:extLst>
              <a:ext uri="{FF2B5EF4-FFF2-40B4-BE49-F238E27FC236}">
                <a16:creationId xmlns:a16="http://schemas.microsoft.com/office/drawing/2014/main" id="{51817374-D7A2-2F4D-91C6-E24955F0018B}"/>
              </a:ext>
            </a:extLst>
          </p:cNvPr>
          <p:cNvSpPr/>
          <p:nvPr userDrawn="1"/>
        </p:nvSpPr>
        <p:spPr>
          <a:xfrm>
            <a:off x="5951621" y="1803214"/>
            <a:ext cx="6240379" cy="32528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noProof="0" dirty="0">
              <a:latin typeface="Microsoft YaHei UI" panose="020B0503020204020204" pitchFamily="34" charset="-122"/>
              <a:ea typeface="Microsoft YaHei UI" panose="020B0503020204020204" pitchFamily="34" charset="-122"/>
            </a:endParaRPr>
          </a:p>
        </p:txBody>
      </p:sp>
      <p:sp>
        <p:nvSpPr>
          <p:cNvPr id="2" name="日期占位符 1">
            <a:extLst>
              <a:ext uri="{FF2B5EF4-FFF2-40B4-BE49-F238E27FC236}">
                <a16:creationId xmlns:a16="http://schemas.microsoft.com/office/drawing/2014/main" id="{09FBA462-7E60-BA4E-9A1E-3B5E69DACB3A}"/>
              </a:ext>
            </a:extLst>
          </p:cNvPr>
          <p:cNvSpPr>
            <a:spLocks noGrp="1"/>
          </p:cNvSpPr>
          <p:nvPr>
            <p:ph type="dt" sz="half" idx="10"/>
          </p:nvPr>
        </p:nvSpPr>
        <p:spPr>
          <a:xfrm>
            <a:off x="838200" y="6356350"/>
            <a:ext cx="2743200" cy="365125"/>
          </a:xfrm>
          <a:prstGeom prst="rect">
            <a:avLst/>
          </a:prstGeom>
        </p:spPr>
        <p:txBody>
          <a:bodyPr rtlCol="0"/>
          <a:lstStyle>
            <a:lvl1pPr>
              <a:defRPr>
                <a:latin typeface="Microsoft YaHei UI" panose="020B0503020204020204" pitchFamily="34" charset="-122"/>
                <a:ea typeface="Microsoft YaHei UI" panose="020B0503020204020204" pitchFamily="34" charset="-122"/>
              </a:defRPr>
            </a:lvl1pPr>
          </a:lstStyle>
          <a:p>
            <a:fld id="{2F7E77FB-0806-4C98-8186-4A8C4DDBA0D7}" type="datetime1">
              <a:rPr lang="zh-CN" altLang="en-US" smtClean="0"/>
              <a:t>2022/7/7</a:t>
            </a:fld>
            <a:endParaRPr lang="en-US" dirty="0"/>
          </a:p>
        </p:txBody>
      </p:sp>
      <p:sp>
        <p:nvSpPr>
          <p:cNvPr id="4" name="灯片编号占位符 3">
            <a:extLst>
              <a:ext uri="{FF2B5EF4-FFF2-40B4-BE49-F238E27FC236}">
                <a16:creationId xmlns:a16="http://schemas.microsoft.com/office/drawing/2014/main" id="{71FD5A6F-AE17-4E4C-9567-DB3B02853306}"/>
              </a:ext>
            </a:extLst>
          </p:cNvPr>
          <p:cNvSpPr>
            <a:spLocks noGrp="1"/>
          </p:cNvSpPr>
          <p:nvPr>
            <p:ph type="sldNum" sz="quarter" idx="12"/>
          </p:nvPr>
        </p:nvSpPr>
        <p:spPr/>
        <p:txBody>
          <a:bodyPr rtlCol="0"/>
          <a:lstStyle>
            <a:lvl1pPr>
              <a:defRPr>
                <a:latin typeface="Microsoft YaHei UI" panose="020B0503020204020204" pitchFamily="34" charset="-122"/>
                <a:ea typeface="Microsoft YaHei UI" panose="020B0503020204020204" pitchFamily="34" charset="-122"/>
              </a:defRPr>
            </a:lvl1pPr>
          </a:lstStyle>
          <a:p>
            <a:fld id="{6F705D35-D126-3B47-A82C-2A13EA9E0A67}" type="slidenum">
              <a:rPr lang="en-US" smtClean="0"/>
              <a:pPr/>
              <a:t>‹#›</a:t>
            </a:fld>
            <a:endParaRPr lang="en-US" dirty="0"/>
          </a:p>
        </p:txBody>
      </p:sp>
      <p:sp>
        <p:nvSpPr>
          <p:cNvPr id="9" name="标题 1">
            <a:extLst>
              <a:ext uri="{FF2B5EF4-FFF2-40B4-BE49-F238E27FC236}">
                <a16:creationId xmlns:a16="http://schemas.microsoft.com/office/drawing/2014/main" id="{656FB1BA-653F-254C-9C39-2A5BDD763EE8}"/>
              </a:ext>
            </a:extLst>
          </p:cNvPr>
          <p:cNvSpPr>
            <a:spLocks noGrp="1"/>
          </p:cNvSpPr>
          <p:nvPr>
            <p:ph type="title"/>
          </p:nvPr>
        </p:nvSpPr>
        <p:spPr>
          <a:xfrm>
            <a:off x="6494545" y="2028031"/>
            <a:ext cx="5058209" cy="583800"/>
          </a:xfrm>
          <a:prstGeom prst="rect">
            <a:avLst/>
          </a:prstGeom>
        </p:spPr>
        <p:txBody>
          <a:bodyPr lIns="91440" rIns="91440" rtlCol="0">
            <a:noAutofit/>
          </a:bodyPr>
          <a:lstStyle>
            <a:lvl1pPr>
              <a:defRPr sz="2400" b="1" i="0" spc="150" baseline="0">
                <a:solidFill>
                  <a:schemeClr val="bg2"/>
                </a:solidFill>
                <a:latin typeface="Microsoft YaHei UI" panose="020B0503020204020204" pitchFamily="34" charset="-122"/>
                <a:ea typeface="Microsoft YaHei UI" panose="020B0503020204020204" pitchFamily="34" charset="-122"/>
              </a:defRPr>
            </a:lvl1pPr>
          </a:lstStyle>
          <a:p>
            <a:pPr rtl="0"/>
            <a:r>
              <a:rPr lang="zh-CN" altLang="en-US" noProof="0"/>
              <a:t>单击此处编辑母版标题样式</a:t>
            </a:r>
            <a:endParaRPr lang="zh-cn" noProof="0"/>
          </a:p>
        </p:txBody>
      </p:sp>
      <p:sp>
        <p:nvSpPr>
          <p:cNvPr id="13" name="图片占位符 10">
            <a:extLst>
              <a:ext uri="{FF2B5EF4-FFF2-40B4-BE49-F238E27FC236}">
                <a16:creationId xmlns:a16="http://schemas.microsoft.com/office/drawing/2014/main" id="{AD5E91DA-7D30-8C45-9BE7-5F82AA824B11}"/>
              </a:ext>
            </a:extLst>
          </p:cNvPr>
          <p:cNvSpPr>
            <a:spLocks noGrp="1"/>
          </p:cNvSpPr>
          <p:nvPr>
            <p:ph type="pic" sz="quarter" idx="14"/>
          </p:nvPr>
        </p:nvSpPr>
        <p:spPr>
          <a:xfrm>
            <a:off x="542925" y="0"/>
            <a:ext cx="5408696" cy="6858000"/>
          </a:xfrm>
          <a:prstGeom prst="rect">
            <a:avLst/>
          </a:prstGeom>
          <a:solidFill>
            <a:schemeClr val="bg2"/>
          </a:solidFill>
        </p:spPr>
        <p:txBody>
          <a:bodyPr rtlCol="0"/>
          <a:lstStyle>
            <a:lvl1pPr>
              <a:defRPr>
                <a:latin typeface="Microsoft YaHei UI" panose="020B0503020204020204" pitchFamily="34" charset="-122"/>
                <a:ea typeface="Microsoft YaHei UI" panose="020B0503020204020204" pitchFamily="34" charset="-122"/>
              </a:defRPr>
            </a:lvl1pPr>
          </a:lstStyle>
          <a:p>
            <a:pPr rtl="0"/>
            <a:r>
              <a:rPr lang="zh-CN" altLang="en-US" noProof="0"/>
              <a:t>单击图标添加图片</a:t>
            </a:r>
            <a:endParaRPr lang="zh-cn" noProof="0"/>
          </a:p>
        </p:txBody>
      </p:sp>
      <p:sp>
        <p:nvSpPr>
          <p:cNvPr id="6" name="内容占位符 5">
            <a:extLst>
              <a:ext uri="{FF2B5EF4-FFF2-40B4-BE49-F238E27FC236}">
                <a16:creationId xmlns:a16="http://schemas.microsoft.com/office/drawing/2014/main" id="{24B3A0EA-D5DD-4E60-90A9-6338842407FB}"/>
              </a:ext>
            </a:extLst>
          </p:cNvPr>
          <p:cNvSpPr>
            <a:spLocks noGrp="1"/>
          </p:cNvSpPr>
          <p:nvPr>
            <p:ph sz="quarter" idx="15"/>
          </p:nvPr>
        </p:nvSpPr>
        <p:spPr>
          <a:xfrm>
            <a:off x="6494463" y="2611438"/>
            <a:ext cx="5058209" cy="2165350"/>
          </a:xfrm>
        </p:spPr>
        <p:txBody>
          <a:bodyPr rtlCol="0"/>
          <a:lstStyle>
            <a:lvl1pPr>
              <a:defRPr>
                <a:solidFill>
                  <a:schemeClr val="bg1"/>
                </a:solidFill>
                <a:latin typeface="Microsoft YaHei UI" panose="020B0503020204020204" pitchFamily="34" charset="-122"/>
                <a:ea typeface="Microsoft YaHei UI" panose="020B0503020204020204" pitchFamily="34" charset="-122"/>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rtl="0"/>
            <a:r>
              <a:rPr lang="zh-CN" altLang="en-US" noProof="0"/>
              <a:t>单击此处编辑母版文本样式</a:t>
            </a:r>
          </a:p>
        </p:txBody>
      </p:sp>
    </p:spTree>
    <p:extLst>
      <p:ext uri="{BB962C8B-B14F-4D97-AF65-F5344CB8AC3E}">
        <p14:creationId xmlns:p14="http://schemas.microsoft.com/office/powerpoint/2010/main" val="201500791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accent4">
            <a:alpha val="40000"/>
          </a:schemeClr>
        </a:solidFill>
        <a:effectLst/>
      </p:bgPr>
    </p:bg>
    <p:spTree>
      <p:nvGrpSpPr>
        <p:cNvPr id="1" name=""/>
        <p:cNvGrpSpPr/>
        <p:nvPr/>
      </p:nvGrpSpPr>
      <p:grpSpPr>
        <a:xfrm>
          <a:off x="0" y="0"/>
          <a:ext cx="0" cy="0"/>
          <a:chOff x="0" y="0"/>
          <a:chExt cx="0" cy="0"/>
        </a:xfrm>
      </p:grpSpPr>
      <p:sp>
        <p:nvSpPr>
          <p:cNvPr id="3" name="页脚占位符 2">
            <a:extLst>
              <a:ext uri="{FF2B5EF4-FFF2-40B4-BE49-F238E27FC236}">
                <a16:creationId xmlns:a16="http://schemas.microsoft.com/office/drawing/2014/main" id="{218A28A8-5C75-FC4B-9A28-8F343DF4B1F9}"/>
              </a:ext>
            </a:extLst>
          </p:cNvPr>
          <p:cNvSpPr>
            <a:spLocks noGrp="1"/>
          </p:cNvSpPr>
          <p:nvPr>
            <p:ph type="ftr" sz="quarter" idx="11"/>
          </p:nvPr>
        </p:nvSpPr>
        <p:spPr/>
        <p:txBody>
          <a:bodyPr rtlCol="0"/>
          <a:lstStyle>
            <a:lvl1pPr>
              <a:defRPr>
                <a:latin typeface="Microsoft YaHei UI" panose="020B0503020204020204" pitchFamily="34" charset="-122"/>
                <a:ea typeface="Microsoft YaHei UI" panose="020B0503020204020204" pitchFamily="34" charset="-122"/>
              </a:defRPr>
            </a:lvl1pPr>
          </a:lstStyle>
          <a:p>
            <a:endParaRPr lang="en-US" dirty="0"/>
          </a:p>
        </p:txBody>
      </p:sp>
      <p:sp>
        <p:nvSpPr>
          <p:cNvPr id="4" name="灯片编号占位符 3">
            <a:extLst>
              <a:ext uri="{FF2B5EF4-FFF2-40B4-BE49-F238E27FC236}">
                <a16:creationId xmlns:a16="http://schemas.microsoft.com/office/drawing/2014/main" id="{71FD5A6F-AE17-4E4C-9567-DB3B02853306}"/>
              </a:ext>
            </a:extLst>
          </p:cNvPr>
          <p:cNvSpPr>
            <a:spLocks noGrp="1"/>
          </p:cNvSpPr>
          <p:nvPr>
            <p:ph type="sldNum" sz="quarter" idx="12"/>
          </p:nvPr>
        </p:nvSpPr>
        <p:spPr/>
        <p:txBody>
          <a:bodyPr rtlCol="0"/>
          <a:lstStyle>
            <a:lvl1pPr>
              <a:defRPr>
                <a:latin typeface="Microsoft YaHei UI" panose="020B0503020204020204" pitchFamily="34" charset="-122"/>
                <a:ea typeface="Microsoft YaHei UI" panose="020B0503020204020204" pitchFamily="34" charset="-122"/>
              </a:defRPr>
            </a:lvl1pPr>
          </a:lstStyle>
          <a:p>
            <a:fld id="{6F705D35-D126-3B47-A82C-2A13EA9E0A67}" type="slidenum">
              <a:rPr lang="en-US" smtClean="0"/>
              <a:pPr/>
              <a:t>‹#›</a:t>
            </a:fld>
            <a:endParaRPr lang="en-US" dirty="0"/>
          </a:p>
        </p:txBody>
      </p:sp>
    </p:spTree>
    <p:extLst>
      <p:ext uri="{BB962C8B-B14F-4D97-AF65-F5344CB8AC3E}">
        <p14:creationId xmlns:p14="http://schemas.microsoft.com/office/powerpoint/2010/main" val="3232796059"/>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BB9EAC25-66D1-1245-97FD-3B5840132889}"/>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pPr rtl="0"/>
            <a:r>
              <a:rPr lang="zh-cn" noProof="0"/>
              <a:t>单击此处编辑母版标题样式</a:t>
            </a:r>
          </a:p>
        </p:txBody>
      </p:sp>
      <p:sp>
        <p:nvSpPr>
          <p:cNvPr id="3" name="文本占位符 2">
            <a:extLst>
              <a:ext uri="{FF2B5EF4-FFF2-40B4-BE49-F238E27FC236}">
                <a16:creationId xmlns:a16="http://schemas.microsoft.com/office/drawing/2014/main" id="{FE2069B3-0468-584A-914E-91C8C91C7FA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rtl="0"/>
            <a:r>
              <a:rPr lang="zh-cn" noProof="0"/>
              <a:t>单击此处编辑母版文本样式</a:t>
            </a:r>
          </a:p>
          <a:p>
            <a:pPr lvl="1" rtl="0"/>
            <a:r>
              <a:rPr lang="zh-cn" noProof="0"/>
              <a:t>第二级</a:t>
            </a:r>
          </a:p>
          <a:p>
            <a:pPr lvl="2" rtl="0"/>
            <a:r>
              <a:rPr lang="zh-cn" noProof="0"/>
              <a:t>第三级</a:t>
            </a:r>
          </a:p>
          <a:p>
            <a:pPr lvl="3" rtl="0"/>
            <a:r>
              <a:rPr lang="zh-cn" noProof="0"/>
              <a:t>第四级</a:t>
            </a:r>
          </a:p>
          <a:p>
            <a:pPr lvl="4" rtl="0"/>
            <a:r>
              <a:rPr lang="zh-cn" noProof="0"/>
              <a:t>第五级</a:t>
            </a:r>
          </a:p>
        </p:txBody>
      </p:sp>
      <p:sp>
        <p:nvSpPr>
          <p:cNvPr id="5" name="页脚占位符 4">
            <a:extLst>
              <a:ext uri="{FF2B5EF4-FFF2-40B4-BE49-F238E27FC236}">
                <a16:creationId xmlns:a16="http://schemas.microsoft.com/office/drawing/2014/main" id="{147A988C-554B-E64F-A698-DE3EF9CA0774}"/>
              </a:ext>
            </a:extLst>
          </p:cNvPr>
          <p:cNvSpPr>
            <a:spLocks noGrp="1"/>
          </p:cNvSpPr>
          <p:nvPr>
            <p:ph type="ftr" sz="quarter" idx="3"/>
          </p:nvPr>
        </p:nvSpPr>
        <p:spPr>
          <a:xfrm>
            <a:off x="838200" y="6356350"/>
            <a:ext cx="7315200" cy="365125"/>
          </a:xfrm>
          <a:prstGeom prst="rect">
            <a:avLst/>
          </a:prstGeom>
        </p:spPr>
        <p:txBody>
          <a:bodyPr vert="horz" lIns="91440" tIns="45720" rIns="91440" bIns="45720" rtlCol="0" anchor="ctr"/>
          <a:lstStyle>
            <a:lvl1pPr algn="l">
              <a:defRPr sz="900">
                <a:solidFill>
                  <a:schemeClr val="tx1">
                    <a:tint val="75000"/>
                  </a:schemeClr>
                </a:solidFill>
                <a:latin typeface="Microsoft YaHei UI" panose="020B0503020204020204" pitchFamily="34" charset="-122"/>
                <a:ea typeface="Microsoft YaHei UI" panose="020B0503020204020204" pitchFamily="34" charset="-122"/>
              </a:defRPr>
            </a:lvl1pPr>
          </a:lstStyle>
          <a:p>
            <a:endParaRPr lang="en-US" dirty="0"/>
          </a:p>
        </p:txBody>
      </p:sp>
      <p:sp>
        <p:nvSpPr>
          <p:cNvPr id="6" name="灯片编号占位符 5">
            <a:extLst>
              <a:ext uri="{FF2B5EF4-FFF2-40B4-BE49-F238E27FC236}">
                <a16:creationId xmlns:a16="http://schemas.microsoft.com/office/drawing/2014/main" id="{098157E6-BBF7-AB4A-B5DD-B39A65C17B0B}"/>
              </a:ext>
            </a:extLst>
          </p:cNvPr>
          <p:cNvSpPr>
            <a:spLocks noGrp="1"/>
          </p:cNvSpPr>
          <p:nvPr>
            <p:ph type="sldNum" sz="quarter" idx="4"/>
          </p:nvPr>
        </p:nvSpPr>
        <p:spPr>
          <a:xfrm>
            <a:off x="10904706" y="6356350"/>
            <a:ext cx="449094" cy="365125"/>
          </a:xfrm>
          <a:prstGeom prst="rect">
            <a:avLst/>
          </a:prstGeom>
        </p:spPr>
        <p:txBody>
          <a:bodyPr vert="horz" lIns="91440" tIns="45720" rIns="91440" bIns="45720" rtlCol="0" anchor="ctr"/>
          <a:lstStyle>
            <a:lvl1pPr algn="r">
              <a:defRPr sz="900">
                <a:solidFill>
                  <a:schemeClr val="tx1">
                    <a:tint val="75000"/>
                  </a:schemeClr>
                </a:solidFill>
                <a:latin typeface="Microsoft YaHei UI" panose="020B0503020204020204" pitchFamily="34" charset="-122"/>
                <a:ea typeface="Microsoft YaHei UI" panose="020B0503020204020204" pitchFamily="34" charset="-122"/>
              </a:defRPr>
            </a:lvl1pPr>
          </a:lstStyle>
          <a:p>
            <a:fld id="{6F705D35-D126-3B47-A82C-2A13EA9E0A67}" type="slidenum">
              <a:rPr lang="en-US" smtClean="0"/>
              <a:pPr/>
              <a:t>‹#›</a:t>
            </a:fld>
            <a:endParaRPr lang="en-US" dirty="0"/>
          </a:p>
        </p:txBody>
      </p:sp>
    </p:spTree>
    <p:extLst>
      <p:ext uri="{BB962C8B-B14F-4D97-AF65-F5344CB8AC3E}">
        <p14:creationId xmlns:p14="http://schemas.microsoft.com/office/powerpoint/2010/main" val="977565515"/>
      </p:ext>
    </p:extLst>
  </p:cSld>
  <p:clrMap bg1="lt1" tx1="dk1" bg2="lt2" tx2="dk2" accent1="accent1" accent2="accent2" accent3="accent3" accent4="accent4" accent5="accent5" accent6="accent6" hlink="hlink" folHlink="folHlink"/>
  <p:sldLayoutIdLst>
    <p:sldLayoutId id="2147483649" r:id="rId1"/>
    <p:sldLayoutId id="2147483688" r:id="rId2"/>
    <p:sldLayoutId id="2147483661" r:id="rId3"/>
    <p:sldLayoutId id="2147483690" r:id="rId4"/>
    <p:sldLayoutId id="2147483692" r:id="rId5"/>
    <p:sldLayoutId id="2147483655" r:id="rId6"/>
  </p:sldLayoutIdLst>
  <p:hf sldNum="0" hdr="0" ftr="0"/>
  <p:txStyles>
    <p:titleStyle>
      <a:lvl1pPr algn="l" defTabSz="914400" rtl="0" eaLnBrk="1" latinLnBrk="0" hangingPunct="1">
        <a:lnSpc>
          <a:spcPct val="90000"/>
        </a:lnSpc>
        <a:spcBef>
          <a:spcPct val="0"/>
        </a:spcBef>
        <a:buNone/>
        <a:defRPr sz="4400" kern="1200">
          <a:solidFill>
            <a:schemeClr val="tx1"/>
          </a:solidFill>
          <a:latin typeface="Microsoft YaHei UI" panose="020B0503020204020204" pitchFamily="34" charset="-122"/>
          <a:ea typeface="Microsoft YaHei UI" panose="020B0503020204020204" pitchFamily="34" charset="-122"/>
          <a:cs typeface="+mj-cs"/>
        </a:defRPr>
      </a:lvl1pPr>
    </p:titleStyle>
    <p:bodyStyle>
      <a:lvl1pPr marL="228600" indent="-228600" algn="l" defTabSz="914400" rtl="0" eaLnBrk="1" latinLnBrk="0" hangingPunct="1">
        <a:lnSpc>
          <a:spcPct val="150000"/>
        </a:lnSpc>
        <a:spcBef>
          <a:spcPts val="1500"/>
        </a:spcBef>
        <a:buClr>
          <a:schemeClr val="accent3">
            <a:lumMod val="75000"/>
          </a:schemeClr>
        </a:buClr>
        <a:buFont typeface="Wingdings" panose="05000000000000000000" pitchFamily="2" charset="2"/>
        <a:buChar char="§"/>
        <a:defRPr sz="1500" kern="1200" spc="150" baseline="0">
          <a:solidFill>
            <a:schemeClr val="tx1"/>
          </a:solidFill>
          <a:latin typeface="Microsoft YaHei UI" panose="020B0503020204020204" pitchFamily="34" charset="-122"/>
          <a:ea typeface="Microsoft YaHei UI" panose="020B0503020204020204" pitchFamily="34" charset="-122"/>
          <a:cs typeface="+mn-cs"/>
        </a:defRPr>
      </a:lvl1pPr>
      <a:lvl2pPr marL="685800" indent="-228600" algn="l" defTabSz="914400" rtl="0" eaLnBrk="1" latinLnBrk="0" hangingPunct="1">
        <a:lnSpc>
          <a:spcPct val="90000"/>
        </a:lnSpc>
        <a:spcBef>
          <a:spcPts val="500"/>
        </a:spcBef>
        <a:buClr>
          <a:schemeClr val="accent3">
            <a:lumMod val="75000"/>
          </a:schemeClr>
        </a:buClr>
        <a:buFont typeface="Wingdings" panose="05000000000000000000" pitchFamily="2" charset="2"/>
        <a:buChar char="§"/>
        <a:defRPr sz="1500" kern="1200" spc="150" baseline="0">
          <a:solidFill>
            <a:schemeClr val="tx1"/>
          </a:solidFill>
          <a:latin typeface="Microsoft YaHei UI" panose="020B0503020204020204" pitchFamily="34" charset="-122"/>
          <a:ea typeface="Microsoft YaHei UI" panose="020B0503020204020204" pitchFamily="34" charset="-122"/>
          <a:cs typeface="+mn-cs"/>
        </a:defRPr>
      </a:lvl2pPr>
      <a:lvl3pPr marL="1143000" indent="-228600" algn="l" defTabSz="914400" rtl="0" eaLnBrk="1" latinLnBrk="0" hangingPunct="1">
        <a:lnSpc>
          <a:spcPct val="90000"/>
        </a:lnSpc>
        <a:spcBef>
          <a:spcPts val="500"/>
        </a:spcBef>
        <a:buClr>
          <a:schemeClr val="accent3">
            <a:lumMod val="75000"/>
          </a:schemeClr>
        </a:buClr>
        <a:buFont typeface="Wingdings" panose="05000000000000000000" pitchFamily="2" charset="2"/>
        <a:buChar char="§"/>
        <a:defRPr sz="1400" kern="1200" spc="150" baseline="0">
          <a:solidFill>
            <a:schemeClr val="tx1"/>
          </a:solidFill>
          <a:latin typeface="Microsoft YaHei UI" panose="020B0503020204020204" pitchFamily="34" charset="-122"/>
          <a:ea typeface="Microsoft YaHei UI" panose="020B0503020204020204" pitchFamily="34" charset="-122"/>
          <a:cs typeface="+mn-cs"/>
        </a:defRPr>
      </a:lvl3pPr>
      <a:lvl4pPr marL="1600200" indent="-228600" algn="l" defTabSz="914400" rtl="0" eaLnBrk="1" latinLnBrk="0" hangingPunct="1">
        <a:lnSpc>
          <a:spcPct val="90000"/>
        </a:lnSpc>
        <a:spcBef>
          <a:spcPts val="500"/>
        </a:spcBef>
        <a:buClr>
          <a:schemeClr val="accent3">
            <a:lumMod val="75000"/>
          </a:schemeClr>
        </a:buClr>
        <a:buFont typeface="Wingdings" panose="05000000000000000000" pitchFamily="2" charset="2"/>
        <a:buChar char="§"/>
        <a:defRPr sz="1400" kern="1200" spc="150" baseline="0">
          <a:solidFill>
            <a:schemeClr val="tx1"/>
          </a:solidFill>
          <a:latin typeface="Microsoft YaHei UI" panose="020B0503020204020204" pitchFamily="34" charset="-122"/>
          <a:ea typeface="Microsoft YaHei UI" panose="020B0503020204020204" pitchFamily="34" charset="-122"/>
          <a:cs typeface="+mn-cs"/>
        </a:defRPr>
      </a:lvl4pPr>
      <a:lvl5pPr marL="2057400" indent="-228600" algn="l" defTabSz="914400" rtl="0" eaLnBrk="1" latinLnBrk="0" hangingPunct="1">
        <a:lnSpc>
          <a:spcPct val="90000"/>
        </a:lnSpc>
        <a:spcBef>
          <a:spcPts val="500"/>
        </a:spcBef>
        <a:buClr>
          <a:schemeClr val="accent3">
            <a:lumMod val="75000"/>
          </a:schemeClr>
        </a:buClr>
        <a:buFont typeface="Wingdings" panose="05000000000000000000" pitchFamily="2" charset="2"/>
        <a:buChar char="§"/>
        <a:defRPr sz="1400" kern="1200" spc="150" baseline="0">
          <a:solidFill>
            <a:schemeClr val="tx1"/>
          </a:solidFill>
          <a:latin typeface="Microsoft YaHei UI" panose="020B0503020204020204" pitchFamily="34" charset="-122"/>
          <a:ea typeface="Microsoft YaHei UI"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fif"/><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chart" Target="../charts/chart9.xml"/><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11.xml.rels><?xml version="1.0" encoding="UTF-8" standalone="yes"?>
<Relationships xmlns="http://schemas.openxmlformats.org/package/2006/relationships"><Relationship Id="rId3" Type="http://schemas.openxmlformats.org/officeDocument/2006/relationships/chart" Target="../charts/chart10.xml"/><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5.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6.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7.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8.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9.xml.rels><?xml version="1.0" encoding="UTF-8" standalone="yes"?>
<Relationships xmlns="http://schemas.openxmlformats.org/package/2006/relationships"><Relationship Id="rId3" Type="http://schemas.openxmlformats.org/officeDocument/2006/relationships/chart" Target="../charts/chart8.xml"/><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标题 9">
            <a:extLst>
              <a:ext uri="{FF2B5EF4-FFF2-40B4-BE49-F238E27FC236}">
                <a16:creationId xmlns:a16="http://schemas.microsoft.com/office/drawing/2014/main" id="{802AA36A-8685-4D91-92E4-CBC45883BFFF}"/>
              </a:ext>
            </a:extLst>
          </p:cNvPr>
          <p:cNvSpPr>
            <a:spLocks noGrp="1"/>
          </p:cNvSpPr>
          <p:nvPr>
            <p:ph type="title"/>
          </p:nvPr>
        </p:nvSpPr>
        <p:spPr/>
        <p:txBody>
          <a:bodyPr rtlCol="0"/>
          <a:lstStyle/>
          <a:p>
            <a:pPr rtl="0"/>
            <a:r>
              <a:rPr lang="zh-CN" altLang="en-US" sz="4400" dirty="0"/>
              <a:t>北京汽车市场分析</a:t>
            </a:r>
            <a:endParaRPr lang="zh-cn" sz="4400" dirty="0"/>
          </a:p>
        </p:txBody>
      </p:sp>
      <p:sp>
        <p:nvSpPr>
          <p:cNvPr id="12" name="文本占位符 11">
            <a:extLst>
              <a:ext uri="{FF2B5EF4-FFF2-40B4-BE49-F238E27FC236}">
                <a16:creationId xmlns:a16="http://schemas.microsoft.com/office/drawing/2014/main" id="{FF1EEC5C-B452-49AC-85CC-33670A64C477}"/>
              </a:ext>
            </a:extLst>
          </p:cNvPr>
          <p:cNvSpPr>
            <a:spLocks noGrp="1"/>
          </p:cNvSpPr>
          <p:nvPr>
            <p:ph type="body" sz="quarter" idx="15"/>
          </p:nvPr>
        </p:nvSpPr>
        <p:spPr/>
        <p:txBody>
          <a:bodyPr rtlCol="0">
            <a:normAutofit/>
          </a:bodyPr>
          <a:lstStyle/>
          <a:p>
            <a:pPr rtl="0"/>
            <a:r>
              <a:rPr lang="en-US" altLang="zh-CN" dirty="0"/>
              <a:t>2022</a:t>
            </a:r>
            <a:r>
              <a:rPr lang="zh-CN" altLang="en-US" dirty="0"/>
              <a:t>年</a:t>
            </a:r>
            <a:r>
              <a:rPr lang="en-US" altLang="zh-CN" dirty="0"/>
              <a:t>5</a:t>
            </a:r>
            <a:r>
              <a:rPr lang="zh-CN" altLang="en-US"/>
              <a:t>月</a:t>
            </a:r>
            <a:endParaRPr lang="zh-cn" dirty="0"/>
          </a:p>
        </p:txBody>
      </p:sp>
      <p:pic>
        <p:nvPicPr>
          <p:cNvPr id="11" name="图片占位符 10">
            <a:extLst>
              <a:ext uri="{FF2B5EF4-FFF2-40B4-BE49-F238E27FC236}">
                <a16:creationId xmlns:a16="http://schemas.microsoft.com/office/drawing/2014/main" id="{EDFB3CE4-E079-4F26-A818-949C73327907}"/>
              </a:ext>
            </a:extLst>
          </p:cNvPr>
          <p:cNvPicPr>
            <a:picLocks noGrp="1" noChangeAspect="1"/>
          </p:cNvPicPr>
          <p:nvPr>
            <p:ph type="pic" sz="quarter" idx="14"/>
          </p:nvPr>
        </p:nvPicPr>
        <p:blipFill>
          <a:blip r:embed="rId3"/>
          <a:srcRect t="2596" b="2596"/>
          <a:stretch>
            <a:fillRect/>
          </a:stretch>
        </p:blipFill>
        <p:spPr/>
      </p:pic>
    </p:spTree>
    <p:extLst>
      <p:ext uri="{BB962C8B-B14F-4D97-AF65-F5344CB8AC3E}">
        <p14:creationId xmlns:p14="http://schemas.microsoft.com/office/powerpoint/2010/main" val="1771239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标题 10">
            <a:extLst>
              <a:ext uri="{FF2B5EF4-FFF2-40B4-BE49-F238E27FC236}">
                <a16:creationId xmlns:a16="http://schemas.microsoft.com/office/drawing/2014/main" id="{010FB232-4CB4-C34D-A688-C51B6E7CD2CF}"/>
              </a:ext>
            </a:extLst>
          </p:cNvPr>
          <p:cNvSpPr>
            <a:spLocks noGrp="1"/>
          </p:cNvSpPr>
          <p:nvPr>
            <p:ph type="title"/>
          </p:nvPr>
        </p:nvSpPr>
        <p:spPr/>
        <p:txBody>
          <a:bodyPr rtlCol="0"/>
          <a:lstStyle/>
          <a:p>
            <a:pPr rtl="0"/>
            <a:r>
              <a:rPr lang="en-US" altLang="zh-CN" b="1" dirty="0">
                <a:effectLst/>
                <a:latin typeface="宋体" panose="02010600030101010101" pitchFamily="2" charset="-122"/>
                <a:ea typeface="等线" panose="02010600030101010101" pitchFamily="2" charset="-122"/>
                <a:cs typeface="Times New Roman" panose="02020603050405020304" pitchFamily="18" charset="0"/>
              </a:rPr>
              <a:t>2022</a:t>
            </a:r>
            <a:r>
              <a:rPr lang="zh-CN" altLang="zh-CN" b="1" dirty="0">
                <a:effectLst/>
                <a:latin typeface="宋体" panose="02010600030101010101" pitchFamily="2" charset="-122"/>
                <a:ea typeface="等线" panose="02010600030101010101" pitchFamily="2" charset="-122"/>
                <a:cs typeface="Times New Roman" panose="02020603050405020304" pitchFamily="18" charset="0"/>
              </a:rPr>
              <a:t>年北京</a:t>
            </a:r>
            <a:r>
              <a:rPr lang="zh-CN" altLang="en-US" b="1" dirty="0">
                <a:effectLst/>
                <a:latin typeface="宋体" panose="02010600030101010101" pitchFamily="2" charset="-122"/>
                <a:ea typeface="等线" panose="02010600030101010101" pitchFamily="2" charset="-122"/>
                <a:cs typeface="Times New Roman" panose="02020603050405020304" pitchFamily="18" charset="0"/>
              </a:rPr>
              <a:t>汽车</a:t>
            </a:r>
            <a:r>
              <a:rPr lang="zh-CN" altLang="zh-CN" b="1" dirty="0">
                <a:effectLst/>
                <a:latin typeface="宋体" panose="02010600030101010101" pitchFamily="2" charset="-122"/>
                <a:ea typeface="等线" panose="02010600030101010101" pitchFamily="2" charset="-122"/>
                <a:cs typeface="Times New Roman" panose="02020603050405020304" pitchFamily="18" charset="0"/>
              </a:rPr>
              <a:t>交易情况</a:t>
            </a:r>
            <a:endParaRPr lang="zh-cn" dirty="0"/>
          </a:p>
        </p:txBody>
      </p:sp>
      <p:graphicFrame>
        <p:nvGraphicFramePr>
          <p:cNvPr id="4" name="图表 3">
            <a:extLst>
              <a:ext uri="{FF2B5EF4-FFF2-40B4-BE49-F238E27FC236}">
                <a16:creationId xmlns:a16="http://schemas.microsoft.com/office/drawing/2014/main" id="{536706F5-A97E-47CD-BD30-19EB393B5F3E}"/>
              </a:ext>
            </a:extLst>
          </p:cNvPr>
          <p:cNvGraphicFramePr/>
          <p:nvPr>
            <p:extLst>
              <p:ext uri="{D42A27DB-BD31-4B8C-83A1-F6EECF244321}">
                <p14:modId xmlns:p14="http://schemas.microsoft.com/office/powerpoint/2010/main" val="1615560616"/>
              </p:ext>
            </p:extLst>
          </p:nvPr>
        </p:nvGraphicFramePr>
        <p:xfrm>
          <a:off x="1391920" y="1635760"/>
          <a:ext cx="8575040" cy="4399280"/>
        </p:xfrm>
        <a:graphic>
          <a:graphicData uri="http://schemas.openxmlformats.org/drawingml/2006/chart">
            <c:chart xmlns:c="http://schemas.openxmlformats.org/drawingml/2006/chart" xmlns:r="http://schemas.openxmlformats.org/officeDocument/2006/relationships" r:id="rId3"/>
          </a:graphicData>
        </a:graphic>
      </p:graphicFrame>
      <p:pic>
        <p:nvPicPr>
          <p:cNvPr id="9" name="图片 8">
            <a:extLst>
              <a:ext uri="{FF2B5EF4-FFF2-40B4-BE49-F238E27FC236}">
                <a16:creationId xmlns:a16="http://schemas.microsoft.com/office/drawing/2014/main" id="{0E9C7FF1-4606-4D32-AFC1-7DB6F3479E6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883446" y="6176963"/>
            <a:ext cx="1669568" cy="369217"/>
          </a:xfrm>
          <a:prstGeom prst="rect">
            <a:avLst/>
          </a:prstGeom>
        </p:spPr>
      </p:pic>
    </p:spTree>
    <p:extLst>
      <p:ext uri="{BB962C8B-B14F-4D97-AF65-F5344CB8AC3E}">
        <p14:creationId xmlns:p14="http://schemas.microsoft.com/office/powerpoint/2010/main" val="269351070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标题 10">
            <a:extLst>
              <a:ext uri="{FF2B5EF4-FFF2-40B4-BE49-F238E27FC236}">
                <a16:creationId xmlns:a16="http://schemas.microsoft.com/office/drawing/2014/main" id="{010FB232-4CB4-C34D-A688-C51B6E7CD2CF}"/>
              </a:ext>
            </a:extLst>
          </p:cNvPr>
          <p:cNvSpPr>
            <a:spLocks noGrp="1"/>
          </p:cNvSpPr>
          <p:nvPr>
            <p:ph type="title"/>
          </p:nvPr>
        </p:nvSpPr>
        <p:spPr/>
        <p:txBody>
          <a:bodyPr rtlCol="0"/>
          <a:lstStyle/>
          <a:p>
            <a:pPr rtl="0"/>
            <a:r>
              <a:rPr lang="en-US" altLang="zh-CN" b="1" dirty="0">
                <a:effectLst/>
                <a:latin typeface="宋体" panose="02010600030101010101" pitchFamily="2" charset="-122"/>
                <a:ea typeface="等线" panose="02010600030101010101" pitchFamily="2" charset="-122"/>
                <a:cs typeface="Times New Roman" panose="02020603050405020304" pitchFamily="18" charset="0"/>
              </a:rPr>
              <a:t>2022</a:t>
            </a:r>
            <a:r>
              <a:rPr lang="zh-CN" altLang="zh-CN" b="1" dirty="0">
                <a:effectLst/>
                <a:latin typeface="宋体" panose="02010600030101010101" pitchFamily="2" charset="-122"/>
                <a:ea typeface="等线" panose="02010600030101010101" pitchFamily="2" charset="-122"/>
                <a:cs typeface="Times New Roman" panose="02020603050405020304" pitchFamily="18" charset="0"/>
              </a:rPr>
              <a:t>年北京</a:t>
            </a:r>
            <a:r>
              <a:rPr lang="zh-CN" altLang="en-US" dirty="0">
                <a:latin typeface="宋体" panose="02010600030101010101" pitchFamily="2" charset="-122"/>
                <a:ea typeface="等线" panose="02010600030101010101" pitchFamily="2" charset="-122"/>
                <a:cs typeface="Times New Roman" panose="02020603050405020304" pitchFamily="18" charset="0"/>
              </a:rPr>
              <a:t>汽车</a:t>
            </a:r>
            <a:r>
              <a:rPr lang="zh-CN" altLang="zh-CN" b="1" dirty="0">
                <a:effectLst/>
                <a:latin typeface="宋体" panose="02010600030101010101" pitchFamily="2" charset="-122"/>
                <a:ea typeface="等线" panose="02010600030101010101" pitchFamily="2" charset="-122"/>
                <a:cs typeface="Times New Roman" panose="02020603050405020304" pitchFamily="18" charset="0"/>
              </a:rPr>
              <a:t>交易情况</a:t>
            </a:r>
            <a:endParaRPr lang="zh-cn" dirty="0"/>
          </a:p>
        </p:txBody>
      </p:sp>
      <p:sp>
        <p:nvSpPr>
          <p:cNvPr id="8" name="文本框 7">
            <a:extLst>
              <a:ext uri="{FF2B5EF4-FFF2-40B4-BE49-F238E27FC236}">
                <a16:creationId xmlns:a16="http://schemas.microsoft.com/office/drawing/2014/main" id="{0A334BCC-2D88-4919-BA66-FE3FCE4A5442}"/>
              </a:ext>
            </a:extLst>
          </p:cNvPr>
          <p:cNvSpPr txBox="1"/>
          <p:nvPr/>
        </p:nvSpPr>
        <p:spPr>
          <a:xfrm>
            <a:off x="7466120" y="1869155"/>
            <a:ext cx="4172504" cy="3532698"/>
          </a:xfrm>
          <a:prstGeom prst="rect">
            <a:avLst/>
          </a:prstGeom>
          <a:noFill/>
        </p:spPr>
        <p:txBody>
          <a:bodyPr wrap="square">
            <a:spAutoFit/>
          </a:bodyPr>
          <a:lstStyle/>
          <a:p>
            <a:pPr indent="341630" algn="ctr">
              <a:lnSpc>
                <a:spcPts val="2400"/>
              </a:lnSpc>
            </a:pPr>
            <a:r>
              <a:rPr lang="zh-CN" altLang="en-US" sz="2400" b="1" kern="100" dirty="0">
                <a:latin typeface="宋体" panose="02010600030101010101" pitchFamily="2" charset="-122"/>
                <a:ea typeface="等线" panose="02010600030101010101" pitchFamily="2" charset="-122"/>
                <a:cs typeface="Times New Roman" panose="02020603050405020304" pitchFamily="18" charset="0"/>
              </a:rPr>
              <a:t>二手车交易</a:t>
            </a:r>
            <a:r>
              <a:rPr lang="zh-CN" altLang="zh-CN" sz="2400" b="1" kern="100" dirty="0">
                <a:effectLst/>
                <a:latin typeface="宋体" panose="02010600030101010101" pitchFamily="2" charset="-122"/>
                <a:ea typeface="等线" panose="02010600030101010101" pitchFamily="2" charset="-122"/>
                <a:cs typeface="Times New Roman" panose="02020603050405020304" pitchFamily="18" charset="0"/>
              </a:rPr>
              <a:t>情况</a:t>
            </a:r>
            <a:endParaRPr lang="en-US" altLang="zh-CN" sz="2400" b="1" kern="100" dirty="0">
              <a:effectLst/>
              <a:latin typeface="宋体" panose="02010600030101010101" pitchFamily="2" charset="-122"/>
              <a:ea typeface="等线" panose="02010600030101010101" pitchFamily="2" charset="-122"/>
              <a:cs typeface="Times New Roman" panose="02020603050405020304" pitchFamily="18" charset="0"/>
            </a:endParaRPr>
          </a:p>
          <a:p>
            <a:pPr indent="341630" algn="ctr">
              <a:lnSpc>
                <a:spcPts val="2400"/>
              </a:lnSpc>
            </a:pPr>
            <a:endParaRPr lang="zh-CN" altLang="zh-CN" sz="2400" b="1" kern="100" dirty="0">
              <a:effectLst/>
              <a:latin typeface="等线" panose="02010600030101010101" pitchFamily="2" charset="-122"/>
              <a:ea typeface="等线" panose="02010600030101010101" pitchFamily="2" charset="-122"/>
              <a:cs typeface="Times New Roman" panose="02020603050405020304" pitchFamily="18" charset="0"/>
            </a:endParaRPr>
          </a:p>
          <a:p>
            <a:pPr marL="285750" lvl="0" indent="-285750" algn="just">
              <a:lnSpc>
                <a:spcPct val="150000"/>
              </a:lnSpc>
              <a:buFont typeface="Wingdings" panose="05000000000000000000" pitchFamily="2" charset="2"/>
              <a:buChar char="l"/>
            </a:pPr>
            <a:r>
              <a:rPr lang="en-US" altLang="zh-CN" b="1" kern="100" dirty="0">
                <a:latin typeface="宋体" panose="02010600030101010101" pitchFamily="2" charset="-122"/>
                <a:ea typeface="等线" panose="02010600030101010101" pitchFamily="2" charset="-122"/>
                <a:cs typeface="Times New Roman" panose="02020603050405020304" pitchFamily="18" charset="0"/>
              </a:rPr>
              <a:t>5</a:t>
            </a:r>
            <a:r>
              <a:rPr lang="zh-CN" altLang="zh-CN" b="1" kern="100" dirty="0">
                <a:latin typeface="宋体" panose="02010600030101010101" pitchFamily="2" charset="-122"/>
                <a:ea typeface="等线" panose="02010600030101010101" pitchFamily="2" charset="-122"/>
                <a:cs typeface="Times New Roman" panose="02020603050405020304" pitchFamily="18" charset="0"/>
              </a:rPr>
              <a:t>月份北京市二手车成交过户</a:t>
            </a:r>
            <a:r>
              <a:rPr lang="en-US" altLang="zh-CN" b="1" kern="100" dirty="0">
                <a:latin typeface="宋体" panose="02010600030101010101" pitchFamily="2" charset="-122"/>
                <a:ea typeface="等线" panose="02010600030101010101" pitchFamily="2" charset="-122"/>
                <a:cs typeface="Times New Roman" panose="02020603050405020304" pitchFamily="18" charset="0"/>
              </a:rPr>
              <a:t>1.83</a:t>
            </a:r>
            <a:r>
              <a:rPr lang="zh-CN" altLang="zh-CN" b="1" kern="100" dirty="0">
                <a:latin typeface="宋体" panose="02010600030101010101" pitchFamily="2" charset="-122"/>
                <a:ea typeface="等线" panose="02010600030101010101" pitchFamily="2" charset="-122"/>
                <a:cs typeface="Times New Roman" panose="02020603050405020304" pitchFamily="18" charset="0"/>
              </a:rPr>
              <a:t>万辆次，环比</a:t>
            </a:r>
            <a:r>
              <a:rPr lang="zh-CN" altLang="en-US" b="1" kern="100" dirty="0">
                <a:latin typeface="宋体" panose="02010600030101010101" pitchFamily="2" charset="-122"/>
                <a:ea typeface="等线" panose="02010600030101010101" pitchFamily="2" charset="-122"/>
                <a:cs typeface="Times New Roman" panose="02020603050405020304" pitchFamily="18" charset="0"/>
              </a:rPr>
              <a:t>下降</a:t>
            </a:r>
            <a:r>
              <a:rPr lang="en-US" altLang="zh-CN" b="1" kern="100" dirty="0">
                <a:latin typeface="宋体" panose="02010600030101010101" pitchFamily="2" charset="-122"/>
                <a:ea typeface="等线" panose="02010600030101010101" pitchFamily="2" charset="-122"/>
                <a:cs typeface="Times New Roman" panose="02020603050405020304" pitchFamily="18" charset="0"/>
              </a:rPr>
              <a:t>64%</a:t>
            </a:r>
            <a:r>
              <a:rPr lang="zh-CN" altLang="zh-CN" b="1" kern="100" dirty="0">
                <a:latin typeface="宋体" panose="02010600030101010101" pitchFamily="2" charset="-122"/>
                <a:ea typeface="等线" panose="02010600030101010101" pitchFamily="2" charset="-122"/>
                <a:cs typeface="Times New Roman" panose="02020603050405020304" pitchFamily="18" charset="0"/>
              </a:rPr>
              <a:t>，同比</a:t>
            </a:r>
            <a:r>
              <a:rPr lang="zh-CN" altLang="en-US" b="1" kern="100" dirty="0">
                <a:latin typeface="宋体" panose="02010600030101010101" pitchFamily="2" charset="-122"/>
                <a:ea typeface="等线" panose="02010600030101010101" pitchFamily="2" charset="-122"/>
                <a:cs typeface="Times New Roman" panose="02020603050405020304" pitchFamily="18" charset="0"/>
              </a:rPr>
              <a:t>下降</a:t>
            </a:r>
            <a:r>
              <a:rPr lang="en-US" altLang="zh-CN" b="1" kern="100" dirty="0">
                <a:latin typeface="宋体" panose="02010600030101010101" pitchFamily="2" charset="-122"/>
                <a:ea typeface="等线" panose="02010600030101010101" pitchFamily="2" charset="-122"/>
                <a:cs typeface="Times New Roman" panose="02020603050405020304" pitchFamily="18" charset="0"/>
              </a:rPr>
              <a:t>68.11%</a:t>
            </a:r>
            <a:r>
              <a:rPr lang="zh-CN" altLang="zh-CN" b="1" kern="100" dirty="0">
                <a:latin typeface="宋体" panose="02010600030101010101" pitchFamily="2" charset="-122"/>
                <a:ea typeface="等线" panose="02010600030101010101" pitchFamily="2" charset="-122"/>
                <a:cs typeface="Times New Roman" panose="02020603050405020304" pitchFamily="18" charset="0"/>
              </a:rPr>
              <a:t>，</a:t>
            </a:r>
            <a:r>
              <a:rPr lang="zh-CN" altLang="en-US" b="1" kern="100" dirty="0">
                <a:latin typeface="宋体" panose="02010600030101010101" pitchFamily="2" charset="-122"/>
                <a:ea typeface="等线" panose="02010600030101010101" pitchFamily="2" charset="-122"/>
                <a:cs typeface="Times New Roman" panose="02020603050405020304" pitchFamily="18" charset="0"/>
              </a:rPr>
              <a:t>新旧车比为</a:t>
            </a:r>
            <a:r>
              <a:rPr lang="en-US" altLang="zh-CN" b="1" kern="100" dirty="0">
                <a:latin typeface="宋体" panose="02010600030101010101" pitchFamily="2" charset="-122"/>
                <a:ea typeface="等线" panose="02010600030101010101" pitchFamily="2" charset="-122"/>
                <a:cs typeface="Times New Roman" panose="02020603050405020304" pitchFamily="18" charset="0"/>
              </a:rPr>
              <a:t>1</a:t>
            </a:r>
            <a:r>
              <a:rPr lang="zh-CN" altLang="en-US" b="1" kern="100" dirty="0">
                <a:latin typeface="宋体" panose="02010600030101010101" pitchFamily="2" charset="-122"/>
                <a:ea typeface="等线" panose="02010600030101010101" pitchFamily="2" charset="-122"/>
                <a:cs typeface="Times New Roman" panose="02020603050405020304" pitchFamily="18" charset="0"/>
              </a:rPr>
              <a:t>：</a:t>
            </a:r>
            <a:r>
              <a:rPr lang="en-US" altLang="zh-CN" b="1" kern="100" dirty="0">
                <a:latin typeface="宋体" panose="02010600030101010101" pitchFamily="2" charset="-122"/>
                <a:ea typeface="等线" panose="02010600030101010101" pitchFamily="2" charset="-122"/>
                <a:cs typeface="Times New Roman" panose="02020603050405020304" pitchFamily="18" charset="0"/>
              </a:rPr>
              <a:t>0.75</a:t>
            </a:r>
            <a:r>
              <a:rPr lang="zh-CN" altLang="zh-CN" b="1" kern="100" dirty="0">
                <a:latin typeface="宋体" panose="02010600030101010101" pitchFamily="2" charset="-122"/>
                <a:ea typeface="等线" panose="02010600030101010101" pitchFamily="2" charset="-122"/>
                <a:cs typeface="Times New Roman" panose="02020603050405020304" pitchFamily="18" charset="0"/>
              </a:rPr>
              <a:t>。</a:t>
            </a:r>
            <a:endParaRPr lang="en-US" altLang="zh-CN" b="1" kern="100" dirty="0">
              <a:latin typeface="宋体" panose="02010600030101010101" pitchFamily="2" charset="-122"/>
              <a:ea typeface="等线" panose="02010600030101010101" pitchFamily="2" charset="-122"/>
              <a:cs typeface="Times New Roman" panose="02020603050405020304" pitchFamily="18" charset="0"/>
            </a:endParaRPr>
          </a:p>
          <a:p>
            <a:pPr marL="285750" indent="-285750" algn="just">
              <a:lnSpc>
                <a:spcPct val="150000"/>
              </a:lnSpc>
              <a:buFont typeface="Wingdings" panose="05000000000000000000" pitchFamily="2" charset="2"/>
              <a:buChar char="l"/>
            </a:pPr>
            <a:r>
              <a:rPr lang="en-US" altLang="zh-CN" b="1" kern="100" dirty="0">
                <a:latin typeface="宋体" panose="02010600030101010101" pitchFamily="2" charset="-122"/>
                <a:ea typeface="等线" panose="02010600030101010101" pitchFamily="2" charset="-122"/>
                <a:cs typeface="Times New Roman" panose="02020603050405020304" pitchFamily="18" charset="0"/>
              </a:rPr>
              <a:t>1-5</a:t>
            </a:r>
            <a:r>
              <a:rPr lang="zh-CN" altLang="en-US" b="1" kern="100" dirty="0">
                <a:latin typeface="宋体" panose="02010600030101010101" pitchFamily="2" charset="-122"/>
                <a:ea typeface="等线" panose="02010600030101010101" pitchFamily="2" charset="-122"/>
                <a:cs typeface="Times New Roman" panose="02020603050405020304" pitchFamily="18" charset="0"/>
              </a:rPr>
              <a:t>月</a:t>
            </a:r>
            <a:r>
              <a:rPr lang="zh-CN" altLang="zh-CN" b="1" kern="100" dirty="0">
                <a:latin typeface="宋体" panose="02010600030101010101" pitchFamily="2" charset="-122"/>
                <a:ea typeface="等线" panose="02010600030101010101" pitchFamily="2" charset="-122"/>
                <a:cs typeface="Times New Roman" panose="02020603050405020304" pitchFamily="18" charset="0"/>
              </a:rPr>
              <a:t>北京市二手车</a:t>
            </a:r>
            <a:r>
              <a:rPr lang="zh-CN" altLang="en-US" b="1" kern="100" dirty="0">
                <a:latin typeface="宋体" panose="02010600030101010101" pitchFamily="2" charset="-122"/>
                <a:ea typeface="等线" panose="02010600030101010101" pitchFamily="2" charset="-122"/>
                <a:cs typeface="Times New Roman" panose="02020603050405020304" pitchFamily="18" charset="0"/>
              </a:rPr>
              <a:t>累计</a:t>
            </a:r>
            <a:r>
              <a:rPr lang="zh-CN" altLang="zh-CN" b="1" kern="100" dirty="0">
                <a:latin typeface="宋体" panose="02010600030101010101" pitchFamily="2" charset="-122"/>
                <a:ea typeface="等线" panose="02010600030101010101" pitchFamily="2" charset="-122"/>
                <a:cs typeface="Times New Roman" panose="02020603050405020304" pitchFamily="18" charset="0"/>
              </a:rPr>
              <a:t>成交过户</a:t>
            </a:r>
            <a:r>
              <a:rPr lang="en-US" altLang="zh-CN" b="1" kern="100" dirty="0">
                <a:latin typeface="宋体" panose="02010600030101010101" pitchFamily="2" charset="-122"/>
                <a:ea typeface="等线" panose="02010600030101010101" pitchFamily="2" charset="-122"/>
                <a:cs typeface="Times New Roman" panose="02020603050405020304" pitchFamily="18" charset="0"/>
              </a:rPr>
              <a:t>21</a:t>
            </a:r>
            <a:r>
              <a:rPr lang="zh-CN" altLang="zh-CN" b="1" kern="100" dirty="0">
                <a:latin typeface="宋体" panose="02010600030101010101" pitchFamily="2" charset="-122"/>
                <a:ea typeface="等线" panose="02010600030101010101" pitchFamily="2" charset="-122"/>
                <a:cs typeface="Times New Roman" panose="02020603050405020304" pitchFamily="18" charset="0"/>
              </a:rPr>
              <a:t>万辆次，同比</a:t>
            </a:r>
            <a:r>
              <a:rPr lang="zh-CN" altLang="en-US" b="1" kern="100" dirty="0">
                <a:latin typeface="宋体" panose="02010600030101010101" pitchFamily="2" charset="-122"/>
                <a:ea typeface="等线" panose="02010600030101010101" pitchFamily="2" charset="-122"/>
                <a:cs typeface="Times New Roman" panose="02020603050405020304" pitchFamily="18" charset="0"/>
              </a:rPr>
              <a:t>下降</a:t>
            </a:r>
            <a:r>
              <a:rPr lang="en-US" altLang="zh-CN" b="1" kern="100" dirty="0">
                <a:latin typeface="宋体" panose="02010600030101010101" pitchFamily="2" charset="-122"/>
                <a:ea typeface="等线" panose="02010600030101010101" pitchFamily="2" charset="-122"/>
                <a:cs typeface="Times New Roman" panose="02020603050405020304" pitchFamily="18" charset="0"/>
              </a:rPr>
              <a:t>19%</a:t>
            </a:r>
            <a:r>
              <a:rPr lang="zh-CN" altLang="zh-CN" b="1" kern="100" dirty="0">
                <a:latin typeface="宋体" panose="02010600030101010101" pitchFamily="2" charset="-122"/>
                <a:ea typeface="等线" panose="02010600030101010101" pitchFamily="2" charset="-122"/>
                <a:cs typeface="Times New Roman" panose="02020603050405020304" pitchFamily="18" charset="0"/>
              </a:rPr>
              <a:t>，</a:t>
            </a:r>
            <a:r>
              <a:rPr lang="zh-CN" altLang="en-US" b="1" kern="100" dirty="0">
                <a:latin typeface="宋体" panose="02010600030101010101" pitchFamily="2" charset="-122"/>
                <a:ea typeface="等线" panose="02010600030101010101" pitchFamily="2" charset="-122"/>
                <a:cs typeface="Times New Roman" panose="02020603050405020304" pitchFamily="18" charset="0"/>
              </a:rPr>
              <a:t>新旧车比为</a:t>
            </a:r>
            <a:r>
              <a:rPr lang="en-US" altLang="zh-CN" b="1" kern="100" dirty="0">
                <a:latin typeface="宋体" panose="02010600030101010101" pitchFamily="2" charset="-122"/>
                <a:ea typeface="等线" panose="02010600030101010101" pitchFamily="2" charset="-122"/>
                <a:cs typeface="Times New Roman" panose="02020603050405020304" pitchFamily="18" charset="0"/>
              </a:rPr>
              <a:t>1</a:t>
            </a:r>
            <a:r>
              <a:rPr lang="zh-CN" altLang="en-US" b="1" kern="100" dirty="0">
                <a:latin typeface="宋体" panose="02010600030101010101" pitchFamily="2" charset="-122"/>
                <a:ea typeface="等线" panose="02010600030101010101" pitchFamily="2" charset="-122"/>
                <a:cs typeface="Times New Roman" panose="02020603050405020304" pitchFamily="18" charset="0"/>
              </a:rPr>
              <a:t>：</a:t>
            </a:r>
            <a:r>
              <a:rPr lang="en-US" altLang="zh-CN" b="1" kern="100" dirty="0">
                <a:latin typeface="宋体" panose="02010600030101010101" pitchFamily="2" charset="-122"/>
                <a:ea typeface="等线" panose="02010600030101010101" pitchFamily="2" charset="-122"/>
                <a:cs typeface="Times New Roman" panose="02020603050405020304" pitchFamily="18" charset="0"/>
              </a:rPr>
              <a:t>1.05</a:t>
            </a:r>
            <a:r>
              <a:rPr lang="zh-CN" altLang="zh-CN" b="1" kern="100" dirty="0">
                <a:latin typeface="宋体" panose="02010600030101010101" pitchFamily="2" charset="-122"/>
                <a:ea typeface="等线" panose="02010600030101010101" pitchFamily="2" charset="-122"/>
                <a:cs typeface="Times New Roman" panose="02020603050405020304" pitchFamily="18" charset="0"/>
              </a:rPr>
              <a:t>。</a:t>
            </a:r>
          </a:p>
          <a:p>
            <a:pPr marL="285750" indent="-285750" algn="just">
              <a:lnSpc>
                <a:spcPct val="150000"/>
              </a:lnSpc>
              <a:buFont typeface="Wingdings" panose="05000000000000000000" pitchFamily="2" charset="2"/>
              <a:buChar char="l"/>
            </a:pPr>
            <a:endParaRPr lang="zh-CN" altLang="zh-CN" sz="1600" b="1" kern="100" dirty="0">
              <a:effectLst/>
              <a:latin typeface="等线" panose="02010600030101010101" pitchFamily="2" charset="-122"/>
              <a:ea typeface="等线" panose="02010600030101010101" pitchFamily="2" charset="-122"/>
              <a:cs typeface="Times New Roman" panose="02020603050405020304" pitchFamily="18" charset="0"/>
            </a:endParaRPr>
          </a:p>
        </p:txBody>
      </p:sp>
      <p:graphicFrame>
        <p:nvGraphicFramePr>
          <p:cNvPr id="6" name="图表 5">
            <a:extLst>
              <a:ext uri="{FF2B5EF4-FFF2-40B4-BE49-F238E27FC236}">
                <a16:creationId xmlns:a16="http://schemas.microsoft.com/office/drawing/2014/main" id="{B92F90B4-70E5-4FC8-88B5-3D7CC9BF59A5}"/>
              </a:ext>
            </a:extLst>
          </p:cNvPr>
          <p:cNvGraphicFramePr/>
          <p:nvPr>
            <p:extLst>
              <p:ext uri="{D42A27DB-BD31-4B8C-83A1-F6EECF244321}">
                <p14:modId xmlns:p14="http://schemas.microsoft.com/office/powerpoint/2010/main" val="3180887035"/>
              </p:ext>
            </p:extLst>
          </p:nvPr>
        </p:nvGraphicFramePr>
        <p:xfrm>
          <a:off x="328473" y="2095130"/>
          <a:ext cx="6924583" cy="3897297"/>
        </p:xfrm>
        <a:graphic>
          <a:graphicData uri="http://schemas.openxmlformats.org/drawingml/2006/chart">
            <c:chart xmlns:c="http://schemas.openxmlformats.org/drawingml/2006/chart" xmlns:r="http://schemas.openxmlformats.org/officeDocument/2006/relationships" r:id="rId3"/>
          </a:graphicData>
        </a:graphic>
      </p:graphicFrame>
      <p:pic>
        <p:nvPicPr>
          <p:cNvPr id="5" name="图片 4">
            <a:extLst>
              <a:ext uri="{FF2B5EF4-FFF2-40B4-BE49-F238E27FC236}">
                <a16:creationId xmlns:a16="http://schemas.microsoft.com/office/drawing/2014/main" id="{B5D1FF94-E1B5-44C6-9EA6-34350659DF08}"/>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883446" y="6176963"/>
            <a:ext cx="1669568" cy="369217"/>
          </a:xfrm>
          <a:prstGeom prst="rect">
            <a:avLst/>
          </a:prstGeom>
        </p:spPr>
      </p:pic>
    </p:spTree>
    <p:extLst>
      <p:ext uri="{BB962C8B-B14F-4D97-AF65-F5344CB8AC3E}">
        <p14:creationId xmlns:p14="http://schemas.microsoft.com/office/powerpoint/2010/main" val="194120486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FE5064C-0C77-40EF-B78A-227F2C923485}"/>
              </a:ext>
            </a:extLst>
          </p:cNvPr>
          <p:cNvSpPr>
            <a:spLocks noGrp="1"/>
          </p:cNvSpPr>
          <p:nvPr>
            <p:ph type="title"/>
          </p:nvPr>
        </p:nvSpPr>
        <p:spPr>
          <a:xfrm>
            <a:off x="639413" y="449872"/>
            <a:ext cx="10904438" cy="583800"/>
          </a:xfrm>
        </p:spPr>
        <p:txBody>
          <a:bodyPr rtlCol="0"/>
          <a:lstStyle/>
          <a:p>
            <a:pPr rtl="0"/>
            <a:r>
              <a:rPr lang="en-US" altLang="zh-CN" b="1" dirty="0">
                <a:effectLst/>
                <a:latin typeface="宋体" panose="02010600030101010101" pitchFamily="2" charset="-122"/>
                <a:ea typeface="等线" panose="02010600030101010101" pitchFamily="2" charset="-122"/>
                <a:cs typeface="Times New Roman" panose="02020603050405020304" pitchFamily="18" charset="0"/>
              </a:rPr>
              <a:t>2022</a:t>
            </a:r>
            <a:r>
              <a:rPr lang="zh-CN" altLang="zh-CN" b="1" dirty="0">
                <a:effectLst/>
                <a:latin typeface="宋体" panose="02010600030101010101" pitchFamily="2" charset="-122"/>
                <a:ea typeface="等线" panose="02010600030101010101" pitchFamily="2" charset="-122"/>
                <a:cs typeface="Times New Roman" panose="02020603050405020304" pitchFamily="18" charset="0"/>
              </a:rPr>
              <a:t>年北京</a:t>
            </a:r>
            <a:r>
              <a:rPr lang="zh-CN" altLang="en-US" dirty="0">
                <a:latin typeface="宋体" panose="02010600030101010101" pitchFamily="2" charset="-122"/>
                <a:ea typeface="等线" panose="02010600030101010101" pitchFamily="2" charset="-122"/>
                <a:cs typeface="Times New Roman" panose="02020603050405020304" pitchFamily="18" charset="0"/>
              </a:rPr>
              <a:t>汽车</a:t>
            </a:r>
            <a:r>
              <a:rPr lang="zh-CN" altLang="zh-CN" b="1" dirty="0">
                <a:effectLst/>
                <a:latin typeface="宋体" panose="02010600030101010101" pitchFamily="2" charset="-122"/>
                <a:ea typeface="等线" panose="02010600030101010101" pitchFamily="2" charset="-122"/>
                <a:cs typeface="Times New Roman" panose="02020603050405020304" pitchFamily="18" charset="0"/>
              </a:rPr>
              <a:t>交易情况</a:t>
            </a:r>
            <a:endParaRPr lang="zh-cn" dirty="0"/>
          </a:p>
        </p:txBody>
      </p:sp>
      <p:sp>
        <p:nvSpPr>
          <p:cNvPr id="3" name="内容占位符 2">
            <a:extLst>
              <a:ext uri="{FF2B5EF4-FFF2-40B4-BE49-F238E27FC236}">
                <a16:creationId xmlns:a16="http://schemas.microsoft.com/office/drawing/2014/main" id="{41FFDDD6-E8E3-4FD4-A371-90094C459EEF}"/>
              </a:ext>
            </a:extLst>
          </p:cNvPr>
          <p:cNvSpPr>
            <a:spLocks noGrp="1"/>
          </p:cNvSpPr>
          <p:nvPr>
            <p:ph sz="quarter" idx="13"/>
          </p:nvPr>
        </p:nvSpPr>
        <p:spPr/>
        <p:txBody>
          <a:bodyPr rtlCol="0">
            <a:noAutofit/>
          </a:bodyPr>
          <a:lstStyle/>
          <a:p>
            <a:pPr algn="just">
              <a:lnSpc>
                <a:spcPts val="2000"/>
              </a:lnSpc>
            </a:pPr>
            <a:r>
              <a:rPr lang="en-US" altLang="zh-CN" sz="1200" dirty="0"/>
              <a:t>2022</a:t>
            </a:r>
            <a:r>
              <a:rPr lang="zh-CN" altLang="en-US" sz="1200" dirty="0"/>
              <a:t>年</a:t>
            </a:r>
            <a:r>
              <a:rPr lang="en-US" altLang="zh-CN" sz="1200" dirty="0"/>
              <a:t>5</a:t>
            </a:r>
            <a:r>
              <a:rPr lang="zh-CN" altLang="en-US" sz="1200" dirty="0"/>
              <a:t>月北京基本处于全市居家办公的疫情防控状态，京城各大汽车市场先后闭市，持续的多区域封控及居家办公政策，对京城经济及汽车消费产生严重影响，</a:t>
            </a:r>
            <a:r>
              <a:rPr lang="en-US" altLang="zh-CN" sz="1200" dirty="0"/>
              <a:t>5</a:t>
            </a:r>
            <a:r>
              <a:rPr lang="zh-CN" altLang="en-US" sz="1200" dirty="0"/>
              <a:t>月北京的汽车销售全面进入谷底，从国产新车当月销量到进口车、新能源汽车、二手车当月销量的环比、同比都出现大幅下降趋势。</a:t>
            </a:r>
            <a:endParaRPr lang="en-US" altLang="zh-CN" sz="1200" dirty="0"/>
          </a:p>
          <a:p>
            <a:pPr algn="just">
              <a:lnSpc>
                <a:spcPts val="2000"/>
              </a:lnSpc>
            </a:pPr>
            <a:r>
              <a:rPr lang="en-US" altLang="zh-CN" sz="1200" dirty="0"/>
              <a:t>5</a:t>
            </a:r>
            <a:r>
              <a:rPr lang="zh-CN" altLang="zh-CN" sz="1200" dirty="0"/>
              <a:t>月份北京新车交易</a:t>
            </a:r>
            <a:r>
              <a:rPr lang="en-US" altLang="zh-CN" sz="1200" dirty="0"/>
              <a:t>2.56</a:t>
            </a:r>
            <a:r>
              <a:rPr lang="zh-CN" altLang="zh-CN" sz="1200" dirty="0"/>
              <a:t>万辆，环比</a:t>
            </a:r>
            <a:r>
              <a:rPr lang="zh-CN" altLang="en-US" sz="1200" dirty="0"/>
              <a:t>下降</a:t>
            </a:r>
            <a:r>
              <a:rPr lang="en-US" altLang="zh-CN" sz="1200" dirty="0"/>
              <a:t>37.1%</a:t>
            </a:r>
            <a:r>
              <a:rPr lang="zh-CN" altLang="zh-CN" sz="1200" dirty="0"/>
              <a:t>，同比</a:t>
            </a:r>
            <a:r>
              <a:rPr lang="zh-CN" altLang="en-US" sz="1200" dirty="0"/>
              <a:t>下降</a:t>
            </a:r>
            <a:r>
              <a:rPr lang="en-US" altLang="zh-CN" sz="1200" dirty="0"/>
              <a:t>52.25%</a:t>
            </a:r>
            <a:r>
              <a:rPr lang="zh-CN" altLang="zh-CN" sz="1200" dirty="0"/>
              <a:t>，</a:t>
            </a:r>
            <a:r>
              <a:rPr lang="zh-CN" altLang="en-US" sz="1200" dirty="0"/>
              <a:t>在四月大幅下降的基础上再次创造了新的下滑记录</a:t>
            </a:r>
            <a:r>
              <a:rPr lang="zh-CN" altLang="zh-CN" sz="1200" dirty="0"/>
              <a:t>。</a:t>
            </a:r>
            <a:r>
              <a:rPr lang="en-US" altLang="zh-CN" sz="1200" dirty="0"/>
              <a:t>1</a:t>
            </a:r>
            <a:r>
              <a:rPr lang="zh-CN" altLang="zh-CN" sz="1200" dirty="0"/>
              <a:t>—</a:t>
            </a:r>
            <a:r>
              <a:rPr lang="en-US" altLang="zh-CN" sz="1200" dirty="0"/>
              <a:t>5</a:t>
            </a:r>
            <a:r>
              <a:rPr lang="zh-CN" altLang="zh-CN" sz="1200" dirty="0"/>
              <a:t>月份北京累计交易新车</a:t>
            </a:r>
            <a:r>
              <a:rPr lang="en-US" altLang="zh-CN" sz="1200" dirty="0"/>
              <a:t>20.02</a:t>
            </a:r>
            <a:r>
              <a:rPr lang="zh-CN" altLang="zh-CN" sz="1200" dirty="0"/>
              <a:t>万辆，同比</a:t>
            </a:r>
            <a:r>
              <a:rPr lang="zh-CN" altLang="en-US" sz="1200" dirty="0"/>
              <a:t>下降</a:t>
            </a:r>
            <a:r>
              <a:rPr lang="en-US" altLang="zh-CN" sz="1200" dirty="0"/>
              <a:t>22.1%</a:t>
            </a:r>
            <a:r>
              <a:rPr lang="zh-CN" altLang="zh-CN" sz="1200" dirty="0"/>
              <a:t>，</a:t>
            </a:r>
            <a:r>
              <a:rPr lang="zh-CN" altLang="en-US" sz="1200" dirty="0"/>
              <a:t>下降幅度基本达到了</a:t>
            </a:r>
            <a:r>
              <a:rPr lang="en-US" altLang="zh-CN" sz="1200" dirty="0"/>
              <a:t>2020</a:t>
            </a:r>
            <a:r>
              <a:rPr lang="zh-CN" altLang="en-US" sz="1200" dirty="0"/>
              <a:t>年同期降</a:t>
            </a:r>
            <a:r>
              <a:rPr lang="zh-CN" altLang="zh-CN" sz="1200" dirty="0"/>
              <a:t>幅</a:t>
            </a:r>
            <a:r>
              <a:rPr lang="zh-CN" altLang="en-US" sz="1200" dirty="0"/>
              <a:t>水平</a:t>
            </a:r>
            <a:r>
              <a:rPr lang="zh-CN" altLang="zh-CN" sz="1200" dirty="0"/>
              <a:t>。</a:t>
            </a:r>
            <a:r>
              <a:rPr lang="zh-CN" altLang="en-US" sz="1200" dirty="0"/>
              <a:t>北京新车销售已经连续三个月同比大幅下降，而且降幅逐月加大，从</a:t>
            </a:r>
            <a:r>
              <a:rPr lang="en-US" altLang="zh-CN" sz="1200" dirty="0"/>
              <a:t>-17.14%</a:t>
            </a:r>
            <a:r>
              <a:rPr lang="zh-CN" altLang="en-US" sz="1200" dirty="0"/>
              <a:t>到</a:t>
            </a:r>
            <a:r>
              <a:rPr lang="en-US" altLang="zh-CN" sz="1200" dirty="0"/>
              <a:t>-52.25%</a:t>
            </a:r>
            <a:r>
              <a:rPr lang="zh-CN" altLang="en-US" sz="1200" dirty="0"/>
              <a:t>，足见本次疫情对京城汽车消费的影响巨大。</a:t>
            </a:r>
            <a:endParaRPr lang="en-US" altLang="zh-CN" sz="1200" dirty="0"/>
          </a:p>
          <a:p>
            <a:pPr marL="285750" lvl="0" indent="-285750" algn="just">
              <a:lnSpc>
                <a:spcPts val="2000"/>
              </a:lnSpc>
              <a:buFont typeface="Wingdings" panose="05000000000000000000" pitchFamily="2" charset="2"/>
              <a:buChar char="l"/>
            </a:pPr>
            <a:r>
              <a:rPr lang="zh-CN" altLang="en-US" sz="1200" dirty="0"/>
              <a:t>疫情对二手车交易的影响更加明显，尤其是对北京的二手车交易，疫情的防控严重制约了北京二手车的对外流通，</a:t>
            </a:r>
            <a:r>
              <a:rPr lang="en-US" altLang="zh-CN" sz="1200" dirty="0"/>
              <a:t>5</a:t>
            </a:r>
            <a:r>
              <a:rPr lang="zh-CN" altLang="en-US" sz="1200" dirty="0"/>
              <a:t>月份受北京疫情影响，北京各主要二手车交易市场都先后闭市，造成</a:t>
            </a:r>
            <a:r>
              <a:rPr lang="en-US" altLang="zh-CN" sz="1200" dirty="0"/>
              <a:t>5</a:t>
            </a:r>
            <a:r>
              <a:rPr lang="zh-CN" altLang="en-US" sz="1200" dirty="0"/>
              <a:t>月份北京二手车过户量只有</a:t>
            </a:r>
            <a:r>
              <a:rPr lang="en-US" altLang="zh-CN" sz="1200" dirty="0"/>
              <a:t>1.83</a:t>
            </a:r>
            <a:r>
              <a:rPr lang="zh-CN" altLang="zh-CN" sz="1200" dirty="0"/>
              <a:t>万辆次，环比</a:t>
            </a:r>
            <a:r>
              <a:rPr lang="zh-CN" altLang="en-US" sz="1200" dirty="0"/>
              <a:t>下降</a:t>
            </a:r>
            <a:r>
              <a:rPr lang="en-US" altLang="zh-CN" sz="1200" dirty="0"/>
              <a:t>64%</a:t>
            </a:r>
            <a:r>
              <a:rPr lang="zh-CN" altLang="zh-CN" sz="1200" dirty="0"/>
              <a:t>，同比</a:t>
            </a:r>
            <a:r>
              <a:rPr lang="zh-CN" altLang="en-US" sz="1200" dirty="0"/>
              <a:t>下降</a:t>
            </a:r>
            <a:r>
              <a:rPr lang="en-US" altLang="zh-CN" sz="1200" dirty="0"/>
              <a:t>68.11%</a:t>
            </a:r>
            <a:r>
              <a:rPr lang="zh-CN" altLang="zh-CN" sz="1200" dirty="0"/>
              <a:t>，</a:t>
            </a:r>
            <a:r>
              <a:rPr lang="zh-CN" altLang="en-US" sz="1200" dirty="0"/>
              <a:t>新旧车比只有</a:t>
            </a:r>
            <a:r>
              <a:rPr lang="en-US" altLang="zh-CN" sz="1200" dirty="0"/>
              <a:t>1</a:t>
            </a:r>
            <a:r>
              <a:rPr lang="zh-CN" altLang="en-US" sz="1200" dirty="0"/>
              <a:t>：</a:t>
            </a:r>
            <a:r>
              <a:rPr lang="en-US" altLang="zh-CN" sz="1200" dirty="0"/>
              <a:t>0.75</a:t>
            </a:r>
            <a:r>
              <a:rPr lang="zh-CN" altLang="en-US" sz="1200" dirty="0"/>
              <a:t>，远低于正常水平，</a:t>
            </a:r>
            <a:r>
              <a:rPr lang="en-US" altLang="zh-CN" sz="1200" dirty="0"/>
              <a:t>5</a:t>
            </a:r>
            <a:r>
              <a:rPr lang="zh-CN" altLang="en-US" sz="1200" dirty="0"/>
              <a:t>月份北京新旧车比的数据显示，北京二手车外迁受挫使二手车销售对北京新车销售的拉动作用受到抑制</a:t>
            </a:r>
            <a:r>
              <a:rPr lang="zh-CN" altLang="zh-CN" sz="1200" dirty="0"/>
              <a:t>。</a:t>
            </a:r>
          </a:p>
          <a:p>
            <a:pPr marL="285750" lvl="0" indent="-285750" algn="just">
              <a:lnSpc>
                <a:spcPts val="2000"/>
              </a:lnSpc>
              <a:buFont typeface="Wingdings" panose="05000000000000000000" pitchFamily="2" charset="2"/>
              <a:buChar char="l"/>
            </a:pPr>
            <a:r>
              <a:rPr lang="en-US" altLang="zh-CN" sz="1200" dirty="0"/>
              <a:t>5</a:t>
            </a:r>
            <a:r>
              <a:rPr lang="zh-CN" altLang="en-US" sz="1200" dirty="0"/>
              <a:t>月份北京集中发放了</a:t>
            </a:r>
            <a:r>
              <a:rPr lang="en-US" altLang="zh-CN" sz="1200" dirty="0"/>
              <a:t>7</a:t>
            </a:r>
            <a:r>
              <a:rPr lang="zh-CN" altLang="en-US" sz="1200" dirty="0"/>
              <a:t>万个新能源汽车指标，历来指标发放月相应车型销售都会有一个明显增长，但此次受疫情影响</a:t>
            </a:r>
            <a:r>
              <a:rPr lang="en-US" altLang="zh-CN" sz="1200" dirty="0"/>
              <a:t>5</a:t>
            </a:r>
            <a:r>
              <a:rPr lang="zh-CN" altLang="zh-CN" sz="1200" dirty="0"/>
              <a:t>月份北京市新能源汽车共交易</a:t>
            </a:r>
            <a:r>
              <a:rPr lang="en-US" altLang="zh-CN" sz="1200" dirty="0"/>
              <a:t>1.08</a:t>
            </a:r>
            <a:r>
              <a:rPr lang="zh-CN" altLang="en-US" sz="1200" dirty="0"/>
              <a:t>万</a:t>
            </a:r>
            <a:r>
              <a:rPr lang="zh-CN" altLang="zh-CN" sz="1200" dirty="0"/>
              <a:t>台，环比</a:t>
            </a:r>
            <a:r>
              <a:rPr lang="zh-CN" altLang="en-US" sz="1200" dirty="0"/>
              <a:t>下降</a:t>
            </a:r>
            <a:r>
              <a:rPr lang="en-US" altLang="zh-CN" sz="1200" dirty="0"/>
              <a:t>19.2%</a:t>
            </a:r>
            <a:r>
              <a:rPr lang="zh-CN" altLang="zh-CN" sz="1200" dirty="0"/>
              <a:t>，同比</a:t>
            </a:r>
            <a:r>
              <a:rPr lang="zh-CN" altLang="en-US" sz="1200" dirty="0"/>
              <a:t>下降</a:t>
            </a:r>
            <a:r>
              <a:rPr lang="en-US" altLang="zh-CN" sz="1200" dirty="0"/>
              <a:t>3.4%</a:t>
            </a:r>
            <a:r>
              <a:rPr lang="zh-CN" altLang="zh-CN" sz="1200" dirty="0"/>
              <a:t>，</a:t>
            </a:r>
            <a:r>
              <a:rPr lang="zh-CN" altLang="en-US" sz="1200" dirty="0"/>
              <a:t>今年首次出现双下降，但新能源车销售表现仍好于整体新车表现，</a:t>
            </a:r>
            <a:r>
              <a:rPr lang="en-US" altLang="zh-CN" sz="1200" dirty="0"/>
              <a:t>5</a:t>
            </a:r>
            <a:r>
              <a:rPr lang="zh-CN" altLang="en-US" sz="1200" dirty="0"/>
              <a:t>月销量</a:t>
            </a:r>
            <a:r>
              <a:rPr lang="zh-CN" altLang="zh-CN" sz="1200" dirty="0"/>
              <a:t>占新车总交易量的</a:t>
            </a:r>
            <a:r>
              <a:rPr lang="zh-CN" altLang="en-US" sz="1200" dirty="0"/>
              <a:t>比例达到</a:t>
            </a:r>
            <a:r>
              <a:rPr lang="en-US" altLang="zh-CN" sz="1200" dirty="0"/>
              <a:t>42.09%</a:t>
            </a:r>
            <a:r>
              <a:rPr lang="zh-CN" altLang="en-US" sz="1200" dirty="0"/>
              <a:t>，创下市场占有率的新高</a:t>
            </a:r>
            <a:r>
              <a:rPr lang="zh-CN" altLang="zh-CN" sz="1200" dirty="0"/>
              <a:t>。</a:t>
            </a:r>
            <a:r>
              <a:rPr lang="en-US" altLang="zh-CN" sz="1200" dirty="0"/>
              <a:t>1-5</a:t>
            </a:r>
            <a:r>
              <a:rPr lang="zh-CN" altLang="en-US" sz="1200" dirty="0"/>
              <a:t>月</a:t>
            </a:r>
            <a:r>
              <a:rPr lang="zh-CN" altLang="zh-CN" sz="1200" dirty="0"/>
              <a:t>北京市新能源汽车</a:t>
            </a:r>
            <a:r>
              <a:rPr lang="zh-CN" altLang="en-US" sz="1200" dirty="0"/>
              <a:t>累计</a:t>
            </a:r>
            <a:r>
              <a:rPr lang="zh-CN" altLang="zh-CN" sz="1200" dirty="0"/>
              <a:t>交易</a:t>
            </a:r>
            <a:r>
              <a:rPr lang="en-US" altLang="zh-CN" sz="1200" dirty="0"/>
              <a:t>6.99</a:t>
            </a:r>
            <a:r>
              <a:rPr lang="zh-CN" altLang="en-US" sz="1200" dirty="0"/>
              <a:t>万</a:t>
            </a:r>
            <a:r>
              <a:rPr lang="zh-CN" altLang="zh-CN" sz="1200" dirty="0"/>
              <a:t>台，同比</a:t>
            </a:r>
            <a:r>
              <a:rPr lang="zh-CN" altLang="en-US" sz="1200" dirty="0"/>
              <a:t>增长</a:t>
            </a:r>
            <a:r>
              <a:rPr lang="en-US" altLang="zh-CN" sz="1200" dirty="0"/>
              <a:t>25.5%</a:t>
            </a:r>
            <a:r>
              <a:rPr lang="zh-CN" altLang="zh-CN" sz="1200" dirty="0"/>
              <a:t>，</a:t>
            </a:r>
            <a:r>
              <a:rPr lang="zh-CN" altLang="en-US" sz="1200" dirty="0"/>
              <a:t>是北京今年唯一销售增长的车型</a:t>
            </a:r>
            <a:r>
              <a:rPr lang="zh-CN" altLang="zh-CN" sz="1200" dirty="0"/>
              <a:t>。</a:t>
            </a:r>
          </a:p>
          <a:p>
            <a:pPr algn="just">
              <a:lnSpc>
                <a:spcPts val="2000"/>
              </a:lnSpc>
            </a:pPr>
            <a:r>
              <a:rPr lang="en-US" altLang="zh-CN" sz="1200" dirty="0"/>
              <a:t>6</a:t>
            </a:r>
            <a:r>
              <a:rPr lang="zh-CN" altLang="en-US" sz="1200" dirty="0"/>
              <a:t>月份北京下半月疫情逐步好转，各区逐步复工复产，各闭市的市场也先后开市经营。为刺激消费、稳定经济政府出台了一系列的促汽车消费的政策。</a:t>
            </a:r>
            <a:r>
              <a:rPr lang="en-US" altLang="zh-CN" sz="1200" dirty="0"/>
              <a:t>6</a:t>
            </a:r>
            <a:r>
              <a:rPr lang="zh-CN" altLang="en-US" sz="1200" dirty="0"/>
              <a:t>月在相关政策及疫情放缓的大趋势下，北京的汽车消费将会有所好转，整体销售会好于</a:t>
            </a:r>
            <a:r>
              <a:rPr lang="en-US" altLang="zh-CN" sz="1200" dirty="0"/>
              <a:t>5</a:t>
            </a:r>
            <a:r>
              <a:rPr lang="zh-CN" altLang="en-US" sz="1200" dirty="0"/>
              <a:t>月份，但受上半月疫情影响及各项政策需要有一个发酵期，</a:t>
            </a:r>
            <a:r>
              <a:rPr lang="en-US" altLang="zh-CN" sz="1200" dirty="0"/>
              <a:t>6</a:t>
            </a:r>
            <a:r>
              <a:rPr lang="zh-CN" altLang="en-US" sz="1200" dirty="0"/>
              <a:t>月北京整体的汽车销售仍会远低于去年同期，但消费信心会逐步恢复。</a:t>
            </a:r>
            <a:endParaRPr lang="en-US" altLang="zh-CN" sz="1200" dirty="0"/>
          </a:p>
        </p:txBody>
      </p:sp>
      <p:pic>
        <p:nvPicPr>
          <p:cNvPr id="4" name="图片 3">
            <a:extLst>
              <a:ext uri="{FF2B5EF4-FFF2-40B4-BE49-F238E27FC236}">
                <a16:creationId xmlns:a16="http://schemas.microsoft.com/office/drawing/2014/main" id="{EC1A4A3F-E150-4642-9169-701D98E5046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883446" y="6176963"/>
            <a:ext cx="1669568" cy="369217"/>
          </a:xfrm>
          <a:prstGeom prst="rect">
            <a:avLst/>
          </a:prstGeom>
        </p:spPr>
      </p:pic>
    </p:spTree>
    <p:extLst>
      <p:ext uri="{BB962C8B-B14F-4D97-AF65-F5344CB8AC3E}">
        <p14:creationId xmlns:p14="http://schemas.microsoft.com/office/powerpoint/2010/main" val="361728106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标题 10">
            <a:extLst>
              <a:ext uri="{FF2B5EF4-FFF2-40B4-BE49-F238E27FC236}">
                <a16:creationId xmlns:a16="http://schemas.microsoft.com/office/drawing/2014/main" id="{010FB232-4CB4-C34D-A688-C51B6E7CD2CF}"/>
              </a:ext>
            </a:extLst>
          </p:cNvPr>
          <p:cNvSpPr>
            <a:spLocks noGrp="1"/>
          </p:cNvSpPr>
          <p:nvPr>
            <p:ph type="title"/>
          </p:nvPr>
        </p:nvSpPr>
        <p:spPr/>
        <p:txBody>
          <a:bodyPr rtlCol="0"/>
          <a:lstStyle/>
          <a:p>
            <a:pPr rtl="0"/>
            <a:r>
              <a:rPr lang="en-US" altLang="zh-CN" b="1" dirty="0">
                <a:effectLst/>
                <a:latin typeface="宋体" panose="02010600030101010101" pitchFamily="2" charset="-122"/>
                <a:ea typeface="等线" panose="02010600030101010101" pitchFamily="2" charset="-122"/>
                <a:cs typeface="Times New Roman" panose="02020603050405020304" pitchFamily="18" charset="0"/>
              </a:rPr>
              <a:t>2022</a:t>
            </a:r>
            <a:r>
              <a:rPr lang="zh-CN" altLang="zh-CN" b="1" dirty="0">
                <a:effectLst/>
                <a:latin typeface="宋体" panose="02010600030101010101" pitchFamily="2" charset="-122"/>
                <a:ea typeface="等线" panose="02010600030101010101" pitchFamily="2" charset="-122"/>
                <a:cs typeface="Times New Roman" panose="02020603050405020304" pitchFamily="18" charset="0"/>
              </a:rPr>
              <a:t>年北京</a:t>
            </a:r>
            <a:r>
              <a:rPr lang="zh-CN" altLang="en-US" b="1" dirty="0">
                <a:effectLst/>
                <a:latin typeface="宋体" panose="02010600030101010101" pitchFamily="2" charset="-122"/>
                <a:ea typeface="等线" panose="02010600030101010101" pitchFamily="2" charset="-122"/>
                <a:cs typeface="Times New Roman" panose="02020603050405020304" pitchFamily="18" charset="0"/>
              </a:rPr>
              <a:t>汽车</a:t>
            </a:r>
            <a:r>
              <a:rPr lang="zh-CN" altLang="zh-CN" b="1" dirty="0">
                <a:effectLst/>
                <a:latin typeface="宋体" panose="02010600030101010101" pitchFamily="2" charset="-122"/>
                <a:ea typeface="等线" panose="02010600030101010101" pitchFamily="2" charset="-122"/>
                <a:cs typeface="Times New Roman" panose="02020603050405020304" pitchFamily="18" charset="0"/>
              </a:rPr>
              <a:t>交易情况</a:t>
            </a:r>
            <a:endParaRPr lang="zh-cn" dirty="0"/>
          </a:p>
        </p:txBody>
      </p:sp>
      <p:graphicFrame>
        <p:nvGraphicFramePr>
          <p:cNvPr id="7" name="图表 6">
            <a:extLst>
              <a:ext uri="{FF2B5EF4-FFF2-40B4-BE49-F238E27FC236}">
                <a16:creationId xmlns:a16="http://schemas.microsoft.com/office/drawing/2014/main" id="{887903BD-3068-465A-B45A-A7EE0C2E1325}"/>
              </a:ext>
            </a:extLst>
          </p:cNvPr>
          <p:cNvGraphicFramePr/>
          <p:nvPr>
            <p:extLst>
              <p:ext uri="{D42A27DB-BD31-4B8C-83A1-F6EECF244321}">
                <p14:modId xmlns:p14="http://schemas.microsoft.com/office/powerpoint/2010/main" val="1022807697"/>
              </p:ext>
            </p:extLst>
          </p:nvPr>
        </p:nvGraphicFramePr>
        <p:xfrm>
          <a:off x="639413" y="1936897"/>
          <a:ext cx="6489356" cy="4543801"/>
        </p:xfrm>
        <a:graphic>
          <a:graphicData uri="http://schemas.openxmlformats.org/drawingml/2006/chart">
            <c:chart xmlns:c="http://schemas.openxmlformats.org/drawingml/2006/chart" xmlns:r="http://schemas.openxmlformats.org/officeDocument/2006/relationships" r:id="rId3"/>
          </a:graphicData>
        </a:graphic>
      </p:graphicFrame>
      <p:sp>
        <p:nvSpPr>
          <p:cNvPr id="8" name="文本框 7">
            <a:extLst>
              <a:ext uri="{FF2B5EF4-FFF2-40B4-BE49-F238E27FC236}">
                <a16:creationId xmlns:a16="http://schemas.microsoft.com/office/drawing/2014/main" id="{0A334BCC-2D88-4919-BA66-FE3FCE4A5442}"/>
              </a:ext>
            </a:extLst>
          </p:cNvPr>
          <p:cNvSpPr txBox="1"/>
          <p:nvPr/>
        </p:nvSpPr>
        <p:spPr>
          <a:xfrm>
            <a:off x="7466120" y="1963530"/>
            <a:ext cx="4172504" cy="3989682"/>
          </a:xfrm>
          <a:prstGeom prst="rect">
            <a:avLst/>
          </a:prstGeom>
          <a:noFill/>
        </p:spPr>
        <p:txBody>
          <a:bodyPr wrap="square">
            <a:spAutoFit/>
          </a:bodyPr>
          <a:lstStyle/>
          <a:p>
            <a:pPr indent="341630" algn="ctr">
              <a:lnSpc>
                <a:spcPts val="2400"/>
              </a:lnSpc>
            </a:pPr>
            <a:r>
              <a:rPr lang="zh-CN" altLang="zh-CN" sz="2400" b="1" kern="100" dirty="0">
                <a:effectLst/>
                <a:latin typeface="宋体" panose="02010600030101010101" pitchFamily="2" charset="-122"/>
                <a:ea typeface="等线" panose="02010600030101010101" pitchFamily="2" charset="-122"/>
                <a:cs typeface="Times New Roman" panose="02020603050405020304" pitchFamily="18" charset="0"/>
              </a:rPr>
              <a:t>新车交易情况</a:t>
            </a:r>
            <a:endParaRPr lang="en-US" altLang="zh-CN" sz="2400" b="1" kern="100" dirty="0">
              <a:effectLst/>
              <a:latin typeface="宋体" panose="02010600030101010101" pitchFamily="2" charset="-122"/>
              <a:ea typeface="等线" panose="02010600030101010101" pitchFamily="2" charset="-122"/>
              <a:cs typeface="Times New Roman" panose="02020603050405020304" pitchFamily="18" charset="0"/>
            </a:endParaRPr>
          </a:p>
          <a:p>
            <a:pPr indent="341630" algn="ctr">
              <a:lnSpc>
                <a:spcPts val="2400"/>
              </a:lnSpc>
            </a:pPr>
            <a:endParaRPr lang="zh-CN" altLang="zh-CN" sz="2400" b="1" kern="100" dirty="0">
              <a:effectLst/>
              <a:latin typeface="等线" panose="02010600030101010101" pitchFamily="2" charset="-122"/>
              <a:ea typeface="等线" panose="02010600030101010101" pitchFamily="2" charset="-122"/>
              <a:cs typeface="Times New Roman" panose="02020603050405020304" pitchFamily="18" charset="0"/>
            </a:endParaRPr>
          </a:p>
          <a:p>
            <a:pPr marL="285750" lvl="0" indent="-285750" algn="just">
              <a:lnSpc>
                <a:spcPct val="150000"/>
              </a:lnSpc>
              <a:buFont typeface="Wingdings" panose="05000000000000000000" pitchFamily="2" charset="2"/>
              <a:buChar char="l"/>
            </a:pPr>
            <a:r>
              <a:rPr lang="en-US" altLang="zh-CN" b="1" kern="100" dirty="0">
                <a:effectLst/>
                <a:latin typeface="宋体" panose="02010600030101010101" pitchFamily="2" charset="-122"/>
                <a:ea typeface="等线" panose="02010600030101010101" pitchFamily="2" charset="-122"/>
                <a:cs typeface="Times New Roman" panose="02020603050405020304" pitchFamily="18" charset="0"/>
              </a:rPr>
              <a:t>5</a:t>
            </a:r>
            <a:r>
              <a:rPr lang="zh-CN" altLang="zh-CN" b="1" kern="100" dirty="0">
                <a:effectLst/>
                <a:latin typeface="宋体" panose="02010600030101010101" pitchFamily="2" charset="-122"/>
                <a:ea typeface="等线" panose="02010600030101010101" pitchFamily="2" charset="-122"/>
                <a:cs typeface="Times New Roman" panose="02020603050405020304" pitchFamily="18" charset="0"/>
              </a:rPr>
              <a:t>月份北京新车交易</a:t>
            </a:r>
            <a:r>
              <a:rPr lang="en-US" altLang="zh-CN" b="1" kern="100" dirty="0">
                <a:latin typeface="宋体" panose="02010600030101010101" pitchFamily="2" charset="-122"/>
                <a:ea typeface="等线" panose="02010600030101010101" pitchFamily="2" charset="-122"/>
                <a:cs typeface="Times New Roman" panose="02020603050405020304" pitchFamily="18" charset="0"/>
              </a:rPr>
              <a:t>2</a:t>
            </a:r>
            <a:r>
              <a:rPr lang="en-US" altLang="zh-CN" b="1" kern="100" dirty="0">
                <a:effectLst/>
                <a:latin typeface="宋体" panose="02010600030101010101" pitchFamily="2" charset="-122"/>
                <a:ea typeface="等线" panose="02010600030101010101" pitchFamily="2" charset="-122"/>
                <a:cs typeface="Times New Roman" panose="02020603050405020304" pitchFamily="18" charset="0"/>
              </a:rPr>
              <a:t>.56</a:t>
            </a:r>
            <a:r>
              <a:rPr lang="zh-CN" altLang="zh-CN" b="1" kern="100" dirty="0">
                <a:effectLst/>
                <a:latin typeface="宋体" panose="02010600030101010101" pitchFamily="2" charset="-122"/>
                <a:ea typeface="等线" panose="02010600030101010101" pitchFamily="2" charset="-122"/>
                <a:cs typeface="Times New Roman" panose="02020603050405020304" pitchFamily="18" charset="0"/>
              </a:rPr>
              <a:t>万辆，环比</a:t>
            </a:r>
            <a:r>
              <a:rPr lang="zh-CN" altLang="en-US" b="1" kern="100" dirty="0">
                <a:effectLst/>
                <a:latin typeface="宋体" panose="02010600030101010101" pitchFamily="2" charset="-122"/>
                <a:ea typeface="等线" panose="02010600030101010101" pitchFamily="2" charset="-122"/>
                <a:cs typeface="Times New Roman" panose="02020603050405020304" pitchFamily="18" charset="0"/>
              </a:rPr>
              <a:t>下降</a:t>
            </a:r>
            <a:r>
              <a:rPr lang="en-US" altLang="zh-CN" b="1" kern="100" dirty="0">
                <a:latin typeface="宋体" panose="02010600030101010101" pitchFamily="2" charset="-122"/>
                <a:ea typeface="等线" panose="02010600030101010101" pitchFamily="2" charset="-122"/>
                <a:cs typeface="Times New Roman" panose="02020603050405020304" pitchFamily="18" charset="0"/>
              </a:rPr>
              <a:t>37.1</a:t>
            </a:r>
            <a:r>
              <a:rPr lang="en-US" altLang="zh-CN" b="1" kern="100" dirty="0">
                <a:effectLst/>
                <a:latin typeface="宋体" panose="02010600030101010101" pitchFamily="2" charset="-122"/>
                <a:ea typeface="等线" panose="02010600030101010101" pitchFamily="2" charset="-122"/>
                <a:cs typeface="Times New Roman" panose="02020603050405020304" pitchFamily="18" charset="0"/>
              </a:rPr>
              <a:t>%</a:t>
            </a:r>
            <a:r>
              <a:rPr lang="zh-CN" altLang="zh-CN" b="1" kern="100" dirty="0">
                <a:effectLst/>
                <a:latin typeface="宋体" panose="02010600030101010101" pitchFamily="2" charset="-122"/>
                <a:ea typeface="等线" panose="02010600030101010101" pitchFamily="2" charset="-122"/>
                <a:cs typeface="Times New Roman" panose="02020603050405020304" pitchFamily="18" charset="0"/>
              </a:rPr>
              <a:t>，</a:t>
            </a:r>
            <a:r>
              <a:rPr lang="zh-CN" altLang="en-US" b="1" kern="100" dirty="0">
                <a:effectLst/>
                <a:latin typeface="宋体" panose="02010600030101010101" pitchFamily="2" charset="-122"/>
                <a:ea typeface="等线" panose="02010600030101010101" pitchFamily="2" charset="-122"/>
                <a:cs typeface="Times New Roman" panose="02020603050405020304" pitchFamily="18" charset="0"/>
              </a:rPr>
              <a:t>下降幅度高</a:t>
            </a:r>
            <a:r>
              <a:rPr lang="zh-CN" altLang="zh-CN" b="1" kern="100" dirty="0">
                <a:effectLst/>
                <a:latin typeface="宋体" panose="02010600030101010101" pitchFamily="2" charset="-122"/>
                <a:ea typeface="等线" panose="02010600030101010101" pitchFamily="2" charset="-122"/>
                <a:cs typeface="Times New Roman" panose="02020603050405020304" pitchFamily="18" charset="0"/>
              </a:rPr>
              <a:t>于全国</a:t>
            </a:r>
            <a:r>
              <a:rPr lang="en-US" altLang="zh-CN" b="1" kern="100" dirty="0">
                <a:effectLst/>
                <a:latin typeface="宋体" panose="02010600030101010101" pitchFamily="2" charset="-122"/>
                <a:ea typeface="等线" panose="02010600030101010101" pitchFamily="2" charset="-122"/>
                <a:cs typeface="Times New Roman" panose="02020603050405020304" pitchFamily="18" charset="0"/>
              </a:rPr>
              <a:t>94.7</a:t>
            </a:r>
            <a:r>
              <a:rPr lang="zh-CN" altLang="zh-CN" b="1" kern="100" dirty="0">
                <a:effectLst/>
                <a:latin typeface="宋体" panose="02010600030101010101" pitchFamily="2" charset="-122"/>
                <a:ea typeface="等线" panose="02010600030101010101" pitchFamily="2" charset="-122"/>
                <a:cs typeface="Times New Roman" panose="02020603050405020304" pitchFamily="18" charset="0"/>
              </a:rPr>
              <a:t>个百分点；同比</a:t>
            </a:r>
            <a:r>
              <a:rPr lang="zh-CN" altLang="en-US" b="1" kern="100" dirty="0">
                <a:effectLst/>
                <a:latin typeface="宋体" panose="02010600030101010101" pitchFamily="2" charset="-122"/>
                <a:ea typeface="等线" panose="02010600030101010101" pitchFamily="2" charset="-122"/>
                <a:cs typeface="Times New Roman" panose="02020603050405020304" pitchFamily="18" charset="0"/>
              </a:rPr>
              <a:t>下降</a:t>
            </a:r>
            <a:r>
              <a:rPr lang="en-US" altLang="zh-CN" b="1" kern="100" dirty="0">
                <a:effectLst/>
                <a:latin typeface="宋体" panose="02010600030101010101" pitchFamily="2" charset="-122"/>
                <a:ea typeface="等线" panose="02010600030101010101" pitchFamily="2" charset="-122"/>
                <a:cs typeface="Times New Roman" panose="02020603050405020304" pitchFamily="18" charset="0"/>
              </a:rPr>
              <a:t>52.25%</a:t>
            </a:r>
            <a:r>
              <a:rPr lang="zh-CN" altLang="zh-CN" b="1" kern="100" dirty="0">
                <a:effectLst/>
                <a:latin typeface="宋体" panose="02010600030101010101" pitchFamily="2" charset="-122"/>
                <a:ea typeface="等线" panose="02010600030101010101" pitchFamily="2" charset="-122"/>
                <a:cs typeface="Times New Roman" panose="02020603050405020304" pitchFamily="18" charset="0"/>
              </a:rPr>
              <a:t>，</a:t>
            </a:r>
            <a:r>
              <a:rPr lang="zh-CN" altLang="en-US" b="1" kern="100" dirty="0">
                <a:latin typeface="宋体" panose="02010600030101010101" pitchFamily="2" charset="-122"/>
                <a:ea typeface="等线" panose="02010600030101010101" pitchFamily="2" charset="-122"/>
                <a:cs typeface="Times New Roman" panose="02020603050405020304" pitchFamily="18" charset="0"/>
              </a:rPr>
              <a:t>降</a:t>
            </a:r>
            <a:r>
              <a:rPr lang="zh-CN" altLang="zh-CN" b="1" kern="100" dirty="0">
                <a:effectLst/>
                <a:latin typeface="宋体" panose="02010600030101010101" pitchFamily="2" charset="-122"/>
                <a:ea typeface="等线" panose="02010600030101010101" pitchFamily="2" charset="-122"/>
                <a:cs typeface="Times New Roman" panose="02020603050405020304" pitchFamily="18" charset="0"/>
              </a:rPr>
              <a:t>幅</a:t>
            </a:r>
            <a:r>
              <a:rPr lang="zh-CN" altLang="en-US" b="1" kern="100" dirty="0">
                <a:latin typeface="宋体" panose="02010600030101010101" pitchFamily="2" charset="-122"/>
                <a:ea typeface="等线" panose="02010600030101010101" pitchFamily="2" charset="-122"/>
                <a:cs typeface="Times New Roman" panose="02020603050405020304" pitchFamily="18" charset="0"/>
              </a:rPr>
              <a:t>高于</a:t>
            </a:r>
            <a:r>
              <a:rPr lang="zh-CN" altLang="zh-CN" b="1" kern="100" dirty="0">
                <a:effectLst/>
                <a:latin typeface="宋体" panose="02010600030101010101" pitchFamily="2" charset="-122"/>
                <a:ea typeface="等线" panose="02010600030101010101" pitchFamily="2" charset="-122"/>
                <a:cs typeface="Times New Roman" panose="02020603050405020304" pitchFamily="18" charset="0"/>
              </a:rPr>
              <a:t>全国</a:t>
            </a:r>
            <a:r>
              <a:rPr lang="en-US" altLang="zh-CN" b="1" kern="100" dirty="0">
                <a:latin typeface="宋体" panose="02010600030101010101" pitchFamily="2" charset="-122"/>
                <a:ea typeface="等线" panose="02010600030101010101" pitchFamily="2" charset="-122"/>
                <a:cs typeface="Times New Roman" panose="02020603050405020304" pitchFamily="18" charset="0"/>
              </a:rPr>
              <a:t>39.65</a:t>
            </a:r>
            <a:r>
              <a:rPr lang="zh-CN" altLang="en-US" b="1" kern="100" dirty="0">
                <a:latin typeface="宋体" panose="02010600030101010101" pitchFamily="2" charset="-122"/>
                <a:ea typeface="等线" panose="02010600030101010101" pitchFamily="2" charset="-122"/>
                <a:cs typeface="Times New Roman" panose="02020603050405020304" pitchFamily="18" charset="0"/>
              </a:rPr>
              <a:t>个</a:t>
            </a:r>
            <a:r>
              <a:rPr lang="zh-CN" altLang="zh-CN" b="1" kern="100" dirty="0">
                <a:effectLst/>
                <a:latin typeface="宋体" panose="02010600030101010101" pitchFamily="2" charset="-122"/>
                <a:ea typeface="等线" panose="02010600030101010101" pitchFamily="2" charset="-122"/>
                <a:cs typeface="Times New Roman" panose="02020603050405020304" pitchFamily="18" charset="0"/>
              </a:rPr>
              <a:t>百分点。</a:t>
            </a:r>
            <a:endParaRPr lang="zh-CN" altLang="zh-CN" b="1" kern="100" dirty="0">
              <a:effectLst/>
              <a:latin typeface="等线" panose="02010600030101010101" pitchFamily="2" charset="-122"/>
              <a:ea typeface="等线" panose="02010600030101010101" pitchFamily="2" charset="-122"/>
              <a:cs typeface="Times New Roman" panose="02020603050405020304" pitchFamily="18" charset="0"/>
            </a:endParaRPr>
          </a:p>
          <a:p>
            <a:pPr marL="285750" indent="-285750" algn="just">
              <a:lnSpc>
                <a:spcPct val="150000"/>
              </a:lnSpc>
              <a:buFont typeface="Wingdings" panose="05000000000000000000" pitchFamily="2" charset="2"/>
              <a:buChar char="l"/>
            </a:pPr>
            <a:r>
              <a:rPr lang="en-US" altLang="zh-CN" b="1" kern="100" dirty="0">
                <a:latin typeface="宋体" panose="02010600030101010101" pitchFamily="2" charset="-122"/>
                <a:ea typeface="等线" panose="02010600030101010101" pitchFamily="2" charset="-122"/>
                <a:cs typeface="Times New Roman" panose="02020603050405020304" pitchFamily="18" charset="0"/>
              </a:rPr>
              <a:t>1</a:t>
            </a:r>
            <a:r>
              <a:rPr lang="zh-CN" altLang="zh-CN" b="1" kern="100" dirty="0">
                <a:latin typeface="宋体" panose="02010600030101010101" pitchFamily="2" charset="-122"/>
                <a:ea typeface="等线" panose="02010600030101010101" pitchFamily="2" charset="-122"/>
                <a:cs typeface="Times New Roman" panose="02020603050405020304" pitchFamily="18" charset="0"/>
              </a:rPr>
              <a:t>—</a:t>
            </a:r>
            <a:r>
              <a:rPr lang="en-US" altLang="zh-CN" b="1" kern="100" dirty="0">
                <a:latin typeface="宋体" panose="02010600030101010101" pitchFamily="2" charset="-122"/>
                <a:ea typeface="等线" panose="02010600030101010101" pitchFamily="2" charset="-122"/>
                <a:cs typeface="Times New Roman" panose="02020603050405020304" pitchFamily="18" charset="0"/>
              </a:rPr>
              <a:t>5</a:t>
            </a:r>
            <a:r>
              <a:rPr lang="zh-CN" altLang="zh-CN" b="1" kern="100" dirty="0">
                <a:latin typeface="宋体" panose="02010600030101010101" pitchFamily="2" charset="-122"/>
                <a:ea typeface="等线" panose="02010600030101010101" pitchFamily="2" charset="-122"/>
                <a:cs typeface="Times New Roman" panose="02020603050405020304" pitchFamily="18" charset="0"/>
              </a:rPr>
              <a:t>月份北京累计交易新车</a:t>
            </a:r>
            <a:r>
              <a:rPr lang="en-US" altLang="zh-CN" b="1" kern="100" dirty="0">
                <a:latin typeface="宋体" panose="02010600030101010101" pitchFamily="2" charset="-122"/>
                <a:ea typeface="等线" panose="02010600030101010101" pitchFamily="2" charset="-122"/>
                <a:cs typeface="Times New Roman" panose="02020603050405020304" pitchFamily="18" charset="0"/>
              </a:rPr>
              <a:t>20.02</a:t>
            </a:r>
            <a:r>
              <a:rPr lang="zh-CN" altLang="zh-CN" b="1" kern="100" dirty="0">
                <a:latin typeface="宋体" panose="02010600030101010101" pitchFamily="2" charset="-122"/>
                <a:ea typeface="等线" panose="02010600030101010101" pitchFamily="2" charset="-122"/>
                <a:cs typeface="Times New Roman" panose="02020603050405020304" pitchFamily="18" charset="0"/>
              </a:rPr>
              <a:t>万辆，同比去年</a:t>
            </a:r>
            <a:r>
              <a:rPr lang="en-US" altLang="zh-CN" b="1" kern="100" dirty="0">
                <a:latin typeface="宋体" panose="02010600030101010101" pitchFamily="2" charset="-122"/>
                <a:ea typeface="等线" panose="02010600030101010101" pitchFamily="2" charset="-122"/>
                <a:cs typeface="Times New Roman" panose="02020603050405020304" pitchFamily="18" charset="0"/>
              </a:rPr>
              <a:t>25.7</a:t>
            </a:r>
            <a:r>
              <a:rPr lang="zh-CN" altLang="zh-CN" b="1" kern="100" dirty="0">
                <a:latin typeface="宋体" panose="02010600030101010101" pitchFamily="2" charset="-122"/>
                <a:ea typeface="等线" panose="02010600030101010101" pitchFamily="2" charset="-122"/>
                <a:cs typeface="Times New Roman" panose="02020603050405020304" pitchFamily="18" charset="0"/>
              </a:rPr>
              <a:t>万辆累计</a:t>
            </a:r>
            <a:r>
              <a:rPr lang="zh-CN" altLang="en-US" b="1" kern="100" dirty="0">
                <a:latin typeface="宋体" panose="02010600030101010101" pitchFamily="2" charset="-122"/>
                <a:ea typeface="等线" panose="02010600030101010101" pitchFamily="2" charset="-122"/>
                <a:cs typeface="Times New Roman" panose="02020603050405020304" pitchFamily="18" charset="0"/>
              </a:rPr>
              <a:t>下降</a:t>
            </a:r>
            <a:r>
              <a:rPr lang="en-US" altLang="zh-CN" b="1" kern="100" dirty="0">
                <a:latin typeface="宋体" panose="02010600030101010101" pitchFamily="2" charset="-122"/>
                <a:ea typeface="等线" panose="02010600030101010101" pitchFamily="2" charset="-122"/>
                <a:cs typeface="Times New Roman" panose="02020603050405020304" pitchFamily="18" charset="0"/>
              </a:rPr>
              <a:t>22.1%</a:t>
            </a:r>
            <a:r>
              <a:rPr lang="zh-CN" altLang="zh-CN" b="1" kern="100" dirty="0">
                <a:latin typeface="宋体" panose="02010600030101010101" pitchFamily="2" charset="-122"/>
                <a:ea typeface="等线" panose="02010600030101010101" pitchFamily="2" charset="-122"/>
                <a:cs typeface="Times New Roman" panose="02020603050405020304" pitchFamily="18" charset="0"/>
              </a:rPr>
              <a:t>，</a:t>
            </a:r>
            <a:r>
              <a:rPr lang="zh-CN" altLang="en-US" b="1" kern="100" dirty="0">
                <a:latin typeface="宋体" panose="02010600030101010101" pitchFamily="2" charset="-122"/>
                <a:ea typeface="等线" panose="02010600030101010101" pitchFamily="2" charset="-122"/>
                <a:cs typeface="Times New Roman" panose="02020603050405020304" pitchFamily="18" charset="0"/>
              </a:rPr>
              <a:t>降</a:t>
            </a:r>
            <a:r>
              <a:rPr lang="zh-CN" altLang="zh-CN" b="1" kern="100" dirty="0">
                <a:latin typeface="宋体" panose="02010600030101010101" pitchFamily="2" charset="-122"/>
                <a:ea typeface="等线" panose="02010600030101010101" pitchFamily="2" charset="-122"/>
                <a:cs typeface="Times New Roman" panose="02020603050405020304" pitchFamily="18" charset="0"/>
              </a:rPr>
              <a:t>幅</a:t>
            </a:r>
            <a:r>
              <a:rPr lang="zh-CN" altLang="en-US" b="1" kern="100" dirty="0">
                <a:latin typeface="宋体" panose="02010600030101010101" pitchFamily="2" charset="-122"/>
                <a:ea typeface="等线" panose="02010600030101010101" pitchFamily="2" charset="-122"/>
                <a:cs typeface="Times New Roman" panose="02020603050405020304" pitchFamily="18" charset="0"/>
              </a:rPr>
              <a:t>高</a:t>
            </a:r>
            <a:r>
              <a:rPr lang="zh-CN" altLang="zh-CN" b="1" kern="100" dirty="0">
                <a:latin typeface="宋体" panose="02010600030101010101" pitchFamily="2" charset="-122"/>
                <a:ea typeface="等线" panose="02010600030101010101" pitchFamily="2" charset="-122"/>
                <a:cs typeface="Times New Roman" panose="02020603050405020304" pitchFamily="18" charset="0"/>
              </a:rPr>
              <a:t>于全国</a:t>
            </a:r>
            <a:r>
              <a:rPr lang="en-US" altLang="zh-CN" b="1" kern="100" dirty="0">
                <a:latin typeface="宋体" panose="02010600030101010101" pitchFamily="2" charset="-122"/>
                <a:ea typeface="等线" panose="02010600030101010101" pitchFamily="2" charset="-122"/>
                <a:cs typeface="Times New Roman" panose="02020603050405020304" pitchFamily="18" charset="0"/>
              </a:rPr>
              <a:t>9.9</a:t>
            </a:r>
            <a:r>
              <a:rPr lang="zh-CN" altLang="zh-CN" b="1" kern="100" dirty="0">
                <a:latin typeface="宋体" panose="02010600030101010101" pitchFamily="2" charset="-122"/>
                <a:ea typeface="等线" panose="02010600030101010101" pitchFamily="2" charset="-122"/>
                <a:cs typeface="Times New Roman" panose="02020603050405020304" pitchFamily="18" charset="0"/>
              </a:rPr>
              <a:t>个百分点。</a:t>
            </a:r>
          </a:p>
          <a:p>
            <a:pPr lvl="0" algn="just">
              <a:lnSpc>
                <a:spcPct val="150000"/>
              </a:lnSpc>
            </a:pPr>
            <a:endParaRPr lang="zh-CN" altLang="zh-CN" b="1" kern="100" dirty="0">
              <a:effectLst/>
              <a:latin typeface="等线" panose="02010600030101010101" pitchFamily="2" charset="-122"/>
              <a:ea typeface="等线" panose="02010600030101010101" pitchFamily="2" charset="-122"/>
              <a:cs typeface="Times New Roman" panose="02020603050405020304" pitchFamily="18" charset="0"/>
            </a:endParaRPr>
          </a:p>
        </p:txBody>
      </p:sp>
      <p:pic>
        <p:nvPicPr>
          <p:cNvPr id="5" name="图片 4">
            <a:extLst>
              <a:ext uri="{FF2B5EF4-FFF2-40B4-BE49-F238E27FC236}">
                <a16:creationId xmlns:a16="http://schemas.microsoft.com/office/drawing/2014/main" id="{C6DD78F1-F915-420E-9ABC-44158296366D}"/>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883446" y="6176963"/>
            <a:ext cx="1669568" cy="369217"/>
          </a:xfrm>
          <a:prstGeom prst="rect">
            <a:avLst/>
          </a:prstGeom>
        </p:spPr>
      </p:pic>
    </p:spTree>
    <p:extLst>
      <p:ext uri="{BB962C8B-B14F-4D97-AF65-F5344CB8AC3E}">
        <p14:creationId xmlns:p14="http://schemas.microsoft.com/office/powerpoint/2010/main" val="29028269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标题 10">
            <a:extLst>
              <a:ext uri="{FF2B5EF4-FFF2-40B4-BE49-F238E27FC236}">
                <a16:creationId xmlns:a16="http://schemas.microsoft.com/office/drawing/2014/main" id="{010FB232-4CB4-C34D-A688-C51B6E7CD2CF}"/>
              </a:ext>
            </a:extLst>
          </p:cNvPr>
          <p:cNvSpPr>
            <a:spLocks noGrp="1"/>
          </p:cNvSpPr>
          <p:nvPr>
            <p:ph type="title"/>
          </p:nvPr>
        </p:nvSpPr>
        <p:spPr/>
        <p:txBody>
          <a:bodyPr rtlCol="0"/>
          <a:lstStyle/>
          <a:p>
            <a:pPr rtl="0"/>
            <a:r>
              <a:rPr lang="en-US" altLang="zh-CN" b="1">
                <a:effectLst/>
                <a:latin typeface="宋体" panose="02010600030101010101" pitchFamily="2" charset="-122"/>
                <a:ea typeface="等线" panose="02010600030101010101" pitchFamily="2" charset="-122"/>
                <a:cs typeface="Times New Roman" panose="02020603050405020304" pitchFamily="18" charset="0"/>
              </a:rPr>
              <a:t>2022</a:t>
            </a:r>
            <a:r>
              <a:rPr lang="zh-CN" altLang="zh-CN" b="1" dirty="0">
                <a:effectLst/>
                <a:latin typeface="宋体" panose="02010600030101010101" pitchFamily="2" charset="-122"/>
                <a:ea typeface="等线" panose="02010600030101010101" pitchFamily="2" charset="-122"/>
                <a:cs typeface="Times New Roman" panose="02020603050405020304" pitchFamily="18" charset="0"/>
              </a:rPr>
              <a:t>年北京</a:t>
            </a:r>
            <a:r>
              <a:rPr lang="zh-CN" altLang="en-US" b="1" dirty="0">
                <a:effectLst/>
                <a:latin typeface="宋体" panose="02010600030101010101" pitchFamily="2" charset="-122"/>
                <a:ea typeface="等线" panose="02010600030101010101" pitchFamily="2" charset="-122"/>
                <a:cs typeface="Times New Roman" panose="02020603050405020304" pitchFamily="18" charset="0"/>
              </a:rPr>
              <a:t>汽车</a:t>
            </a:r>
            <a:r>
              <a:rPr lang="zh-CN" altLang="zh-CN" b="1" dirty="0">
                <a:effectLst/>
                <a:latin typeface="宋体" panose="02010600030101010101" pitchFamily="2" charset="-122"/>
                <a:ea typeface="等线" panose="02010600030101010101" pitchFamily="2" charset="-122"/>
                <a:cs typeface="Times New Roman" panose="02020603050405020304" pitchFamily="18" charset="0"/>
              </a:rPr>
              <a:t>交易情况</a:t>
            </a:r>
            <a:endParaRPr lang="zh-cn" dirty="0"/>
          </a:p>
        </p:txBody>
      </p:sp>
      <p:graphicFrame>
        <p:nvGraphicFramePr>
          <p:cNvPr id="5" name="图表 4">
            <a:extLst>
              <a:ext uri="{FF2B5EF4-FFF2-40B4-BE49-F238E27FC236}">
                <a16:creationId xmlns:a16="http://schemas.microsoft.com/office/drawing/2014/main" id="{75D5A17C-BAD3-4268-AFE0-040D18B08468}"/>
              </a:ext>
            </a:extLst>
          </p:cNvPr>
          <p:cNvGraphicFramePr/>
          <p:nvPr>
            <p:extLst>
              <p:ext uri="{D42A27DB-BD31-4B8C-83A1-F6EECF244321}">
                <p14:modId xmlns:p14="http://schemas.microsoft.com/office/powerpoint/2010/main" val="3721000154"/>
              </p:ext>
            </p:extLst>
          </p:nvPr>
        </p:nvGraphicFramePr>
        <p:xfrm>
          <a:off x="1879600" y="1752748"/>
          <a:ext cx="8003846" cy="4716706"/>
        </p:xfrm>
        <a:graphic>
          <a:graphicData uri="http://schemas.openxmlformats.org/drawingml/2006/chart">
            <c:chart xmlns:c="http://schemas.openxmlformats.org/drawingml/2006/chart" xmlns:r="http://schemas.openxmlformats.org/officeDocument/2006/relationships" r:id="rId3"/>
          </a:graphicData>
        </a:graphic>
      </p:graphicFrame>
      <p:pic>
        <p:nvPicPr>
          <p:cNvPr id="6" name="图片 5">
            <a:extLst>
              <a:ext uri="{FF2B5EF4-FFF2-40B4-BE49-F238E27FC236}">
                <a16:creationId xmlns:a16="http://schemas.microsoft.com/office/drawing/2014/main" id="{7B87FFB6-716D-4A3E-96EF-623337870483}"/>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883446" y="6176963"/>
            <a:ext cx="1669568" cy="369217"/>
          </a:xfrm>
          <a:prstGeom prst="rect">
            <a:avLst/>
          </a:prstGeom>
        </p:spPr>
      </p:pic>
    </p:spTree>
    <p:extLst>
      <p:ext uri="{BB962C8B-B14F-4D97-AF65-F5344CB8AC3E}">
        <p14:creationId xmlns:p14="http://schemas.microsoft.com/office/powerpoint/2010/main" val="282130414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标题 10">
            <a:extLst>
              <a:ext uri="{FF2B5EF4-FFF2-40B4-BE49-F238E27FC236}">
                <a16:creationId xmlns:a16="http://schemas.microsoft.com/office/drawing/2014/main" id="{010FB232-4CB4-C34D-A688-C51B6E7CD2CF}"/>
              </a:ext>
            </a:extLst>
          </p:cNvPr>
          <p:cNvSpPr>
            <a:spLocks noGrp="1"/>
          </p:cNvSpPr>
          <p:nvPr>
            <p:ph type="title"/>
          </p:nvPr>
        </p:nvSpPr>
        <p:spPr/>
        <p:txBody>
          <a:bodyPr rtlCol="0"/>
          <a:lstStyle/>
          <a:p>
            <a:pPr rtl="0"/>
            <a:r>
              <a:rPr lang="en-US" altLang="zh-CN" b="1" dirty="0">
                <a:effectLst/>
                <a:latin typeface="宋体" panose="02010600030101010101" pitchFamily="2" charset="-122"/>
                <a:ea typeface="等线" panose="02010600030101010101" pitchFamily="2" charset="-122"/>
                <a:cs typeface="Times New Roman" panose="02020603050405020304" pitchFamily="18" charset="0"/>
              </a:rPr>
              <a:t>2022</a:t>
            </a:r>
            <a:r>
              <a:rPr lang="zh-CN" altLang="zh-CN" b="1" dirty="0">
                <a:effectLst/>
                <a:latin typeface="宋体" panose="02010600030101010101" pitchFamily="2" charset="-122"/>
                <a:ea typeface="等线" panose="02010600030101010101" pitchFamily="2" charset="-122"/>
                <a:cs typeface="Times New Roman" panose="02020603050405020304" pitchFamily="18" charset="0"/>
              </a:rPr>
              <a:t>年北京</a:t>
            </a:r>
            <a:r>
              <a:rPr lang="zh-CN" altLang="en-US" b="1" dirty="0">
                <a:effectLst/>
                <a:latin typeface="宋体" panose="02010600030101010101" pitchFamily="2" charset="-122"/>
                <a:ea typeface="等线" panose="02010600030101010101" pitchFamily="2" charset="-122"/>
                <a:cs typeface="Times New Roman" panose="02020603050405020304" pitchFamily="18" charset="0"/>
              </a:rPr>
              <a:t>汽车</a:t>
            </a:r>
            <a:r>
              <a:rPr lang="zh-CN" altLang="zh-CN" b="1" dirty="0">
                <a:effectLst/>
                <a:latin typeface="宋体" panose="02010600030101010101" pitchFamily="2" charset="-122"/>
                <a:ea typeface="等线" panose="02010600030101010101" pitchFamily="2" charset="-122"/>
                <a:cs typeface="Times New Roman" panose="02020603050405020304" pitchFamily="18" charset="0"/>
              </a:rPr>
              <a:t>交易情况</a:t>
            </a:r>
            <a:endParaRPr lang="zh-cn" dirty="0"/>
          </a:p>
        </p:txBody>
      </p:sp>
      <p:graphicFrame>
        <p:nvGraphicFramePr>
          <p:cNvPr id="4" name="图表 3">
            <a:extLst>
              <a:ext uri="{FF2B5EF4-FFF2-40B4-BE49-F238E27FC236}">
                <a16:creationId xmlns:a16="http://schemas.microsoft.com/office/drawing/2014/main" id="{A746748F-FCAA-4746-84AD-E206493F0FD4}"/>
              </a:ext>
            </a:extLst>
          </p:cNvPr>
          <p:cNvGraphicFramePr/>
          <p:nvPr>
            <p:extLst>
              <p:ext uri="{D42A27DB-BD31-4B8C-83A1-F6EECF244321}">
                <p14:modId xmlns:p14="http://schemas.microsoft.com/office/powerpoint/2010/main" val="3366966139"/>
              </p:ext>
            </p:extLst>
          </p:nvPr>
        </p:nvGraphicFramePr>
        <p:xfrm>
          <a:off x="1156240" y="1493520"/>
          <a:ext cx="9870784" cy="4992387"/>
        </p:xfrm>
        <a:graphic>
          <a:graphicData uri="http://schemas.openxmlformats.org/drawingml/2006/chart">
            <c:chart xmlns:c="http://schemas.openxmlformats.org/drawingml/2006/chart" xmlns:r="http://schemas.openxmlformats.org/officeDocument/2006/relationships" r:id="rId3"/>
          </a:graphicData>
        </a:graphic>
      </p:graphicFrame>
      <p:pic>
        <p:nvPicPr>
          <p:cNvPr id="9" name="图片 8">
            <a:extLst>
              <a:ext uri="{FF2B5EF4-FFF2-40B4-BE49-F238E27FC236}">
                <a16:creationId xmlns:a16="http://schemas.microsoft.com/office/drawing/2014/main" id="{D072EC0F-7E0E-4ADA-BCD3-F00104D55680}"/>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883446" y="6176963"/>
            <a:ext cx="1669568" cy="369217"/>
          </a:xfrm>
          <a:prstGeom prst="rect">
            <a:avLst/>
          </a:prstGeom>
        </p:spPr>
      </p:pic>
    </p:spTree>
    <p:extLst>
      <p:ext uri="{BB962C8B-B14F-4D97-AF65-F5344CB8AC3E}">
        <p14:creationId xmlns:p14="http://schemas.microsoft.com/office/powerpoint/2010/main" val="299817820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标题 10">
            <a:extLst>
              <a:ext uri="{FF2B5EF4-FFF2-40B4-BE49-F238E27FC236}">
                <a16:creationId xmlns:a16="http://schemas.microsoft.com/office/drawing/2014/main" id="{010FB232-4CB4-C34D-A688-C51B6E7CD2CF}"/>
              </a:ext>
            </a:extLst>
          </p:cNvPr>
          <p:cNvSpPr>
            <a:spLocks noGrp="1"/>
          </p:cNvSpPr>
          <p:nvPr>
            <p:ph type="title"/>
          </p:nvPr>
        </p:nvSpPr>
        <p:spPr/>
        <p:txBody>
          <a:bodyPr rtlCol="0"/>
          <a:lstStyle/>
          <a:p>
            <a:pPr rtl="0"/>
            <a:r>
              <a:rPr lang="en-US" altLang="zh-CN" b="1" dirty="0">
                <a:effectLst/>
                <a:latin typeface="宋体" panose="02010600030101010101" pitchFamily="2" charset="-122"/>
                <a:ea typeface="等线" panose="02010600030101010101" pitchFamily="2" charset="-122"/>
                <a:cs typeface="Times New Roman" panose="02020603050405020304" pitchFamily="18" charset="0"/>
              </a:rPr>
              <a:t>2022</a:t>
            </a:r>
            <a:r>
              <a:rPr lang="zh-CN" altLang="zh-CN" b="1" dirty="0">
                <a:effectLst/>
                <a:latin typeface="宋体" panose="02010600030101010101" pitchFamily="2" charset="-122"/>
                <a:ea typeface="等线" panose="02010600030101010101" pitchFamily="2" charset="-122"/>
                <a:cs typeface="Times New Roman" panose="02020603050405020304" pitchFamily="18" charset="0"/>
              </a:rPr>
              <a:t>年北京</a:t>
            </a:r>
            <a:r>
              <a:rPr lang="zh-CN" altLang="en-US" b="1" dirty="0">
                <a:effectLst/>
                <a:latin typeface="宋体" panose="02010600030101010101" pitchFamily="2" charset="-122"/>
                <a:ea typeface="等线" panose="02010600030101010101" pitchFamily="2" charset="-122"/>
                <a:cs typeface="Times New Roman" panose="02020603050405020304" pitchFamily="18" charset="0"/>
              </a:rPr>
              <a:t>汽车</a:t>
            </a:r>
            <a:r>
              <a:rPr lang="zh-CN" altLang="zh-CN" b="1" dirty="0">
                <a:effectLst/>
                <a:latin typeface="宋体" panose="02010600030101010101" pitchFamily="2" charset="-122"/>
                <a:ea typeface="等线" panose="02010600030101010101" pitchFamily="2" charset="-122"/>
                <a:cs typeface="Times New Roman" panose="02020603050405020304" pitchFamily="18" charset="0"/>
              </a:rPr>
              <a:t>交易情况</a:t>
            </a:r>
            <a:endParaRPr lang="zh-cn" dirty="0"/>
          </a:p>
        </p:txBody>
      </p:sp>
      <p:graphicFrame>
        <p:nvGraphicFramePr>
          <p:cNvPr id="4" name="图表 3">
            <a:extLst>
              <a:ext uri="{FF2B5EF4-FFF2-40B4-BE49-F238E27FC236}">
                <a16:creationId xmlns:a16="http://schemas.microsoft.com/office/drawing/2014/main" id="{A746748F-FCAA-4746-84AD-E206493F0FD4}"/>
              </a:ext>
            </a:extLst>
          </p:cNvPr>
          <p:cNvGraphicFramePr/>
          <p:nvPr>
            <p:extLst>
              <p:ext uri="{D42A27DB-BD31-4B8C-83A1-F6EECF244321}">
                <p14:modId xmlns:p14="http://schemas.microsoft.com/office/powerpoint/2010/main" val="4276308634"/>
              </p:ext>
            </p:extLst>
          </p:nvPr>
        </p:nvGraphicFramePr>
        <p:xfrm>
          <a:off x="1156240" y="1493520"/>
          <a:ext cx="9870784" cy="4992387"/>
        </p:xfrm>
        <a:graphic>
          <a:graphicData uri="http://schemas.openxmlformats.org/drawingml/2006/chart">
            <c:chart xmlns:c="http://schemas.openxmlformats.org/drawingml/2006/chart" xmlns:r="http://schemas.openxmlformats.org/officeDocument/2006/relationships" r:id="rId3"/>
          </a:graphicData>
        </a:graphic>
      </p:graphicFrame>
      <p:pic>
        <p:nvPicPr>
          <p:cNvPr id="9" name="图片 8">
            <a:extLst>
              <a:ext uri="{FF2B5EF4-FFF2-40B4-BE49-F238E27FC236}">
                <a16:creationId xmlns:a16="http://schemas.microsoft.com/office/drawing/2014/main" id="{D072EC0F-7E0E-4ADA-BCD3-F00104D55680}"/>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883446" y="6176963"/>
            <a:ext cx="1669568" cy="369217"/>
          </a:xfrm>
          <a:prstGeom prst="rect">
            <a:avLst/>
          </a:prstGeom>
        </p:spPr>
      </p:pic>
    </p:spTree>
    <p:extLst>
      <p:ext uri="{BB962C8B-B14F-4D97-AF65-F5344CB8AC3E}">
        <p14:creationId xmlns:p14="http://schemas.microsoft.com/office/powerpoint/2010/main" val="310485807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标题 10">
            <a:extLst>
              <a:ext uri="{FF2B5EF4-FFF2-40B4-BE49-F238E27FC236}">
                <a16:creationId xmlns:a16="http://schemas.microsoft.com/office/drawing/2014/main" id="{010FB232-4CB4-C34D-A688-C51B6E7CD2CF}"/>
              </a:ext>
            </a:extLst>
          </p:cNvPr>
          <p:cNvSpPr>
            <a:spLocks noGrp="1"/>
          </p:cNvSpPr>
          <p:nvPr>
            <p:ph type="title"/>
          </p:nvPr>
        </p:nvSpPr>
        <p:spPr/>
        <p:txBody>
          <a:bodyPr rtlCol="0"/>
          <a:lstStyle/>
          <a:p>
            <a:pPr rtl="0"/>
            <a:r>
              <a:rPr lang="en-US" altLang="zh-CN" b="1" dirty="0">
                <a:effectLst/>
                <a:latin typeface="宋体" panose="02010600030101010101" pitchFamily="2" charset="-122"/>
                <a:ea typeface="等线" panose="02010600030101010101" pitchFamily="2" charset="-122"/>
                <a:cs typeface="Times New Roman" panose="02020603050405020304" pitchFamily="18" charset="0"/>
              </a:rPr>
              <a:t>2022</a:t>
            </a:r>
            <a:r>
              <a:rPr lang="zh-CN" altLang="zh-CN" b="1" dirty="0">
                <a:effectLst/>
                <a:latin typeface="宋体" panose="02010600030101010101" pitchFamily="2" charset="-122"/>
                <a:ea typeface="等线" panose="02010600030101010101" pitchFamily="2" charset="-122"/>
                <a:cs typeface="Times New Roman" panose="02020603050405020304" pitchFamily="18" charset="0"/>
              </a:rPr>
              <a:t>年北京</a:t>
            </a:r>
            <a:r>
              <a:rPr lang="zh-CN" altLang="en-US" b="1" dirty="0">
                <a:effectLst/>
                <a:latin typeface="宋体" panose="02010600030101010101" pitchFamily="2" charset="-122"/>
                <a:ea typeface="等线" panose="02010600030101010101" pitchFamily="2" charset="-122"/>
                <a:cs typeface="Times New Roman" panose="02020603050405020304" pitchFamily="18" charset="0"/>
              </a:rPr>
              <a:t>汽车</a:t>
            </a:r>
            <a:r>
              <a:rPr lang="zh-CN" altLang="zh-CN" b="1" dirty="0">
                <a:effectLst/>
                <a:latin typeface="宋体" panose="02010600030101010101" pitchFamily="2" charset="-122"/>
                <a:ea typeface="等线" panose="02010600030101010101" pitchFamily="2" charset="-122"/>
                <a:cs typeface="Times New Roman" panose="02020603050405020304" pitchFamily="18" charset="0"/>
              </a:rPr>
              <a:t>交易情况</a:t>
            </a:r>
            <a:endParaRPr lang="zh-cn" dirty="0"/>
          </a:p>
        </p:txBody>
      </p:sp>
      <p:sp>
        <p:nvSpPr>
          <p:cNvPr id="8" name="文本框 7">
            <a:extLst>
              <a:ext uri="{FF2B5EF4-FFF2-40B4-BE49-F238E27FC236}">
                <a16:creationId xmlns:a16="http://schemas.microsoft.com/office/drawing/2014/main" id="{0A334BCC-2D88-4919-BA66-FE3FCE4A5442}"/>
              </a:ext>
            </a:extLst>
          </p:cNvPr>
          <p:cNvSpPr txBox="1"/>
          <p:nvPr/>
        </p:nvSpPr>
        <p:spPr>
          <a:xfrm>
            <a:off x="7466120" y="1963530"/>
            <a:ext cx="4172504" cy="2866297"/>
          </a:xfrm>
          <a:prstGeom prst="rect">
            <a:avLst/>
          </a:prstGeom>
          <a:noFill/>
        </p:spPr>
        <p:txBody>
          <a:bodyPr wrap="square">
            <a:spAutoFit/>
          </a:bodyPr>
          <a:lstStyle/>
          <a:p>
            <a:pPr indent="341630" algn="ctr"/>
            <a:r>
              <a:rPr lang="zh-CN" altLang="zh-CN" sz="2400" b="1" kern="100" dirty="0">
                <a:effectLst/>
                <a:latin typeface="宋体" panose="02010600030101010101" pitchFamily="2" charset="-122"/>
                <a:ea typeface="等线" panose="02010600030101010101" pitchFamily="2" charset="-122"/>
                <a:cs typeface="Times New Roman" panose="02020603050405020304" pitchFamily="18" charset="0"/>
              </a:rPr>
              <a:t>进口车销售情况</a:t>
            </a:r>
            <a:endParaRPr lang="en-US" altLang="zh-CN" sz="2400" b="1" kern="100" dirty="0">
              <a:effectLst/>
              <a:latin typeface="宋体" panose="02010600030101010101" pitchFamily="2" charset="-122"/>
              <a:ea typeface="等线" panose="02010600030101010101" pitchFamily="2" charset="-122"/>
              <a:cs typeface="Times New Roman" panose="02020603050405020304" pitchFamily="18" charset="0"/>
            </a:endParaRPr>
          </a:p>
          <a:p>
            <a:pPr indent="341630" algn="ctr"/>
            <a:endParaRPr lang="zh-CN" altLang="zh-CN" sz="2400" b="1" kern="100" dirty="0">
              <a:effectLst/>
              <a:latin typeface="等线" panose="02010600030101010101" pitchFamily="2" charset="-122"/>
              <a:ea typeface="等线" panose="02010600030101010101" pitchFamily="2" charset="-122"/>
              <a:cs typeface="Times New Roman" panose="02020603050405020304" pitchFamily="18" charset="0"/>
            </a:endParaRPr>
          </a:p>
          <a:p>
            <a:pPr marL="285750" lvl="0" indent="-285750" algn="just">
              <a:lnSpc>
                <a:spcPct val="150000"/>
              </a:lnSpc>
              <a:buFont typeface="Wingdings" panose="05000000000000000000" pitchFamily="2" charset="2"/>
              <a:buChar char="l"/>
            </a:pPr>
            <a:r>
              <a:rPr lang="en-US" altLang="zh-CN" b="1" kern="100" dirty="0">
                <a:latin typeface="等线" panose="02010600030101010101" pitchFamily="2" charset="-122"/>
                <a:ea typeface="等线" panose="02010600030101010101" pitchFamily="2" charset="-122"/>
                <a:cs typeface="Times New Roman" panose="02020603050405020304" pitchFamily="18" charset="0"/>
              </a:rPr>
              <a:t>5</a:t>
            </a:r>
            <a:r>
              <a:rPr lang="zh-CN" altLang="zh-CN" b="1" kern="100" dirty="0">
                <a:latin typeface="等线" panose="02010600030101010101" pitchFamily="2" charset="-122"/>
                <a:ea typeface="等线" panose="02010600030101010101" pitchFamily="2" charset="-122"/>
                <a:cs typeface="Times New Roman" panose="02020603050405020304" pitchFamily="18" charset="0"/>
              </a:rPr>
              <a:t>月份北京市进口车交易</a:t>
            </a:r>
            <a:r>
              <a:rPr lang="en-US" altLang="zh-CN" b="1" kern="100" dirty="0">
                <a:latin typeface="等线" panose="02010600030101010101" pitchFamily="2" charset="-122"/>
                <a:ea typeface="等线" panose="02010600030101010101" pitchFamily="2" charset="-122"/>
                <a:cs typeface="Times New Roman" panose="02020603050405020304" pitchFamily="18" charset="0"/>
              </a:rPr>
              <a:t>1652</a:t>
            </a:r>
            <a:r>
              <a:rPr lang="zh-CN" altLang="zh-CN" b="1" kern="100" dirty="0">
                <a:latin typeface="等线" panose="02010600030101010101" pitchFamily="2" charset="-122"/>
                <a:ea typeface="等线" panose="02010600030101010101" pitchFamily="2" charset="-122"/>
                <a:cs typeface="Times New Roman" panose="02020603050405020304" pitchFamily="18" charset="0"/>
              </a:rPr>
              <a:t>辆，环比</a:t>
            </a:r>
            <a:r>
              <a:rPr lang="zh-CN" altLang="en-US" b="1" kern="100" dirty="0">
                <a:latin typeface="等线" panose="02010600030101010101" pitchFamily="2" charset="-122"/>
                <a:ea typeface="等线" panose="02010600030101010101" pitchFamily="2" charset="-122"/>
                <a:cs typeface="Times New Roman" panose="02020603050405020304" pitchFamily="18" charset="0"/>
              </a:rPr>
              <a:t>下降</a:t>
            </a:r>
            <a:r>
              <a:rPr lang="en-US" altLang="zh-CN" b="1" kern="100" dirty="0">
                <a:latin typeface="等线" panose="02010600030101010101" pitchFamily="2" charset="-122"/>
                <a:ea typeface="等线" panose="02010600030101010101" pitchFamily="2" charset="-122"/>
                <a:cs typeface="Times New Roman" panose="02020603050405020304" pitchFamily="18" charset="0"/>
              </a:rPr>
              <a:t>56.1%</a:t>
            </a:r>
            <a:r>
              <a:rPr lang="zh-CN" altLang="zh-CN" b="1" kern="100" dirty="0">
                <a:latin typeface="等线" panose="02010600030101010101" pitchFamily="2" charset="-122"/>
                <a:ea typeface="等线" panose="02010600030101010101" pitchFamily="2" charset="-122"/>
                <a:cs typeface="Times New Roman" panose="02020603050405020304" pitchFamily="18" charset="0"/>
              </a:rPr>
              <a:t>，同比下降</a:t>
            </a:r>
            <a:r>
              <a:rPr lang="en-US" altLang="zh-CN" b="1" kern="100" dirty="0">
                <a:latin typeface="等线" panose="02010600030101010101" pitchFamily="2" charset="-122"/>
                <a:ea typeface="等线" panose="02010600030101010101" pitchFamily="2" charset="-122"/>
                <a:cs typeface="Times New Roman" panose="02020603050405020304" pitchFamily="18" charset="0"/>
              </a:rPr>
              <a:t>66.63%</a:t>
            </a:r>
            <a:r>
              <a:rPr lang="zh-CN" altLang="en-US" b="1" kern="100" dirty="0">
                <a:latin typeface="等线" panose="02010600030101010101" pitchFamily="2" charset="-122"/>
                <a:ea typeface="等线" panose="02010600030101010101" pitchFamily="2" charset="-122"/>
                <a:cs typeface="Times New Roman" panose="02020603050405020304" pitchFamily="18" charset="0"/>
              </a:rPr>
              <a:t>。</a:t>
            </a:r>
            <a:endParaRPr lang="en-US" altLang="zh-CN" b="1" kern="100" dirty="0">
              <a:latin typeface="等线" panose="02010600030101010101" pitchFamily="2" charset="-122"/>
              <a:ea typeface="等线" panose="02010600030101010101" pitchFamily="2" charset="-122"/>
              <a:cs typeface="Times New Roman" panose="02020603050405020304" pitchFamily="18" charset="0"/>
            </a:endParaRPr>
          </a:p>
          <a:p>
            <a:pPr marL="285750" lvl="0" indent="-285750" algn="just">
              <a:lnSpc>
                <a:spcPct val="150000"/>
              </a:lnSpc>
              <a:buFont typeface="Wingdings" panose="05000000000000000000" pitchFamily="2" charset="2"/>
              <a:buChar char="l"/>
            </a:pPr>
            <a:r>
              <a:rPr lang="en-US" altLang="zh-CN" b="1" kern="100" dirty="0">
                <a:latin typeface="等线" panose="02010600030101010101" pitchFamily="2" charset="-122"/>
                <a:ea typeface="等线" panose="02010600030101010101" pitchFamily="2" charset="-122"/>
                <a:cs typeface="Times New Roman" panose="02020603050405020304" pitchFamily="18" charset="0"/>
              </a:rPr>
              <a:t>1-5</a:t>
            </a:r>
            <a:r>
              <a:rPr lang="zh-CN" altLang="en-US" b="1" kern="100" dirty="0">
                <a:latin typeface="等线" panose="02010600030101010101" pitchFamily="2" charset="-122"/>
                <a:ea typeface="等线" panose="02010600030101010101" pitchFamily="2" charset="-122"/>
                <a:cs typeface="Times New Roman" panose="02020603050405020304" pitchFamily="18" charset="0"/>
              </a:rPr>
              <a:t>月北京市进口车累计交易</a:t>
            </a:r>
            <a:r>
              <a:rPr lang="en-US" altLang="zh-CN" b="1" kern="100" dirty="0">
                <a:latin typeface="等线" panose="02010600030101010101" pitchFamily="2" charset="-122"/>
                <a:ea typeface="等线" panose="02010600030101010101" pitchFamily="2" charset="-122"/>
                <a:cs typeface="Times New Roman" panose="02020603050405020304" pitchFamily="18" charset="0"/>
              </a:rPr>
              <a:t>1.64</a:t>
            </a:r>
            <a:r>
              <a:rPr lang="zh-CN" altLang="en-US" b="1" kern="100" dirty="0">
                <a:latin typeface="等线" panose="02010600030101010101" pitchFamily="2" charset="-122"/>
                <a:ea typeface="等线" panose="02010600030101010101" pitchFamily="2" charset="-122"/>
                <a:cs typeface="Times New Roman" panose="02020603050405020304" pitchFamily="18" charset="0"/>
              </a:rPr>
              <a:t>万辆，同比下降</a:t>
            </a:r>
            <a:r>
              <a:rPr lang="en-US" altLang="zh-CN" b="1" kern="100" dirty="0">
                <a:latin typeface="等线" panose="02010600030101010101" pitchFamily="2" charset="-122"/>
                <a:ea typeface="等线" panose="02010600030101010101" pitchFamily="2" charset="-122"/>
                <a:cs typeface="Times New Roman" panose="02020603050405020304" pitchFamily="18" charset="0"/>
              </a:rPr>
              <a:t>31.4%</a:t>
            </a:r>
            <a:r>
              <a:rPr lang="zh-CN" altLang="en-US" b="1" kern="100" dirty="0">
                <a:latin typeface="等线" panose="02010600030101010101" pitchFamily="2" charset="-122"/>
                <a:ea typeface="等线" panose="02010600030101010101" pitchFamily="2" charset="-122"/>
                <a:cs typeface="Times New Roman" panose="02020603050405020304" pitchFamily="18" charset="0"/>
              </a:rPr>
              <a:t>，同</a:t>
            </a:r>
            <a:r>
              <a:rPr lang="en-US" altLang="zh-CN" b="1" kern="100" dirty="0">
                <a:latin typeface="等线" panose="02010600030101010101" pitchFamily="2" charset="-122"/>
                <a:ea typeface="等线" panose="02010600030101010101" pitchFamily="2" charset="-122"/>
                <a:cs typeface="Times New Roman" panose="02020603050405020304" pitchFamily="18" charset="0"/>
              </a:rPr>
              <a:t>2020</a:t>
            </a:r>
            <a:r>
              <a:rPr lang="zh-CN" altLang="en-US" b="1" kern="100" dirty="0">
                <a:latin typeface="等线" panose="02010600030101010101" pitchFamily="2" charset="-122"/>
                <a:ea typeface="等线" panose="02010600030101010101" pitchFamily="2" charset="-122"/>
                <a:cs typeface="Times New Roman" panose="02020603050405020304" pitchFamily="18" charset="0"/>
              </a:rPr>
              <a:t>年疫情期间同比下降</a:t>
            </a:r>
            <a:r>
              <a:rPr lang="en-US" altLang="zh-CN" b="1" kern="100" dirty="0">
                <a:latin typeface="等线" panose="02010600030101010101" pitchFamily="2" charset="-122"/>
                <a:ea typeface="等线" panose="02010600030101010101" pitchFamily="2" charset="-122"/>
                <a:cs typeface="Times New Roman" panose="02020603050405020304" pitchFamily="18" charset="0"/>
              </a:rPr>
              <a:t>11.9%</a:t>
            </a:r>
            <a:r>
              <a:rPr lang="zh-CN" altLang="en-US" b="1" kern="100" dirty="0">
                <a:latin typeface="等线" panose="02010600030101010101" pitchFamily="2" charset="-122"/>
                <a:ea typeface="等线" panose="02010600030101010101" pitchFamily="2" charset="-122"/>
                <a:cs typeface="Times New Roman" panose="02020603050405020304" pitchFamily="18" charset="0"/>
              </a:rPr>
              <a:t>。</a:t>
            </a:r>
            <a:endParaRPr lang="zh-CN" altLang="zh-CN" b="1" kern="100" dirty="0">
              <a:latin typeface="等线" panose="02010600030101010101" pitchFamily="2" charset="-122"/>
              <a:ea typeface="等线" panose="02010600030101010101" pitchFamily="2" charset="-122"/>
              <a:cs typeface="Times New Roman" panose="02020603050405020304" pitchFamily="18" charset="0"/>
            </a:endParaRPr>
          </a:p>
        </p:txBody>
      </p:sp>
      <p:graphicFrame>
        <p:nvGraphicFramePr>
          <p:cNvPr id="5" name="图表 4">
            <a:extLst>
              <a:ext uri="{FF2B5EF4-FFF2-40B4-BE49-F238E27FC236}">
                <a16:creationId xmlns:a16="http://schemas.microsoft.com/office/drawing/2014/main" id="{97BD3F39-229A-4D86-96B6-7F5AD31C01EC}"/>
              </a:ext>
            </a:extLst>
          </p:cNvPr>
          <p:cNvGraphicFramePr/>
          <p:nvPr>
            <p:extLst>
              <p:ext uri="{D42A27DB-BD31-4B8C-83A1-F6EECF244321}">
                <p14:modId xmlns:p14="http://schemas.microsoft.com/office/powerpoint/2010/main" val="3198603634"/>
              </p:ext>
            </p:extLst>
          </p:nvPr>
        </p:nvGraphicFramePr>
        <p:xfrm>
          <a:off x="553375" y="1669002"/>
          <a:ext cx="6726313" cy="4838330"/>
        </p:xfrm>
        <a:graphic>
          <a:graphicData uri="http://schemas.openxmlformats.org/drawingml/2006/chart">
            <c:chart xmlns:c="http://schemas.openxmlformats.org/drawingml/2006/chart" xmlns:r="http://schemas.openxmlformats.org/officeDocument/2006/relationships" r:id="rId3"/>
          </a:graphicData>
        </a:graphic>
      </p:graphicFrame>
      <p:pic>
        <p:nvPicPr>
          <p:cNvPr id="6" name="图片 5">
            <a:extLst>
              <a:ext uri="{FF2B5EF4-FFF2-40B4-BE49-F238E27FC236}">
                <a16:creationId xmlns:a16="http://schemas.microsoft.com/office/drawing/2014/main" id="{8643331B-C65F-4212-87AB-DF1867E6E102}"/>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883446" y="6176963"/>
            <a:ext cx="1669568" cy="369217"/>
          </a:xfrm>
          <a:prstGeom prst="rect">
            <a:avLst/>
          </a:prstGeom>
        </p:spPr>
      </p:pic>
    </p:spTree>
    <p:extLst>
      <p:ext uri="{BB962C8B-B14F-4D97-AF65-F5344CB8AC3E}">
        <p14:creationId xmlns:p14="http://schemas.microsoft.com/office/powerpoint/2010/main" val="390023322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标题 10">
            <a:extLst>
              <a:ext uri="{FF2B5EF4-FFF2-40B4-BE49-F238E27FC236}">
                <a16:creationId xmlns:a16="http://schemas.microsoft.com/office/drawing/2014/main" id="{010FB232-4CB4-C34D-A688-C51B6E7CD2CF}"/>
              </a:ext>
            </a:extLst>
          </p:cNvPr>
          <p:cNvSpPr>
            <a:spLocks noGrp="1"/>
          </p:cNvSpPr>
          <p:nvPr>
            <p:ph type="title"/>
          </p:nvPr>
        </p:nvSpPr>
        <p:spPr/>
        <p:txBody>
          <a:bodyPr rtlCol="0"/>
          <a:lstStyle/>
          <a:p>
            <a:pPr rtl="0"/>
            <a:r>
              <a:rPr lang="en-US" altLang="zh-CN" b="1" dirty="0">
                <a:effectLst/>
                <a:latin typeface="宋体" panose="02010600030101010101" pitchFamily="2" charset="-122"/>
                <a:ea typeface="等线" panose="02010600030101010101" pitchFamily="2" charset="-122"/>
                <a:cs typeface="Times New Roman" panose="02020603050405020304" pitchFamily="18" charset="0"/>
              </a:rPr>
              <a:t>2022</a:t>
            </a:r>
            <a:r>
              <a:rPr lang="zh-CN" altLang="zh-CN" b="1" dirty="0">
                <a:effectLst/>
                <a:latin typeface="宋体" panose="02010600030101010101" pitchFamily="2" charset="-122"/>
                <a:ea typeface="等线" panose="02010600030101010101" pitchFamily="2" charset="-122"/>
                <a:cs typeface="Times New Roman" panose="02020603050405020304" pitchFamily="18" charset="0"/>
              </a:rPr>
              <a:t>年北京</a:t>
            </a:r>
            <a:r>
              <a:rPr lang="zh-CN" altLang="en-US" b="1" dirty="0">
                <a:effectLst/>
                <a:latin typeface="宋体" panose="02010600030101010101" pitchFamily="2" charset="-122"/>
                <a:ea typeface="等线" panose="02010600030101010101" pitchFamily="2" charset="-122"/>
                <a:cs typeface="Times New Roman" panose="02020603050405020304" pitchFamily="18" charset="0"/>
              </a:rPr>
              <a:t>汽车</a:t>
            </a:r>
            <a:r>
              <a:rPr lang="zh-CN" altLang="zh-CN" b="1" dirty="0">
                <a:effectLst/>
                <a:latin typeface="宋体" panose="02010600030101010101" pitchFamily="2" charset="-122"/>
                <a:ea typeface="等线" panose="02010600030101010101" pitchFamily="2" charset="-122"/>
                <a:cs typeface="Times New Roman" panose="02020603050405020304" pitchFamily="18" charset="0"/>
              </a:rPr>
              <a:t>交易情况</a:t>
            </a:r>
            <a:endParaRPr lang="zh-cn" dirty="0"/>
          </a:p>
        </p:txBody>
      </p:sp>
      <p:sp>
        <p:nvSpPr>
          <p:cNvPr id="8" name="文本框 7">
            <a:extLst>
              <a:ext uri="{FF2B5EF4-FFF2-40B4-BE49-F238E27FC236}">
                <a16:creationId xmlns:a16="http://schemas.microsoft.com/office/drawing/2014/main" id="{0A334BCC-2D88-4919-BA66-FE3FCE4A5442}"/>
              </a:ext>
            </a:extLst>
          </p:cNvPr>
          <p:cNvSpPr txBox="1"/>
          <p:nvPr/>
        </p:nvSpPr>
        <p:spPr>
          <a:xfrm>
            <a:off x="7466120" y="1963530"/>
            <a:ext cx="4172504" cy="3281796"/>
          </a:xfrm>
          <a:prstGeom prst="rect">
            <a:avLst/>
          </a:prstGeom>
          <a:noFill/>
        </p:spPr>
        <p:txBody>
          <a:bodyPr wrap="square">
            <a:spAutoFit/>
          </a:bodyPr>
          <a:lstStyle/>
          <a:p>
            <a:pPr indent="341630" algn="ctr"/>
            <a:r>
              <a:rPr lang="zh-CN" altLang="zh-CN" sz="2400" b="1" kern="100" dirty="0">
                <a:effectLst/>
                <a:latin typeface="宋体" panose="02010600030101010101" pitchFamily="2" charset="-122"/>
                <a:ea typeface="等线" panose="02010600030101010101" pitchFamily="2" charset="-122"/>
                <a:cs typeface="Times New Roman" panose="02020603050405020304" pitchFamily="18" charset="0"/>
              </a:rPr>
              <a:t>进口车销售情况</a:t>
            </a:r>
            <a:endParaRPr lang="en-US" altLang="zh-CN" sz="2400" b="1" kern="100" dirty="0">
              <a:effectLst/>
              <a:latin typeface="宋体" panose="02010600030101010101" pitchFamily="2" charset="-122"/>
              <a:ea typeface="等线" panose="02010600030101010101" pitchFamily="2" charset="-122"/>
              <a:cs typeface="Times New Roman" panose="02020603050405020304" pitchFamily="18" charset="0"/>
            </a:endParaRPr>
          </a:p>
          <a:p>
            <a:pPr indent="341630" algn="ctr"/>
            <a:endParaRPr lang="zh-CN" altLang="zh-CN" sz="2400" b="1" kern="100" dirty="0">
              <a:effectLst/>
              <a:latin typeface="等线" panose="02010600030101010101" pitchFamily="2" charset="-122"/>
              <a:ea typeface="等线" panose="02010600030101010101" pitchFamily="2" charset="-122"/>
              <a:cs typeface="Times New Roman" panose="02020603050405020304" pitchFamily="18" charset="0"/>
            </a:endParaRPr>
          </a:p>
          <a:p>
            <a:pPr marL="285750" lvl="0" indent="-285750" algn="just">
              <a:lnSpc>
                <a:spcPct val="150000"/>
              </a:lnSpc>
              <a:buFont typeface="Wingdings" panose="05000000000000000000" pitchFamily="2" charset="2"/>
              <a:buChar char="l"/>
            </a:pPr>
            <a:r>
              <a:rPr lang="en-US" altLang="zh-CN" b="1" kern="100" dirty="0">
                <a:latin typeface="等线" panose="02010600030101010101" pitchFamily="2" charset="-122"/>
                <a:ea typeface="等线" panose="02010600030101010101" pitchFamily="2" charset="-122"/>
                <a:cs typeface="Times New Roman" panose="02020603050405020304" pitchFamily="18" charset="0"/>
              </a:rPr>
              <a:t>2022</a:t>
            </a:r>
            <a:r>
              <a:rPr lang="zh-CN" altLang="en-US" b="1" kern="100" dirty="0">
                <a:latin typeface="等线" panose="02010600030101010101" pitchFamily="2" charset="-122"/>
                <a:ea typeface="等线" panose="02010600030101010101" pitchFamily="2" charset="-122"/>
                <a:cs typeface="Times New Roman" panose="02020603050405020304" pitchFamily="18" charset="0"/>
              </a:rPr>
              <a:t>年</a:t>
            </a:r>
            <a:r>
              <a:rPr lang="en-US" altLang="zh-CN" b="1" kern="100" dirty="0">
                <a:latin typeface="等线" panose="02010600030101010101" pitchFamily="2" charset="-122"/>
                <a:ea typeface="等线" panose="02010600030101010101" pitchFamily="2" charset="-122"/>
                <a:cs typeface="Times New Roman" panose="02020603050405020304" pitchFamily="18" charset="0"/>
              </a:rPr>
              <a:t>5</a:t>
            </a:r>
            <a:r>
              <a:rPr lang="zh-CN" altLang="en-US" b="1" kern="100" dirty="0">
                <a:latin typeface="等线" panose="02010600030101010101" pitchFamily="2" charset="-122"/>
                <a:ea typeface="等线" panose="02010600030101010101" pitchFamily="2" charset="-122"/>
                <a:cs typeface="Times New Roman" panose="02020603050405020304" pitchFamily="18" charset="0"/>
              </a:rPr>
              <a:t>月北京进口车销量</a:t>
            </a:r>
            <a:r>
              <a:rPr lang="zh-CN" altLang="zh-CN" b="1" kern="100" dirty="0">
                <a:latin typeface="等线" panose="02010600030101010101" pitchFamily="2" charset="-122"/>
                <a:ea typeface="等线" panose="02010600030101010101" pitchFamily="2" charset="-122"/>
                <a:cs typeface="Times New Roman" panose="02020603050405020304" pitchFamily="18" charset="0"/>
              </a:rPr>
              <a:t>占北京新车交易总量</a:t>
            </a:r>
            <a:r>
              <a:rPr lang="en-US" altLang="zh-CN" b="1" kern="100" dirty="0">
                <a:latin typeface="等线" panose="02010600030101010101" pitchFamily="2" charset="-122"/>
                <a:ea typeface="等线" panose="02010600030101010101" pitchFamily="2" charset="-122"/>
                <a:cs typeface="Times New Roman" panose="02020603050405020304" pitchFamily="18" charset="0"/>
              </a:rPr>
              <a:t>6.45%</a:t>
            </a:r>
            <a:r>
              <a:rPr lang="zh-CN" altLang="en-US" b="1" kern="100" dirty="0">
                <a:latin typeface="等线" panose="02010600030101010101" pitchFamily="2" charset="-122"/>
                <a:ea typeface="等线" panose="02010600030101010101" pitchFamily="2" charset="-122"/>
                <a:cs typeface="Times New Roman" panose="02020603050405020304" pitchFamily="18" charset="0"/>
              </a:rPr>
              <a:t>，占有率环比下降</a:t>
            </a:r>
            <a:r>
              <a:rPr lang="en-US" altLang="zh-CN" b="1" kern="100" dirty="0">
                <a:latin typeface="等线" panose="02010600030101010101" pitchFamily="2" charset="-122"/>
                <a:ea typeface="等线" panose="02010600030101010101" pitchFamily="2" charset="-122"/>
                <a:cs typeface="Times New Roman" panose="02020603050405020304" pitchFamily="18" charset="0"/>
              </a:rPr>
              <a:t>2.79</a:t>
            </a:r>
            <a:r>
              <a:rPr lang="zh-CN" altLang="en-US" b="1" kern="100" dirty="0">
                <a:latin typeface="等线" panose="02010600030101010101" pitchFamily="2" charset="-122"/>
                <a:ea typeface="等线" panose="02010600030101010101" pitchFamily="2" charset="-122"/>
                <a:cs typeface="Times New Roman" panose="02020603050405020304" pitchFamily="18" charset="0"/>
              </a:rPr>
              <a:t>个百分点，同比下降</a:t>
            </a:r>
            <a:r>
              <a:rPr lang="en-US" altLang="zh-CN" b="1" kern="100" dirty="0">
                <a:latin typeface="等线" panose="02010600030101010101" pitchFamily="2" charset="-122"/>
                <a:ea typeface="等线" panose="02010600030101010101" pitchFamily="2" charset="-122"/>
                <a:cs typeface="Times New Roman" panose="02020603050405020304" pitchFamily="18" charset="0"/>
              </a:rPr>
              <a:t>2.78</a:t>
            </a:r>
            <a:r>
              <a:rPr lang="zh-CN" altLang="en-US" b="1" kern="100" dirty="0">
                <a:latin typeface="等线" panose="02010600030101010101" pitchFamily="2" charset="-122"/>
                <a:ea typeface="等线" panose="02010600030101010101" pitchFamily="2" charset="-122"/>
                <a:cs typeface="Times New Roman" panose="02020603050405020304" pitchFamily="18" charset="0"/>
              </a:rPr>
              <a:t>个百分点。</a:t>
            </a:r>
            <a:endParaRPr lang="en-US" altLang="zh-CN" b="1" kern="100" dirty="0">
              <a:latin typeface="等线" panose="02010600030101010101" pitchFamily="2" charset="-122"/>
              <a:ea typeface="等线" panose="02010600030101010101" pitchFamily="2" charset="-122"/>
              <a:cs typeface="Times New Roman" panose="02020603050405020304" pitchFamily="18" charset="0"/>
            </a:endParaRPr>
          </a:p>
          <a:p>
            <a:pPr marL="285750" lvl="0" indent="-285750" algn="just">
              <a:lnSpc>
                <a:spcPct val="150000"/>
              </a:lnSpc>
              <a:buFont typeface="Wingdings" panose="05000000000000000000" pitchFamily="2" charset="2"/>
              <a:buChar char="l"/>
            </a:pPr>
            <a:r>
              <a:rPr lang="en-US" altLang="zh-CN" b="1" kern="100" dirty="0">
                <a:latin typeface="等线" panose="02010600030101010101" pitchFamily="2" charset="-122"/>
                <a:ea typeface="等线" panose="02010600030101010101" pitchFamily="2" charset="-122"/>
                <a:cs typeface="Times New Roman" panose="02020603050405020304" pitchFamily="18" charset="0"/>
              </a:rPr>
              <a:t>1-5</a:t>
            </a:r>
            <a:r>
              <a:rPr lang="zh-CN" altLang="en-US" b="1" kern="100" dirty="0">
                <a:latin typeface="等线" panose="02010600030101010101" pitchFamily="2" charset="-122"/>
                <a:ea typeface="等线" panose="02010600030101010101" pitchFamily="2" charset="-122"/>
                <a:cs typeface="Times New Roman" panose="02020603050405020304" pitchFamily="18" charset="0"/>
              </a:rPr>
              <a:t>月份北京进口车累计销量</a:t>
            </a:r>
            <a:r>
              <a:rPr lang="zh-CN" altLang="zh-CN" b="1" kern="100" dirty="0">
                <a:latin typeface="等线" panose="02010600030101010101" pitchFamily="2" charset="-122"/>
                <a:ea typeface="等线" panose="02010600030101010101" pitchFamily="2" charset="-122"/>
                <a:cs typeface="Times New Roman" panose="02020603050405020304" pitchFamily="18" charset="0"/>
              </a:rPr>
              <a:t>占北京新车交易总量</a:t>
            </a:r>
            <a:r>
              <a:rPr lang="en-US" altLang="zh-CN" b="1" kern="100" dirty="0">
                <a:latin typeface="等线" panose="02010600030101010101" pitchFamily="2" charset="-122"/>
                <a:ea typeface="等线" panose="02010600030101010101" pitchFamily="2" charset="-122"/>
                <a:cs typeface="Times New Roman" panose="02020603050405020304" pitchFamily="18" charset="0"/>
              </a:rPr>
              <a:t>8.19%</a:t>
            </a:r>
            <a:r>
              <a:rPr lang="zh-CN" altLang="en-US" b="1" kern="100" dirty="0">
                <a:latin typeface="等线" panose="02010600030101010101" pitchFamily="2" charset="-122"/>
                <a:ea typeface="等线" panose="02010600030101010101" pitchFamily="2" charset="-122"/>
                <a:cs typeface="Times New Roman" panose="02020603050405020304" pitchFamily="18" charset="0"/>
              </a:rPr>
              <a:t>。</a:t>
            </a:r>
            <a:endParaRPr lang="zh-CN" altLang="zh-CN" b="1" kern="100" dirty="0">
              <a:latin typeface="等线" panose="02010600030101010101" pitchFamily="2" charset="-122"/>
              <a:ea typeface="等线" panose="02010600030101010101" pitchFamily="2" charset="-122"/>
              <a:cs typeface="Times New Roman" panose="02020603050405020304" pitchFamily="18" charset="0"/>
            </a:endParaRPr>
          </a:p>
        </p:txBody>
      </p:sp>
      <p:graphicFrame>
        <p:nvGraphicFramePr>
          <p:cNvPr id="4" name="图表 3">
            <a:extLst>
              <a:ext uri="{FF2B5EF4-FFF2-40B4-BE49-F238E27FC236}">
                <a16:creationId xmlns:a16="http://schemas.microsoft.com/office/drawing/2014/main" id="{780B2389-3ECF-41EC-8A61-F9F1BE83FC3C}"/>
              </a:ext>
            </a:extLst>
          </p:cNvPr>
          <p:cNvGraphicFramePr/>
          <p:nvPr>
            <p:extLst>
              <p:ext uri="{D42A27DB-BD31-4B8C-83A1-F6EECF244321}">
                <p14:modId xmlns:p14="http://schemas.microsoft.com/office/powerpoint/2010/main" val="795517480"/>
              </p:ext>
            </p:extLst>
          </p:nvPr>
        </p:nvGraphicFramePr>
        <p:xfrm>
          <a:off x="477520" y="1483360"/>
          <a:ext cx="7305040" cy="4654973"/>
        </p:xfrm>
        <a:graphic>
          <a:graphicData uri="http://schemas.openxmlformats.org/drawingml/2006/chart">
            <c:chart xmlns:c="http://schemas.openxmlformats.org/drawingml/2006/chart" xmlns:r="http://schemas.openxmlformats.org/officeDocument/2006/relationships" r:id="rId3"/>
          </a:graphicData>
        </a:graphic>
      </p:graphicFrame>
      <p:pic>
        <p:nvPicPr>
          <p:cNvPr id="9" name="图片 8">
            <a:extLst>
              <a:ext uri="{FF2B5EF4-FFF2-40B4-BE49-F238E27FC236}">
                <a16:creationId xmlns:a16="http://schemas.microsoft.com/office/drawing/2014/main" id="{BAF30561-6D3C-40D3-ABDE-E3AB9DB88FAE}"/>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883446" y="6176963"/>
            <a:ext cx="1669568" cy="369217"/>
          </a:xfrm>
          <a:prstGeom prst="rect">
            <a:avLst/>
          </a:prstGeom>
        </p:spPr>
      </p:pic>
    </p:spTree>
    <p:extLst>
      <p:ext uri="{BB962C8B-B14F-4D97-AF65-F5344CB8AC3E}">
        <p14:creationId xmlns:p14="http://schemas.microsoft.com/office/powerpoint/2010/main" val="109978617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标题 10">
            <a:extLst>
              <a:ext uri="{FF2B5EF4-FFF2-40B4-BE49-F238E27FC236}">
                <a16:creationId xmlns:a16="http://schemas.microsoft.com/office/drawing/2014/main" id="{010FB232-4CB4-C34D-A688-C51B6E7CD2CF}"/>
              </a:ext>
            </a:extLst>
          </p:cNvPr>
          <p:cNvSpPr>
            <a:spLocks noGrp="1"/>
          </p:cNvSpPr>
          <p:nvPr>
            <p:ph type="title"/>
          </p:nvPr>
        </p:nvSpPr>
        <p:spPr/>
        <p:txBody>
          <a:bodyPr rtlCol="0"/>
          <a:lstStyle/>
          <a:p>
            <a:pPr rtl="0"/>
            <a:r>
              <a:rPr lang="en-US" altLang="zh-CN" b="1" dirty="0">
                <a:effectLst/>
                <a:latin typeface="宋体" panose="02010600030101010101" pitchFamily="2" charset="-122"/>
                <a:ea typeface="等线" panose="02010600030101010101" pitchFamily="2" charset="-122"/>
                <a:cs typeface="Times New Roman" panose="02020603050405020304" pitchFamily="18" charset="0"/>
              </a:rPr>
              <a:t>2022</a:t>
            </a:r>
            <a:r>
              <a:rPr lang="zh-CN" altLang="zh-CN" b="1" dirty="0">
                <a:effectLst/>
                <a:latin typeface="宋体" panose="02010600030101010101" pitchFamily="2" charset="-122"/>
                <a:ea typeface="等线" panose="02010600030101010101" pitchFamily="2" charset="-122"/>
                <a:cs typeface="Times New Roman" panose="02020603050405020304" pitchFamily="18" charset="0"/>
              </a:rPr>
              <a:t>年北京</a:t>
            </a:r>
            <a:r>
              <a:rPr lang="zh-CN" altLang="en-US" dirty="0">
                <a:latin typeface="宋体" panose="02010600030101010101" pitchFamily="2" charset="-122"/>
                <a:ea typeface="等线" panose="02010600030101010101" pitchFamily="2" charset="-122"/>
                <a:cs typeface="Times New Roman" panose="02020603050405020304" pitchFamily="18" charset="0"/>
              </a:rPr>
              <a:t>汽车</a:t>
            </a:r>
            <a:r>
              <a:rPr lang="zh-CN" altLang="zh-CN" b="1" dirty="0">
                <a:effectLst/>
                <a:latin typeface="宋体" panose="02010600030101010101" pitchFamily="2" charset="-122"/>
                <a:ea typeface="等线" panose="02010600030101010101" pitchFamily="2" charset="-122"/>
                <a:cs typeface="Times New Roman" panose="02020603050405020304" pitchFamily="18" charset="0"/>
              </a:rPr>
              <a:t>交易情况</a:t>
            </a:r>
            <a:endParaRPr lang="zh-cn" dirty="0"/>
          </a:p>
        </p:txBody>
      </p:sp>
      <p:graphicFrame>
        <p:nvGraphicFramePr>
          <p:cNvPr id="4" name="图表 3">
            <a:extLst>
              <a:ext uri="{FF2B5EF4-FFF2-40B4-BE49-F238E27FC236}">
                <a16:creationId xmlns:a16="http://schemas.microsoft.com/office/drawing/2014/main" id="{46F17CEE-D1D4-4C16-B8F8-9CB2ECA235C0}"/>
              </a:ext>
            </a:extLst>
          </p:cNvPr>
          <p:cNvGraphicFramePr/>
          <p:nvPr>
            <p:extLst>
              <p:ext uri="{D42A27DB-BD31-4B8C-83A1-F6EECF244321}">
                <p14:modId xmlns:p14="http://schemas.microsoft.com/office/powerpoint/2010/main" val="107304019"/>
              </p:ext>
            </p:extLst>
          </p:nvPr>
        </p:nvGraphicFramePr>
        <p:xfrm>
          <a:off x="1755446" y="1166707"/>
          <a:ext cx="7855914" cy="5122333"/>
        </p:xfrm>
        <a:graphic>
          <a:graphicData uri="http://schemas.openxmlformats.org/drawingml/2006/chart">
            <c:chart xmlns:c="http://schemas.openxmlformats.org/drawingml/2006/chart" xmlns:r="http://schemas.openxmlformats.org/officeDocument/2006/relationships" r:id="rId3"/>
          </a:graphicData>
        </a:graphic>
      </p:graphicFrame>
      <p:pic>
        <p:nvPicPr>
          <p:cNvPr id="9" name="图片 8">
            <a:extLst>
              <a:ext uri="{FF2B5EF4-FFF2-40B4-BE49-F238E27FC236}">
                <a16:creationId xmlns:a16="http://schemas.microsoft.com/office/drawing/2014/main" id="{D3B71356-A592-4325-ABAD-F7FEA8D3BAFD}"/>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883446" y="6176963"/>
            <a:ext cx="1669568" cy="369217"/>
          </a:xfrm>
          <a:prstGeom prst="rect">
            <a:avLst/>
          </a:prstGeom>
        </p:spPr>
      </p:pic>
    </p:spTree>
    <p:extLst>
      <p:ext uri="{BB962C8B-B14F-4D97-AF65-F5344CB8AC3E}">
        <p14:creationId xmlns:p14="http://schemas.microsoft.com/office/powerpoint/2010/main" val="106000767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标题 10">
            <a:extLst>
              <a:ext uri="{FF2B5EF4-FFF2-40B4-BE49-F238E27FC236}">
                <a16:creationId xmlns:a16="http://schemas.microsoft.com/office/drawing/2014/main" id="{010FB232-4CB4-C34D-A688-C51B6E7CD2CF}"/>
              </a:ext>
            </a:extLst>
          </p:cNvPr>
          <p:cNvSpPr>
            <a:spLocks noGrp="1"/>
          </p:cNvSpPr>
          <p:nvPr>
            <p:ph type="title"/>
          </p:nvPr>
        </p:nvSpPr>
        <p:spPr/>
        <p:txBody>
          <a:bodyPr rtlCol="0"/>
          <a:lstStyle/>
          <a:p>
            <a:pPr rtl="0"/>
            <a:r>
              <a:rPr lang="en-US" altLang="zh-CN" b="1" dirty="0">
                <a:effectLst/>
                <a:latin typeface="宋体" panose="02010600030101010101" pitchFamily="2" charset="-122"/>
                <a:ea typeface="等线" panose="02010600030101010101" pitchFamily="2" charset="-122"/>
                <a:cs typeface="Times New Roman" panose="02020603050405020304" pitchFamily="18" charset="0"/>
              </a:rPr>
              <a:t>2022</a:t>
            </a:r>
            <a:r>
              <a:rPr lang="zh-CN" altLang="zh-CN" b="1" dirty="0">
                <a:effectLst/>
                <a:latin typeface="宋体" panose="02010600030101010101" pitchFamily="2" charset="-122"/>
                <a:ea typeface="等线" panose="02010600030101010101" pitchFamily="2" charset="-122"/>
                <a:cs typeface="Times New Roman" panose="02020603050405020304" pitchFamily="18" charset="0"/>
              </a:rPr>
              <a:t>年北京</a:t>
            </a:r>
            <a:r>
              <a:rPr lang="zh-CN" altLang="en-US" b="1" dirty="0">
                <a:effectLst/>
                <a:latin typeface="宋体" panose="02010600030101010101" pitchFamily="2" charset="-122"/>
                <a:ea typeface="等线" panose="02010600030101010101" pitchFamily="2" charset="-122"/>
                <a:cs typeface="Times New Roman" panose="02020603050405020304" pitchFamily="18" charset="0"/>
              </a:rPr>
              <a:t>汽车</a:t>
            </a:r>
            <a:r>
              <a:rPr lang="zh-CN" altLang="zh-CN" b="1" dirty="0">
                <a:effectLst/>
                <a:latin typeface="宋体" panose="02010600030101010101" pitchFamily="2" charset="-122"/>
                <a:ea typeface="等线" panose="02010600030101010101" pitchFamily="2" charset="-122"/>
                <a:cs typeface="Times New Roman" panose="02020603050405020304" pitchFamily="18" charset="0"/>
              </a:rPr>
              <a:t>交易情况</a:t>
            </a:r>
            <a:endParaRPr lang="zh-cn" dirty="0"/>
          </a:p>
        </p:txBody>
      </p:sp>
      <p:sp>
        <p:nvSpPr>
          <p:cNvPr id="8" name="文本框 7">
            <a:extLst>
              <a:ext uri="{FF2B5EF4-FFF2-40B4-BE49-F238E27FC236}">
                <a16:creationId xmlns:a16="http://schemas.microsoft.com/office/drawing/2014/main" id="{0A334BCC-2D88-4919-BA66-FE3FCE4A5442}"/>
              </a:ext>
            </a:extLst>
          </p:cNvPr>
          <p:cNvSpPr txBox="1"/>
          <p:nvPr/>
        </p:nvSpPr>
        <p:spPr>
          <a:xfrm>
            <a:off x="7466120" y="1549559"/>
            <a:ext cx="4172504" cy="3990195"/>
          </a:xfrm>
          <a:prstGeom prst="rect">
            <a:avLst/>
          </a:prstGeom>
          <a:noFill/>
        </p:spPr>
        <p:txBody>
          <a:bodyPr wrap="square">
            <a:spAutoFit/>
          </a:bodyPr>
          <a:lstStyle/>
          <a:p>
            <a:pPr indent="341630" algn="ctr">
              <a:lnSpc>
                <a:spcPts val="2400"/>
              </a:lnSpc>
            </a:pPr>
            <a:r>
              <a:rPr lang="zh-CN" altLang="zh-CN" sz="2400" b="1" kern="100" dirty="0">
                <a:effectLst/>
                <a:latin typeface="宋体" panose="02010600030101010101" pitchFamily="2" charset="-122"/>
                <a:ea typeface="等线" panose="02010600030101010101" pitchFamily="2" charset="-122"/>
                <a:cs typeface="Times New Roman" panose="02020603050405020304" pitchFamily="18" charset="0"/>
              </a:rPr>
              <a:t>新</a:t>
            </a:r>
            <a:r>
              <a:rPr lang="zh-CN" altLang="en-US" sz="2400" b="1" kern="100" dirty="0">
                <a:effectLst/>
                <a:latin typeface="宋体" panose="02010600030101010101" pitchFamily="2" charset="-122"/>
                <a:ea typeface="等线" panose="02010600030101010101" pitchFamily="2" charset="-122"/>
                <a:cs typeface="Times New Roman" panose="02020603050405020304" pitchFamily="18" charset="0"/>
              </a:rPr>
              <a:t>能源汽车销售</a:t>
            </a:r>
            <a:r>
              <a:rPr lang="zh-CN" altLang="zh-CN" sz="2400" b="1" kern="100" dirty="0">
                <a:effectLst/>
                <a:latin typeface="宋体" panose="02010600030101010101" pitchFamily="2" charset="-122"/>
                <a:ea typeface="等线" panose="02010600030101010101" pitchFamily="2" charset="-122"/>
                <a:cs typeface="Times New Roman" panose="02020603050405020304" pitchFamily="18" charset="0"/>
              </a:rPr>
              <a:t>情况</a:t>
            </a:r>
            <a:endParaRPr lang="en-US" altLang="zh-CN" sz="2400" b="1" kern="100" dirty="0">
              <a:effectLst/>
              <a:latin typeface="宋体" panose="02010600030101010101" pitchFamily="2" charset="-122"/>
              <a:ea typeface="等线" panose="02010600030101010101" pitchFamily="2" charset="-122"/>
              <a:cs typeface="Times New Roman" panose="02020603050405020304" pitchFamily="18" charset="0"/>
            </a:endParaRPr>
          </a:p>
          <a:p>
            <a:pPr indent="341630" algn="ctr">
              <a:lnSpc>
                <a:spcPts val="2400"/>
              </a:lnSpc>
            </a:pPr>
            <a:endParaRPr lang="zh-CN" altLang="zh-CN" sz="2400" b="1" kern="100" dirty="0">
              <a:effectLst/>
              <a:latin typeface="等线" panose="02010600030101010101" pitchFamily="2" charset="-122"/>
              <a:ea typeface="等线" panose="02010600030101010101" pitchFamily="2" charset="-122"/>
              <a:cs typeface="Times New Roman" panose="02020603050405020304" pitchFamily="18" charset="0"/>
            </a:endParaRPr>
          </a:p>
          <a:p>
            <a:pPr marL="285750" lvl="0" indent="-285750" algn="just">
              <a:lnSpc>
                <a:spcPct val="150000"/>
              </a:lnSpc>
              <a:buFont typeface="Wingdings" panose="05000000000000000000" pitchFamily="2" charset="2"/>
              <a:buChar char="l"/>
            </a:pP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5</a:t>
            </a:r>
            <a:r>
              <a:rPr lang="zh-CN" altLang="zh-CN" sz="1600" b="1" kern="100" dirty="0">
                <a:latin typeface="宋体" panose="02010600030101010101" pitchFamily="2" charset="-122"/>
                <a:ea typeface="等线" panose="02010600030101010101" pitchFamily="2" charset="-122"/>
                <a:cs typeface="Times New Roman" panose="02020603050405020304" pitchFamily="18" charset="0"/>
              </a:rPr>
              <a:t>月份北京市新能源汽车共交易</a:t>
            </a: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1.08</a:t>
            </a:r>
            <a:r>
              <a:rPr lang="zh-CN" altLang="en-US" sz="1600" b="1" kern="100" dirty="0">
                <a:latin typeface="宋体" panose="02010600030101010101" pitchFamily="2" charset="-122"/>
                <a:ea typeface="等线" panose="02010600030101010101" pitchFamily="2" charset="-122"/>
                <a:cs typeface="Times New Roman" panose="02020603050405020304" pitchFamily="18" charset="0"/>
              </a:rPr>
              <a:t>万</a:t>
            </a:r>
            <a:r>
              <a:rPr lang="zh-CN" altLang="zh-CN" sz="1600" b="1" kern="100" dirty="0">
                <a:latin typeface="宋体" panose="02010600030101010101" pitchFamily="2" charset="-122"/>
                <a:ea typeface="等线" panose="02010600030101010101" pitchFamily="2" charset="-122"/>
                <a:cs typeface="Times New Roman" panose="02020603050405020304" pitchFamily="18" charset="0"/>
              </a:rPr>
              <a:t>台，环比</a:t>
            </a:r>
            <a:r>
              <a:rPr lang="zh-CN" altLang="en-US" sz="1600" b="1" kern="100" dirty="0">
                <a:latin typeface="宋体" panose="02010600030101010101" pitchFamily="2" charset="-122"/>
                <a:ea typeface="等线" panose="02010600030101010101" pitchFamily="2" charset="-122"/>
                <a:cs typeface="Times New Roman" panose="02020603050405020304" pitchFamily="18" charset="0"/>
              </a:rPr>
              <a:t>下降</a:t>
            </a: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19.2%</a:t>
            </a:r>
            <a:r>
              <a:rPr lang="zh-CN" altLang="zh-CN" sz="1600" b="1" kern="100" dirty="0">
                <a:latin typeface="宋体" panose="02010600030101010101" pitchFamily="2" charset="-122"/>
                <a:ea typeface="等线" panose="02010600030101010101" pitchFamily="2" charset="-122"/>
                <a:cs typeface="Times New Roman" panose="02020603050405020304" pitchFamily="18" charset="0"/>
              </a:rPr>
              <a:t>，同比</a:t>
            </a:r>
            <a:r>
              <a:rPr lang="zh-CN" altLang="en-US" sz="1600" b="1" kern="100" dirty="0">
                <a:latin typeface="宋体" panose="02010600030101010101" pitchFamily="2" charset="-122"/>
                <a:ea typeface="等线" panose="02010600030101010101" pitchFamily="2" charset="-122"/>
                <a:cs typeface="Times New Roman" panose="02020603050405020304" pitchFamily="18" charset="0"/>
              </a:rPr>
              <a:t>下降</a:t>
            </a: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3.4%</a:t>
            </a:r>
            <a:r>
              <a:rPr lang="zh-CN" altLang="zh-CN" sz="1600" b="1" kern="100" dirty="0">
                <a:latin typeface="宋体" panose="02010600030101010101" pitchFamily="2" charset="-122"/>
                <a:ea typeface="等线" panose="02010600030101010101" pitchFamily="2" charset="-122"/>
                <a:cs typeface="Times New Roman" panose="02020603050405020304" pitchFamily="18" charset="0"/>
              </a:rPr>
              <a:t>，占新车总交易量的</a:t>
            </a: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42.09%</a:t>
            </a:r>
            <a:r>
              <a:rPr lang="zh-CN" altLang="zh-CN" sz="1600" b="1" kern="100" dirty="0">
                <a:latin typeface="宋体" panose="02010600030101010101" pitchFamily="2" charset="-122"/>
                <a:ea typeface="等线" panose="02010600030101010101" pitchFamily="2" charset="-122"/>
                <a:cs typeface="Times New Roman" panose="02020603050405020304" pitchFamily="18" charset="0"/>
              </a:rPr>
              <a:t>。纯电动汽车销售</a:t>
            </a: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8083</a:t>
            </a:r>
            <a:r>
              <a:rPr lang="zh-CN" altLang="zh-CN" sz="1600" b="1" kern="100" dirty="0">
                <a:latin typeface="宋体" panose="02010600030101010101" pitchFamily="2" charset="-122"/>
                <a:ea typeface="等线" panose="02010600030101010101" pitchFamily="2" charset="-122"/>
                <a:cs typeface="Times New Roman" panose="02020603050405020304" pitchFamily="18" charset="0"/>
              </a:rPr>
              <a:t>台，占新能源汽车销量</a:t>
            </a: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75%</a:t>
            </a:r>
            <a:r>
              <a:rPr lang="zh-CN" altLang="zh-CN" sz="1600" b="1" kern="100" dirty="0">
                <a:latin typeface="宋体" panose="02010600030101010101" pitchFamily="2" charset="-122"/>
                <a:ea typeface="等线" panose="02010600030101010101" pitchFamily="2" charset="-122"/>
                <a:cs typeface="Times New Roman" panose="02020603050405020304" pitchFamily="18" charset="0"/>
              </a:rPr>
              <a:t>。国产新能源汽车销售</a:t>
            </a: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1.05</a:t>
            </a:r>
            <a:r>
              <a:rPr lang="zh-CN" altLang="zh-CN" sz="1600" b="1" kern="100" dirty="0">
                <a:latin typeface="宋体" panose="02010600030101010101" pitchFamily="2" charset="-122"/>
                <a:ea typeface="等线" panose="02010600030101010101" pitchFamily="2" charset="-122"/>
                <a:cs typeface="Times New Roman" panose="02020603050405020304" pitchFamily="18" charset="0"/>
              </a:rPr>
              <a:t>万辆，占新能源汽车销量</a:t>
            </a: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97.7%</a:t>
            </a:r>
            <a:r>
              <a:rPr lang="zh-CN" altLang="en-US" sz="1600" b="1" kern="100" dirty="0">
                <a:latin typeface="宋体" panose="02010600030101010101" pitchFamily="2" charset="-122"/>
                <a:ea typeface="等线" panose="02010600030101010101" pitchFamily="2" charset="-122"/>
                <a:cs typeface="Times New Roman" panose="02020603050405020304" pitchFamily="18" charset="0"/>
              </a:rPr>
              <a:t>。</a:t>
            </a:r>
            <a:endParaRPr lang="en-US" altLang="zh-CN" sz="1600" b="1" kern="100" dirty="0">
              <a:latin typeface="宋体" panose="02010600030101010101" pitchFamily="2" charset="-122"/>
              <a:ea typeface="等线" panose="02010600030101010101" pitchFamily="2" charset="-122"/>
              <a:cs typeface="Times New Roman" panose="02020603050405020304" pitchFamily="18" charset="0"/>
            </a:endParaRPr>
          </a:p>
          <a:p>
            <a:pPr marL="285750" lvl="0" indent="-285750" algn="just">
              <a:lnSpc>
                <a:spcPct val="150000"/>
              </a:lnSpc>
              <a:buFont typeface="Wingdings" panose="05000000000000000000" pitchFamily="2" charset="2"/>
              <a:buChar char="l"/>
            </a:pPr>
            <a:r>
              <a:rPr lang="en-US" altLang="zh-CN" sz="1600" b="1" kern="100" dirty="0">
                <a:effectLst/>
                <a:latin typeface="宋体" panose="02010600030101010101" pitchFamily="2" charset="-122"/>
                <a:ea typeface="等线" panose="02010600030101010101" pitchFamily="2" charset="-122"/>
                <a:cs typeface="Times New Roman" panose="02020603050405020304" pitchFamily="18" charset="0"/>
              </a:rPr>
              <a:t>1-5</a:t>
            </a:r>
            <a:r>
              <a:rPr lang="zh-CN" altLang="en-US" sz="1600" b="1" kern="100" dirty="0">
                <a:effectLst/>
                <a:latin typeface="宋体" panose="02010600030101010101" pitchFamily="2" charset="-122"/>
                <a:ea typeface="等线" panose="02010600030101010101" pitchFamily="2" charset="-122"/>
                <a:cs typeface="Times New Roman" panose="02020603050405020304" pitchFamily="18" charset="0"/>
              </a:rPr>
              <a:t>月</a:t>
            </a:r>
            <a:r>
              <a:rPr lang="zh-CN" altLang="zh-CN" sz="1600" b="1" kern="100" dirty="0">
                <a:latin typeface="宋体" panose="02010600030101010101" pitchFamily="2" charset="-122"/>
                <a:ea typeface="等线" panose="02010600030101010101" pitchFamily="2" charset="-122"/>
                <a:cs typeface="Times New Roman" panose="02020603050405020304" pitchFamily="18" charset="0"/>
              </a:rPr>
              <a:t>北京市新能源汽车</a:t>
            </a:r>
            <a:r>
              <a:rPr lang="zh-CN" altLang="en-US" sz="1600" b="1" kern="100" dirty="0">
                <a:latin typeface="宋体" panose="02010600030101010101" pitchFamily="2" charset="-122"/>
                <a:ea typeface="等线" panose="02010600030101010101" pitchFamily="2" charset="-122"/>
                <a:cs typeface="Times New Roman" panose="02020603050405020304" pitchFamily="18" charset="0"/>
              </a:rPr>
              <a:t>累计</a:t>
            </a:r>
            <a:r>
              <a:rPr lang="zh-CN" altLang="zh-CN" sz="1600" b="1" kern="100" dirty="0">
                <a:latin typeface="宋体" panose="02010600030101010101" pitchFamily="2" charset="-122"/>
                <a:ea typeface="等线" panose="02010600030101010101" pitchFamily="2" charset="-122"/>
                <a:cs typeface="Times New Roman" panose="02020603050405020304" pitchFamily="18" charset="0"/>
              </a:rPr>
              <a:t>交易</a:t>
            </a: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6.99</a:t>
            </a:r>
            <a:r>
              <a:rPr lang="zh-CN" altLang="en-US" sz="1600" b="1" kern="100" dirty="0">
                <a:latin typeface="宋体" panose="02010600030101010101" pitchFamily="2" charset="-122"/>
                <a:ea typeface="等线" panose="02010600030101010101" pitchFamily="2" charset="-122"/>
                <a:cs typeface="Times New Roman" panose="02020603050405020304" pitchFamily="18" charset="0"/>
              </a:rPr>
              <a:t>万</a:t>
            </a:r>
            <a:r>
              <a:rPr lang="zh-CN" altLang="zh-CN" sz="1600" b="1" kern="100" dirty="0">
                <a:latin typeface="宋体" panose="02010600030101010101" pitchFamily="2" charset="-122"/>
                <a:ea typeface="等线" panose="02010600030101010101" pitchFamily="2" charset="-122"/>
                <a:cs typeface="Times New Roman" panose="02020603050405020304" pitchFamily="18" charset="0"/>
              </a:rPr>
              <a:t>台，同比</a:t>
            </a:r>
            <a:r>
              <a:rPr lang="zh-CN" altLang="en-US" sz="1600" b="1" kern="100" dirty="0">
                <a:latin typeface="宋体" panose="02010600030101010101" pitchFamily="2" charset="-122"/>
                <a:ea typeface="等线" panose="02010600030101010101" pitchFamily="2" charset="-122"/>
                <a:cs typeface="Times New Roman" panose="02020603050405020304" pitchFamily="18" charset="0"/>
              </a:rPr>
              <a:t>增长</a:t>
            </a: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25.5%</a:t>
            </a:r>
            <a:r>
              <a:rPr lang="zh-CN" altLang="zh-CN" sz="1600" b="1" kern="100" dirty="0">
                <a:latin typeface="宋体" panose="02010600030101010101" pitchFamily="2" charset="-122"/>
                <a:ea typeface="等线" panose="02010600030101010101" pitchFamily="2" charset="-122"/>
                <a:cs typeface="Times New Roman" panose="02020603050405020304" pitchFamily="18" charset="0"/>
              </a:rPr>
              <a:t>，占新车总交易量的</a:t>
            </a: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29.9%</a:t>
            </a:r>
            <a:r>
              <a:rPr lang="zh-CN" altLang="zh-CN" sz="1600" b="1" kern="100" dirty="0">
                <a:latin typeface="宋体" panose="02010600030101010101" pitchFamily="2" charset="-122"/>
                <a:ea typeface="等线" panose="02010600030101010101" pitchFamily="2" charset="-122"/>
                <a:cs typeface="Times New Roman" panose="02020603050405020304" pitchFamily="18" charset="0"/>
              </a:rPr>
              <a:t>。</a:t>
            </a:r>
            <a:endParaRPr lang="zh-CN" altLang="zh-CN" sz="1600" b="1" kern="100" dirty="0">
              <a:effectLst/>
              <a:latin typeface="等线" panose="02010600030101010101" pitchFamily="2" charset="-122"/>
              <a:ea typeface="等线" panose="02010600030101010101" pitchFamily="2" charset="-122"/>
              <a:cs typeface="Times New Roman" panose="02020603050405020304" pitchFamily="18" charset="0"/>
            </a:endParaRPr>
          </a:p>
        </p:txBody>
      </p:sp>
      <p:graphicFrame>
        <p:nvGraphicFramePr>
          <p:cNvPr id="5" name="图表 4">
            <a:extLst>
              <a:ext uri="{FF2B5EF4-FFF2-40B4-BE49-F238E27FC236}">
                <a16:creationId xmlns:a16="http://schemas.microsoft.com/office/drawing/2014/main" id="{F3DEA445-0777-4564-B5A3-20889AC797B9}"/>
              </a:ext>
            </a:extLst>
          </p:cNvPr>
          <p:cNvGraphicFramePr/>
          <p:nvPr>
            <p:extLst>
              <p:ext uri="{D42A27DB-BD31-4B8C-83A1-F6EECF244321}">
                <p14:modId xmlns:p14="http://schemas.microsoft.com/office/powerpoint/2010/main" val="1026674583"/>
              </p:ext>
            </p:extLst>
          </p:nvPr>
        </p:nvGraphicFramePr>
        <p:xfrm>
          <a:off x="339823" y="1995487"/>
          <a:ext cx="7126297" cy="3985002"/>
        </p:xfrm>
        <a:graphic>
          <a:graphicData uri="http://schemas.openxmlformats.org/drawingml/2006/chart">
            <c:chart xmlns:c="http://schemas.openxmlformats.org/drawingml/2006/chart" xmlns:r="http://schemas.openxmlformats.org/officeDocument/2006/relationships" r:id="rId3"/>
          </a:graphicData>
        </a:graphic>
      </p:graphicFrame>
      <p:pic>
        <p:nvPicPr>
          <p:cNvPr id="6" name="图片 5">
            <a:extLst>
              <a:ext uri="{FF2B5EF4-FFF2-40B4-BE49-F238E27FC236}">
                <a16:creationId xmlns:a16="http://schemas.microsoft.com/office/drawing/2014/main" id="{27930356-5009-4789-8285-E625A9D83344}"/>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883446" y="6176963"/>
            <a:ext cx="1669568" cy="369217"/>
          </a:xfrm>
          <a:prstGeom prst="rect">
            <a:avLst/>
          </a:prstGeom>
        </p:spPr>
      </p:pic>
    </p:spTree>
    <p:extLst>
      <p:ext uri="{BB962C8B-B14F-4D97-AF65-F5344CB8AC3E}">
        <p14:creationId xmlns:p14="http://schemas.microsoft.com/office/powerpoint/2010/main" val="3234094605"/>
      </p:ext>
    </p:extLst>
  </p:cSld>
  <p:clrMapOvr>
    <a:masterClrMapping/>
  </p:clrMapOvr>
</p:sld>
</file>

<file path=ppt/theme/theme1.xml><?xml version="1.0" encoding="utf-8"?>
<a:theme xmlns:a="http://schemas.openxmlformats.org/drawingml/2006/main" name="最小和静音">
  <a:themeElements>
    <a:clrScheme name="Japan Navy">
      <a:dk1>
        <a:srgbClr val="231B23"/>
      </a:dk1>
      <a:lt1>
        <a:srgbClr val="FCF5E5"/>
      </a:lt1>
      <a:dk2>
        <a:srgbClr val="282C47"/>
      </a:dk2>
      <a:lt2>
        <a:srgbClr val="FCF5E5"/>
      </a:lt2>
      <a:accent1>
        <a:srgbClr val="FDA431"/>
      </a:accent1>
      <a:accent2>
        <a:srgbClr val="4DA1A8"/>
      </a:accent2>
      <a:accent3>
        <a:srgbClr val="D7E7BA"/>
      </a:accent3>
      <a:accent4>
        <a:srgbClr val="FCF5E5"/>
      </a:accent4>
      <a:accent5>
        <a:srgbClr val="282C47"/>
      </a:accent5>
      <a:accent6>
        <a:srgbClr val="EECED3"/>
      </a:accent6>
      <a:hlink>
        <a:srgbClr val="FCA330"/>
      </a:hlink>
      <a:folHlink>
        <a:srgbClr val="4DA1A8"/>
      </a:folHlink>
    </a:clrScheme>
    <a:fontScheme name="Japanese Template">
      <a:majorFont>
        <a:latin typeface="Meiryo UI"/>
        <a:ea typeface=""/>
        <a:cs typeface=""/>
      </a:majorFont>
      <a:minorFont>
        <a:latin typeface="Meiryo UI"/>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_42101380_TF89826194.potx" id="{3443F8FC-BDEE-40A4-8221-E257178A440E}" vid="{246DA379-CE2B-4367-82B3-8AA8B992D76F}"/>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{E33BC3C8-75D8-4C57-8708-783E4BA369E5}tf89826194_win32</Template>
  <TotalTime>12580</TotalTime>
  <Words>1029</Words>
  <Application>Microsoft Office PowerPoint</Application>
  <PresentationFormat>宽屏</PresentationFormat>
  <Paragraphs>72</Paragraphs>
  <Slides>12</Slides>
  <Notes>12</Notes>
  <HiddenSlides>0</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12</vt:i4>
      </vt:variant>
    </vt:vector>
  </HeadingPairs>
  <TitlesOfParts>
    <vt:vector size="19" baseType="lpstr">
      <vt:lpstr>Microsoft YaHei UI</vt:lpstr>
      <vt:lpstr>等线</vt:lpstr>
      <vt:lpstr>宋体</vt:lpstr>
      <vt:lpstr>Arial</vt:lpstr>
      <vt:lpstr>Calibri</vt:lpstr>
      <vt:lpstr>Wingdings</vt:lpstr>
      <vt:lpstr>最小和静音</vt:lpstr>
      <vt:lpstr>北京汽车市场分析</vt:lpstr>
      <vt:lpstr>2022年北京汽车交易情况</vt:lpstr>
      <vt:lpstr>2022年北京汽车交易情况</vt:lpstr>
      <vt:lpstr>2022年北京汽车交易情况</vt:lpstr>
      <vt:lpstr>2022年北京汽车交易情况</vt:lpstr>
      <vt:lpstr>2022年北京汽车交易情况</vt:lpstr>
      <vt:lpstr>2022年北京汽车交易情况</vt:lpstr>
      <vt:lpstr>2022年北京汽车交易情况</vt:lpstr>
      <vt:lpstr>2022年北京汽车交易情况</vt:lpstr>
      <vt:lpstr>2022年北京汽车交易情况</vt:lpstr>
      <vt:lpstr>2022年北京汽车交易情况</vt:lpstr>
      <vt:lpstr>2022年北京汽车交易情况</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北京汽车市场分析</dc:title>
  <dc:creator>guoyyc@sina.com</dc:creator>
  <cp:lastModifiedBy>yanghua@sxtauto.com.cn</cp:lastModifiedBy>
  <cp:revision>74</cp:revision>
  <dcterms:created xsi:type="dcterms:W3CDTF">2021-12-26T04:02:55Z</dcterms:created>
  <dcterms:modified xsi:type="dcterms:W3CDTF">2022-07-07T01:44:37Z</dcterms:modified>
</cp:coreProperties>
</file>