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256" r:id="rId3"/>
    <p:sldId id="368" r:id="rId4"/>
    <p:sldId id="369" r:id="rId6"/>
    <p:sldId id="378" r:id="rId7"/>
    <p:sldId id="371" r:id="rId8"/>
    <p:sldId id="257" r:id="rId9"/>
    <p:sldId id="258" r:id="rId10"/>
    <p:sldId id="259" r:id="rId11"/>
    <p:sldId id="260" r:id="rId12"/>
    <p:sldId id="261" r:id="rId13"/>
    <p:sldId id="37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7457B"/>
    <a:srgbClr val="5182CB"/>
    <a:srgbClr val="0A50B4"/>
    <a:srgbClr val="1CADE4"/>
    <a:srgbClr val="546E7A"/>
    <a:srgbClr val="365FA8"/>
    <a:srgbClr val="3B3838"/>
    <a:srgbClr val="386DBA"/>
    <a:srgbClr val="4E6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31" autoAdjust="0"/>
    <p:restoredTop sz="83467" autoAdjust="0"/>
  </p:normalViewPr>
  <p:slideViewPr>
    <p:cSldViewPr snapToGrid="0" snapToObjects="1">
      <p:cViewPr varScale="1">
        <p:scale>
          <a:sx n="70" d="100"/>
          <a:sy n="70" d="100"/>
        </p:scale>
        <p:origin x="198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D:\&#34892;&#19994;&#24418;&#21183;\&#20844;&#20849;&#20851;&#31995;\&#26376;&#24230;&#25253;&#21578;\&#36827;&#21475;&#27773;&#36710;&#24211;&#23384;&#27700;&#2417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23557934760475"/>
          <c:y val="0.0942250375141139"/>
          <c:w val="0.947100169559583"/>
          <c:h val="0.8023480346731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0"/>
              <c:layout>
                <c:manualLayout>
                  <c:x val="-0.004616868948539"/>
                  <c:y val="0.014776094153471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106688"/>
        <c:axId val="1511082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square"/>
            <c:size val="7"/>
            <c:spPr>
              <a:solidFill>
                <a:schemeClr val="accent2"/>
              </a:solidFill>
              <a:ln w="6350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126008064516129"/>
                  <c:y val="0.034542314335060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302419354838713"/>
                  <c:y val="0.051813471502590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0.0226814516129034"/>
                  <c:y val="-0.0474956822107085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0.0162031544456657"/>
                  <c:y val="-0.041353986400020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-0.095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152512"/>
        <c:axId val="151150976"/>
      </c:lineChart>
      <c:catAx>
        <c:axId val="151106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8224"/>
        <c:crosses val="autoZero"/>
        <c:auto val="1"/>
        <c:lblAlgn val="ctr"/>
        <c:lblOffset val="100"/>
        <c:noMultiLvlLbl val="0"/>
      </c:catAx>
      <c:valAx>
        <c:axId val="15110822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06688"/>
        <c:crosses val="autoZero"/>
        <c:crossBetween val="between"/>
      </c:valAx>
      <c:catAx>
        <c:axId val="1511525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0976"/>
        <c:crosses val="autoZero"/>
        <c:auto val="1"/>
        <c:lblAlgn val="ctr"/>
        <c:lblOffset val="100"/>
        <c:noMultiLvlLbl val="0"/>
      </c:catAx>
      <c:valAx>
        <c:axId val="151150976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1152512"/>
        <c:crosses val="max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82560483870971"/>
          <c:y val="0.0247011735328288"/>
          <c:w val="0.561995967741935"/>
          <c:h val="0.0962409392352563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59"/>
          <c:h val="0.719169811197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5"/>
              <c:layout>
                <c:manualLayout>
                  <c:x val="-0.0116621395526514"/>
                  <c:y val="0.110715976228192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29.6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93038208"/>
        <c:axId val="193039744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dLbl>
              <c:idx val="1"/>
              <c:layout>
                <c:manualLayout>
                  <c:x val="-0.049674248897882"/>
                  <c:y val="-0.032175813559798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60018277272288"/>
                  <c:y val="0.04388831126975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0.0302820448249811"/>
                  <c:y val="0.068226950354609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6350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-0.271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3051264"/>
        <c:axId val="193049728"/>
      </c:lineChart>
      <c:catAx>
        <c:axId val="19303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9744"/>
        <c:crosses val="autoZero"/>
        <c:auto val="1"/>
        <c:lblAlgn val="ctr"/>
        <c:lblOffset val="100"/>
        <c:noMultiLvlLbl val="0"/>
      </c:catAx>
      <c:valAx>
        <c:axId val="1930397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38208"/>
        <c:crosses val="autoZero"/>
        <c:crossBetween val="between"/>
      </c:valAx>
      <c:catAx>
        <c:axId val="193051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93049728"/>
        <c:crosses val="autoZero"/>
        <c:auto val="1"/>
        <c:lblAlgn val="ctr"/>
        <c:lblOffset val="100"/>
        <c:noMultiLvlLbl val="0"/>
      </c:catAx>
      <c:valAx>
        <c:axId val="1930497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305126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7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028229857344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库存变化!$K$16</c:f>
              <c:strCache>
                <c:ptCount val="1"/>
                <c:pt idx="0">
                  <c:v>经销差-万辆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库存变化!$K$17:$K$25</c:f>
              <c:numCache>
                <c:formatCode>0.0_ 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519444"/>
        <c:axId val="774541139"/>
      </c:barChart>
      <c:lineChart>
        <c:grouping val="standard"/>
        <c:varyColors val="0"/>
        <c:ser>
          <c:idx val="1"/>
          <c:order val="1"/>
          <c:tx>
            <c:strRef>
              <c:f>库存变化!$L$16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5.1097972972973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4570540"/>
        <c:axId val="114274447"/>
      </c:lineChart>
      <c:catAx>
        <c:axId val="1915194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74541139"/>
        <c:crosses val="autoZero"/>
        <c:auto val="1"/>
        <c:lblAlgn val="ctr"/>
        <c:lblOffset val="100"/>
        <c:noMultiLvlLbl val="0"/>
      </c:catAx>
      <c:valAx>
        <c:axId val="774541139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1519444"/>
        <c:crosses val="autoZero"/>
        <c:crossBetween val="between"/>
      </c:valAx>
      <c:catAx>
        <c:axId val="7445705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4274447"/>
        <c:crosses val="autoZero"/>
        <c:auto val="1"/>
        <c:lblAlgn val="ctr"/>
        <c:lblOffset val="100"/>
        <c:noMultiLvlLbl val="0"/>
      </c:catAx>
      <c:valAx>
        <c:axId val="114274447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445705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8627008254017"/>
          <c:y val="0.164324989369215"/>
          <c:w val="0.979032607488059"/>
          <c:h val="0.719169811197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9202432"/>
        <c:axId val="129290240"/>
      </c:barChart>
      <c:catAx>
        <c:axId val="129202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90240"/>
        <c:crosses val="autoZero"/>
        <c:auto val="1"/>
        <c:lblAlgn val="ctr"/>
        <c:lblOffset val="100"/>
        <c:noMultiLvlLbl val="0"/>
      </c:catAx>
      <c:valAx>
        <c:axId val="129290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12920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18758586237043"/>
          <c:y val="0.101565866973136"/>
          <c:w val="0.914125140502061"/>
          <c:h val="0.8128429823301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102372</c:v>
                </c:pt>
                <c:pt idx="1">
                  <c:v>71791</c:v>
                </c:pt>
                <c:pt idx="2">
                  <c:v>71255</c:v>
                </c:pt>
                <c:pt idx="3">
                  <c:v>38457</c:v>
                </c:pt>
                <c:pt idx="4">
                  <c:v>33855</c:v>
                </c:pt>
                <c:pt idx="5">
                  <c:v>17531</c:v>
                </c:pt>
                <c:pt idx="6">
                  <c:v>14003</c:v>
                </c:pt>
                <c:pt idx="7">
                  <c:v>10430</c:v>
                </c:pt>
                <c:pt idx="8">
                  <c:v>7385</c:v>
                </c:pt>
                <c:pt idx="9">
                  <c:v>9519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70338</c:v>
                </c:pt>
                <c:pt idx="1">
                  <c:v>45643</c:v>
                </c:pt>
                <c:pt idx="2">
                  <c:v>65287</c:v>
                </c:pt>
                <c:pt idx="3">
                  <c:v>31676</c:v>
                </c:pt>
                <c:pt idx="4">
                  <c:v>18730</c:v>
                </c:pt>
                <c:pt idx="5">
                  <c:v>14356</c:v>
                </c:pt>
                <c:pt idx="6">
                  <c:v>11505</c:v>
                </c:pt>
                <c:pt idx="7">
                  <c:v>11103</c:v>
                </c:pt>
                <c:pt idx="8">
                  <c:v>4137</c:v>
                </c:pt>
                <c:pt idx="9">
                  <c:v>7419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9013837"/>
        <c:axId val="20186718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  <a:effectLst/>
            </c:spPr>
          </c:marker>
          <c:dLbls>
            <c:dLbl>
              <c:idx val="3"/>
              <c:layout>
                <c:manualLayout>
                  <c:x val="0.00892968652429124"/>
                  <c:y val="0.014365752047119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horzOverflow="overflow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000999125764955664"/>
                  <c:y val="0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0.00%</c:formatCode>
                <c:ptCount val="10"/>
                <c:pt idx="0">
                  <c:v>-0.3129</c:v>
                </c:pt>
                <c:pt idx="1">
                  <c:v>-0.3642</c:v>
                </c:pt>
                <c:pt idx="2">
                  <c:v>-0.0838</c:v>
                </c:pt>
                <c:pt idx="3">
                  <c:v>-0.1763</c:v>
                </c:pt>
                <c:pt idx="4">
                  <c:v>-0.4468</c:v>
                </c:pt>
                <c:pt idx="5">
                  <c:v>-0.1811</c:v>
                </c:pt>
                <c:pt idx="6">
                  <c:v>-0.1784</c:v>
                </c:pt>
                <c:pt idx="7">
                  <c:v>0.0645</c:v>
                </c:pt>
                <c:pt idx="8">
                  <c:v>-0.4398</c:v>
                </c:pt>
                <c:pt idx="9">
                  <c:v>-0.2206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7245417"/>
        <c:axId val="450200270"/>
      </c:lineChart>
      <c:catAx>
        <c:axId val="65901383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1867182"/>
        <c:crosses val="autoZero"/>
        <c:auto val="1"/>
        <c:lblAlgn val="ctr"/>
        <c:lblOffset val="100"/>
        <c:noMultiLvlLbl val="0"/>
      </c:catAx>
      <c:valAx>
        <c:axId val="20186718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59013837"/>
        <c:crosses val="autoZero"/>
        <c:crossBetween val="between"/>
      </c:valAx>
      <c:catAx>
        <c:axId val="47724541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450200270"/>
        <c:crosses val="autoZero"/>
        <c:auto val="1"/>
        <c:lblAlgn val="ctr"/>
        <c:lblOffset val="100"/>
        <c:noMultiLvlLbl val="0"/>
      </c:catAx>
      <c:valAx>
        <c:axId val="450200270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724541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09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215038447930072"/>
          <c:y val="0.109478400424771"/>
          <c:w val="0.96975550725205"/>
          <c:h val="0.795479603553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186807</c:v>
                </c:pt>
                <c:pt idx="1">
                  <c:v>109958</c:v>
                </c:pt>
                <c:pt idx="2">
                  <c:v>26958</c:v>
                </c:pt>
                <c:pt idx="3">
                  <c:v>18940</c:v>
                </c:pt>
                <c:pt idx="4">
                  <c:v>16070</c:v>
                </c:pt>
                <c:pt idx="5">
                  <c:v>8040</c:v>
                </c:pt>
                <c:pt idx="6">
                  <c:v>6841</c:v>
                </c:pt>
                <c:pt idx="7">
                  <c:v>206316</c:v>
                </c:pt>
                <c:pt idx="8">
                  <c:v>12765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131938</c:v>
                </c:pt>
                <c:pt idx="1">
                  <c:v>87890</c:v>
                </c:pt>
                <c:pt idx="2">
                  <c:v>12525</c:v>
                </c:pt>
                <c:pt idx="3">
                  <c:v>10741</c:v>
                </c:pt>
                <c:pt idx="4">
                  <c:v>10416</c:v>
                </c:pt>
                <c:pt idx="5">
                  <c:v>5813</c:v>
                </c:pt>
                <c:pt idx="6">
                  <c:v>4553</c:v>
                </c:pt>
                <c:pt idx="7">
                  <c:v>151518</c:v>
                </c:pt>
                <c:pt idx="8">
                  <c:v>12410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88672048"/>
        <c:axId val="-15043676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0.0405028827995298"/>
                  <c:y val="-0.074287232369633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27277451681316"/>
                  <c:y val="-0.062637299798428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-0.293720256735561</c:v>
                </c:pt>
                <c:pt idx="1">
                  <c:v>-0.200694810745921</c:v>
                </c:pt>
                <c:pt idx="2">
                  <c:v>-0.535388381927443</c:v>
                </c:pt>
                <c:pt idx="3">
                  <c:v>-0.432893347412883</c:v>
                </c:pt>
                <c:pt idx="4">
                  <c:v>-0.351835718730554</c:v>
                </c:pt>
                <c:pt idx="5">
                  <c:v>-0.276990049751244</c:v>
                </c:pt>
                <c:pt idx="6">
                  <c:v>-0.334454027189007</c:v>
                </c:pt>
                <c:pt idx="7">
                  <c:v>-0.265602279997673</c:v>
                </c:pt>
                <c:pt idx="8">
                  <c:v>-0.0278104191147669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-1504341008"/>
        <c:axId val="-1504375824"/>
      </c:lineChart>
      <c:catAx>
        <c:axId val="-138867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67664"/>
        <c:crosses val="autoZero"/>
        <c:auto val="1"/>
        <c:lblAlgn val="ctr"/>
        <c:lblOffset val="100"/>
        <c:noMultiLvlLbl val="0"/>
      </c:catAx>
      <c:valAx>
        <c:axId val="-150436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388672048"/>
        <c:crosses val="autoZero"/>
        <c:crossBetween val="between"/>
      </c:valAx>
      <c:catAx>
        <c:axId val="-1504341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75824"/>
        <c:crosses val="autoZero"/>
        <c:auto val="1"/>
        <c:lblAlgn val="ctr"/>
        <c:lblOffset val="100"/>
        <c:noMultiLvlLbl val="0"/>
      </c:catAx>
      <c:valAx>
        <c:axId val="-1504375824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504341008"/>
        <c:crosses val="max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72353872715452"/>
          <c:y val="0.0344859699024292"/>
          <c:w val="0.356887736445495"/>
          <c:h val="0.0741693845492776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6364443666258"/>
          <c:y val="0.0287793549913963"/>
          <c:w val="0.829579877041594"/>
          <c:h val="0.862697773889387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0.0132378336113864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0.034793278640314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altLang="en-US" sz="8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0.475109267728752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0.142124103801807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0.284437503591553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0.0402253974370675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  <a:effectLst>
              <a:outerShdw blurRad="40000" dist="20000" dir="5400000" rotWithShape="0">
                <a:schemeClr val="dk1">
                  <a:alpha val="38000"/>
                </a:schemeClr>
              </a:outerShdw>
            </a:effectLst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0.0105025470451234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</c:serLines>
        <c:axId val="153479040"/>
        <c:axId val="153480576"/>
      </c:barChart>
      <c:catAx>
        <c:axId val="153479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80576"/>
        <c:crosses val="autoZero"/>
        <c:auto val="1"/>
        <c:lblAlgn val="ctr"/>
        <c:lblOffset val="100"/>
        <c:noMultiLvlLbl val="0"/>
      </c:catAx>
      <c:valAx>
        <c:axId val="15348057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horzOverflow="overflow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479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19126223433289"/>
          <c:y val="0.0421660160165468"/>
          <c:w val="0.076996765429643"/>
          <c:h val="0.85422256021354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horzOverflow="overflow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9780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50"/>
        <c:axId val="724733968"/>
        <c:axId val="7247323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44276676395825"/>
                  <c:y val="-0.052458461134140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%">
                  <c:v>-0.076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805800"/>
        <c:axId val="724806128"/>
      </c:lineChart>
      <c:catAx>
        <c:axId val="7247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2328"/>
        <c:crosses val="autoZero"/>
        <c:auto val="1"/>
        <c:lblAlgn val="ctr"/>
        <c:lblOffset val="100"/>
        <c:noMultiLvlLbl val="0"/>
      </c:catAx>
      <c:valAx>
        <c:axId val="724732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733968"/>
        <c:crosses val="autoZero"/>
        <c:crossBetween val="between"/>
      </c:valAx>
      <c:catAx>
        <c:axId val="724805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24806128"/>
        <c:crossesAt val="0"/>
        <c:auto val="1"/>
        <c:lblAlgn val="ctr"/>
        <c:lblOffset val="100"/>
        <c:noMultiLvlLbl val="0"/>
      </c:catAx>
      <c:valAx>
        <c:axId val="7248061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80580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5"/>
          <c:y val="0.913233911813506"/>
          <c:w val="0.416084903946296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72E36-1213-4CBC-BE0F-1E020BFB9C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F0FC4-2E9E-469D-9E3C-330A937963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397ACC6-C0E8-4C14-99A7-25EA131572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7AB29A3-D384-4A33-8EF8-23B60BA1EF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B29A3-D384-4A33-8EF8-23B60BA1EF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AB29A3-D384-4A33-8EF8-23B60BA1EF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hasCustomPrompt="1"/>
          </p:nvPr>
        </p:nvSpPr>
        <p:spPr>
          <a:xfrm>
            <a:off x="1905002" y="3877083"/>
            <a:ext cx="7553324" cy="1250817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单击此处编辑母版</a:t>
            </a:r>
            <a:br>
              <a:rPr kumimoji="1" lang="en-US" altLang="zh-CN" dirty="0"/>
            </a:br>
            <a:r>
              <a:rPr kumimoji="1" lang="zh-CN" altLang="en-US" dirty="0"/>
              <a:t>标题样式</a:t>
            </a:r>
            <a:endParaRPr kumimoji="1"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>
          <a:xfrm>
            <a:off x="1905001" y="5356500"/>
            <a:ext cx="5595938" cy="357187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400" b="0" i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pic>
        <p:nvPicPr>
          <p:cNvPr id="7" name="图片 6" descr="文本&#10;&#10;低可信度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5402" y="625838"/>
            <a:ext cx="3434477" cy="903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60000" y="2880000"/>
            <a:ext cx="6624638" cy="519907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3060000" y="3600000"/>
            <a:ext cx="6624639" cy="3429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4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 hasCustomPrompt="1"/>
          </p:nvPr>
        </p:nvSpPr>
        <p:spPr>
          <a:xfrm>
            <a:off x="1584000" y="2700000"/>
            <a:ext cx="1143000" cy="1823243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12000" b="1" i="0">
                <a:solidFill>
                  <a:srgbClr val="0A50B4"/>
                </a:solidFill>
                <a:latin typeface="Alibaba Sans" panose="020B0503020203040204" pitchFamily="34" charset="0"/>
                <a:ea typeface="微软雅黑" panose="020B0503020204020204" pitchFamily="34" charset="-122"/>
                <a:cs typeface="Alibaba Sans" panose="020B0503020203040204" pitchFamily="34" charset="0"/>
              </a:defRPr>
            </a:lvl1pPr>
          </a:lstStyle>
          <a:p>
            <a:pPr lvl="0"/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文版式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84000" y="1583999"/>
            <a:ext cx="8153401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2160000"/>
            <a:ext cx="8153401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1576388" y="2880000"/>
            <a:ext cx="8153400" cy="3429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文版式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84000" y="1583999"/>
            <a:ext cx="8315999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1" y="2160000"/>
            <a:ext cx="8315998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1"/>
          </p:nvPr>
        </p:nvSpPr>
        <p:spPr>
          <a:xfrm>
            <a:off x="5220000" y="2880000"/>
            <a:ext cx="4680000" cy="32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1584325" y="2879725"/>
            <a:ext cx="3240000" cy="32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文版式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1301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4000" y="1583999"/>
            <a:ext cx="8334376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584000" y="2160000"/>
            <a:ext cx="8334376" cy="360000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副标题</a:t>
            </a:r>
            <a:endParaRPr kumimoji="1"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1"/>
          </p:nvPr>
        </p:nvSpPr>
        <p:spPr>
          <a:xfrm>
            <a:off x="1584000" y="2891118"/>
            <a:ext cx="4680000" cy="324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750424" y="2880000"/>
            <a:ext cx="4680000" cy="324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文版式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1301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3999" y="1583999"/>
            <a:ext cx="4976191" cy="54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="0" i="0">
                <a:solidFill>
                  <a:srgbClr val="0A50B4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584000" y="2419200"/>
            <a:ext cx="9846000" cy="3780000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文本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782" y="285751"/>
            <a:ext cx="2320472" cy="61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rgbClr val="0A5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B88FC88-4E18-4D68-A730-5F80A0A4E7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6F31-C9AA-43B2-B2E9-8DAEE284B3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171238F-E317-4064-836D-24C9BC978B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161030" y="2526665"/>
            <a:ext cx="5870575" cy="1426210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中国进口汽车市场情况</a:t>
            </a:r>
            <a:b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2022-5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36" name="文本框 1"/>
          <p:cNvSpPr/>
          <p:nvPr/>
        </p:nvSpPr>
        <p:spPr>
          <a:xfrm>
            <a:off x="3729990" y="4346575"/>
            <a:ext cx="47485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王  存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704" r="-2816"/>
          <a:stretch>
            <a:fillRect/>
          </a:stretch>
        </p:blipFill>
        <p:spPr>
          <a:xfrm>
            <a:off x="79375" y="12065"/>
            <a:ext cx="3081655" cy="698500"/>
          </a:xfrm>
          <a:prstGeom prst="rect">
            <a:avLst/>
          </a:prstGeom>
        </p:spPr>
      </p:pic>
      <p:pic>
        <p:nvPicPr>
          <p:cNvPr id="4" name="图片 3" descr="2021车辆司旗电子版可伸缩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520" y="87630"/>
            <a:ext cx="3499485" cy="62293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3376" y="194613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（八）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zh-CN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新能源汽车</a:t>
            </a:r>
            <a:r>
              <a:rPr lang="zh-CN" altLang="en-US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销售波动：</a:t>
            </a:r>
            <a:r>
              <a:rPr lang="en-US" b="1" kern="100" dirty="0">
                <a:ea typeface="微软雅黑" panose="020B0503020204020204" pitchFamily="34" charset="-122"/>
                <a:sym typeface="+mn-ea"/>
              </a:rPr>
              <a:t>2022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1-5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NEV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销售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9780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辆，同比下滑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7.6%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，主要是由于纯电动下滑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21%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；从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月单月来看，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NEV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销售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2350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辆，同比增长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2.3%</a:t>
            </a:r>
            <a:r>
              <a:rPr lang="zh-CN" altLang="en-US" b="1" kern="100" dirty="0">
                <a:ea typeface="微软雅黑" panose="020B0503020204020204" pitchFamily="34" charset="-122"/>
                <a:sym typeface="+mn-ea"/>
              </a:rPr>
              <a:t>，其中插电混合同比增长</a:t>
            </a:r>
            <a:r>
              <a:rPr lang="en-US" altLang="zh-CN" b="1" kern="100" dirty="0">
                <a:ea typeface="微软雅黑" panose="020B0503020204020204" pitchFamily="34" charset="-122"/>
                <a:sym typeface="+mn-ea"/>
              </a:rPr>
              <a:t>15.8%</a:t>
            </a:r>
            <a:endParaRPr lang="en-US" altLang="zh-CN" b="1" kern="100" dirty="0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04144" y="2027011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新能源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1712879" y="2379865"/>
          <a:ext cx="8920525" cy="4099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5400000" flipV="1">
            <a:off x="7246937" y="-126999"/>
            <a:ext cx="4818063" cy="5072062"/>
          </a:xfrm>
          <a:prstGeom prst="rtTriangl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9694863" cy="270033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5" name="直角三角形 4"/>
          <p:cNvSpPr/>
          <p:nvPr/>
        </p:nvSpPr>
        <p:spPr>
          <a:xfrm flipH="1">
            <a:off x="2497138" y="4157663"/>
            <a:ext cx="9694862" cy="27003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Calibri" panose="020F050202020403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7590971" cy="2699658"/>
          </a:xfrm>
          <a:custGeom>
            <a:avLst/>
            <a:gdLst>
              <a:gd name="connsiteX0" fmla="*/ 0 w 7590971"/>
              <a:gd name="connsiteY0" fmla="*/ 0 h 2699658"/>
              <a:gd name="connsiteX1" fmla="*/ 7590971 w 7590971"/>
              <a:gd name="connsiteY1" fmla="*/ 0 h 2699658"/>
              <a:gd name="connsiteX2" fmla="*/ 0 w 7590971"/>
              <a:gd name="connsiteY2" fmla="*/ 2699658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90971" h="2699658">
                <a:moveTo>
                  <a:pt x="0" y="0"/>
                </a:moveTo>
                <a:lnTo>
                  <a:pt x="7590971" y="0"/>
                </a:lnTo>
                <a:lnTo>
                  <a:pt x="0" y="2699658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01029" y="4158342"/>
            <a:ext cx="7590971" cy="2699658"/>
          </a:xfrm>
          <a:custGeom>
            <a:avLst/>
            <a:gdLst>
              <a:gd name="connsiteX0" fmla="*/ 7590971 w 7590971"/>
              <a:gd name="connsiteY0" fmla="*/ 0 h 2699658"/>
              <a:gd name="connsiteX1" fmla="*/ 7590971 w 7590971"/>
              <a:gd name="connsiteY1" fmla="*/ 2699658 h 2699658"/>
              <a:gd name="connsiteX2" fmla="*/ 0 w 7590971"/>
              <a:gd name="connsiteY2" fmla="*/ 2699658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90971" h="2699658">
                <a:moveTo>
                  <a:pt x="7590971" y="0"/>
                </a:moveTo>
                <a:lnTo>
                  <a:pt x="7590971" y="2699658"/>
                </a:lnTo>
                <a:lnTo>
                  <a:pt x="0" y="2699658"/>
                </a:lnTo>
                <a:close/>
              </a:path>
            </a:pathLst>
          </a:custGeom>
        </p:spPr>
      </p:pic>
      <p:grpSp>
        <p:nvGrpSpPr>
          <p:cNvPr id="13" name="组合 12"/>
          <p:cNvGrpSpPr/>
          <p:nvPr/>
        </p:nvGrpSpPr>
        <p:grpSpPr>
          <a:xfrm>
            <a:off x="1722438" y="2719536"/>
            <a:ext cx="5393393" cy="1418928"/>
            <a:chOff x="1506538" y="2619375"/>
            <a:chExt cx="5393393" cy="1418928"/>
          </a:xfrm>
        </p:grpSpPr>
        <p:sp>
          <p:nvSpPr>
            <p:cNvPr id="14" name="矩形 13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6124575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0738" y="196708"/>
            <a:ext cx="11004217" cy="1069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供给：汽车进口量呈现下行趋势，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万辆，同比下滑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25.5%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39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万辆，下滑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9.5%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1582.2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亿元，同比增长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5.7%</a:t>
            </a:r>
            <a:endParaRPr lang="en-US" altLang="zh-CN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5269" y="1975427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2009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  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单位：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万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辆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842836" y="2391317"/>
          <a:ext cx="10509580" cy="4070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矩形 3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0739" y="197640"/>
            <a:ext cx="10897928" cy="1069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</a:t>
            </a: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二）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年进口汽车市场开始出现下滑，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29.6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万辆，同比下降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27.1%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，其中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月下降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31.0%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8627" y="1839536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  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单位：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万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辆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/>
        </p:nvGraphicFramePr>
        <p:xfrm>
          <a:off x="930275" y="2192655"/>
          <a:ext cx="10086340" cy="447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33341" y="200576"/>
            <a:ext cx="11022532" cy="1069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库存：截至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月库存深度大幅攀升至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5.1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个月，再创历史新高。库存绝对数增量为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9.4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万辆，仅次于</a:t>
            </a:r>
            <a:r>
              <a:rPr lang="en-US" altLang="zh-CN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2014</a:t>
            </a:r>
            <a:r>
              <a:rPr lang="zh-CN" altLang="en-US" sz="211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年的库存绝对数量</a:t>
            </a:r>
            <a:endParaRPr lang="zh-CN" altLang="en-US" sz="211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3554" y="1764061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2014-2022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行业库存趋势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2347" y="216387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75536" y="2111450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3564" y="62153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/>
          </a:p>
        </p:txBody>
      </p:sp>
      <p:sp>
        <p:nvSpPr>
          <p:cNvPr id="12" name="矩形 11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1275715" y="2432050"/>
          <a:ext cx="10001250" cy="366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60"/>
          <p:cNvSpPr txBox="1"/>
          <p:nvPr/>
        </p:nvSpPr>
        <p:spPr>
          <a:xfrm>
            <a:off x="2934674" y="2229621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2580619"/>
          <a:ext cx="8139689" cy="3719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956945" y="204470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40.57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万元，突破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15103" y="225342"/>
            <a:ext cx="10893128" cy="192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（五）品牌结构：受疫情的影响，进口汽车市场整体大幅下滑，豪华车与非豪华车同比下降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31%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左右，反而超豪华车更加受到消费者的追捧，同比增长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1.02%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。从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1-5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月累计来看，豪华车占比超过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以上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  <a:p>
            <a:pPr>
              <a:lnSpc>
                <a:spcPct val="150000"/>
              </a:lnSpc>
            </a:pP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object 60"/>
          <p:cNvSpPr txBox="1"/>
          <p:nvPr/>
        </p:nvSpPr>
        <p:spPr>
          <a:xfrm>
            <a:off x="3117806" y="3251835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5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738" y="3792733"/>
            <a:ext cx="10465586" cy="21572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3577274" y="1980284"/>
            <a:ext cx="5230747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1-5</a:t>
            </a:r>
            <a:r>
              <a:rPr lang="zh-CN" altLang="en-US" sz="1695" kern="100" dirty="0">
                <a:solidFill>
                  <a:schemeClr val="tx1"/>
                </a:solidFill>
                <a:latin typeface="微软雅黑" panose="020B0503020204020204" pitchFamily="34" charset="-122"/>
                <a:ea typeface="+mn-ea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schemeClr val="tx1"/>
              </a:solidFill>
              <a:latin typeface="微软雅黑" panose="020B0503020204020204" pitchFamily="34" charset="-122"/>
              <a:ea typeface="+mn-ea"/>
              <a:cs typeface="方正兰亭纤黑_GBK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0103" y="146617"/>
            <a:ext cx="11170703" cy="138227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1-5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月，前十大品牌只有丰田实现同比增长，同比增长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6.45%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，较上月增速放缓；雷克萨斯保持第一，同比下滑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31.29%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，奔驰、宝马稳居二、三位，但奔驰同比降幅扩大到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36.42%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；沃尔沃和奥迪累计下降超过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40%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；单看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月销售情况，除丰田外，其余品牌均出现下滑，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个品牌降幅超过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30%</a:t>
            </a:r>
            <a:endParaRPr lang="en-US" altLang="zh-CN" sz="2000" b="1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930275" y="2349500"/>
          <a:ext cx="10168890" cy="4420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61696" y="1531885"/>
            <a:ext cx="4282440" cy="368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2021-2022</a:t>
            </a:r>
            <a:r>
              <a:rPr lang="zh-CN" altLang="zh-CN" sz="1695" b="1" kern="100" dirty="0"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ea typeface="微软雅黑" panose="020B0503020204020204" pitchFamily="34" charset="-122"/>
                <a:cs typeface="方正兰亭纤黑_GBK"/>
              </a:rPr>
              <a:t>1-5</a:t>
            </a:r>
            <a:r>
              <a:rPr lang="zh-CN" altLang="en-US" sz="1695" b="1" kern="100" dirty="0"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/>
          </a:p>
        </p:txBody>
      </p:sp>
      <p:graphicFrame>
        <p:nvGraphicFramePr>
          <p:cNvPr id="5" name="图表 4"/>
          <p:cNvGraphicFramePr/>
          <p:nvPr/>
        </p:nvGraphicFramePr>
        <p:xfrm>
          <a:off x="816224" y="1883822"/>
          <a:ext cx="9986820" cy="4197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矩形 5"/>
          <p:cNvSpPr/>
          <p:nvPr/>
        </p:nvSpPr>
        <p:spPr>
          <a:xfrm>
            <a:off x="2085159" y="2522985"/>
            <a:ext cx="6428288" cy="352519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7" name="右箭头 6"/>
          <p:cNvSpPr/>
          <p:nvPr/>
        </p:nvSpPr>
        <p:spPr>
          <a:xfrm>
            <a:off x="1175153" y="5633239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8" name="矩形 7"/>
          <p:cNvSpPr/>
          <p:nvPr/>
        </p:nvSpPr>
        <p:spPr>
          <a:xfrm>
            <a:off x="931477" y="196175"/>
            <a:ext cx="11138746" cy="1409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1905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六）车型结构：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2022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1-5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月，所有车型均出现不同程度的下滑，其中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降幅最低，下滑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2.78%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 ，轿车和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同比降幅加快，分别达到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29.37%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和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26.56%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的下滑；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Hatchback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车型较上月降幅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增加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Sedan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车型同比降幅小于整体市场，而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Sportback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车型下滑达到</a:t>
            </a:r>
            <a:r>
              <a:rPr lang="en-US" altLang="zh-CN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50%</a:t>
            </a:r>
            <a:r>
              <a:rPr lang="zh-CN" altLang="en-US" sz="19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以上</a:t>
            </a:r>
            <a:endParaRPr lang="en-US" altLang="zh-CN" sz="1905" b="1" kern="100" dirty="0"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1144" y="200302"/>
            <a:ext cx="10933893" cy="91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（七）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排量下移：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占比为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47.5%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2021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年有所下滑，但仍</a:t>
            </a:r>
            <a:r>
              <a:rPr lang="zh-CN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排量区间相比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2021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年大幅提升近</a:t>
            </a:r>
            <a:r>
              <a:rPr lang="en-US" altLang="zh-CN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</a:t>
            </a:r>
            <a:r>
              <a:rPr lang="zh-CN" altLang="en-US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个百分点。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12140" y="2418080"/>
          <a:ext cx="10737215" cy="4056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矩形 5"/>
          <p:cNvSpPr/>
          <p:nvPr/>
        </p:nvSpPr>
        <p:spPr>
          <a:xfrm>
            <a:off x="4082437" y="1950603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455" y="357353"/>
            <a:ext cx="468283" cy="3573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宽屏</PresentationFormat>
  <Paragraphs>57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阿里巴巴普惠体 Medium</vt:lpstr>
      <vt:lpstr>阿里巴巴普惠体</vt:lpstr>
      <vt:lpstr>Alibaba Sans</vt:lpstr>
      <vt:lpstr>Yu Gothic UI</vt:lpstr>
      <vt:lpstr>Alibaba PuHuiTi R</vt:lpstr>
      <vt:lpstr>Calibri</vt:lpstr>
      <vt:lpstr>方正兰亭纤黑_GBK</vt:lpstr>
      <vt:lpstr>黑体</vt:lpstr>
      <vt:lpstr>Times New Roman</vt:lpstr>
      <vt:lpstr>Arial</vt:lpstr>
      <vt:lpstr>Calibri</vt:lpstr>
      <vt:lpstr>Arial Unicode MS</vt:lpstr>
      <vt:lpstr>等线</vt:lpstr>
      <vt:lpstr>等线 Light</vt:lpstr>
      <vt:lpstr>Office 主题​​</vt:lpstr>
      <vt:lpstr>中国进口汽车市场情况 （2022-5）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2022年1-5月，前十大品牌只有丰田实现同比增长，同比增长6.45%，较上月增速放缓；雷克萨斯保持第一，同比下滑31.29%，奔驰、宝马稳居二、三位，但奔驰车同比下降增速达到36.42%，而上月奔驰增长5.01%；沃尔沃本月销量不佳，位列第十；斯巴鲁销量持续上升；单看5月销售情况，除丰田外，其余品牌均出现下滑，4个品牌降幅超过30%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ot285</dc:creator>
  <cp:lastModifiedBy>lenovo</cp:lastModifiedBy>
  <cp:revision>499</cp:revision>
  <dcterms:created xsi:type="dcterms:W3CDTF">2021-07-18T06:50:00Z</dcterms:created>
  <dcterms:modified xsi:type="dcterms:W3CDTF">2022-07-01T05:48:51Z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