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heme/theme3.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4"/>
  </p:notesMasterIdLst>
  <p:sldIdLst>
    <p:sldId id="257" r:id="rId3"/>
    <p:sldId id="293" r:id="rId4"/>
    <p:sldId id="387" r:id="rId5"/>
    <p:sldId id="390" r:id="rId6"/>
    <p:sldId id="388" r:id="rId7"/>
    <p:sldId id="389" r:id="rId8"/>
    <p:sldId id="392" r:id="rId9"/>
    <p:sldId id="331" r:id="rId10"/>
    <p:sldId id="386" r:id="rId11"/>
    <p:sldId id="391" r:id="rId12"/>
    <p:sldId id="311" r:id="rId13"/>
  </p:sldIdLst>
  <p:sldSz cx="9144000" cy="5143500" type="screen16x9"/>
  <p:notesSz cx="6858000" cy="9144000"/>
  <p:custDataLst>
    <p:tags r:id="rId15"/>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1">
          <p15:clr>
            <a:srgbClr val="A4A3A4"/>
          </p15:clr>
        </p15:guide>
        <p15:guide id="2" pos="26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1" d="100"/>
          <a:sy n="121" d="100"/>
        </p:scale>
        <p:origin x="351" y="54"/>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2022/7/4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11</a:t>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159EBE"/>
                </a:solidFill>
                <a:effectLst/>
                <a:uLnTx/>
                <a:uFillTx/>
                <a:cs typeface="+mn-ea"/>
                <a:sym typeface="+mn-lt"/>
              </a:rPr>
              <a:t>专业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共享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 </a:t>
            </a:r>
            <a:r>
              <a:rPr kumimoji="0" lang="zh-CN" altLang="en-US" sz="1600" i="0" u="none" strike="noStrike" kern="1200" cap="none" spc="0" normalizeH="0" baseline="0" noProof="0" dirty="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2022/7/4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2022/7/4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2022/7/4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2022/7/4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2022/7/4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2022/7/4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2022/7/4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2022/7/4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2022/7/4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2022/7/4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2022/7/4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2022/7/4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2022/7/4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2022/7/4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2022/7/4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2022/7/4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2022/7/4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2022/7/4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2022/7/4</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2022/7/4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2022</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6</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a:t>
            </a:r>
            <a:r>
              <a:rPr lang="en-US" altLang="zh-CN"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2022</a:t>
            </a: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年</a:t>
            </a:r>
            <a:r>
              <a:rPr lang="en-US" altLang="zh-CN"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5</a:t>
            </a: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月以来出台的涉及</a:t>
            </a:r>
            <a:endParaRPr lang="en-US" altLang="zh-CN"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促进汽车产业发展的政策分析</a:t>
            </a:r>
          </a:p>
        </p:txBody>
      </p:sp>
    </p:spTree>
  </p:cSld>
  <p:clrMapOvr>
    <a:masterClrMapping/>
  </p:clrMapOvr>
  <mc:AlternateContent xmlns:mc="http://schemas.openxmlformats.org/markup-compatibility/2006" xmlns:p14="http://schemas.microsoft.com/office/powerpoint/2010/main">
    <mc:Choice Requires="p14">
      <p:transition spd="med" p14:dur="700"/>
    </mc:Choice>
    <mc:Fallback xmlns="">
      <p:transition spd="med"/>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新出台的涉及促进汽车产业发展的政策分析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关于实施道路机动车辆生产企业和产品准入管理便企服务措施的通告</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 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关于实施道路机动车辆生产企业和产品准入管理便企服务措施的通告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有关事项包括：一、道路机动车辆产品准入事项实施容缺受理、先办后补。车辆生产企业申报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新产品以及已</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产品申报变更扩展时，可暂不报送第三方检测机构检测报告，实行容缺受理、先办后补。容缺办理的产品在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发布后六个月内，企业应当补充提交第三方检测机构检验合格报告。二、增加</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发布频次。对申报产品分类开展技术审查，提升审核资源配置，提高审查效率，在每月正常发布一批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基础上，每两个月增发一批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三、简化零部件产品检验视同要求。车辆生产企业变更或增加零部件供应商，简化相关零部件检验视同要求。四、有条件允许同一集团内不同企业生产。对所在区域确受疫情影响严重的车辆生产企业，可申请由同一集团公司内通过同类别道路机动车辆生产企业准入的其他企业生产受影响的车辆产品。五、延长企业准入事项整改期限。对于生产企业准入现场审查中不通过、需要进行整改的事项，可在原三个月整改期限的基础上再延长三个月。上述措施自发布之日起实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日截止。</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645459"/>
            <a:ext cx="8555878"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务院召开常务会议，进一步部署稳经济一揽子措施。会议决定，实施六方面三十三项措施，包括：财政及相关政策，金融政策，稳产业链供应链，促消费和有效投资，保能源安全，保障基本民生。其中，与汽车产业直接相关的政策措施有以下几点：一是财政及相关政策中提出，着力稳市场主体稳就业。在更多行业实施存量和增量全额留抵退税，增加退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多亿元，全年退减税总量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2.64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万亿元。二是金融政策中提出，对货车车贷支持银行年内延期还本付息；汽车央企发放的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亿元商用货车贷款，要银企联动延期半年还本付息。三是促消费和有效投资中提出，放宽汽车限购，阶段性减征部分乘用车购置税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亿元。</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为贯彻落实国务院常务会议决定，国家有关部委先后出台具体政策文件。</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日，财政部、税务总局发布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关于减征部分乘用车车辆购置税的公告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关于实施道路机动车辆生产企业和产品准入管理便企服务措施的通告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日，工信部等四部委印发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关于开展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新能源汽车下乡活动的通知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。此外还出台其他汽车相关政策。因此，现对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月以来出台的涉及促进汽车产业发展的政策进行分析。</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新出台的涉及促进汽车产业发展的政策分析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新能源汽车下乡活动的通知</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日，工业和信息化部、农业农村部、商务部三部委办公厅、国家能源局综合司印发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关于开展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新能源汽车下乡活动的通知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，包括一汽集团、东风汽车、长安汽车在内的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家汽车生产企业和旗下共</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款新能源汽车车型参加本轮下乡活动。今年是新能源汽车下乡活动的第三年，活动主题是“绿色、低碳、智能、安全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满足美好出行需求，助力乡村全面振兴”。自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在山西、吉林、江苏、浙江、河南、山东、湖北、湖南、海南、四川、甘肃等地，选择三四线城市、县区举办若干场专场、巡展、企业活动。今年新能源汽车下乡活动，鼓励参加下乡活动的新能源汽车行业相关企业积极参与“双品网购节”以及各平台自发组织的各类网络促销活动，支持企业与电商、互联网平台等合作举办直播或网络购车活动，通过网上促销等方式吸引更多消费者购买。鼓励各地出台更多新能源汽车下乡支持政策，改善新能源汽车使用环境，推动农村充换电基础设施建设。鼓励参与下乡活动企业研发更多质量可靠、先进适用车型，加大活动优惠力度，加强售后运维服务保障。</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年，新能源汽车下乡车型共完成</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106.8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169.2%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，有效促进新能源汽车销售。</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新出台的涉及促进汽车产业发展的政策分析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关于推动外贸保稳提质的意见</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日，国务院办公厅印发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关于推动外贸保稳提质的意见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，旨在深入贯彻落实党中央、国务院决策部署，帮扶外贸企业应对困难挑战，实现进出口保稳提质任务目标，助力稳经济稳产业链供应链。</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提出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项政策措施，进一步释放了稳外贸信号，精准施策力促外贸保稳提质。</a:t>
            </a: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与汽车行业直接相关的政策举措有以下两项：一是在“鼓励创新、绿色、高附加值产品开拓国际市场”中提出，鼓励有条件的中资银行境外机构在依法合规、风险可控的前提下，积极提供境外消费金融产品，支持国外消费者购买中国品牌汽车。支持更多地区开展二手车出口业务，扩大二手车出口规模，提升二手车出口质量。二是在“支持加工贸易稳定发展”中提出，探索在综合保税区内开展汽车发动机、变速箱等产品保税再制造试点。</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要求各地方、各相关部门要在支持企业保订单方面加大工作力度，全力实现进出口保稳提质任务目标。各地方要结合实际，出台针对性配套措施，认真组织实施，推动各项政策措施在本地区落地见效。商务部要会同各相关部门加强政策指导，密切跟踪分析形势变化，多措并举稳定外贸。</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新出台的涉及促进汽车产业发展的政策分析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关于印发扎实稳住经济一揽子政策措施涉及的汽车相关政策（</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日，国务院关于印发扎实稳住经济一揽子政策措施的通知。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要求各省、自治区、直辖市人民政府推动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扎实稳住经济的一揽子政策措施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尽快落地见效，确保及时落实到位，尽早对稳住经济和助企纾困等产生更大政策效应。按照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扎实稳住经济的一揽子政策措施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提出的六个方面</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项具体政策措施及分工安排，对本部门本领域本行业的工作进行再部署再推动再落实，需要出台配套实施细则的，应于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月底前全部完成。</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扎实稳住经济的一揽子政策措施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中与汽车产业直接相关的政策主要是第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项政策措施，即稳定增加汽车等大宗消费，具体包括以下几点：</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一是各地区不得新增汽车限购措施，已实施限购的地区逐步增加汽车增量指标数量、放宽购车人员资格限制，鼓励实施城区、郊区指标差异化政策。</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二是加快出台推动汽车由购买管理向使用管理转变的政策文件。</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三是全面取消二手车限迁政策，在全国范围取消对符合国五排放标准小型非营运二手车的迁入限制，完善二手车市场主体登记注册、备案和车辆交易登记管理规定。</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新出台的涉及促进汽车产业发展的政策分析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关于印发扎实稳住经济一揽子政策措施涉及的汽车相关政策（</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四是支持汽车整车进口口岸地区开展平行进口业务，完善平行进口汽车环保信息公开制度。</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五是对皮卡车进城实施精细化管理，研究进一步放宽皮卡车进城限制。</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六是研究今年内对一定排量以下乘用车减征车辆购置税的支持政策。</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七是优化新能源汽车充电桩（站）投资建设运营模式，逐步实现所有小区和经营性停车场充电设施全覆盖，加快推进高速公路服务区、客运枢纽等区域充电桩（站）建设。</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商务部副部长盛秋平在国家发展改革委</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召开的新闻发布会上表示，稳定增加汽车消费，对推动消费复苏回升、带动汽车全产业链持续发展，具有非常重要的作用。下一步，商务部将认真贯彻落实党中央、国务院决策部署，会同有关部门出台细化落实举措，推动汽车由购买管理向使用管理转变，确保有关措施尽快落地见效，促进汽车市场持续稳定发展。近期，各地积极落实国家稳定增加汽车消费的部署，部分汽车限购地区如上海、深圳等城市增加了号牌指标数量，吉林、重庆等地出台了新车购置补贴、汽车以旧换新、支持新能源汽车消费、便利皮卡车进城等举措。</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新出台的涉及促进汽车产业发展的政策分析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关于中央汽车企业商用货车贷款延期还本付息政策</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日，国务院常务会议部署进一步为中小微企业和个体工商户纾困举措。为落实国务院部署，</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日国资委印发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关于中央企业助力中小企业纾困解难促进协同发展有关事项的通知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，明确提出七个方面二十七项举措。其中第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项举措提出，加大对商用货车消费贷款的支持力度，有效缓解物流企业和个体货车司机贷款偿还压力。中央汽车企业所属金融子企业要发挥引领示范作用，对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日前发放的商用货车消费贷款给予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个月延期还本付息政策支持。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日的国务院常务会议确定，汽车央企发放的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亿元商用货车贷款，要银企联动延期半年还本付息。</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日，国资委网站公布的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中央汽车企业商用货车贷款延期还本付息政策详解</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中指出，对通过中国一汽、东风公司所属三家金融子企业贷款购买商用货车的客户，未发生逾期或逾期不超过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天的，可以通过上述金融子企业微信公众号或咨询经销商申请不超过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个月的延期还本付息</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。本次延期还本付息期间是完全免息的，本次办理延期还本付息不收取任何费用，延期届满时间最晚不超过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日。此政策将有效缓解物流企业和个体货车司机贷款偿还压力。</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新出台的涉及促进汽车产业发展的政策分析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财政支持做好碳达峰碳中和工作的意见涉及的汽车相关政策</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日，财政部通知印发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财政支持做好碳达峰碳中和工作的意见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，旨在贯彻落实党中央、国务院关于推进碳达峰碳中和的重大决策部署，充分发挥财政职能作用，推动如期实现碳达峰碳中和目标。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包括总体要求、支持重点方向和领域、财政政策措施、保障措施共四个方面。</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作为构建碳达峰碳中和“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1+N”</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政策体系其中一项，是财政部门贯彻落实党中央、国务院相关重大决策部署的顶层设计文件，是“碳达峰、碳中和”的重要保障方案。</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与汽车产业直接相关的要求有以下几点：一是在“支持重点行业领域绿色低碳转型”中提出，大力支持发展新能源汽车，完善充换电基础设施支持政策，稳妥推动燃料电池汽车示范应用工作。二是在“支持绿色低碳生活和资源节约利用”中提出，建立健全汽车、电器电子产品的生产者责任延伸制度，促进再生资源回收行业健康发展。三是在“完善政府绿色采购政策”中提出，加大新能源、清洁能源公务用车和用船政府采购力度，机要通信等公务用车除特殊地理环境等因素外原则上采购新能源汽车，优先采购提供新能源汽车的租赁服务。</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新出台的涉及促进汽车产业发展的政策分析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关于减征部分乘用车车辆购置税的公告</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日，财政部、税务总局发布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关于减征部分乘用车车辆购置税的公告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。减征部分乘用车车辆购置税有关政策主要如下：一、对购置日期在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日期间内且单车价格（不含增值税）不超过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升及以下排量乘用车，减半征收车辆购置税。二、本公告所称乘用车，是指在设计、制造和技术特性上主要用于载运乘客及其随身行李和（或）临时物品，包括驾驶员座位在内最多不超过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座位的汽车。三、本公告所称单车价格，以车辆购置税应税车辆的计税价格为准。四、乘用车购置日期按照机动车销售统一发票或海关关税专用缴款书等有效凭证的开具日期确定。五、乘用车排量、座位数，按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中华人民共和国机动车整车出厂合格证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电子信息或者进口机动车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车辆电子信息单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电子信息所载的排量、额定载客（人）数确定。</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按照国务院常务会议确定的阶段性减征部分乘用车购置税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亿元的政策额度，则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升及以下排量的燃油乘用车将是最大受益车型。若按每辆车均价</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万元左右的大众车型估算，实行减半征收车辆购置税，则每辆车购置税可减免</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7500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元，可惠及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万辆乘用车，这将有效促进小排量乘用车消费。</a:t>
            </a:r>
          </a:p>
        </p:txBody>
      </p:sp>
    </p:spTree>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364</TotalTime>
  <Words>2885</Words>
  <Application>Microsoft Office PowerPoint</Application>
  <PresentationFormat>全屏显示(16:9)</PresentationFormat>
  <Paragraphs>75</Paragraphs>
  <Slides>11</Slides>
  <Notes>11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11</vt:i4>
      </vt:variant>
    </vt:vector>
  </HeadingPairs>
  <TitlesOfParts>
    <vt:vector size="19" baseType="lpstr">
      <vt:lpstr>等线</vt:lpstr>
      <vt:lpstr>楷体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yanghua@sxtauto.com.cn</cp:lastModifiedBy>
  <cp:revision>230</cp:revision>
  <dcterms:created xsi:type="dcterms:W3CDTF">2017-08-15T01:04:00Z</dcterms:created>
  <dcterms:modified xsi:type="dcterms:W3CDTF">2022-07-04T07:19:03Z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