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2"/>
  </p:notesMasterIdLst>
  <p:handoutMasterIdLst>
    <p:handoutMasterId r:id="rId13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335" r:id="rId9"/>
    <p:sldId id="336" r:id="rId10"/>
    <p:sldId id="267" r:id="rId11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87" autoAdjust="0"/>
    <p:restoredTop sz="94595" autoAdjust="0"/>
  </p:normalViewPr>
  <p:slideViewPr>
    <p:cSldViewPr>
      <p:cViewPr varScale="1">
        <p:scale>
          <a:sx n="91" d="100"/>
          <a:sy n="91" d="100"/>
        </p:scale>
        <p:origin x="1194" y="3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10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4785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0788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9C3EC6-B657-44E5-98A7-29E321C074C9}" type="slidenum">
              <a:rPr lang="en-US" altLang="zh-CN" smtClean="0"/>
              <a:pPr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515502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C3EC6-B657-44E5-98A7-29E321C074C9}" type="slidenum">
              <a:rPr lang="en-US" altLang="zh-CN" smtClean="0"/>
              <a:pPr/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52278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66FCB46-599E-49F0-853D-49639709B8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75906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21" y="-1"/>
            <a:ext cx="9167491" cy="694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1D193A3-633E-AB11-7C1B-8874207741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43808" y="2924944"/>
            <a:ext cx="2613046" cy="41900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10</a:t>
            </a:fld>
            <a:endParaRPr lang="en-US" altLang="zh-CN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-108520" y="911619"/>
            <a:ext cx="6834310" cy="97633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2022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月上海各车型上牌量同比情况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734601359"/>
              </p:ext>
            </p:extLst>
          </p:nvPr>
        </p:nvGraphicFramePr>
        <p:xfrm>
          <a:off x="827584" y="1988840"/>
          <a:ext cx="7281345" cy="428682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656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36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222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1-6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1-6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59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4524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-12.97%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18590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-41.59%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8688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-18.92%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35231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-47.42%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13104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1310300 %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-12.39%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52447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-45.25%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新能源小客车</a:t>
                      </a: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27601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2760000 %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32.49%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85235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-27.32%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121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505.00%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-76.69%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464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-73.77%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1504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-27.20%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3863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-53.55%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883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-54.67%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3187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-69.46%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59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56425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effectLst/>
                          <a:latin typeface="Times New Roman"/>
                        </a:rPr>
                        <a:t>256377.27%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0.33%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199017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-40.13%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370660"/>
            <a:ext cx="2895600" cy="44289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25" y="1965325"/>
            <a:ext cx="7319342" cy="4275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999456"/>
            <a:ext cx="7632848" cy="410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323528" y="836476"/>
            <a:ext cx="8001000" cy="1143000"/>
          </a:xfrm>
        </p:spPr>
        <p:txBody>
          <a:bodyPr>
            <a:normAutofit/>
          </a:bodyPr>
          <a:lstStyle/>
          <a:p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2022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月上海上牌进口车（不含新能源）来源国情况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125760204"/>
              </p:ext>
            </p:extLst>
          </p:nvPr>
        </p:nvGraphicFramePr>
        <p:xfrm>
          <a:off x="755576" y="2023843"/>
          <a:ext cx="8001002" cy="428814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356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81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8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81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81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28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699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1-6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1-6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1214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德国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2422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</a:t>
                      </a:r>
                      <a:endParaRPr lang="en-US" altLang="zh-CN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-18.86%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10160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-43.06%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日本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1278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</a:t>
                      </a:r>
                      <a:endParaRPr lang="en-US" altLang="zh-CN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-9.10%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5140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-42.76%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英国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572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</a:t>
                      </a:r>
                      <a:endParaRPr lang="en-US" altLang="zh-CN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23.01%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2053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-28.04%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意大利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121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</a:t>
                      </a:r>
                      <a:endParaRPr lang="en-US" altLang="zh-CN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561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-29.79%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7246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瑞典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73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</a:t>
                      </a:r>
                      <a:endParaRPr lang="en-US" altLang="zh-CN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-38.66%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339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-51.29%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89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美国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</a:t>
                      </a:r>
                      <a:endParaRPr lang="en-US" altLang="zh-CN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-48.28%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199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-66.16%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韩国</a:t>
                      </a:r>
                    </a:p>
                  </a:txBody>
                  <a:tcPr marL="7620" marR="7620" marT="762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-13.33%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138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102.94%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27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4524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-12.97%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18590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-41.59%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43722" y="6380911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857237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2022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月上海国产轿车（不含新能源）分类型上牌情况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000013951"/>
              </p:ext>
            </p:extLst>
          </p:nvPr>
        </p:nvGraphicFramePr>
        <p:xfrm>
          <a:off x="827582" y="2000237"/>
          <a:ext cx="7560843" cy="409305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5267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504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1-6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1-6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1557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</a:t>
                      </a:r>
                      <a:endParaRPr lang="en-US" altLang="zh-CN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-20.28%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6663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-44.18%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3461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</a:t>
                      </a:r>
                      <a:endParaRPr lang="en-US" altLang="zh-CN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-19.38%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13889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-46.58%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2187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</a:t>
                      </a:r>
                      <a:endParaRPr lang="en-US" altLang="zh-CN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-16.01%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8675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-50.95%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1472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-20.60%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5954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-47.12%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-8.33%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-60.00%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8688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-18.92%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35231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-47.42%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460544" y="809414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300" dirty="0">
                <a:latin typeface="黑体" pitchFamily="49" charset="-122"/>
                <a:ea typeface="黑体" pitchFamily="49" charset="-122"/>
              </a:rPr>
              <a:t>2022</a:t>
            </a:r>
            <a:r>
              <a:rPr lang="zh-CN" altLang="en-US" sz="23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300" dirty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2300" dirty="0">
                <a:latin typeface="黑体" pitchFamily="49" charset="-122"/>
                <a:ea typeface="黑体" pitchFamily="49" charset="-122"/>
              </a:rPr>
              <a:t>月上海国产小客车（不含新能源）分类型上牌情况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904944540"/>
              </p:ext>
            </p:extLst>
          </p:nvPr>
        </p:nvGraphicFramePr>
        <p:xfrm>
          <a:off x="785842" y="1952414"/>
          <a:ext cx="7602583" cy="387703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714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81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1-6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1-6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76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2319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-15.09%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8679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-44.77%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10350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1034900 %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-10.41%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42241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-43.95%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435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-35.56%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1527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-67.66%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13104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1310300%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-12.39%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52447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-45.25%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-796652" y="817598"/>
            <a:ext cx="8001000" cy="1143000"/>
          </a:xfrm>
        </p:spPr>
        <p:txBody>
          <a:bodyPr>
            <a:normAutofit/>
          </a:bodyPr>
          <a:lstStyle/>
          <a:p>
            <a:r>
              <a:rPr lang="en-US" altLang="zh-CN" sz="2300" dirty="0">
                <a:latin typeface="黑体" pitchFamily="49" charset="-122"/>
                <a:ea typeface="黑体" pitchFamily="49" charset="-122"/>
              </a:rPr>
              <a:t>2022</a:t>
            </a:r>
            <a:r>
              <a:rPr lang="zh-CN" altLang="en-US" sz="23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300" dirty="0"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2300" dirty="0">
                <a:latin typeface="黑体" pitchFamily="49" charset="-122"/>
                <a:ea typeface="黑体" pitchFamily="49" charset="-122"/>
              </a:rPr>
              <a:t>月上海上牌新能源小客车情况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54982803"/>
              </p:ext>
            </p:extLst>
          </p:nvPr>
        </p:nvGraphicFramePr>
        <p:xfrm>
          <a:off x="835223" y="1957006"/>
          <a:ext cx="7632850" cy="4356918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825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00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00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838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车型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6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1-6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1-6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91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进口小客车（含轿车）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192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-41.46%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873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-55.12%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682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国产轿车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11996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-</a:t>
                      </a:r>
                      <a:endParaRPr lang="en-US" altLang="zh-CN" sz="18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18.51%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37199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-38.72%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其中：豪华型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840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</a:t>
                      </a:r>
                      <a:endParaRPr lang="en-US" altLang="zh-CN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171.84%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1917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-16.94%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中高级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4331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</a:t>
                      </a:r>
                      <a:endParaRPr lang="en-US" altLang="zh-CN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-7.48%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12229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-61.44%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74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中级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3318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</a:t>
                      </a:r>
                      <a:endParaRPr lang="en-US" altLang="zh-CN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42.10%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9252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-25.96%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普及型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3044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</a:t>
                      </a:r>
                      <a:endParaRPr lang="en-US" altLang="zh-CN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224.52%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12265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68.78%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0961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微型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463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-75.09%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1536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-77.77%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2884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国产小客车</a:t>
                      </a:r>
                      <a:r>
                        <a:rPr lang="en-US" altLang="zh-CN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除轿车）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15413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1541200%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48.44%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47163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-13.66%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其中：</a:t>
                      </a:r>
                      <a:r>
                        <a:rPr 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MPV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74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-77.84%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336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-81.95%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SUV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15320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1531900%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54.95%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46763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-10.30%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4622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-88.27%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64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-89.92%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合计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27601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2760000%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32.49%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85235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-27.32%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203848" y="6459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  <p:extLst>
      <p:ext uri="{BB962C8B-B14F-4D97-AF65-F5344CB8AC3E}">
        <p14:creationId xmlns:p14="http://schemas.microsoft.com/office/powerpoint/2010/main" val="41864496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2900" b="1" dirty="0">
                <a:latin typeface="黑体" pitchFamily="49" charset="-122"/>
                <a:ea typeface="黑体" pitchFamily="49" charset="-122"/>
              </a:rPr>
              <a:t>上海市汽车保有量统计报表 </a:t>
            </a:r>
          </a:p>
        </p:txBody>
      </p:sp>
      <p:graphicFrame>
        <p:nvGraphicFramePr>
          <p:cNvPr id="8" name="表格占位符 7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873843304"/>
              </p:ext>
            </p:extLst>
          </p:nvPr>
        </p:nvGraphicFramePr>
        <p:xfrm>
          <a:off x="755576" y="1904358"/>
          <a:ext cx="7931224" cy="4332952"/>
        </p:xfrm>
        <a:graphic>
          <a:graphicData uri="http://schemas.openxmlformats.org/drawingml/2006/table">
            <a:tbl>
              <a:tblPr/>
              <a:tblGrid>
                <a:gridCol w="945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07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9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52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369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8250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934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2022</a:t>
                      </a:r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年</a:t>
                      </a:r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endParaRPr lang="zh-CN" altLang="en-US" sz="1800" b="1" i="0" u="none" strike="noStrike" dirty="0">
                        <a:solidFill>
                          <a:srgbClr val="00336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2022</a:t>
                      </a:r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年</a:t>
                      </a:r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</a:t>
                      </a:r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endParaRPr lang="zh-CN" altLang="en-US" sz="1800" b="1" i="0" u="none" strike="noStrike" dirty="0">
                        <a:solidFill>
                          <a:srgbClr val="00336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33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增减量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33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增减百分比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132"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大型汽车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客车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48981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48907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-74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-0.15%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13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货车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164267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164865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598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0.36%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13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专用车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100847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91317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-9530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-9.45%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13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小计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314095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314912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817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0.26%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13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大型新能源车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16353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16367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14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0.09%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132">
                <a:tc rowSpan="6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小型汽车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客车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3677819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3679286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1467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0.04%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13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货车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69925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69992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67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0.10%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13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专用车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10110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10129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19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0.19%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5795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(</a:t>
                      </a:r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其中郊区车辆</a:t>
                      </a:r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)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1314160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1308565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-5595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-0.43%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13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小计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3757854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3759407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1553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0.04%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13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小型新能源车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631346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653053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21707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3.44%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132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其它车辆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127124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127215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91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0.07%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132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汽车总量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4846772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4870954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24182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/>
                        </a:rPr>
                        <a:t>0.50%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2742489-9FF3-4CA9-96DE-4EDB55551263}" type="slidenum">
              <a:rPr lang="en-US" altLang="zh-CN" smtClean="0"/>
              <a:pPr/>
              <a:t>9</a:t>
            </a:fld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3968080" cy="365125"/>
          </a:xfrm>
        </p:spPr>
        <p:txBody>
          <a:bodyPr/>
          <a:lstStyle/>
          <a:p>
            <a:r>
              <a:rPr lang="zh-CN" altLang="en-US" sz="1000" dirty="0"/>
              <a:t>上海市经济信息中心汽车产业研究室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22502715</a:t>
            </a:r>
          </a:p>
        </p:txBody>
      </p:sp>
    </p:spTree>
    <p:extLst>
      <p:ext uri="{BB962C8B-B14F-4D97-AF65-F5344CB8AC3E}">
        <p14:creationId xmlns:p14="http://schemas.microsoft.com/office/powerpoint/2010/main" val="32667140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10851</TotalTime>
  <Words>890</Words>
  <Application>Microsoft Office PowerPoint</Application>
  <PresentationFormat>全屏显示(4:3)</PresentationFormat>
  <Paragraphs>402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黑体</vt:lpstr>
      <vt:lpstr>宋体</vt:lpstr>
      <vt:lpstr>Arial</vt:lpstr>
      <vt:lpstr>Calibri</vt:lpstr>
      <vt:lpstr>Times New Roman</vt:lpstr>
      <vt:lpstr>Wingdings</vt:lpstr>
      <vt:lpstr>Office 主题</vt:lpstr>
      <vt:lpstr>PowerPoint 演示文稿</vt:lpstr>
      <vt:lpstr>2022年6月上海各车型上牌量同比情况</vt:lpstr>
      <vt:lpstr>近几年上海车辆月度上牌数累计情况</vt:lpstr>
      <vt:lpstr>近几年上海车辆月度上牌数量情况</vt:lpstr>
      <vt:lpstr>2022年6月上海上牌进口车（不含新能源）来源国情况 </vt:lpstr>
      <vt:lpstr>2022年6月上海国产轿车（不含新能源）分类型上牌情况 </vt:lpstr>
      <vt:lpstr>2022年6月上海国产小客车（不含新能源）分类型上牌情况</vt:lpstr>
      <vt:lpstr>2022年6月上海上牌新能源小客车情况 </vt:lpstr>
      <vt:lpstr>上海市汽车保有量统计报表 </vt:lpstr>
      <vt:lpstr>PowerPoint 演示文稿</vt:lpstr>
    </vt:vector>
  </TitlesOfParts>
  <Company>SHIC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仇 亮亮</cp:lastModifiedBy>
  <cp:revision>693</cp:revision>
  <dcterms:created xsi:type="dcterms:W3CDTF">2002-12-18T04:51:24Z</dcterms:created>
  <dcterms:modified xsi:type="dcterms:W3CDTF">2022-07-22T05:26:41Z</dcterms:modified>
</cp:coreProperties>
</file>