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288" r:id="rId3"/>
    <p:sldId id="307" r:id="rId4"/>
    <p:sldId id="312" r:id="rId5"/>
    <p:sldId id="320" r:id="rId6"/>
    <p:sldId id="304" r:id="rId7"/>
    <p:sldId id="310" r:id="rId8"/>
    <p:sldId id="309" r:id="rId9"/>
    <p:sldId id="305" r:id="rId10"/>
    <p:sldId id="311" r:id="rId11"/>
    <p:sldId id="306" r:id="rId12"/>
    <p:sldId id="322" r:id="rId13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4-448B-A074-0DA45D08D77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94-448B-A074-0DA45D08D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49233</c:v>
                      </c:pt>
                      <c:pt idx="1">
                        <c:v>25245</c:v>
                      </c:pt>
                      <c:pt idx="2">
                        <c:v>63976</c:v>
                      </c:pt>
                      <c:pt idx="3">
                        <c:v>63656</c:v>
                      </c:pt>
                      <c:pt idx="4">
                        <c:v>57391</c:v>
                      </c:pt>
                      <c:pt idx="5">
                        <c:v>65404</c:v>
                      </c:pt>
                      <c:pt idx="6">
                        <c:v>66212</c:v>
                      </c:pt>
                      <c:pt idx="7">
                        <c:v>66867</c:v>
                      </c:pt>
                      <c:pt idx="8">
                        <c:v>57654</c:v>
                      </c:pt>
                      <c:pt idx="9">
                        <c:v>46705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46700</c:v>
                      </c:pt>
                      <c:pt idx="1">
                        <c:v>36570</c:v>
                      </c:pt>
                      <c:pt idx="2">
                        <c:v>57726</c:v>
                      </c:pt>
                      <c:pt idx="3">
                        <c:v>50844</c:v>
                      </c:pt>
                      <c:pt idx="4">
                        <c:v>18300</c:v>
                      </c:pt>
                      <c:pt idx="5">
                        <c:v>52189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传祺</c:v>
                </c:pt>
                <c:pt idx="1">
                  <c:v>红旗</c:v>
                </c:pt>
                <c:pt idx="2">
                  <c:v>奔驰</c:v>
                </c:pt>
                <c:pt idx="3">
                  <c:v>宝马</c:v>
                </c:pt>
                <c:pt idx="4">
                  <c:v>奥迪</c:v>
                </c:pt>
                <c:pt idx="5">
                  <c:v>本田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1480</c:v>
                </c:pt>
                <c:pt idx="1">
                  <c:v>1611</c:v>
                </c:pt>
                <c:pt idx="2">
                  <c:v>1817</c:v>
                </c:pt>
                <c:pt idx="3">
                  <c:v>1910</c:v>
                </c:pt>
                <c:pt idx="4">
                  <c:v>2087</c:v>
                </c:pt>
                <c:pt idx="5">
                  <c:v>2098</c:v>
                </c:pt>
                <c:pt idx="6">
                  <c:v>3581</c:v>
                </c:pt>
                <c:pt idx="7">
                  <c:v>4856</c:v>
                </c:pt>
                <c:pt idx="8">
                  <c:v>5756</c:v>
                </c:pt>
                <c:pt idx="9">
                  <c:v>5935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2022</a:t>
            </a:r>
            <a:r>
              <a:rPr lang="zh-CN"/>
              <a:t>年北京国产乘用车国别销售占比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9758-4E11-BD3F-B8A582B6A52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446F-4F93-BC68-98BA2EEB49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46F-4F93-BC68-98BA2EEB49C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446F-4F93-BC68-98BA2EEB49C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46F-4F93-BC68-98BA2EEB49C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46F-4F93-BC68-98BA2EEB49C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446F-4F93-BC68-98BA2EEB49CC}"/>
              </c:ext>
            </c:extLst>
          </c:dPt>
          <c:dLbls>
            <c:dLbl>
              <c:idx val="1"/>
              <c:layout>
                <c:manualLayout>
                  <c:x val="-0.1610568116980374"/>
                  <c:y val="8.020171513145915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46F-4F93-BC68-98BA2EEB49CC}"/>
                </c:ext>
              </c:extLst>
            </c:dLbl>
            <c:dLbl>
              <c:idx val="4"/>
              <c:layout>
                <c:manualLayout>
                  <c:x val="7.6786504496501998E-2"/>
                  <c:y val="0.1347531751845359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46F-4F93-BC68-98BA2EEB49CC}"/>
                </c:ext>
              </c:extLst>
            </c:dLbl>
            <c:dLbl>
              <c:idx val="5"/>
              <c:layout>
                <c:manualLayout>
                  <c:x val="8.0227365931622052E-2"/>
                  <c:y val="0.1513871020015074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46F-4F93-BC68-98BA2EEB49CC}"/>
                </c:ext>
              </c:extLst>
            </c:dLbl>
            <c:dLbl>
              <c:idx val="6"/>
              <c:layout>
                <c:manualLayout>
                  <c:x val="8.6220101665684234E-3"/>
                  <c:y val="0.133092045949162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46F-4F93-BC68-98BA2EEB49CC}"/>
                </c:ext>
              </c:extLst>
            </c:dLbl>
            <c:dLbl>
              <c:idx val="7"/>
              <c:layout>
                <c:manualLayout>
                  <c:x val="-0.18540594141255651"/>
                  <c:y val="-2.54387330148884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6F-4F93-BC68-98BA2EEB49CC}"/>
                </c:ext>
              </c:extLst>
            </c:dLbl>
            <c:dLbl>
              <c:idx val="8"/>
              <c:layout>
                <c:manualLayout>
                  <c:x val="-5.5376705639592558E-2"/>
                  <c:y val="0.1346233775546646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46F-4F93-BC68-98BA2EEB49CC}"/>
                </c:ext>
              </c:extLst>
            </c:dLbl>
            <c:numFmt formatCode="0.00%" sourceLinked="0"/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法国</c:v>
                </c:pt>
                <c:pt idx="1">
                  <c:v>英国</c:v>
                </c:pt>
                <c:pt idx="2">
                  <c:v>瑞典</c:v>
                </c:pt>
                <c:pt idx="3">
                  <c:v>其它</c:v>
                </c:pt>
                <c:pt idx="4">
                  <c:v>韩国</c:v>
                </c:pt>
                <c:pt idx="5">
                  <c:v>美国</c:v>
                </c:pt>
                <c:pt idx="6">
                  <c:v>日本</c:v>
                </c:pt>
                <c:pt idx="7">
                  <c:v>德国</c:v>
                </c:pt>
                <c:pt idx="8">
                  <c:v>中国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1101</c:v>
                </c:pt>
                <c:pt idx="2">
                  <c:v>2484</c:v>
                </c:pt>
                <c:pt idx="3">
                  <c:v>2886</c:v>
                </c:pt>
                <c:pt idx="4">
                  <c:v>3676</c:v>
                </c:pt>
                <c:pt idx="5">
                  <c:v>26031</c:v>
                </c:pt>
                <c:pt idx="6">
                  <c:v>42466</c:v>
                </c:pt>
                <c:pt idx="7">
                  <c:v>59853</c:v>
                </c:pt>
                <c:pt idx="8">
                  <c:v>69238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2021年1月</c:v>
                </c:pt>
                <c:pt idx="1">
                  <c:v>2021年2月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</c:strCache>
            </c:strRef>
          </c:cat>
          <c:val>
            <c:numRef>
              <c:f>Sheet1!$B$2:$B$19</c:f>
              <c:numCache>
                <c:formatCode>0.00%</c:formatCode>
                <c:ptCount val="18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2022</a:t>
            </a:r>
            <a:r>
              <a:rPr lang="zh-CN" sz="2400" b="1" dirty="0"/>
              <a:t>年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月份</a:t>
            </a:r>
            <a:r>
              <a:rPr lang="zh-CN" sz="2400" b="1" dirty="0"/>
              <a:t>北京进口车销量排行</a:t>
            </a:r>
          </a:p>
        </c:rich>
      </c:tx>
      <c:layout>
        <c:manualLayout>
          <c:xMode val="edge"/>
          <c:yMode val="edge"/>
          <c:x val="0.27014837598425195"/>
          <c:y val="4.2187497404804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玛莎拉蒂</c:v>
                </c:pt>
                <c:pt idx="1">
                  <c:v>丰田</c:v>
                </c:pt>
                <c:pt idx="2">
                  <c:v>迷你</c:v>
                </c:pt>
                <c:pt idx="3">
                  <c:v>路虎</c:v>
                </c:pt>
                <c:pt idx="4">
                  <c:v>沃尔沃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83</c:v>
                </c:pt>
                <c:pt idx="1">
                  <c:v>126</c:v>
                </c:pt>
                <c:pt idx="2">
                  <c:v>153</c:v>
                </c:pt>
                <c:pt idx="3">
                  <c:v>156</c:v>
                </c:pt>
                <c:pt idx="4">
                  <c:v>173</c:v>
                </c:pt>
                <c:pt idx="5">
                  <c:v>320</c:v>
                </c:pt>
                <c:pt idx="6">
                  <c:v>348</c:v>
                </c:pt>
                <c:pt idx="7">
                  <c:v>412</c:v>
                </c:pt>
                <c:pt idx="8">
                  <c:v>596</c:v>
                </c:pt>
                <c:pt idx="9">
                  <c:v>682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2022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ARCFOX</c:v>
                </c:pt>
                <c:pt idx="2">
                  <c:v>蔚来</c:v>
                </c:pt>
                <c:pt idx="3">
                  <c:v>小鹏</c:v>
                </c:pt>
                <c:pt idx="4">
                  <c:v>北汽新能源</c:v>
                </c:pt>
                <c:pt idx="5">
                  <c:v>传祺</c:v>
                </c:pt>
                <c:pt idx="6">
                  <c:v>红旗</c:v>
                </c:pt>
                <c:pt idx="7">
                  <c:v>大众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230</c:v>
                </c:pt>
                <c:pt idx="1">
                  <c:v>446</c:v>
                </c:pt>
                <c:pt idx="2">
                  <c:v>600</c:v>
                </c:pt>
                <c:pt idx="3">
                  <c:v>704</c:v>
                </c:pt>
                <c:pt idx="4">
                  <c:v>843</c:v>
                </c:pt>
                <c:pt idx="5">
                  <c:v>871</c:v>
                </c:pt>
                <c:pt idx="6">
                  <c:v>939</c:v>
                </c:pt>
                <c:pt idx="7">
                  <c:v>1327</c:v>
                </c:pt>
                <c:pt idx="8">
                  <c:v>3581</c:v>
                </c:pt>
                <c:pt idx="9">
                  <c:v>5473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2022/7/31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2022/7/31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944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2022/7/31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2022/7/31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206251"/>
              </p:ext>
            </p:extLst>
          </p:nvPr>
        </p:nvGraphicFramePr>
        <p:xfrm>
          <a:off x="1391920" y="1635760"/>
          <a:ext cx="8575040" cy="439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5.22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200%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21.1%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0.985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26.44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20.8%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1678521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dirty="0"/>
              <a:t>6</a:t>
            </a:r>
            <a:r>
              <a:rPr lang="zh-CN" altLang="en-US" sz="1400" dirty="0"/>
              <a:t>月份随着北京疫情逐步好转，在各项促汽车消费政策的刺激下，北京汽车销售明显好转，虽然</a:t>
            </a:r>
            <a:r>
              <a:rPr lang="en-US" altLang="zh-CN" sz="1400" dirty="0"/>
              <a:t>6</a:t>
            </a:r>
            <a:r>
              <a:rPr lang="zh-CN" altLang="en-US" sz="1400" dirty="0"/>
              <a:t>月份汽车整体销售</a:t>
            </a:r>
            <a:r>
              <a:rPr lang="zh-CN" altLang="zh-CN" sz="1400" dirty="0"/>
              <a:t>同比</a:t>
            </a:r>
            <a:r>
              <a:rPr lang="zh-CN" altLang="en-US" sz="1400" dirty="0"/>
              <a:t>仍下降</a:t>
            </a:r>
            <a:r>
              <a:rPr lang="en-US" altLang="zh-CN" sz="1400" dirty="0"/>
              <a:t>16.49%</a:t>
            </a:r>
            <a:r>
              <a:rPr lang="zh-CN" altLang="en-US" sz="1400" dirty="0"/>
              <a:t>，但</a:t>
            </a:r>
            <a:r>
              <a:rPr lang="zh-CN" altLang="zh-CN" sz="1400" dirty="0"/>
              <a:t>环比</a:t>
            </a:r>
            <a:r>
              <a:rPr lang="zh-CN" altLang="en-US" sz="1400" dirty="0"/>
              <a:t>增长</a:t>
            </a:r>
            <a:r>
              <a:rPr lang="en-US" altLang="zh-CN" sz="1400" dirty="0"/>
              <a:t>106.89%</a:t>
            </a:r>
            <a:r>
              <a:rPr lang="zh-CN" altLang="zh-CN" sz="1400" dirty="0"/>
              <a:t>，</a:t>
            </a:r>
            <a:r>
              <a:rPr lang="zh-CN" altLang="en-US" sz="1400" dirty="0"/>
              <a:t>汽车消费信心明显上升。尤其是新能源汽车，随着北京新能源汽车指标的集中释放</a:t>
            </a:r>
            <a:r>
              <a:rPr lang="en-US" altLang="zh-CN" sz="1400" dirty="0"/>
              <a:t>6</a:t>
            </a:r>
            <a:r>
              <a:rPr lang="zh-CN" altLang="zh-CN" sz="1400" dirty="0"/>
              <a:t>月份北京市新能源汽车</a:t>
            </a:r>
            <a:r>
              <a:rPr lang="zh-CN" altLang="en-US" sz="1400" dirty="0"/>
              <a:t>销售超过</a:t>
            </a:r>
            <a:r>
              <a:rPr lang="en-US" altLang="zh-CN" sz="1400" dirty="0"/>
              <a:t>2.25</a:t>
            </a:r>
            <a:r>
              <a:rPr lang="zh-CN" altLang="en-US" sz="1400" dirty="0"/>
              <a:t>万</a:t>
            </a:r>
            <a:r>
              <a:rPr lang="zh-CN" altLang="zh-CN" sz="1400" dirty="0"/>
              <a:t>台，环比</a:t>
            </a:r>
            <a:r>
              <a:rPr lang="zh-CN" altLang="en-US" sz="1400" dirty="0"/>
              <a:t>增长</a:t>
            </a:r>
            <a:r>
              <a:rPr lang="en-US" altLang="zh-CN" sz="1400" dirty="0"/>
              <a:t>108.5%</a:t>
            </a:r>
            <a:r>
              <a:rPr lang="zh-CN" altLang="zh-CN" sz="1400" dirty="0"/>
              <a:t>，同比</a:t>
            </a:r>
            <a:r>
              <a:rPr lang="zh-CN" altLang="en-US" sz="1400" dirty="0"/>
              <a:t>增长</a:t>
            </a:r>
            <a:r>
              <a:rPr lang="en-US" altLang="zh-CN" sz="1400" dirty="0"/>
              <a:t>23.5%</a:t>
            </a:r>
            <a:r>
              <a:rPr lang="zh-CN" altLang="zh-CN" sz="1400" dirty="0"/>
              <a:t>，</a:t>
            </a:r>
            <a:r>
              <a:rPr lang="zh-CN" altLang="en-US" sz="1400" dirty="0"/>
              <a:t>市场占有率更是达到</a:t>
            </a:r>
            <a:r>
              <a:rPr lang="en-US" altLang="zh-CN" sz="1400" dirty="0"/>
              <a:t>42.41%</a:t>
            </a:r>
            <a:r>
              <a:rPr lang="zh-CN" altLang="en-US" sz="1400" dirty="0"/>
              <a:t>的新高。进口车销售虽环比增长也达到</a:t>
            </a:r>
            <a:r>
              <a:rPr lang="en-US" altLang="zh-CN" sz="1400" dirty="0"/>
              <a:t>102.78%</a:t>
            </a:r>
            <a:r>
              <a:rPr lang="zh-CN" altLang="zh-CN" sz="1400" dirty="0"/>
              <a:t>，</a:t>
            </a:r>
            <a:r>
              <a:rPr lang="zh-CN" altLang="en-US" sz="1400" dirty="0"/>
              <a:t>但</a:t>
            </a:r>
            <a:r>
              <a:rPr lang="zh-CN" altLang="zh-CN" sz="1400" dirty="0"/>
              <a:t>同比</a:t>
            </a:r>
            <a:r>
              <a:rPr lang="zh-CN" altLang="en-US" sz="1400" dirty="0"/>
              <a:t>仍</a:t>
            </a:r>
            <a:r>
              <a:rPr lang="zh-CN" altLang="zh-CN" sz="1400" dirty="0"/>
              <a:t>下降</a:t>
            </a:r>
            <a:r>
              <a:rPr lang="en-US" altLang="zh-CN" sz="1400" dirty="0"/>
              <a:t>42.76%</a:t>
            </a:r>
            <a:r>
              <a:rPr lang="zh-CN" altLang="en-US" sz="1400" dirty="0"/>
              <a:t>，市场占有率持续下降，消费需求受供需两端影响依然明显。</a:t>
            </a:r>
            <a:r>
              <a:rPr lang="en-US" altLang="zh-CN" sz="1400" dirty="0"/>
              <a:t>6</a:t>
            </a:r>
            <a:r>
              <a:rPr lang="zh-CN" altLang="en-US" sz="1400" dirty="0"/>
              <a:t>月份二手车交易反弹明显，环比增长超过</a:t>
            </a:r>
            <a:r>
              <a:rPr lang="en-US" altLang="zh-CN" sz="1400" dirty="0"/>
              <a:t>200%</a:t>
            </a:r>
            <a:r>
              <a:rPr lang="zh-CN" altLang="en-US" sz="1400" dirty="0"/>
              <a:t>，但整体交易受前期疫情影响仍未恢复正常水平，受影响最大的仍是外迁销量，外迁比例仍远低于往年平均水平。</a:t>
            </a:r>
            <a:endParaRPr lang="zh-CN" altLang="zh-CN" sz="1400" dirty="0"/>
          </a:p>
          <a:p>
            <a:pPr marL="285750" lvl="0" indent="-285750" algn="just">
              <a:lnSpc>
                <a:spcPts val="2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北京上半年汽车整体销售受疫情影响明显，尤其是</a:t>
            </a:r>
            <a:r>
              <a:rPr lang="en-US" altLang="zh-CN" sz="1400" dirty="0"/>
              <a:t>3</a:t>
            </a:r>
            <a:r>
              <a:rPr lang="zh-CN" altLang="en-US" sz="1400" dirty="0"/>
              <a:t>、</a:t>
            </a:r>
            <a:r>
              <a:rPr lang="en-US" altLang="zh-CN" sz="1400" dirty="0"/>
              <a:t>4</a:t>
            </a:r>
            <a:r>
              <a:rPr lang="zh-CN" altLang="en-US" sz="1400" dirty="0"/>
              <a:t>、</a:t>
            </a:r>
            <a:r>
              <a:rPr lang="en-US" altLang="zh-CN" sz="1400" dirty="0"/>
              <a:t>5</a:t>
            </a:r>
            <a:r>
              <a:rPr lang="zh-CN" altLang="en-US" sz="1400" dirty="0"/>
              <a:t>三个月，销量同、环比都出现大幅下降。上半年北京新车销售同比下降</a:t>
            </a:r>
            <a:r>
              <a:rPr lang="en-US" altLang="zh-CN" sz="1400" dirty="0"/>
              <a:t>21%</a:t>
            </a:r>
            <a:r>
              <a:rPr lang="zh-CN" altLang="en-US" sz="1400" dirty="0"/>
              <a:t>，二手车过户量同比下降</a:t>
            </a:r>
            <a:r>
              <a:rPr lang="en-US" altLang="zh-CN" sz="1400" dirty="0"/>
              <a:t>20.8%</a:t>
            </a:r>
            <a:r>
              <a:rPr lang="zh-CN" altLang="en-US" sz="1400" dirty="0"/>
              <a:t>。北京今年上半年市场表现最差的是进口车销售，受环保政策影响，货源供应一直不足，同时疫情防控也限制了外地消费者进京购车，致使北京的进口车销售惨淡，市占率不断下降。北京</a:t>
            </a:r>
            <a:r>
              <a:rPr lang="en-US" altLang="zh-CN" sz="1400" dirty="0"/>
              <a:t>2022</a:t>
            </a:r>
            <a:r>
              <a:rPr lang="zh-CN" altLang="en-US" sz="1400" dirty="0"/>
              <a:t>年上半年唯一的亮点就是新能源汽车，今年北京的新能源汽车牌照由</a:t>
            </a:r>
            <a:r>
              <a:rPr lang="en-US" altLang="zh-CN" sz="1400" dirty="0"/>
              <a:t>6</a:t>
            </a:r>
            <a:r>
              <a:rPr lang="zh-CN" altLang="en-US" sz="1400" dirty="0"/>
              <a:t>万个增长到</a:t>
            </a:r>
            <a:r>
              <a:rPr lang="en-US" altLang="zh-CN" sz="1400" dirty="0"/>
              <a:t>7</a:t>
            </a:r>
            <a:r>
              <a:rPr lang="zh-CN" altLang="en-US" sz="1400" dirty="0"/>
              <a:t>万个，并且新能源汽车新品牌、新车型不断丰富，为消费者购车提供了丰富的选择，促进了消费者购车喜好不断向新能源汽车转移，新能源汽车上半年销量同比增长</a:t>
            </a:r>
            <a:r>
              <a:rPr lang="en-US" altLang="zh-CN" sz="1400" dirty="0"/>
              <a:t>25%</a:t>
            </a:r>
            <a:r>
              <a:rPr lang="zh-CN" altLang="en-US" sz="1400" dirty="0"/>
              <a:t>，市场占有率更是达到了</a:t>
            </a:r>
            <a:r>
              <a:rPr lang="en-US" altLang="zh-CN" sz="1400" dirty="0"/>
              <a:t>32.5%</a:t>
            </a:r>
            <a:r>
              <a:rPr lang="zh-CN" altLang="en-US" sz="1400" dirty="0"/>
              <a:t>。</a:t>
            </a:r>
            <a:endParaRPr lang="en-US" altLang="zh-CN" sz="1400" dirty="0"/>
          </a:p>
          <a:p>
            <a:pPr marL="285750" lvl="0" indent="-285750" algn="just">
              <a:lnSpc>
                <a:spcPts val="2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7</a:t>
            </a:r>
            <a:r>
              <a:rPr lang="zh-CN" altLang="en-US" sz="1400" dirty="0"/>
              <a:t>月份及下半年北京及全国疫情对汽车销售的影响将有所减弱，国家及北京各项促消费政策将逐步到位，随着国五限迁解除，尤其是北京周边的京津冀经济圈，天津、河北将成为第一轮采购“北京车”的主力地区。二手车外迁通道的打通将促进北京二手车交易数量的增长，同时拉动北京的整体汽车交易。</a:t>
            </a:r>
            <a:r>
              <a:rPr lang="en-US" altLang="zh-CN" sz="1400" dirty="0"/>
              <a:t>7</a:t>
            </a:r>
            <a:r>
              <a:rPr lang="zh-CN" altLang="en-US" sz="1400" dirty="0"/>
              <a:t>月份北京的汽车消费将会进一步恢复，在政府、厂商的共同努力有望恢复到正常销售水平。</a:t>
            </a:r>
            <a:endParaRPr lang="en-US" altLang="zh-CN" sz="1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3566742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98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106.89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幅度高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.49%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.29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25.32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32.04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229842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810607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853" y="909720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445632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58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3350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102.78%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42.76%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007599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281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6.32%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3929079"/>
              </p:ext>
            </p:extLst>
          </p:nvPr>
        </p:nvGraphicFramePr>
        <p:xfrm>
          <a:off x="477520" y="1483360"/>
          <a:ext cx="730504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02059"/>
              </p:ext>
            </p:extLst>
          </p:nvPr>
        </p:nvGraphicFramePr>
        <p:xfrm>
          <a:off x="1755446" y="1166707"/>
          <a:ext cx="7855914" cy="512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108.5%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42.41%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97.9%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8.23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32.52%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6144315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19651</TotalTime>
  <Words>960</Words>
  <Application>Microsoft Office PowerPoint</Application>
  <PresentationFormat>宽屏</PresentationFormat>
  <Paragraphs>78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80</cp:revision>
  <dcterms:created xsi:type="dcterms:W3CDTF">2021-12-26T04:02:55Z</dcterms:created>
  <dcterms:modified xsi:type="dcterms:W3CDTF">2022-08-05T01:46:58Z</dcterms:modified>
</cp:coreProperties>
</file>